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Microsoft_Equation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Microsoft_Equation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Microsoft_Equation3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Microsoft_Equation4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Microsoft_Equation5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Microsoft_Equation6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Microsoft_Equation7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Microsoft_Equation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Microsoft_Equation9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Microsoft_Equation10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Microsoft_Equation11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Microsoft_Equation12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Microsoft_Equation13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Microsoft_Equation14.bin" ContentType="application/vnd.openxmlformats-officedocument.oleObject"/>
  <Override PartName="/ppt/embeddings/oleObject67.bin" ContentType="application/vnd.openxmlformats-officedocument.oleObject"/>
  <Override PartName="/ppt/embeddings/Microsoft_Equation15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Microsoft_Equation16.bin" ContentType="application/vnd.openxmlformats-officedocument.oleObject"/>
  <Override PartName="/ppt/embeddings/oleObject7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9"/>
  </p:notesMasterIdLst>
  <p:sldIdLst>
    <p:sldId id="256" r:id="rId2"/>
    <p:sldId id="330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44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428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429" r:id="rId55"/>
    <p:sldId id="387" r:id="rId56"/>
    <p:sldId id="388" r:id="rId57"/>
    <p:sldId id="389" r:id="rId58"/>
    <p:sldId id="427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5" r:id="rId74"/>
    <p:sldId id="406" r:id="rId75"/>
    <p:sldId id="407" r:id="rId76"/>
    <p:sldId id="408" r:id="rId77"/>
    <p:sldId id="409" r:id="rId78"/>
    <p:sldId id="410" r:id="rId79"/>
    <p:sldId id="411" r:id="rId80"/>
    <p:sldId id="412" r:id="rId81"/>
    <p:sldId id="413" r:id="rId82"/>
    <p:sldId id="414" r:id="rId83"/>
    <p:sldId id="415" r:id="rId84"/>
    <p:sldId id="416" r:id="rId85"/>
    <p:sldId id="417" r:id="rId86"/>
    <p:sldId id="418" r:id="rId87"/>
    <p:sldId id="419" r:id="rId88"/>
    <p:sldId id="420" r:id="rId89"/>
    <p:sldId id="421" r:id="rId90"/>
    <p:sldId id="422" r:id="rId91"/>
    <p:sldId id="423" r:id="rId92"/>
    <p:sldId id="424" r:id="rId93"/>
    <p:sldId id="425" r:id="rId94"/>
    <p:sldId id="426" r:id="rId95"/>
    <p:sldId id="431" r:id="rId96"/>
    <p:sldId id="430" r:id="rId97"/>
    <p:sldId id="432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  <a:srgbClr val="FF9999"/>
    <a:srgbClr val="CCECFF"/>
    <a:srgbClr val="DDDDDD"/>
    <a:srgbClr val="3333FF"/>
    <a:srgbClr val="CC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97800" autoAdjust="0"/>
  </p:normalViewPr>
  <p:slideViewPr>
    <p:cSldViewPr snapToGrid="0">
      <p:cViewPr>
        <p:scale>
          <a:sx n="76" d="100"/>
          <a:sy n="76" d="100"/>
        </p:scale>
        <p:origin x="-1160" y="-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Relationship Id="rId3" Type="http://schemas.openxmlformats.org/officeDocument/2006/relationships/image" Target="../media/image2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wmf"/><Relationship Id="rId3" Type="http://schemas.openxmlformats.org/officeDocument/2006/relationships/image" Target="../media/image4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Relationship Id="rId3" Type="http://schemas.openxmlformats.org/officeDocument/2006/relationships/image" Target="../media/image5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4" Type="http://schemas.openxmlformats.org/officeDocument/2006/relationships/image" Target="../media/image61.wmf"/><Relationship Id="rId1" Type="http://schemas.openxmlformats.org/officeDocument/2006/relationships/image" Target="../media/image58.wmf"/><Relationship Id="rId2" Type="http://schemas.openxmlformats.org/officeDocument/2006/relationships/image" Target="../media/image5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7" Type="http://schemas.openxmlformats.org/officeDocument/2006/relationships/image" Target="../media/image64.wmf"/><Relationship Id="rId1" Type="http://schemas.openxmlformats.org/officeDocument/2006/relationships/image" Target="../media/image62.wmf"/><Relationship Id="rId2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52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Relationship Id="rId2" Type="http://schemas.openxmlformats.org/officeDocument/2006/relationships/image" Target="../media/image6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Relationship Id="rId3" Type="http://schemas.openxmlformats.org/officeDocument/2006/relationships/image" Target="../media/image75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Source Sans Pro"/>
                <a:ea typeface="Source Sans Pro"/>
              </a:defRPr>
            </a:lvl1pPr>
          </a:lstStyle>
          <a:p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ource Sans Pro"/>
                <a:ea typeface="Source Sans Pro"/>
              </a:defRPr>
            </a:lvl1pPr>
          </a:lstStyle>
          <a:p>
            <a:endParaRPr lang="en-US" dirty="0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Source Sans Pro"/>
                <a:ea typeface="Source Sans Pro"/>
              </a:defRPr>
            </a:lvl1pPr>
          </a:lstStyle>
          <a:p>
            <a:endParaRPr lang="en-US" dirty="0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Source Sans Pro"/>
                <a:ea typeface="Source Sans Pro"/>
              </a:defRPr>
            </a:lvl1pPr>
          </a:lstStyle>
          <a:p>
            <a:fld id="{F8CE0223-5508-FD46-B717-6C261252A1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34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/>
        <a:ea typeface="Source Sans Pro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/>
        <a:ea typeface="Source Sans Pro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/>
        <a:ea typeface="Source Sans Pro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/>
        <a:ea typeface="Source Sans Pro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ource Sans Pro"/>
        <a:ea typeface="Source Sans Pro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Source Sans Pro"/>
                <a:cs typeface="Source Sans Pro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424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114800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19263"/>
            <a:ext cx="4114800" cy="4910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4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9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5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328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382000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66" name="Line 42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Source Sans Pro"/>
              <a:ea typeface="Source Sans Pro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6550223"/>
            <a:ext cx="32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Probabilistic Graphical</a:t>
            </a:r>
            <a:r>
              <a:rPr lang="en-US" sz="1400" baseline="0" dirty="0" smtClean="0">
                <a:latin typeface="Source Sans Pro"/>
                <a:cs typeface="Source Sans Pro"/>
              </a:rPr>
              <a:t> Models 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5898549" y="6550223"/>
            <a:ext cx="3245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ource Sans Pro"/>
                <a:cs typeface="Source Sans Pro"/>
              </a:rPr>
              <a:t>Hidden Markov Models</a:t>
            </a:r>
            <a:endParaRPr lang="en-US" sz="1400" dirty="0">
              <a:latin typeface="Source Sans Pro"/>
              <a:cs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Source Sans Pro"/>
          <a:ea typeface="Source Sans Pro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Char char="•"/>
        <a:defRPr sz="2800">
          <a:solidFill>
            <a:schemeClr val="tx1"/>
          </a:solidFill>
          <a:latin typeface="Source Sans Pro"/>
          <a:ea typeface="Source Sans Pro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Source Sans Pro"/>
          <a:ea typeface="Source Sans Pro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Source Sans Pro"/>
          <a:ea typeface="Source Sans Pro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Source Sans Pro"/>
          <a:ea typeface="Source Sans Pro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600">
          <a:solidFill>
            <a:schemeClr val="tx1"/>
          </a:solidFill>
          <a:latin typeface="Source Sans Pro"/>
          <a:ea typeface="Source Sans Pro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7" Type="http://schemas.openxmlformats.org/officeDocument/2006/relationships/oleObject" Target="../embeddings/Microsoft_Equation1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2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35.wmf"/><Relationship Id="rId7" Type="http://schemas.openxmlformats.org/officeDocument/2006/relationships/oleObject" Target="../embeddings/Microsoft_Equation4.bin"/><Relationship Id="rId8" Type="http://schemas.openxmlformats.org/officeDocument/2006/relationships/image" Target="../media/image36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9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40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41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4.wmf"/><Relationship Id="rId7" Type="http://schemas.openxmlformats.org/officeDocument/2006/relationships/oleObject" Target="../embeddings/Microsoft_Equation6.bin"/><Relationship Id="rId8" Type="http://schemas.openxmlformats.org/officeDocument/2006/relationships/image" Target="../media/image45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46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6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48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0.wmf"/><Relationship Id="rId7" Type="http://schemas.openxmlformats.org/officeDocument/2006/relationships/oleObject" Target="../embeddings/Microsoft_Equation8.bin"/><Relationship Id="rId8" Type="http://schemas.openxmlformats.org/officeDocument/2006/relationships/image" Target="../media/image51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13" Type="http://schemas.openxmlformats.org/officeDocument/2006/relationships/oleObject" Target="../embeddings/Microsoft_Equation9.bin"/><Relationship Id="rId14" Type="http://schemas.openxmlformats.org/officeDocument/2006/relationships/image" Target="../media/image57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4.w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6" Type="http://schemas.openxmlformats.org/officeDocument/2006/relationships/image" Target="../media/image59.wmf"/><Relationship Id="rId7" Type="http://schemas.openxmlformats.org/officeDocument/2006/relationships/oleObject" Target="../embeddings/oleObject56.bin"/><Relationship Id="rId8" Type="http://schemas.openxmlformats.org/officeDocument/2006/relationships/image" Target="../media/image60.wmf"/><Relationship Id="rId9" Type="http://schemas.openxmlformats.org/officeDocument/2006/relationships/oleObject" Target="../embeddings/Microsoft_Equation10.bin"/><Relationship Id="rId10" Type="http://schemas.openxmlformats.org/officeDocument/2006/relationships/image" Target="../media/image61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0.bin"/><Relationship Id="rId12" Type="http://schemas.openxmlformats.org/officeDocument/2006/relationships/image" Target="../media/image56.wmf"/><Relationship Id="rId13" Type="http://schemas.openxmlformats.org/officeDocument/2006/relationships/oleObject" Target="../embeddings/oleObject61.bin"/><Relationship Id="rId14" Type="http://schemas.openxmlformats.org/officeDocument/2006/relationships/image" Target="../media/image57.wmf"/><Relationship Id="rId15" Type="http://schemas.openxmlformats.org/officeDocument/2006/relationships/oleObject" Target="../embeddings/Microsoft_Equation12.bin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7.bin"/><Relationship Id="rId4" Type="http://schemas.openxmlformats.org/officeDocument/2006/relationships/image" Target="../media/image62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53.wmf"/><Relationship Id="rId7" Type="http://schemas.openxmlformats.org/officeDocument/2006/relationships/oleObject" Target="../embeddings/Microsoft_Equation11.bin"/><Relationship Id="rId8" Type="http://schemas.openxmlformats.org/officeDocument/2006/relationships/image" Target="../media/image63.emf"/><Relationship Id="rId9" Type="http://schemas.openxmlformats.org/officeDocument/2006/relationships/oleObject" Target="../embeddings/oleObject59.bin"/><Relationship Id="rId10" Type="http://schemas.openxmlformats.org/officeDocument/2006/relationships/image" Target="../media/image55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65.w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66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4" Type="http://schemas.openxmlformats.org/officeDocument/2006/relationships/image" Target="../media/image67.wmf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68.w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4" Type="http://schemas.openxmlformats.org/officeDocument/2006/relationships/image" Target="../media/image69.w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70.wmf"/><Relationship Id="rId5" Type="http://schemas.openxmlformats.org/officeDocument/2006/relationships/oleObject" Target="../embeddings/Microsoft_Equation14.bin"/><Relationship Id="rId6" Type="http://schemas.openxmlformats.org/officeDocument/2006/relationships/image" Target="../media/image52.w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1.wmf"/><Relationship Id="rId5" Type="http://schemas.openxmlformats.org/officeDocument/2006/relationships/oleObject" Target="../embeddings/Microsoft_Equation15.bin"/><Relationship Id="rId6" Type="http://schemas.openxmlformats.org/officeDocument/2006/relationships/image" Target="../media/image62.w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4" Type="http://schemas.openxmlformats.org/officeDocument/2006/relationships/image" Target="../media/image72.w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4.wmf"/><Relationship Id="rId7" Type="http://schemas.openxmlformats.org/officeDocument/2006/relationships/oleObject" Target="../embeddings/Microsoft_Equation16.bin"/><Relationship Id="rId8" Type="http://schemas.openxmlformats.org/officeDocument/2006/relationships/image" Target="../media/image75.wmf"/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4" Type="http://schemas.openxmlformats.org/officeDocument/2006/relationships/image" Target="../media/image76.wmf"/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759" y="-221225"/>
            <a:ext cx="7772400" cy="1470025"/>
          </a:xfrm>
        </p:spPr>
        <p:txBody>
          <a:bodyPr/>
          <a:lstStyle/>
          <a:p>
            <a:r>
              <a:rPr lang="en-US" sz="4200" dirty="0" smtClean="0"/>
              <a:t>Hidden Markov Models</a:t>
            </a:r>
            <a:endParaRPr lang="en-US" sz="42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78712" y="2034101"/>
            <a:ext cx="5205413" cy="3278188"/>
            <a:chOff x="816" y="864"/>
            <a:chExt cx="3900" cy="245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16" y="864"/>
              <a:ext cx="356" cy="1630"/>
              <a:chOff x="960" y="1680"/>
              <a:chExt cx="356" cy="1630"/>
            </a:xfrm>
          </p:grpSpPr>
          <p:sp>
            <p:nvSpPr>
              <p:cNvPr id="81" name="Oval 5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82" name="Oval 6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  <p:sp>
            <p:nvSpPr>
              <p:cNvPr id="83" name="Oval 7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K</a:t>
                </a:r>
              </a:p>
            </p:txBody>
          </p:sp>
          <p:sp>
            <p:nvSpPr>
              <p:cNvPr id="84" name="Text Box 8"/>
              <p:cNvSpPr txBox="1">
                <a:spLocks noChangeArrowheads="1"/>
              </p:cNvSpPr>
              <p:nvPr/>
            </p:nvSpPr>
            <p:spPr bwMode="auto">
              <a:xfrm>
                <a:off x="1006" y="2596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hlink"/>
                    </a:solidFill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680" y="864"/>
              <a:ext cx="355" cy="1630"/>
              <a:chOff x="1824" y="1680"/>
              <a:chExt cx="355" cy="1630"/>
            </a:xfrm>
          </p:grpSpPr>
          <p:sp>
            <p:nvSpPr>
              <p:cNvPr id="77" name="Oval 10"/>
              <p:cNvSpPr>
                <a:spLocks noChangeArrowheads="1"/>
              </p:cNvSpPr>
              <p:nvPr/>
            </p:nvSpPr>
            <p:spPr bwMode="auto">
              <a:xfrm>
                <a:off x="1823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78" name="Oval 11"/>
              <p:cNvSpPr>
                <a:spLocks noChangeArrowheads="1"/>
              </p:cNvSpPr>
              <p:nvPr/>
            </p:nvSpPr>
            <p:spPr bwMode="auto">
              <a:xfrm>
                <a:off x="1823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  <p:sp>
            <p:nvSpPr>
              <p:cNvPr id="79" name="Oval 12"/>
              <p:cNvSpPr>
                <a:spLocks noChangeArrowheads="1"/>
              </p:cNvSpPr>
              <p:nvPr/>
            </p:nvSpPr>
            <p:spPr bwMode="auto">
              <a:xfrm>
                <a:off x="1823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K</a:t>
                </a:r>
              </a:p>
            </p:txBody>
          </p:sp>
          <p:sp>
            <p:nvSpPr>
              <p:cNvPr id="80" name="Text Box 13"/>
              <p:cNvSpPr txBox="1">
                <a:spLocks noChangeArrowheads="1"/>
              </p:cNvSpPr>
              <p:nvPr/>
            </p:nvSpPr>
            <p:spPr bwMode="auto">
              <a:xfrm>
                <a:off x="1870" y="2596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hlink"/>
                    </a:solidFill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544" y="864"/>
              <a:ext cx="359" cy="1630"/>
              <a:chOff x="2688" y="1680"/>
              <a:chExt cx="359" cy="1630"/>
            </a:xfrm>
          </p:grpSpPr>
          <p:sp>
            <p:nvSpPr>
              <p:cNvPr id="73" name="Oval 15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74" name="Oval 16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  <p:sp>
            <p:nvSpPr>
              <p:cNvPr id="75" name="Oval 17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K</a:t>
                </a:r>
              </a:p>
            </p:txBody>
          </p:sp>
          <p:sp>
            <p:nvSpPr>
              <p:cNvPr id="76" name="Text Box 18"/>
              <p:cNvSpPr txBox="1">
                <a:spLocks noChangeArrowheads="1"/>
              </p:cNvSpPr>
              <p:nvPr/>
            </p:nvSpPr>
            <p:spPr bwMode="auto">
              <a:xfrm>
                <a:off x="2738" y="2596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hlink"/>
                    </a:solidFill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456" y="921"/>
              <a:ext cx="337" cy="1572"/>
              <a:chOff x="3600" y="1737"/>
              <a:chExt cx="337" cy="1572"/>
            </a:xfrm>
          </p:grpSpPr>
          <p:sp>
            <p:nvSpPr>
              <p:cNvPr id="70" name="Text Box 20"/>
              <p:cNvSpPr txBox="1">
                <a:spLocks noChangeArrowheads="1"/>
              </p:cNvSpPr>
              <p:nvPr/>
            </p:nvSpPr>
            <p:spPr bwMode="auto">
              <a:xfrm>
                <a:off x="3628" y="1737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hlink"/>
                    </a:solidFill>
                    <a:cs typeface="+mn-cs"/>
                  </a:rPr>
                  <a:t>…</a:t>
                </a:r>
              </a:p>
            </p:txBody>
          </p:sp>
          <p:sp>
            <p:nvSpPr>
              <p:cNvPr id="71" name="Text Box 21"/>
              <p:cNvSpPr txBox="1">
                <a:spLocks noChangeArrowheads="1"/>
              </p:cNvSpPr>
              <p:nvPr/>
            </p:nvSpPr>
            <p:spPr bwMode="auto">
              <a:xfrm>
                <a:off x="3628" y="2158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hlink"/>
                    </a:solidFill>
                    <a:cs typeface="+mn-cs"/>
                  </a:rPr>
                  <a:t>…</a:t>
                </a:r>
              </a:p>
            </p:txBody>
          </p:sp>
          <p:sp>
            <p:nvSpPr>
              <p:cNvPr id="72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036"/>
                <a:ext cx="309" cy="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hlink"/>
                    </a:solidFill>
                    <a:cs typeface="+mn-cs"/>
                  </a:rPr>
                  <a:t>…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4322" y="864"/>
              <a:ext cx="357" cy="1630"/>
              <a:chOff x="4466" y="1680"/>
              <a:chExt cx="357" cy="1630"/>
            </a:xfrm>
          </p:grpSpPr>
          <p:sp>
            <p:nvSpPr>
              <p:cNvPr id="66" name="Oval 24"/>
              <p:cNvSpPr>
                <a:spLocks noChangeArrowheads="1"/>
              </p:cNvSpPr>
              <p:nvPr/>
            </p:nvSpPr>
            <p:spPr bwMode="auto">
              <a:xfrm>
                <a:off x="4466" y="1680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67" name="Oval 25"/>
              <p:cNvSpPr>
                <a:spLocks noChangeArrowheads="1"/>
              </p:cNvSpPr>
              <p:nvPr/>
            </p:nvSpPr>
            <p:spPr bwMode="auto">
              <a:xfrm>
                <a:off x="4466" y="2112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  <p:sp>
            <p:nvSpPr>
              <p:cNvPr id="68" name="Oval 26"/>
              <p:cNvSpPr>
                <a:spLocks noChangeArrowheads="1"/>
              </p:cNvSpPr>
              <p:nvPr/>
            </p:nvSpPr>
            <p:spPr bwMode="auto">
              <a:xfrm>
                <a:off x="4466" y="2976"/>
                <a:ext cx="334" cy="33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cs typeface="+mn-cs"/>
                  </a:rPr>
                  <a:t>K</a:t>
                </a:r>
              </a:p>
            </p:txBody>
          </p:sp>
          <p:sp>
            <p:nvSpPr>
              <p:cNvPr id="69" name="Text Box 27"/>
              <p:cNvSpPr txBox="1">
                <a:spLocks noChangeArrowheads="1"/>
              </p:cNvSpPr>
              <p:nvPr/>
            </p:nvSpPr>
            <p:spPr bwMode="auto">
              <a:xfrm>
                <a:off x="4514" y="2596"/>
                <a:ext cx="309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chemeClr val="hlink"/>
                    </a:solidFill>
                    <a:cs typeface="+mn-cs"/>
                  </a:rPr>
                  <a:t>…</a:t>
                </a:r>
              </a:p>
            </p:txBody>
          </p:sp>
        </p:grp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960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867" y="2975"/>
              <a:ext cx="36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Arial Unicode MS" charset="0"/>
                  <a:cs typeface="+mn-cs"/>
                </a:rPr>
                <a:t>x</a:t>
              </a:r>
              <a:r>
                <a:rPr lang="en-US" sz="2400" baseline="-25000" dirty="0">
                  <a:solidFill>
                    <a:schemeClr val="accent2"/>
                  </a:solidFill>
                  <a:latin typeface="Arial Unicode MS" charset="0"/>
                  <a:cs typeface="+mn-cs"/>
                </a:rPr>
                <a:t>1</a:t>
              </a:r>
              <a:endParaRPr lang="en-US" sz="2400" dirty="0">
                <a:solidFill>
                  <a:schemeClr val="accent2"/>
                </a:solidFill>
                <a:latin typeface="Arial Unicode MS" charset="0"/>
                <a:cs typeface="+mn-cs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1819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729" y="2977"/>
              <a:ext cx="33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Arial Unicode MS" charset="0"/>
                  <a:cs typeface="+mn-cs"/>
                </a:rPr>
                <a:t>x</a:t>
              </a:r>
              <a:r>
                <a:rPr lang="en-US" sz="2400" baseline="-25000" dirty="0">
                  <a:solidFill>
                    <a:schemeClr val="accent2"/>
                  </a:solidFill>
                  <a:latin typeface="Arial Unicode MS" charset="0"/>
                  <a:cs typeface="+mn-cs"/>
                </a:rPr>
                <a:t>2</a:t>
              </a:r>
              <a:endParaRPr lang="en-US" sz="2400" dirty="0">
                <a:solidFill>
                  <a:schemeClr val="accent2"/>
                </a:solidFill>
                <a:latin typeface="Arial Unicode MS" charset="0"/>
                <a:cs typeface="+mn-cs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2683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2589" y="2977"/>
              <a:ext cx="337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accent2"/>
                  </a:solidFill>
                  <a:latin typeface="Arial Unicode MS" charset="0"/>
                  <a:cs typeface="+mn-cs"/>
                </a:rPr>
                <a:t>x</a:t>
              </a:r>
              <a:r>
                <a:rPr lang="en-US" sz="2400" baseline="-25000" dirty="0">
                  <a:solidFill>
                    <a:schemeClr val="accent2"/>
                  </a:solidFill>
                  <a:latin typeface="Arial Unicode MS" charset="0"/>
                  <a:cs typeface="+mn-cs"/>
                </a:rPr>
                <a:t>3</a:t>
              </a:r>
              <a:endParaRPr lang="en-US" sz="2400" dirty="0">
                <a:solidFill>
                  <a:schemeClr val="accent2"/>
                </a:solidFill>
                <a:latin typeface="Arial Unicode MS" charset="0"/>
                <a:cs typeface="+mn-cs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4459" y="2736"/>
              <a:ext cx="0" cy="24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" name="Text Box 35"/>
            <p:cNvSpPr txBox="1">
              <a:spLocks noChangeArrowheads="1"/>
            </p:cNvSpPr>
            <p:nvPr/>
          </p:nvSpPr>
          <p:spPr bwMode="auto">
            <a:xfrm>
              <a:off x="4363" y="2977"/>
              <a:ext cx="353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err="1">
                  <a:solidFill>
                    <a:schemeClr val="accent2"/>
                  </a:solidFill>
                  <a:latin typeface="Arial Unicode MS" charset="0"/>
                  <a:cs typeface="+mn-cs"/>
                </a:rPr>
                <a:t>x</a:t>
              </a:r>
              <a:r>
                <a:rPr lang="en-US" sz="2400" baseline="-25000" dirty="0" err="1">
                  <a:solidFill>
                    <a:schemeClr val="accent2"/>
                  </a:solidFill>
                  <a:latin typeface="Arial Unicode MS" charset="0"/>
                  <a:cs typeface="+mn-cs"/>
                </a:rPr>
                <a:t>K</a:t>
              </a:r>
              <a:endParaRPr lang="en-US" sz="2400">
                <a:solidFill>
                  <a:schemeClr val="accent2"/>
                </a:solidFill>
                <a:latin typeface="Arial Unicode MS" charset="0"/>
                <a:cs typeface="+mn-cs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816" y="1296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  <p:grpSp>
          <p:nvGrpSpPr>
            <p:cNvPr id="19" name="Group 37"/>
            <p:cNvGrpSpPr>
              <a:grpSpLocks/>
            </p:cNvGrpSpPr>
            <p:nvPr/>
          </p:nvGrpSpPr>
          <p:grpSpPr bwMode="auto">
            <a:xfrm>
              <a:off x="1152" y="1031"/>
              <a:ext cx="528" cy="1321"/>
              <a:chOff x="1296" y="1847"/>
              <a:chExt cx="528" cy="1321"/>
            </a:xfrm>
          </p:grpSpPr>
          <p:grpSp>
            <p:nvGrpSpPr>
              <p:cNvPr id="57" name="Group 38"/>
              <p:cNvGrpSpPr>
                <a:grpSpLocks/>
              </p:cNvGrpSpPr>
              <p:nvPr/>
            </p:nvGrpSpPr>
            <p:grpSpPr bwMode="auto">
              <a:xfrm>
                <a:off x="1306" y="1847"/>
                <a:ext cx="506" cy="1296"/>
                <a:chOff x="1306" y="1847"/>
                <a:chExt cx="506" cy="1296"/>
              </a:xfrm>
            </p:grpSpPr>
            <p:cxnSp>
              <p:nvCxnSpPr>
                <p:cNvPr id="59" name="AutoShape 39"/>
                <p:cNvCxnSpPr>
                  <a:cxnSpLocks noChangeShapeType="1"/>
                  <a:stCxn id="81" idx="6"/>
                  <a:endCxn id="77" idx="2"/>
                </p:cNvCxnSpPr>
                <p:nvPr/>
              </p:nvCxnSpPr>
              <p:spPr bwMode="auto">
                <a:xfrm>
                  <a:off x="1305" y="1847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AutoShape 40"/>
                <p:cNvCxnSpPr>
                  <a:cxnSpLocks noChangeShapeType="1"/>
                  <a:stCxn id="81" idx="6"/>
                  <a:endCxn id="78" idx="2"/>
                </p:cNvCxnSpPr>
                <p:nvPr/>
              </p:nvCxnSpPr>
              <p:spPr bwMode="auto">
                <a:xfrm>
                  <a:off x="1305" y="1847"/>
                  <a:ext cx="507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AutoShape 41"/>
                <p:cNvCxnSpPr>
                  <a:cxnSpLocks noChangeShapeType="1"/>
                  <a:stCxn id="81" idx="6"/>
                  <a:endCxn id="79" idx="2"/>
                </p:cNvCxnSpPr>
                <p:nvPr/>
              </p:nvCxnSpPr>
              <p:spPr bwMode="auto">
                <a:xfrm>
                  <a:off x="1305" y="1847"/>
                  <a:ext cx="507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2" name="AutoShape 42"/>
                <p:cNvCxnSpPr>
                  <a:cxnSpLocks noChangeShapeType="1"/>
                  <a:stCxn id="82" idx="6"/>
                  <a:endCxn id="77" idx="2"/>
                </p:cNvCxnSpPr>
                <p:nvPr/>
              </p:nvCxnSpPr>
              <p:spPr bwMode="auto">
                <a:xfrm flipV="1">
                  <a:off x="1305" y="1847"/>
                  <a:ext cx="507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3" name="AutoShape 43"/>
                <p:cNvCxnSpPr>
                  <a:cxnSpLocks noChangeShapeType="1"/>
                  <a:stCxn id="82" idx="6"/>
                  <a:endCxn id="78" idx="2"/>
                </p:cNvCxnSpPr>
                <p:nvPr/>
              </p:nvCxnSpPr>
              <p:spPr bwMode="auto">
                <a:xfrm>
                  <a:off x="1305" y="2278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4" name="AutoShape 44"/>
                <p:cNvCxnSpPr>
                  <a:cxnSpLocks noChangeShapeType="1"/>
                  <a:stCxn id="82" idx="6"/>
                  <a:endCxn id="79" idx="2"/>
                </p:cNvCxnSpPr>
                <p:nvPr/>
              </p:nvCxnSpPr>
              <p:spPr bwMode="auto">
                <a:xfrm>
                  <a:off x="1305" y="2278"/>
                  <a:ext cx="507" cy="865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5" name="AutoShape 45"/>
                <p:cNvCxnSpPr>
                  <a:cxnSpLocks noChangeShapeType="1"/>
                  <a:stCxn id="83" idx="6"/>
                  <a:endCxn id="79" idx="2"/>
                </p:cNvCxnSpPr>
                <p:nvPr/>
              </p:nvCxnSpPr>
              <p:spPr bwMode="auto">
                <a:xfrm>
                  <a:off x="1305" y="3143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 flipV="1">
                <a:off x="1295" y="1919"/>
                <a:ext cx="528" cy="1249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0" name="Group 47"/>
            <p:cNvGrpSpPr>
              <a:grpSpLocks/>
            </p:cNvGrpSpPr>
            <p:nvPr/>
          </p:nvGrpSpPr>
          <p:grpSpPr bwMode="auto">
            <a:xfrm>
              <a:off x="2016" y="1056"/>
              <a:ext cx="528" cy="1296"/>
              <a:chOff x="2160" y="1872"/>
              <a:chExt cx="528" cy="1296"/>
            </a:xfrm>
          </p:grpSpPr>
          <p:grpSp>
            <p:nvGrpSpPr>
              <p:cNvPr id="48" name="Group 48"/>
              <p:cNvGrpSpPr>
                <a:grpSpLocks/>
              </p:cNvGrpSpPr>
              <p:nvPr/>
            </p:nvGrpSpPr>
            <p:grpSpPr bwMode="auto">
              <a:xfrm>
                <a:off x="2160" y="1872"/>
                <a:ext cx="506" cy="1296"/>
                <a:chOff x="2160" y="1872"/>
                <a:chExt cx="506" cy="1296"/>
              </a:xfrm>
            </p:grpSpPr>
            <p:cxnSp>
              <p:nvCxnSpPr>
                <p:cNvPr id="50" name="AutoShape 49"/>
                <p:cNvCxnSpPr>
                  <a:cxnSpLocks noChangeShapeType="1"/>
                </p:cNvCxnSpPr>
                <p:nvPr/>
              </p:nvCxnSpPr>
              <p:spPr bwMode="auto">
                <a:xfrm>
                  <a:off x="2160" y="1871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AutoShape 50"/>
                <p:cNvCxnSpPr>
                  <a:cxnSpLocks noChangeShapeType="1"/>
                </p:cNvCxnSpPr>
                <p:nvPr/>
              </p:nvCxnSpPr>
              <p:spPr bwMode="auto">
                <a:xfrm>
                  <a:off x="2160" y="1871"/>
                  <a:ext cx="507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AutoShape 51"/>
                <p:cNvCxnSpPr>
                  <a:cxnSpLocks noChangeShapeType="1"/>
                </p:cNvCxnSpPr>
                <p:nvPr/>
              </p:nvCxnSpPr>
              <p:spPr bwMode="auto">
                <a:xfrm>
                  <a:off x="2160" y="1871"/>
                  <a:ext cx="507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AutoShape 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60" y="1871"/>
                  <a:ext cx="507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AutoShape 53"/>
                <p:cNvCxnSpPr>
                  <a:cxnSpLocks noChangeShapeType="1"/>
                </p:cNvCxnSpPr>
                <p:nvPr/>
              </p:nvCxnSpPr>
              <p:spPr bwMode="auto">
                <a:xfrm>
                  <a:off x="2160" y="2303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5" name="AutoShape 54"/>
                <p:cNvCxnSpPr>
                  <a:cxnSpLocks noChangeShapeType="1"/>
                </p:cNvCxnSpPr>
                <p:nvPr/>
              </p:nvCxnSpPr>
              <p:spPr bwMode="auto">
                <a:xfrm>
                  <a:off x="2160" y="2303"/>
                  <a:ext cx="507" cy="865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AutoShape 55"/>
                <p:cNvCxnSpPr>
                  <a:cxnSpLocks noChangeShapeType="1"/>
                </p:cNvCxnSpPr>
                <p:nvPr/>
              </p:nvCxnSpPr>
              <p:spPr bwMode="auto">
                <a:xfrm>
                  <a:off x="2160" y="3168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9" name="Line 56"/>
              <p:cNvSpPr>
                <a:spLocks noChangeShapeType="1"/>
              </p:cNvSpPr>
              <p:nvPr/>
            </p:nvSpPr>
            <p:spPr bwMode="auto">
              <a:xfrm flipV="1">
                <a:off x="2160" y="1919"/>
                <a:ext cx="528" cy="1249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2880" y="1056"/>
              <a:ext cx="528" cy="1296"/>
              <a:chOff x="3024" y="1872"/>
              <a:chExt cx="528" cy="1296"/>
            </a:xfrm>
          </p:grpSpPr>
          <p:grpSp>
            <p:nvGrpSpPr>
              <p:cNvPr id="39" name="Group 58"/>
              <p:cNvGrpSpPr>
                <a:grpSpLocks/>
              </p:cNvGrpSpPr>
              <p:nvPr/>
            </p:nvGrpSpPr>
            <p:grpSpPr bwMode="auto">
              <a:xfrm>
                <a:off x="3024" y="1872"/>
                <a:ext cx="506" cy="1296"/>
                <a:chOff x="3024" y="1872"/>
                <a:chExt cx="506" cy="1296"/>
              </a:xfrm>
            </p:grpSpPr>
            <p:cxnSp>
              <p:nvCxnSpPr>
                <p:cNvPr id="41" name="AutoShape 59"/>
                <p:cNvCxnSpPr>
                  <a:cxnSpLocks noChangeShapeType="1"/>
                </p:cNvCxnSpPr>
                <p:nvPr/>
              </p:nvCxnSpPr>
              <p:spPr bwMode="auto">
                <a:xfrm>
                  <a:off x="3024" y="1871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AutoShape 60"/>
                <p:cNvCxnSpPr>
                  <a:cxnSpLocks noChangeShapeType="1"/>
                </p:cNvCxnSpPr>
                <p:nvPr/>
              </p:nvCxnSpPr>
              <p:spPr bwMode="auto">
                <a:xfrm>
                  <a:off x="3024" y="1871"/>
                  <a:ext cx="507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3024" y="1871"/>
                  <a:ext cx="507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AutoShape 6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024" y="1871"/>
                  <a:ext cx="507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3024" y="2303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3024" y="2303"/>
                  <a:ext cx="507" cy="865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3024" y="3168"/>
                  <a:ext cx="507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0" name="Line 66"/>
              <p:cNvSpPr>
                <a:spLocks noChangeShapeType="1"/>
              </p:cNvSpPr>
              <p:nvPr/>
            </p:nvSpPr>
            <p:spPr bwMode="auto">
              <a:xfrm flipV="1">
                <a:off x="3024" y="1919"/>
                <a:ext cx="528" cy="1249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22" name="Group 67"/>
            <p:cNvGrpSpPr>
              <a:grpSpLocks/>
            </p:cNvGrpSpPr>
            <p:nvPr/>
          </p:nvGrpSpPr>
          <p:grpSpPr bwMode="auto">
            <a:xfrm>
              <a:off x="3792" y="1056"/>
              <a:ext cx="528" cy="1296"/>
              <a:chOff x="3936" y="1872"/>
              <a:chExt cx="528" cy="1296"/>
            </a:xfrm>
          </p:grpSpPr>
          <p:grpSp>
            <p:nvGrpSpPr>
              <p:cNvPr id="30" name="Group 68"/>
              <p:cNvGrpSpPr>
                <a:grpSpLocks/>
              </p:cNvGrpSpPr>
              <p:nvPr/>
            </p:nvGrpSpPr>
            <p:grpSpPr bwMode="auto">
              <a:xfrm>
                <a:off x="3938" y="1872"/>
                <a:ext cx="506" cy="1296"/>
                <a:chOff x="3938" y="1872"/>
                <a:chExt cx="506" cy="1296"/>
              </a:xfrm>
            </p:grpSpPr>
            <p:cxnSp>
              <p:nvCxnSpPr>
                <p:cNvPr id="32" name="AutoShape 69"/>
                <p:cNvCxnSpPr>
                  <a:cxnSpLocks noChangeShapeType="1"/>
                </p:cNvCxnSpPr>
                <p:nvPr/>
              </p:nvCxnSpPr>
              <p:spPr bwMode="auto">
                <a:xfrm>
                  <a:off x="3938" y="1871"/>
                  <a:ext cx="505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70"/>
                <p:cNvCxnSpPr>
                  <a:cxnSpLocks noChangeShapeType="1"/>
                </p:cNvCxnSpPr>
                <p:nvPr/>
              </p:nvCxnSpPr>
              <p:spPr bwMode="auto">
                <a:xfrm>
                  <a:off x="3938" y="1871"/>
                  <a:ext cx="505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71"/>
                <p:cNvCxnSpPr>
                  <a:cxnSpLocks noChangeShapeType="1"/>
                </p:cNvCxnSpPr>
                <p:nvPr/>
              </p:nvCxnSpPr>
              <p:spPr bwMode="auto">
                <a:xfrm>
                  <a:off x="3938" y="1871"/>
                  <a:ext cx="505" cy="1296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7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38" y="1871"/>
                  <a:ext cx="505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73"/>
                <p:cNvCxnSpPr>
                  <a:cxnSpLocks noChangeShapeType="1"/>
                </p:cNvCxnSpPr>
                <p:nvPr/>
              </p:nvCxnSpPr>
              <p:spPr bwMode="auto">
                <a:xfrm>
                  <a:off x="3938" y="2303"/>
                  <a:ext cx="505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3938" y="2303"/>
                  <a:ext cx="505" cy="865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75"/>
                <p:cNvCxnSpPr>
                  <a:cxnSpLocks noChangeShapeType="1"/>
                </p:cNvCxnSpPr>
                <p:nvPr/>
              </p:nvCxnSpPr>
              <p:spPr bwMode="auto">
                <a:xfrm>
                  <a:off x="3938" y="3168"/>
                  <a:ext cx="505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1" name="Line 76"/>
              <p:cNvSpPr>
                <a:spLocks noChangeShapeType="1"/>
              </p:cNvSpPr>
              <p:nvPr/>
            </p:nvSpPr>
            <p:spPr bwMode="auto">
              <a:xfrm flipV="1">
                <a:off x="3936" y="1919"/>
                <a:ext cx="528" cy="1249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cxnSp>
          <p:nvCxnSpPr>
            <p:cNvPr id="23" name="AutoShape 77"/>
            <p:cNvCxnSpPr>
              <a:cxnSpLocks noChangeShapeType="1"/>
              <a:stCxn id="18" idx="6"/>
              <a:endCxn id="77" idx="2"/>
            </p:cNvCxnSpPr>
            <p:nvPr/>
          </p:nvCxnSpPr>
          <p:spPr bwMode="auto">
            <a:xfrm flipV="1">
              <a:off x="1162" y="1031"/>
              <a:ext cx="505" cy="433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78"/>
            <p:cNvCxnSpPr>
              <a:cxnSpLocks noChangeShapeType="1"/>
            </p:cNvCxnSpPr>
            <p:nvPr/>
          </p:nvCxnSpPr>
          <p:spPr bwMode="auto">
            <a:xfrm>
              <a:off x="2016" y="1031"/>
              <a:ext cx="505" cy="1296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Oval 79"/>
            <p:cNvSpPr>
              <a:spLocks noChangeArrowheads="1"/>
            </p:cNvSpPr>
            <p:nvPr/>
          </p:nvSpPr>
          <p:spPr bwMode="auto">
            <a:xfrm>
              <a:off x="1679" y="864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  <p:sp>
          <p:nvSpPr>
            <p:cNvPr id="26" name="Oval 80"/>
            <p:cNvSpPr>
              <a:spLocks noChangeArrowheads="1"/>
            </p:cNvSpPr>
            <p:nvPr/>
          </p:nvSpPr>
          <p:spPr bwMode="auto">
            <a:xfrm>
              <a:off x="2544" y="2160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FF0000"/>
                  </a:solidFill>
                  <a:cs typeface="+mn-cs"/>
                </a:rPr>
                <a:t>K</a:t>
              </a:r>
            </a:p>
          </p:txBody>
        </p:sp>
        <p:cxnSp>
          <p:nvCxnSpPr>
            <p:cNvPr id="27" name="AutoShape 81"/>
            <p:cNvCxnSpPr>
              <a:cxnSpLocks noChangeShapeType="1"/>
            </p:cNvCxnSpPr>
            <p:nvPr/>
          </p:nvCxnSpPr>
          <p:spPr bwMode="auto">
            <a:xfrm flipV="1">
              <a:off x="2880" y="1680"/>
              <a:ext cx="528" cy="672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82"/>
            <p:cNvCxnSpPr>
              <a:cxnSpLocks noChangeShapeType="1"/>
              <a:endCxn id="67" idx="2"/>
            </p:cNvCxnSpPr>
            <p:nvPr/>
          </p:nvCxnSpPr>
          <p:spPr bwMode="auto">
            <a:xfrm flipV="1">
              <a:off x="3792" y="1463"/>
              <a:ext cx="519" cy="48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Oval 83"/>
            <p:cNvSpPr>
              <a:spLocks noChangeArrowheads="1"/>
            </p:cNvSpPr>
            <p:nvPr/>
          </p:nvSpPr>
          <p:spPr bwMode="auto">
            <a:xfrm>
              <a:off x="4320" y="1296"/>
              <a:ext cx="334" cy="334"/>
            </a:xfrm>
            <a:prstGeom prst="ellipse">
              <a:avLst/>
            </a:prstGeom>
            <a:solidFill>
              <a:srgbClr val="FFCC99"/>
            </a:solidFill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817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motion sensor we want to distinguish</a:t>
            </a:r>
          </a:p>
          <a:p>
            <a:pPr lvl="1"/>
            <a:r>
              <a:rPr lang="en-US" dirty="0" smtClean="0"/>
              <a:t>Greeting somebody by raising the arm</a:t>
            </a:r>
          </a:p>
          <a:p>
            <a:pPr lvl="2"/>
            <a:r>
              <a:rPr lang="en-US" dirty="0" smtClean="0"/>
              <a:t>Lower-arm is raised</a:t>
            </a:r>
          </a:p>
          <a:p>
            <a:pPr lvl="2"/>
            <a:r>
              <a:rPr lang="en-US" dirty="0" smtClean="0"/>
              <a:t>Arm will be lowered swiftly afterwards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Greeting somebody by shaking hands</a:t>
            </a:r>
          </a:p>
          <a:p>
            <a:pPr lvl="2"/>
            <a:r>
              <a:rPr lang="en-US" dirty="0" smtClean="0"/>
              <a:t>Lower arm is raised</a:t>
            </a:r>
          </a:p>
          <a:p>
            <a:pPr lvl="2"/>
            <a:r>
              <a:rPr lang="en-US" dirty="0" smtClean="0"/>
              <a:t>Shaking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rm is lowered</a:t>
            </a:r>
          </a:p>
        </p:txBody>
      </p:sp>
    </p:spTree>
    <p:extLst>
      <p:ext uri="{BB962C8B-B14F-4D97-AF65-F5344CB8AC3E}">
        <p14:creationId xmlns:p14="http://schemas.microsoft.com/office/powerpoint/2010/main" val="27683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 arm vs. Shaking hands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Measurements: Angle Velocity of the lower arm around the elbow</a:t>
            </a:r>
          </a:p>
          <a:p>
            <a:endParaRPr lang="en-US" dirty="0"/>
          </a:p>
          <a:p>
            <a:r>
              <a:rPr lang="en-US" dirty="0" smtClean="0"/>
              <a:t>Discretize the values:</a:t>
            </a:r>
          </a:p>
          <a:p>
            <a:pPr lvl="1"/>
            <a:r>
              <a:rPr lang="en-US" dirty="0" smtClean="0"/>
              <a:t>1. &lt;0</a:t>
            </a:r>
          </a:p>
          <a:p>
            <a:pPr lvl="1"/>
            <a:r>
              <a:rPr lang="en-US" dirty="0" smtClean="0"/>
              <a:t>2. =0</a:t>
            </a:r>
          </a:p>
          <a:p>
            <a:pPr lvl="1"/>
            <a:r>
              <a:rPr lang="en-US" dirty="0" smtClean="0"/>
              <a:t>3. &gt;0</a:t>
            </a:r>
          </a:p>
          <a:p>
            <a:endParaRPr lang="en-US" dirty="0"/>
          </a:p>
          <a:p>
            <a:r>
              <a:rPr lang="en-US" dirty="0" smtClean="0"/>
              <a:t>We record sequences of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4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 arm vs. Shaking hands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keep in mind:</a:t>
            </a:r>
          </a:p>
          <a:p>
            <a:pPr lvl="1"/>
            <a:r>
              <a:rPr lang="en-US" dirty="0" smtClean="0"/>
              <a:t>Duration of the single steps in the sequences is unknown</a:t>
            </a:r>
          </a:p>
          <a:p>
            <a:pPr lvl="1"/>
            <a:r>
              <a:rPr lang="en-US" dirty="0" smtClean="0"/>
              <a:t>Also unknown total duration</a:t>
            </a:r>
          </a:p>
          <a:p>
            <a:pPr lvl="1"/>
            <a:endParaRPr lang="en-US" dirty="0"/>
          </a:p>
          <a:p>
            <a:r>
              <a:rPr lang="en-US" dirty="0" smtClean="0"/>
              <a:t>Human movements are continuous</a:t>
            </a:r>
          </a:p>
          <a:p>
            <a:pPr lvl="1"/>
            <a:r>
              <a:rPr lang="en-US" dirty="0" smtClean="0"/>
              <a:t>The up and down movements can be fast or slow</a:t>
            </a:r>
          </a:p>
          <a:p>
            <a:pPr lvl="1"/>
            <a:r>
              <a:rPr lang="en-US" dirty="0" smtClean="0"/>
              <a:t>The intensity of the shake can vary severely</a:t>
            </a:r>
          </a:p>
        </p:txBody>
      </p:sp>
    </p:spTree>
    <p:extLst>
      <p:ext uri="{BB962C8B-B14F-4D97-AF65-F5344CB8AC3E}">
        <p14:creationId xmlns:p14="http://schemas.microsoft.com/office/powerpoint/2010/main" val="285616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07402" cy="914400"/>
          </a:xfrm>
        </p:spPr>
        <p:txBody>
          <a:bodyPr/>
          <a:lstStyle/>
          <a:p>
            <a:r>
              <a:rPr lang="en-US" dirty="0" smtClean="0"/>
              <a:t>Overview: Application to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Example: Raising an arm vs. Shaking hands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b="1" u="sng" dirty="0" smtClean="0"/>
              <a:t>Classification using separate HMMs</a:t>
            </a:r>
          </a:p>
          <a:p>
            <a:pPr lvl="1"/>
            <a:r>
              <a:rPr lang="en-US" dirty="0" smtClean="0"/>
              <a:t>Classification using one HMM</a:t>
            </a:r>
          </a:p>
          <a:p>
            <a:pPr lvl="1"/>
            <a:r>
              <a:rPr lang="en-US" dirty="0" smtClean="0"/>
              <a:t>Classification using combined HMMs</a:t>
            </a:r>
          </a:p>
          <a:p>
            <a:r>
              <a:rPr lang="en-US" dirty="0" smtClean="0"/>
              <a:t>Summary: Classification with HMMs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using separate HMMs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HMM for each class you want to detect</a:t>
            </a:r>
          </a:p>
          <a:p>
            <a:r>
              <a:rPr lang="en-US" dirty="0" smtClean="0"/>
              <a:t>For each sequence</a:t>
            </a:r>
          </a:p>
          <a:p>
            <a:pPr lvl="1"/>
            <a:r>
              <a:rPr lang="en-US" dirty="0" smtClean="0"/>
              <a:t>Calculate the Probability for each HMM using the Forward Algorithm</a:t>
            </a:r>
          </a:p>
          <a:p>
            <a:pPr lvl="1"/>
            <a:r>
              <a:rPr lang="en-US" dirty="0" smtClean="0"/>
              <a:t>Use the HMM probabilities to classify</a:t>
            </a:r>
          </a:p>
          <a:p>
            <a:pPr lvl="2"/>
            <a:r>
              <a:rPr lang="en-US" dirty="0" smtClean="0"/>
              <a:t>Normally the Class with the highest probability is chosen</a:t>
            </a:r>
          </a:p>
          <a:p>
            <a:endParaRPr lang="en-US" dirty="0"/>
          </a:p>
          <a:p>
            <a:r>
              <a:rPr lang="en-US" dirty="0" smtClean="0"/>
              <a:t>The classification results are only as good as the modeling</a:t>
            </a:r>
          </a:p>
        </p:txBody>
      </p:sp>
    </p:spTree>
    <p:extLst>
      <p:ext uri="{BB962C8B-B14F-4D97-AF65-F5344CB8AC3E}">
        <p14:creationId xmlns:p14="http://schemas.microsoft.com/office/powerpoint/2010/main" val="276795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Rasing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arm HMM</a:t>
            </a:r>
            <a:r>
              <a:rPr lang="de-CH" dirty="0"/>
              <a:t>: </a:t>
            </a:r>
            <a:r>
              <a:rPr lang="de-CH" dirty="0" err="1" smtClean="0"/>
              <a:t>Topology</a:t>
            </a:r>
            <a:endParaRPr lang="en-US" dirty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371600" y="2074863"/>
          <a:ext cx="5976938" cy="287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6" name="Visio" r:id="rId3" imgW="3415320" imgH="1644120" progId="Visio.Drawing.6">
                  <p:embed/>
                </p:oleObj>
              </mc:Choice>
              <mc:Fallback>
                <p:oleObj name="Visio" r:id="rId3" imgW="3415320" imgH="164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74863"/>
                        <a:ext cx="5976938" cy="287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8200" y="1219200"/>
            <a:ext cx="17851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smtClean="0"/>
              <a:t>First </a:t>
            </a:r>
            <a:r>
              <a:rPr lang="de-CH" dirty="0" err="1" smtClean="0"/>
              <a:t>always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!</a:t>
            </a:r>
            <a:endParaRPr lang="en-US" dirty="0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1828800" y="1600200"/>
            <a:ext cx="3048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56223" y="3175193"/>
            <a:ext cx="802032" cy="367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3206" y="3260747"/>
            <a:ext cx="802032" cy="367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43886786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Rasing</a:t>
            </a:r>
            <a:r>
              <a:rPr lang="de-CH" dirty="0" smtClean="0"/>
              <a:t> arm HMM</a:t>
            </a:r>
            <a:r>
              <a:rPr lang="de-CH" dirty="0"/>
              <a:t>: </a:t>
            </a:r>
            <a:r>
              <a:rPr lang="de-CH" dirty="0" err="1" smtClean="0"/>
              <a:t>transitions</a:t>
            </a:r>
            <a:endParaRPr lang="en-US" dirty="0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368425" y="2606675"/>
          <a:ext cx="655637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1" name="Visio" r:id="rId3" imgW="3745080" imgH="1644120" progId="Visio.Drawing.6">
                  <p:embed/>
                </p:oleObj>
              </mc:Choice>
              <mc:Fallback>
                <p:oleObj name="Visio" r:id="rId3" imgW="3745080" imgH="164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606675"/>
                        <a:ext cx="6556375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0225" y="1273175"/>
            <a:ext cx="476197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smtClean="0"/>
              <a:t>After </a:t>
            </a:r>
            <a:r>
              <a:rPr lang="de-CH" dirty="0" err="1" smtClean="0"/>
              <a:t>some</a:t>
            </a:r>
            <a:r>
              <a:rPr lang="de-CH" dirty="0" smtClean="0"/>
              <a:t> time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get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down </a:t>
            </a:r>
            <a:r>
              <a:rPr lang="de-CH" dirty="0" err="1" smtClean="0"/>
              <a:t>movement</a:t>
            </a:r>
            <a:r>
              <a:rPr lang="de-CH" dirty="0" smtClean="0"/>
              <a:t>!</a:t>
            </a:r>
            <a:endParaRPr lang="en-US" dirty="0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2362200" y="1676400"/>
            <a:ext cx="205740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086350" y="6019800"/>
            <a:ext cx="243992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smtClean="0"/>
              <a:t>Down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final </a:t>
            </a:r>
            <a:r>
              <a:rPr lang="de-CH" dirty="0" err="1" smtClean="0"/>
              <a:t>state</a:t>
            </a:r>
            <a:endParaRPr lang="en-US" dirty="0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7086600" y="4114800"/>
            <a:ext cx="5334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39514" y="3726673"/>
            <a:ext cx="802032" cy="367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6497" y="3812227"/>
            <a:ext cx="802032" cy="367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41719664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Rasing</a:t>
            </a:r>
            <a:r>
              <a:rPr lang="de-CH" dirty="0" smtClean="0"/>
              <a:t> arm HMM</a:t>
            </a:r>
            <a:r>
              <a:rPr lang="de-CH" dirty="0"/>
              <a:t>: </a:t>
            </a:r>
            <a:r>
              <a:rPr lang="de-CH" dirty="0" err="1" smtClean="0"/>
              <a:t>observation</a:t>
            </a:r>
            <a:endParaRPr lang="en-US" dirty="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295400" y="2286000"/>
          <a:ext cx="6488113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5" name="Visio" r:id="rId3" imgW="3709080" imgH="1644120" progId="Visio.Drawing.6">
                  <p:embed/>
                </p:oleObj>
              </mc:Choice>
              <mc:Fallback>
                <p:oleObj name="Visio" r:id="rId3" imgW="3709080" imgH="164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6488113" cy="28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981200" y="5867400"/>
            <a:ext cx="5288023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err="1" smtClean="0"/>
              <a:t>It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arm </a:t>
            </a:r>
            <a:r>
              <a:rPr lang="de-CH" dirty="0" err="1" smtClean="0"/>
              <a:t>is</a:t>
            </a:r>
            <a:r>
              <a:rPr lang="de-CH" dirty="0" smtClean="0"/>
              <a:t> not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 </a:t>
            </a:r>
            <a:r>
              <a:rPr lang="de-CH" dirty="0" err="1" smtClean="0"/>
              <a:t>while</a:t>
            </a:r>
            <a:endParaRPr lang="en-US" dirty="0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667000" y="4495800"/>
            <a:ext cx="14478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4114800" y="4495800"/>
            <a:ext cx="1600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447800" y="1321314"/>
            <a:ext cx="54803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smtClean="0"/>
              <a:t>Movement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direction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unlikely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9387" y="3375732"/>
            <a:ext cx="802032" cy="367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2571" y="3394439"/>
            <a:ext cx="802032" cy="367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1905000" y="1524000"/>
            <a:ext cx="251460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419600" y="1524000"/>
            <a:ext cx="182880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6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Raising</a:t>
            </a:r>
            <a:r>
              <a:rPr lang="de-CH" dirty="0" smtClean="0"/>
              <a:t> Arm HMM</a:t>
            </a:r>
            <a:r>
              <a:rPr lang="de-CH" dirty="0"/>
              <a:t>: Definition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CH" dirty="0"/>
              <a:t> N=2, M=3,</a:t>
            </a:r>
          </a:p>
          <a:p>
            <a:pPr>
              <a:buFontTx/>
              <a:buNone/>
            </a:pPr>
            <a:r>
              <a:rPr lang="de-CH" dirty="0"/>
              <a:t> X=</a:t>
            </a:r>
            <a:r>
              <a:rPr lang="de-CH" dirty="0" smtClean="0"/>
              <a:t>{</a:t>
            </a:r>
            <a:r>
              <a:rPr lang="de-CH" dirty="0" err="1" smtClean="0"/>
              <a:t>up</a:t>
            </a:r>
            <a:r>
              <a:rPr lang="de-CH" dirty="0" smtClean="0"/>
              <a:t>, down} </a:t>
            </a:r>
            <a:r>
              <a:rPr lang="de-CH" dirty="0"/>
              <a:t>={1,2}</a:t>
            </a:r>
          </a:p>
          <a:p>
            <a:pPr>
              <a:buFontTx/>
              <a:buNone/>
            </a:pPr>
            <a:r>
              <a:rPr lang="de-CH" dirty="0"/>
              <a:t>  Z={&gt;,=,&lt;}={1,2,3}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85800" y="3581400"/>
          <a:ext cx="20764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9"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20764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311525" y="3505200"/>
          <a:ext cx="2768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0" name="Equation" r:id="rId5" imgW="1269720" imgH="457200" progId="Equation.3">
                  <p:embed/>
                </p:oleObj>
              </mc:Choice>
              <mc:Fallback>
                <p:oleObj name="Equation" r:id="rId5" imgW="1269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505200"/>
                        <a:ext cx="27686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6705600" y="3671888"/>
          <a:ext cx="1217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1" name="Equation" r:id="rId7" imgW="558720" imgH="203040" progId="Equation.3">
                  <p:embed/>
                </p:oleObj>
              </mc:Choice>
              <mc:Fallback>
                <p:oleObj name="Equation" r:id="rId7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71888"/>
                        <a:ext cx="12176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331604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8905897" cy="914400"/>
          </a:xfrm>
        </p:spPr>
        <p:txBody>
          <a:bodyPr/>
          <a:lstStyle/>
          <a:p>
            <a:r>
              <a:rPr lang="de-CH" dirty="0" smtClean="0"/>
              <a:t>Sample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generated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Z: </a:t>
            </a:r>
            <a:r>
              <a:rPr lang="en-US" sz="1800" b="1">
                <a:latin typeface="Courier" charset="0"/>
              </a:rPr>
              <a:t>&gt;     &gt;     &gt;     &gt;     &gt;     &gt;     &gt;     &gt;     &gt;     &gt;</a:t>
            </a: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X: 1     1     1     1     1     1     1     1     1     1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Z: </a:t>
            </a:r>
            <a:r>
              <a:rPr lang="en-US" sz="1800" b="1">
                <a:latin typeface="Courier" charset="0"/>
              </a:rPr>
              <a:t>&gt;     &gt;     &gt;     &gt;     &gt;     =     &gt;     &gt;     &gt;     &gt;</a:t>
            </a: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X: 1     1     1     1     1     1     1     1     1     1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Z: </a:t>
            </a:r>
            <a:r>
              <a:rPr lang="en-US" sz="1800" b="1">
                <a:latin typeface="Courier" charset="0"/>
              </a:rPr>
              <a:t>&gt;     &gt;     &gt;     &gt;     &lt;     &lt;     &lt;     =     &lt;     &lt;</a:t>
            </a: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X: 1     1     1     1     2     2     2     2     2     2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Z: </a:t>
            </a:r>
            <a:r>
              <a:rPr lang="en-US" sz="1800" b="1">
                <a:latin typeface="Courier" charset="0"/>
              </a:rPr>
              <a:t>&gt;     &gt;     &gt;     &gt;     &gt;     &lt;     &lt;     &lt;     &lt;     &lt;</a:t>
            </a: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X: 1     1     1     1     1     2     2     2     2     2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Z: </a:t>
            </a:r>
            <a:r>
              <a:rPr lang="en-US" sz="1800" b="1">
                <a:latin typeface="Courier" charset="0"/>
              </a:rPr>
              <a:t>=     &gt;     &gt;     &gt;     &lt;     &lt;     &lt;     &lt;     &lt;     &lt;</a:t>
            </a:r>
            <a:endParaRPr lang="de-CH" sz="18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1">
                <a:latin typeface="Courier" charset="0"/>
              </a:rPr>
              <a:t>X: </a:t>
            </a:r>
            <a:r>
              <a:rPr lang="en-US" sz="1800" b="1">
                <a:latin typeface="Courier" charset="0"/>
              </a:rPr>
              <a:t>1     1     1     1     2     2     2     2     2     2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09600" y="1882775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393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Complete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Introduction to Hidden Markov Models (HMM)</a:t>
            </a:r>
          </a:p>
          <a:p>
            <a:pPr marL="457200" indent="-457200">
              <a:buFontTx/>
              <a:buAutoNum type="arabicPeriod"/>
            </a:pPr>
            <a:r>
              <a:rPr lang="en-US" u="sng" dirty="0" smtClean="0"/>
              <a:t>Application to activity recognition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Estimation of model parameters 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2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Raising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Arm </a:t>
            </a:r>
            <a:r>
              <a:rPr lang="de-CH" dirty="0" err="1" smtClean="0"/>
              <a:t>Trellis</a:t>
            </a:r>
            <a:r>
              <a:rPr lang="de-CH" dirty="0"/>
              <a:t>: </a:t>
            </a:r>
            <a:r>
              <a:rPr lang="de-CH" dirty="0" err="1" smtClean="0"/>
              <a:t>Topology</a:t>
            </a:r>
            <a:endParaRPr lang="en-US" dirty="0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524000" y="2165350"/>
          <a:ext cx="566102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3" name="Visio" r:id="rId3" imgW="3972960" imgH="2527200" progId="Visio.Drawing.6">
                  <p:embed/>
                </p:oleObj>
              </mc:Choice>
              <mc:Fallback>
                <p:oleObj name="Visio" r:id="rId3" imgW="3972960" imgH="2527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65350"/>
                        <a:ext cx="566102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082476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r>
              <a:rPr lang="de-CH" dirty="0" err="1" smtClean="0"/>
              <a:t>Trellis</a:t>
            </a:r>
            <a:r>
              <a:rPr lang="de-CH" dirty="0"/>
              <a:t>: </a:t>
            </a:r>
            <a:r>
              <a:rPr lang="de-CH" dirty="0" err="1" smtClean="0"/>
              <a:t>Probabilities</a:t>
            </a:r>
            <a:endParaRPr 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447800" y="2060575"/>
          <a:ext cx="52324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7" name="Visio" r:id="rId3" imgW="3976920" imgH="2735280" progId="Visio.Drawing.6">
                  <p:embed/>
                </p:oleObj>
              </mc:Choice>
              <mc:Fallback>
                <p:oleObj name="Visio" r:id="rId3" imgW="3976920" imgH="2735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60575"/>
                        <a:ext cx="52324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653708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Raising</a:t>
            </a:r>
            <a:r>
              <a:rPr lang="de-CH" dirty="0" smtClean="0"/>
              <a:t> Arm </a:t>
            </a:r>
            <a:r>
              <a:rPr lang="de-CH" dirty="0" err="1" smtClean="0"/>
              <a:t>Trellis</a:t>
            </a:r>
            <a:r>
              <a:rPr lang="de-CH" dirty="0"/>
              <a:t>: ‚Forward‘ </a:t>
            </a:r>
            <a:r>
              <a:rPr lang="de-CH" dirty="0" err="1" smtClean="0"/>
              <a:t>Calculation</a:t>
            </a:r>
            <a:endParaRPr 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219200" y="1981200"/>
          <a:ext cx="5976938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1" name="Visio" r:id="rId3" imgW="4543200" imgH="2735280" progId="Visio.Drawing.6">
                  <p:embed/>
                </p:oleObj>
              </mc:Choice>
              <mc:Fallback>
                <p:oleObj name="Visio" r:id="rId3" imgW="4543200" imgH="2735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5976938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7010400" y="2208213"/>
            <a:ext cx="1649413" cy="3429000"/>
            <a:chOff x="4416" y="1391"/>
            <a:chExt cx="1039" cy="2160"/>
          </a:xfrm>
        </p:grpSpPr>
        <p:sp>
          <p:nvSpPr>
            <p:cNvPr id="37892" name="AutoShape 4"/>
            <p:cNvSpPr>
              <a:spLocks/>
            </p:cNvSpPr>
            <p:nvPr/>
          </p:nvSpPr>
          <p:spPr bwMode="auto">
            <a:xfrm>
              <a:off x="4416" y="1391"/>
              <a:ext cx="336" cy="2160"/>
            </a:xfrm>
            <a:prstGeom prst="rightBrace">
              <a:avLst>
                <a:gd name="adj1" fmla="val 53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4704" y="2304"/>
              <a:ext cx="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/>
                <a:t>P=.0136</a:t>
              </a:r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8614" y="2707270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4432" y="4480689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4062" y="1973957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t0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80967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Shaking</a:t>
            </a:r>
            <a:r>
              <a:rPr lang="de-CH" dirty="0" smtClean="0"/>
              <a:t> </a:t>
            </a:r>
            <a:r>
              <a:rPr lang="de-CH" dirty="0" err="1" smtClean="0"/>
              <a:t>hands</a:t>
            </a:r>
            <a:r>
              <a:rPr lang="de-CH" dirty="0" smtClean="0"/>
              <a:t> HMM</a:t>
            </a:r>
            <a:r>
              <a:rPr lang="de-CH" dirty="0"/>
              <a:t>: </a:t>
            </a:r>
            <a:r>
              <a:rPr lang="de-CH" dirty="0" err="1" smtClean="0"/>
              <a:t>Topology</a:t>
            </a:r>
            <a:endParaRPr lang="en-US" dirty="0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81000" y="2606675"/>
          <a:ext cx="798988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5" name="Visio" r:id="rId3" imgW="5215320" imgH="1644120" progId="Visio.Drawing.6">
                  <p:embed/>
                </p:oleObj>
              </mc:Choice>
              <mc:Fallback>
                <p:oleObj name="Visio" r:id="rId3" imgW="5215320" imgH="164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06675"/>
                        <a:ext cx="798988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6339" y="3576269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3727" y="3643117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38427489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Shaking</a:t>
            </a:r>
            <a:r>
              <a:rPr lang="de-CH" dirty="0" smtClean="0"/>
              <a:t> Hands HMM</a:t>
            </a:r>
            <a:r>
              <a:rPr lang="de-CH" dirty="0"/>
              <a:t>: </a:t>
            </a:r>
            <a:r>
              <a:rPr lang="de-CH" dirty="0" err="1" smtClean="0"/>
              <a:t>Transitions</a:t>
            </a:r>
            <a:endParaRPr lang="en-US" dirty="0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57200" y="2606675"/>
          <a:ext cx="843915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9" name="Visio" r:id="rId3" imgW="5509080" imgH="1644120" progId="Visio.Drawing.6">
                  <p:embed/>
                </p:oleObj>
              </mc:Choice>
              <mc:Fallback>
                <p:oleObj name="Visio" r:id="rId3" imgW="5509080" imgH="1644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06675"/>
                        <a:ext cx="8439150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514600" y="1219200"/>
            <a:ext cx="373599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smtClean="0"/>
              <a:t>The </a:t>
            </a:r>
            <a:r>
              <a:rPr lang="de-CH" dirty="0" err="1" smtClean="0"/>
              <a:t>shaking</a:t>
            </a:r>
            <a:r>
              <a:rPr lang="de-CH" dirty="0" smtClean="0"/>
              <a:t>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might</a:t>
            </a:r>
            <a:r>
              <a:rPr lang="de-CH" dirty="0" smtClean="0"/>
              <a:t> </a:t>
            </a:r>
            <a:r>
              <a:rPr lang="de-CH" dirty="0" err="1" smtClean="0"/>
              <a:t>take</a:t>
            </a:r>
            <a:r>
              <a:rPr lang="de-CH" dirty="0" smtClean="0"/>
              <a:t> </a:t>
            </a:r>
            <a:r>
              <a:rPr lang="de-CH" dirty="0" err="1" smtClean="0"/>
              <a:t>longer</a:t>
            </a:r>
            <a:endParaRPr lang="en-US" dirty="0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419600" y="1524000"/>
            <a:ext cx="14478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6593" y="3492712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0563" y="3576270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74348872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Raising</a:t>
            </a:r>
            <a:r>
              <a:rPr lang="de-CH" dirty="0" smtClean="0"/>
              <a:t> Arm HMM</a:t>
            </a:r>
            <a:r>
              <a:rPr lang="de-CH" dirty="0"/>
              <a:t>: </a:t>
            </a:r>
            <a:r>
              <a:rPr lang="de-CH" dirty="0" err="1" smtClean="0"/>
              <a:t>Observations</a:t>
            </a:r>
            <a:endParaRPr lang="en-US" dirty="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400050" y="2586038"/>
          <a:ext cx="8439150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3" name="Visio" r:id="rId3" imgW="6177240" imgH="1802520" progId="Visio.Drawing.6">
                  <p:embed/>
                </p:oleObj>
              </mc:Choice>
              <mc:Fallback>
                <p:oleObj name="Visio" r:id="rId3" imgW="6177240" imgH="1802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586038"/>
                        <a:ext cx="8439150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590800" y="5867400"/>
            <a:ext cx="436480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shaking</a:t>
            </a:r>
            <a:r>
              <a:rPr lang="de-CH" dirty="0" smtClean="0"/>
              <a:t> </a:t>
            </a:r>
            <a:r>
              <a:rPr lang="de-CH" dirty="0" err="1" smtClean="0"/>
              <a:t>hands</a:t>
            </a:r>
            <a:r>
              <a:rPr lang="de-CH" dirty="0" smtClean="0"/>
              <a:t> </a:t>
            </a:r>
            <a:r>
              <a:rPr lang="de-CH" dirty="0" err="1" smtClean="0"/>
              <a:t>both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equally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endParaRPr lang="en-US" dirty="0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4876800" y="44958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 flipV="1">
            <a:off x="3733800" y="44958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1281" y="3542845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6891" y="3526134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2851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</a:t>
            </a:r>
            <a:r>
              <a:rPr lang="de-CH" dirty="0" err="1" smtClean="0"/>
              <a:t>Shaking</a:t>
            </a:r>
            <a:r>
              <a:rPr lang="de-CH" dirty="0" smtClean="0"/>
              <a:t> HMM</a:t>
            </a:r>
            <a:r>
              <a:rPr lang="de-CH" dirty="0"/>
              <a:t>: Definition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CH" dirty="0"/>
              <a:t> N=3, M=3,</a:t>
            </a:r>
          </a:p>
          <a:p>
            <a:pPr>
              <a:buFontTx/>
              <a:buNone/>
            </a:pPr>
            <a:r>
              <a:rPr lang="de-CH" dirty="0"/>
              <a:t> X=</a:t>
            </a:r>
            <a:r>
              <a:rPr lang="de-CH" dirty="0" smtClean="0"/>
              <a:t>{</a:t>
            </a:r>
            <a:r>
              <a:rPr lang="de-CH" dirty="0" err="1" smtClean="0"/>
              <a:t>up,</a:t>
            </a:r>
            <a:r>
              <a:rPr lang="de-CH" dirty="0" err="1"/>
              <a:t>shake</a:t>
            </a:r>
            <a:r>
              <a:rPr lang="de-CH" dirty="0" err="1" smtClean="0"/>
              <a:t>,down</a:t>
            </a:r>
            <a:r>
              <a:rPr lang="de-CH" dirty="0" smtClean="0"/>
              <a:t>} </a:t>
            </a:r>
            <a:r>
              <a:rPr lang="de-CH" dirty="0"/>
              <a:t>={1,2,3}</a:t>
            </a:r>
          </a:p>
          <a:p>
            <a:pPr>
              <a:buFontTx/>
              <a:buNone/>
            </a:pPr>
            <a:r>
              <a:rPr lang="de-CH" dirty="0"/>
              <a:t>  Z={&gt;,=,&lt;}={1,2,3}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39725" y="3305175"/>
          <a:ext cx="276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4" name="Equation" r:id="rId3" imgW="1269720" imgH="711000" progId="Equation.3">
                  <p:embed/>
                </p:oleObj>
              </mc:Choice>
              <mc:Fallback>
                <p:oleObj name="Equation" r:id="rId3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305175"/>
                        <a:ext cx="27686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6400800" y="3748088"/>
          <a:ext cx="14668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5" name="Equation" r:id="rId5" imgW="672840" imgH="203040" progId="Equation.3">
                  <p:embed/>
                </p:oleObj>
              </mc:Choice>
              <mc:Fallback>
                <p:oleObj name="Equation" r:id="rId5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48088"/>
                        <a:ext cx="14668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311525" y="3276600"/>
          <a:ext cx="276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6" name="Equation" r:id="rId7" imgW="1269720" imgH="711000" progId="Equation.3">
                  <p:embed/>
                </p:oleObj>
              </mc:Choice>
              <mc:Fallback>
                <p:oleObj name="Equation" r:id="rId7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276600"/>
                        <a:ext cx="27686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508364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de-CH" sz="2000"/>
              <a:t>  </a:t>
            </a:r>
            <a:r>
              <a:rPr lang="de-CH" sz="1600" b="1">
                <a:latin typeface="Courier" charset="0"/>
              </a:rPr>
              <a:t>Z:</a:t>
            </a:r>
            <a:r>
              <a:rPr lang="de-CH" sz="2000"/>
              <a:t>  </a:t>
            </a:r>
            <a:r>
              <a:rPr lang="en-US" sz="1600" b="1">
                <a:latin typeface="Courier" charset="0"/>
              </a:rPr>
              <a:t>&gt;  &gt;  &gt;  &gt;  &gt;  &lt;  &gt;  &gt;  &gt;  &gt;  &gt;  &gt;  &gt;  &gt;  &gt;  &gt;  &lt;  &gt;  &lt;  =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</a:t>
            </a: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1  1  1  1  1  1  1  1  1  1  1  1  1  2  2  2  2  2  2  2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 </a:t>
            </a:r>
            <a:endParaRPr lang="de-CH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 Z:</a:t>
            </a:r>
            <a:r>
              <a:rPr lang="de-CH" sz="2000"/>
              <a:t>  </a:t>
            </a:r>
            <a:r>
              <a:rPr lang="en-US" sz="1600" b="1">
                <a:latin typeface="Courier" charset="0"/>
              </a:rPr>
              <a:t>&gt;  &gt;  &gt;  &gt;  &gt;  &lt;  &lt;  &lt;  &gt;  &lt;  &gt;  &lt;  =  &lt;  =  &lt;  &lt;  &lt;  =  &lt;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</a:t>
            </a: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1  1  1  2  2  2  2  2  2  2  2  2  2  3  3  3  3  3  3  3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 </a:t>
            </a:r>
            <a:endParaRPr lang="de-CH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 Z:</a:t>
            </a:r>
            <a:r>
              <a:rPr lang="de-CH" sz="2000"/>
              <a:t>  </a:t>
            </a:r>
            <a:r>
              <a:rPr lang="en-US" sz="1600" b="1">
                <a:latin typeface="Courier" charset="0"/>
              </a:rPr>
              <a:t>=  &gt;  &gt;  &gt;  &gt;  &gt;  &gt;  &gt;  &gt;  &gt;  &gt;  &gt;  &gt;  &gt;  &gt;  &gt;  &gt;  &gt;  &gt;  &gt;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</a:t>
            </a: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1  1  1  1  1  1  1  1  1  1  1  1  1  1  1  1  1  1  1  1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 </a:t>
            </a:r>
            <a:endParaRPr lang="de-CH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 Z:</a:t>
            </a:r>
            <a:r>
              <a:rPr lang="de-CH" sz="2000"/>
              <a:t>  </a:t>
            </a:r>
            <a:r>
              <a:rPr lang="en-US" sz="1600" b="1">
                <a:latin typeface="Courier" charset="0"/>
              </a:rPr>
              <a:t>&gt;  &gt;  =  &lt;  =  =  &lt;  &gt;  &lt;  &lt;  &gt;  &lt;  &lt;  &lt;  &lt;  &lt;  =  &lt;  &lt;  &lt;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</a:t>
            </a: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1  1  2  2  2  2  2  2  2  2  2  3  3  3  3  3  3  3  3  3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 </a:t>
            </a:r>
            <a:endParaRPr lang="de-CH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 Z:</a:t>
            </a:r>
            <a:r>
              <a:rPr lang="de-CH" sz="2000"/>
              <a:t>  </a:t>
            </a:r>
            <a:r>
              <a:rPr lang="en-US" sz="1600" b="1">
                <a:latin typeface="Courier" charset="0"/>
              </a:rPr>
              <a:t>&gt;  &gt;  &gt;  &gt;  &gt;  &gt;  &gt;  &gt;  =  &lt;  &lt;  </a:t>
            </a:r>
            <a:r>
              <a:rPr lang="de-CH" sz="1600" b="1">
                <a:latin typeface="Courier" charset="0"/>
              </a:rPr>
              <a:t>&gt;</a:t>
            </a:r>
            <a:r>
              <a:rPr lang="en-US" sz="1600" b="1">
                <a:latin typeface="Courier" charset="0"/>
              </a:rPr>
              <a:t>  </a:t>
            </a:r>
            <a:r>
              <a:rPr lang="de-CH" sz="1600" b="1">
                <a:latin typeface="Courier" charset="0"/>
              </a:rPr>
              <a:t>&gt;</a:t>
            </a:r>
            <a:r>
              <a:rPr lang="en-US" sz="1600" b="1">
                <a:latin typeface="Courier" charset="0"/>
              </a:rPr>
              <a:t>  &lt;  &lt;  &lt;  &lt;  &lt;  &lt;  &lt;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1600" b="1">
                <a:latin typeface="Courier" charset="0"/>
              </a:rPr>
              <a:t> </a:t>
            </a: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1  1  2  2  2  2  2  2  2  2  2  2  2  3  3  3  3  3  3  3</a:t>
            </a:r>
            <a:r>
              <a:rPr lang="en-US" sz="1600">
                <a:latin typeface="Courier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15494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Shaking</a:t>
            </a:r>
            <a:r>
              <a:rPr lang="de-CH" dirty="0" smtClean="0"/>
              <a:t> </a:t>
            </a:r>
            <a:r>
              <a:rPr lang="de-CH" dirty="0" err="1" smtClean="0"/>
              <a:t>hands</a:t>
            </a:r>
            <a:r>
              <a:rPr lang="de-CH" dirty="0" smtClean="0"/>
              <a:t> </a:t>
            </a:r>
            <a:r>
              <a:rPr lang="de-CH" dirty="0" err="1" smtClean="0"/>
              <a:t>Trellis</a:t>
            </a:r>
            <a:r>
              <a:rPr lang="de-CH" dirty="0"/>
              <a:t>: </a:t>
            </a:r>
            <a:r>
              <a:rPr lang="de-CH" dirty="0" err="1" smtClean="0"/>
              <a:t>Topology</a:t>
            </a:r>
            <a:endParaRPr lang="en-US" dirty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676400" y="1674813"/>
          <a:ext cx="485775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5" name="Visio" r:id="rId3" imgW="3947040" imgH="3506040" progId="Visio.Drawing.6">
                  <p:embed/>
                </p:oleObj>
              </mc:Choice>
              <mc:Fallback>
                <p:oleObj name="Visio" r:id="rId3" imgW="3947040" imgH="3506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4813"/>
                        <a:ext cx="4857750" cy="43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457200" y="3124200"/>
            <a:ext cx="4876800" cy="3343275"/>
            <a:chOff x="288" y="1968"/>
            <a:chExt cx="3072" cy="2106"/>
          </a:xfrm>
        </p:grpSpPr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288" y="3840"/>
              <a:ext cx="251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 dirty="0" smtClean="0"/>
                <a:t>Due </a:t>
              </a:r>
              <a:r>
                <a:rPr lang="de-CH" dirty="0" err="1" smtClean="0"/>
                <a:t>to</a:t>
              </a:r>
              <a:r>
                <a:rPr lang="de-CH" dirty="0" smtClean="0"/>
                <a:t> HMM </a:t>
              </a:r>
              <a:r>
                <a:rPr lang="de-CH" dirty="0" err="1" smtClean="0"/>
                <a:t>Topology</a:t>
              </a:r>
              <a:r>
                <a:rPr lang="de-CH" dirty="0" smtClean="0"/>
                <a:t> not </a:t>
              </a:r>
              <a:r>
                <a:rPr lang="de-CH" dirty="0" err="1" smtClean="0"/>
                <a:t>reachable</a:t>
              </a:r>
              <a:r>
                <a:rPr lang="de-CH" dirty="0" smtClean="0"/>
                <a:t>!</a:t>
              </a:r>
              <a:endParaRPr lang="en-US" dirty="0"/>
            </a:p>
          </p:txBody>
        </p:sp>
        <p:sp>
          <p:nvSpPr>
            <p:cNvPr id="48133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824" cy="158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 flipV="1">
              <a:off x="2112" y="355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403556" y="1988674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9884" y="3592982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shake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3175" y="5163865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256600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8797567" cy="762000"/>
          </a:xfrm>
        </p:spPr>
        <p:txBody>
          <a:bodyPr/>
          <a:lstStyle/>
          <a:p>
            <a:r>
              <a:rPr lang="de-CH" dirty="0" err="1" smtClean="0"/>
              <a:t>Shaking</a:t>
            </a:r>
            <a:r>
              <a:rPr lang="de-CH" dirty="0" smtClean="0"/>
              <a:t> </a:t>
            </a:r>
            <a:r>
              <a:rPr lang="de-CH" dirty="0" err="1" smtClean="0"/>
              <a:t>hands</a:t>
            </a:r>
            <a:r>
              <a:rPr lang="de-CH" dirty="0" smtClean="0"/>
              <a:t> </a:t>
            </a:r>
            <a:r>
              <a:rPr lang="de-CH" dirty="0" err="1" smtClean="0"/>
              <a:t>Trellis</a:t>
            </a:r>
            <a:r>
              <a:rPr lang="de-CH" dirty="0" smtClean="0"/>
              <a:t>: </a:t>
            </a:r>
            <a:r>
              <a:rPr lang="de-CH" dirty="0" err="1" smtClean="0"/>
              <a:t>probabilities</a:t>
            </a:r>
            <a:endParaRPr 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600200" y="1600200"/>
          <a:ext cx="4973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9" name="Visio" r:id="rId3" imgW="4836414" imgH="3895750" progId="Visio.Drawing.11">
                  <p:embed/>
                </p:oleObj>
              </mc:Choice>
              <mc:Fallback>
                <p:oleObj name="Visio" r:id="rId3" imgW="4836414" imgH="38957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4973638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86847" y="1938542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556" y="3492714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shake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0265" y="5030176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8637845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07402" cy="914400"/>
          </a:xfrm>
        </p:spPr>
        <p:txBody>
          <a:bodyPr/>
          <a:lstStyle/>
          <a:p>
            <a:r>
              <a:rPr lang="en-US" dirty="0" smtClean="0"/>
              <a:t>Overview: Application to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Example: Raising an arm vs. Shaking hands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Classification using separate HMMs</a:t>
            </a:r>
          </a:p>
          <a:p>
            <a:pPr lvl="1"/>
            <a:r>
              <a:rPr lang="en-US" dirty="0" smtClean="0"/>
              <a:t>Classification using one HMM</a:t>
            </a:r>
          </a:p>
          <a:p>
            <a:pPr lvl="1"/>
            <a:r>
              <a:rPr lang="en-US" dirty="0" smtClean="0"/>
              <a:t>Classification using combined HMMs</a:t>
            </a:r>
          </a:p>
          <a:p>
            <a:r>
              <a:rPr lang="en-US" dirty="0" smtClean="0"/>
              <a:t>Summary: Classification with HMMs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53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762000"/>
          </a:xfrm>
        </p:spPr>
        <p:txBody>
          <a:bodyPr/>
          <a:lstStyle/>
          <a:p>
            <a:r>
              <a:rPr lang="de-CH" dirty="0" err="1" smtClean="0"/>
              <a:t>Shaking</a:t>
            </a:r>
            <a:r>
              <a:rPr lang="de-CH" dirty="0" smtClean="0"/>
              <a:t> </a:t>
            </a:r>
            <a:r>
              <a:rPr lang="de-CH" dirty="0" err="1" smtClean="0"/>
              <a:t>Trellis</a:t>
            </a:r>
            <a:r>
              <a:rPr lang="de-CH" dirty="0"/>
              <a:t>: ‚Forward‘ </a:t>
            </a:r>
            <a:r>
              <a:rPr lang="de-CH" dirty="0" err="1" smtClean="0"/>
              <a:t>calculation</a:t>
            </a:r>
            <a:endParaRPr lang="en-US" dirty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752600" y="1465263"/>
          <a:ext cx="5589588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4" name="Visio" r:id="rId3" imgW="5027676" imgH="4109517" progId="Visio.Drawing.11">
                  <p:embed/>
                </p:oleObj>
              </mc:Choice>
              <mc:Fallback>
                <p:oleObj name="Visio" r:id="rId3" imgW="5027676" imgH="410951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65263"/>
                        <a:ext cx="5589588" cy="486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7239000" y="1752600"/>
            <a:ext cx="1838325" cy="4495800"/>
            <a:chOff x="4560" y="1104"/>
            <a:chExt cx="1158" cy="2832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4560" y="1104"/>
              <a:ext cx="336" cy="2832"/>
            </a:xfrm>
            <a:prstGeom prst="rightBrace">
              <a:avLst>
                <a:gd name="adj1" fmla="val 7023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4913" y="2352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/>
                <a:t>P=.0036</a:t>
              </a:r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20773" y="2088946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7482" y="3643118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shake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191" y="5180580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0334708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classification</a:t>
            </a:r>
            <a:endParaRPr lang="en-US" dirty="0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de-CH" dirty="0" err="1" smtClean="0"/>
              <a:t>Sequence</a:t>
            </a:r>
            <a:r>
              <a:rPr lang="de-CH" dirty="0" smtClean="0"/>
              <a:t>: </a:t>
            </a:r>
            <a:r>
              <a:rPr lang="de-CH" dirty="0"/>
              <a:t>&gt;,=,&lt;</a:t>
            </a:r>
          </a:p>
          <a:p>
            <a:r>
              <a:rPr lang="de-CH" dirty="0" err="1" smtClean="0"/>
              <a:t>Raising</a:t>
            </a:r>
            <a:r>
              <a:rPr lang="de-CH" dirty="0" smtClean="0"/>
              <a:t> Arm HMM:	P </a:t>
            </a:r>
            <a:r>
              <a:rPr lang="de-CH" dirty="0"/>
              <a:t>=.0136 </a:t>
            </a:r>
          </a:p>
          <a:p>
            <a:r>
              <a:rPr lang="de-CH" dirty="0" err="1" smtClean="0"/>
              <a:t>Shaking</a:t>
            </a:r>
            <a:r>
              <a:rPr lang="de-CH" dirty="0" smtClean="0"/>
              <a:t> HMM 		P</a:t>
            </a:r>
            <a:r>
              <a:rPr lang="de-CH" dirty="0"/>
              <a:t>=.0036</a:t>
            </a:r>
          </a:p>
          <a:p>
            <a:endParaRPr lang="de-CH" dirty="0"/>
          </a:p>
          <a:p>
            <a:endParaRPr lang="de-CH" dirty="0"/>
          </a:p>
          <a:p>
            <a:pPr algn="ctr">
              <a:buFontTx/>
              <a:buNone/>
            </a:pPr>
            <a:r>
              <a:rPr lang="de-CH" dirty="0" err="1" smtClean="0"/>
              <a:t>Classified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raising</a:t>
            </a:r>
            <a:r>
              <a:rPr lang="de-CH" dirty="0" smtClean="0"/>
              <a:t> arm!</a:t>
            </a:r>
            <a:endParaRPr lang="en-US" dirty="0"/>
          </a:p>
          <a:p>
            <a:r>
              <a:rPr lang="de-CH" dirty="0" err="1" smtClean="0"/>
              <a:t>consistent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intuition</a:t>
            </a:r>
            <a:endParaRPr lang="de-CH" dirty="0"/>
          </a:p>
        </p:txBody>
      </p:sp>
      <p:sp>
        <p:nvSpPr>
          <p:cNvPr id="55300" name="AutoShape 1028"/>
          <p:cNvSpPr>
            <a:spLocks noChangeArrowheads="1"/>
          </p:cNvSpPr>
          <p:nvPr/>
        </p:nvSpPr>
        <p:spPr bwMode="auto">
          <a:xfrm>
            <a:off x="4436309" y="3289320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0526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Additional </a:t>
            </a:r>
            <a:r>
              <a:rPr lang="de-CH" dirty="0" err="1" smtClean="0"/>
              <a:t>classification</a:t>
            </a:r>
            <a:r>
              <a:rPr lang="de-CH" dirty="0" smtClean="0"/>
              <a:t> </a:t>
            </a:r>
            <a:r>
              <a:rPr lang="de-CH" dirty="0" err="1" smtClean="0"/>
              <a:t>examples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&gt;=&lt;&gt;</a:t>
            </a:r>
          </a:p>
          <a:p>
            <a:pPr lvl="1"/>
            <a:r>
              <a:rPr lang="de-CH" dirty="0"/>
              <a:t>P</a:t>
            </a:r>
            <a:r>
              <a:rPr lang="de-CH" dirty="0" smtClean="0"/>
              <a:t>(</a:t>
            </a:r>
            <a:r>
              <a:rPr lang="de-CH" dirty="0" err="1" smtClean="0"/>
              <a:t>raise</a:t>
            </a:r>
            <a:r>
              <a:rPr lang="de-CH" dirty="0" smtClean="0"/>
              <a:t>)</a:t>
            </a:r>
            <a:r>
              <a:rPr lang="de-CH" dirty="0"/>
              <a:t>=0.0006</a:t>
            </a:r>
          </a:p>
          <a:p>
            <a:pPr lvl="1"/>
            <a:r>
              <a:rPr lang="de-CH" u="sng" dirty="0"/>
              <a:t>P(</a:t>
            </a:r>
            <a:r>
              <a:rPr lang="de-CH" u="sng" dirty="0" err="1"/>
              <a:t>shake</a:t>
            </a:r>
            <a:r>
              <a:rPr lang="de-CH" u="sng" dirty="0"/>
              <a:t>)=0.003</a:t>
            </a:r>
          </a:p>
          <a:p>
            <a:r>
              <a:rPr lang="de-CH" dirty="0"/>
              <a:t>&gt;=&lt;&gt;&lt;</a:t>
            </a:r>
          </a:p>
          <a:p>
            <a:pPr lvl="1"/>
            <a:r>
              <a:rPr lang="de-CH" dirty="0"/>
              <a:t>P</a:t>
            </a:r>
            <a:r>
              <a:rPr lang="de-CH" dirty="0" smtClean="0"/>
              <a:t>(</a:t>
            </a:r>
            <a:r>
              <a:rPr lang="de-CH" dirty="0" err="1" smtClean="0"/>
              <a:t>raise</a:t>
            </a:r>
            <a:r>
              <a:rPr lang="de-CH" dirty="0" smtClean="0"/>
              <a:t>)</a:t>
            </a:r>
            <a:r>
              <a:rPr lang="de-CH" dirty="0"/>
              <a:t>=0.0001</a:t>
            </a:r>
          </a:p>
          <a:p>
            <a:pPr lvl="1"/>
            <a:r>
              <a:rPr lang="de-CH" u="sng" dirty="0"/>
              <a:t>P(</a:t>
            </a:r>
            <a:r>
              <a:rPr lang="de-CH" u="sng" dirty="0" err="1"/>
              <a:t>shake</a:t>
            </a:r>
            <a:r>
              <a:rPr lang="de-CH" u="sng" dirty="0"/>
              <a:t>)=0.0011</a:t>
            </a:r>
          </a:p>
          <a:p>
            <a:r>
              <a:rPr lang="de-CH" dirty="0"/>
              <a:t>&gt;&gt;=&gt;&lt;&lt;=&lt;</a:t>
            </a:r>
          </a:p>
          <a:p>
            <a:pPr lvl="1"/>
            <a:r>
              <a:rPr lang="de-CH" u="sng" dirty="0"/>
              <a:t>P</a:t>
            </a:r>
            <a:r>
              <a:rPr lang="de-CH" u="sng" dirty="0" smtClean="0"/>
              <a:t>(</a:t>
            </a:r>
            <a:r>
              <a:rPr lang="de-CH" u="sng" dirty="0" err="1" smtClean="0"/>
              <a:t>raise</a:t>
            </a:r>
            <a:r>
              <a:rPr lang="de-CH" u="sng" dirty="0" smtClean="0"/>
              <a:t>)</a:t>
            </a:r>
            <a:r>
              <a:rPr lang="de-CH" u="sng" dirty="0"/>
              <a:t>=0.0003</a:t>
            </a:r>
          </a:p>
          <a:p>
            <a:pPr lvl="1"/>
            <a:r>
              <a:rPr lang="de-CH" dirty="0"/>
              <a:t>P(</a:t>
            </a:r>
            <a:r>
              <a:rPr lang="de-CH" dirty="0" err="1"/>
              <a:t>shake</a:t>
            </a:r>
            <a:r>
              <a:rPr lang="de-CH" dirty="0"/>
              <a:t>)=0.000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2943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Weighting of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probabilities of an HMM include not only the wanted state sequence but also partial sequences</a:t>
            </a:r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“on the fly” recognition possible</a:t>
            </a:r>
          </a:p>
          <a:p>
            <a:r>
              <a:rPr lang="en-US" dirty="0" smtClean="0"/>
              <a:t>Disadvantage:</a:t>
            </a:r>
          </a:p>
          <a:p>
            <a:pPr lvl="1"/>
            <a:r>
              <a:rPr lang="en-US" dirty="0" smtClean="0"/>
              <a:t>Recognition possibly distorted</a:t>
            </a:r>
          </a:p>
          <a:p>
            <a:r>
              <a:rPr lang="en-US" dirty="0" smtClean="0"/>
              <a:t>Solution: one shared HMM</a:t>
            </a:r>
          </a:p>
          <a:p>
            <a:pPr lvl="1"/>
            <a:r>
              <a:rPr lang="en-US" dirty="0" smtClean="0"/>
              <a:t>Recognition/Classification using the most likely sequence</a:t>
            </a:r>
          </a:p>
        </p:txBody>
      </p:sp>
    </p:spTree>
    <p:extLst>
      <p:ext uri="{BB962C8B-B14F-4D97-AF65-F5344CB8AC3E}">
        <p14:creationId xmlns:p14="http://schemas.microsoft.com/office/powerpoint/2010/main" val="397508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07402" cy="914400"/>
          </a:xfrm>
        </p:spPr>
        <p:txBody>
          <a:bodyPr/>
          <a:lstStyle/>
          <a:p>
            <a:r>
              <a:rPr lang="en-US" dirty="0" smtClean="0"/>
              <a:t>Overview: Application to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Example: Raising an arm vs. Shaking hands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Classification using separate HMMs</a:t>
            </a:r>
          </a:p>
          <a:p>
            <a:pPr lvl="1"/>
            <a:r>
              <a:rPr lang="en-US" b="1" u="sng" dirty="0" smtClean="0"/>
              <a:t>Classification using one HMM</a:t>
            </a:r>
          </a:p>
          <a:p>
            <a:pPr lvl="1"/>
            <a:r>
              <a:rPr lang="en-US" dirty="0" smtClean="0"/>
              <a:t>Classification using combined HMMs</a:t>
            </a:r>
          </a:p>
          <a:p>
            <a:r>
              <a:rPr lang="en-US" dirty="0" smtClean="0"/>
              <a:t>Summary: Classification with HMMs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4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with one shared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one HMM for both classes</a:t>
            </a:r>
          </a:p>
          <a:p>
            <a:pPr lvl="1"/>
            <a:r>
              <a:rPr lang="en-US" dirty="0" smtClean="0"/>
              <a:t>Each class is defined as a path through specific states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Find the most likely path for a given sequence of observations (</a:t>
            </a:r>
            <a:r>
              <a:rPr lang="en-US" dirty="0" err="1" smtClean="0"/>
              <a:t>viterbi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Chose the class that fits best to this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2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Shared</a:t>
            </a:r>
            <a:r>
              <a:rPr lang="de-CH" dirty="0" smtClean="0"/>
              <a:t> HMM</a:t>
            </a:r>
            <a:endParaRPr lang="en-US" dirty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19200" y="2135188"/>
          <a:ext cx="6858000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9" name="Visio" r:id="rId3" imgW="6202800" imgH="2217240" progId="Visio.Drawing.6">
                  <p:embed/>
                </p:oleObj>
              </mc:Choice>
              <mc:Fallback>
                <p:oleObj name="Visio" r:id="rId3" imgW="6202800" imgH="2217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5188"/>
                        <a:ext cx="6858000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06096" y="3375728"/>
            <a:ext cx="63494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8021" y="3394434"/>
            <a:ext cx="85014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3459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</a:t>
            </a:r>
            <a:r>
              <a:rPr lang="de-CH" dirty="0" err="1" smtClean="0"/>
              <a:t>Shared</a:t>
            </a:r>
            <a:r>
              <a:rPr lang="de-CH" dirty="0" smtClean="0"/>
              <a:t> HMM</a:t>
            </a:r>
            <a:r>
              <a:rPr lang="de-CH" dirty="0"/>
              <a:t>: Definition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CH" dirty="0"/>
              <a:t> N=3, M=3,</a:t>
            </a:r>
          </a:p>
          <a:p>
            <a:pPr>
              <a:buFontTx/>
              <a:buNone/>
            </a:pPr>
            <a:r>
              <a:rPr lang="de-CH" dirty="0"/>
              <a:t> X=</a:t>
            </a:r>
            <a:r>
              <a:rPr lang="de-CH" dirty="0" smtClean="0"/>
              <a:t>{</a:t>
            </a:r>
            <a:r>
              <a:rPr lang="de-CH" dirty="0" err="1" smtClean="0"/>
              <a:t>up,</a:t>
            </a:r>
            <a:r>
              <a:rPr lang="de-CH" dirty="0" err="1"/>
              <a:t>shake</a:t>
            </a:r>
            <a:r>
              <a:rPr lang="de-CH" dirty="0" err="1" smtClean="0"/>
              <a:t>,down</a:t>
            </a:r>
            <a:r>
              <a:rPr lang="de-CH" dirty="0" smtClean="0"/>
              <a:t>} </a:t>
            </a:r>
            <a:endParaRPr lang="de-CH" dirty="0"/>
          </a:p>
          <a:p>
            <a:pPr>
              <a:buFontTx/>
              <a:buNone/>
            </a:pPr>
            <a:r>
              <a:rPr lang="de-CH" dirty="0"/>
              <a:t>  Z={&gt;,=,&lt;}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39725" y="3305175"/>
          <a:ext cx="276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5" name="Equation" r:id="rId3" imgW="1269720" imgH="711000" progId="Equation.3">
                  <p:embed/>
                </p:oleObj>
              </mc:Choice>
              <mc:Fallback>
                <p:oleObj name="Equation" r:id="rId3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305175"/>
                        <a:ext cx="27686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311525" y="3276600"/>
          <a:ext cx="27686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6" name="Equation" r:id="rId5" imgW="1269720" imgH="711000" progId="Equation.3">
                  <p:embed/>
                </p:oleObj>
              </mc:Choice>
              <mc:Fallback>
                <p:oleObj name="Equation" r:id="rId5" imgW="12697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276600"/>
                        <a:ext cx="27686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6400800" y="3748088"/>
          <a:ext cx="14668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7" name="Equation" r:id="rId7" imgW="672840" imgH="203040" progId="Equation.3">
                  <p:embed/>
                </p:oleObj>
              </mc:Choice>
              <mc:Fallback>
                <p:oleObj name="Equation" r:id="rId7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748088"/>
                        <a:ext cx="14668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05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Z: </a:t>
            </a:r>
            <a:r>
              <a:rPr lang="en-US" sz="1600" b="1">
                <a:latin typeface="Courier" charset="0"/>
              </a:rPr>
              <a:t>&gt;  &gt;  =  &gt;  &gt;  =  &gt;  &gt;  &gt;  &gt;  &gt;  &gt;  &gt;  &gt;  &gt;  &gt;  =  &gt;  =  =  &gt;  &gt;  &gt;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1  1  1  1  1  1  1  1  1  1  1  1  1  1  1  1  1  1  1  1  1  1  1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Z: </a:t>
            </a:r>
            <a:r>
              <a:rPr lang="en-US" sz="1600" b="1">
                <a:latin typeface="Courier" charset="0"/>
              </a:rPr>
              <a:t>&lt;  &gt;  &gt;  &gt;  &gt;  &gt;  &gt;  &lt;  &lt;  &lt;  &lt;  &gt;  =  &gt;  &gt;  =  &lt;  &lt;  &lt;  &gt;  &lt;  &lt;  &lt;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1  1  1  1  1  1  1  2  2  2  2  2  2  2  2  2  2  2  2  2  3  3  3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Z: </a:t>
            </a:r>
            <a:r>
              <a:rPr lang="en-US" sz="1600" b="1">
                <a:latin typeface="Courier" charset="0"/>
              </a:rPr>
              <a:t>&gt;  &gt;  &gt;  &gt;  &gt;  &gt;  &gt;  &gt;  &gt;  &lt;  &lt;  =  &lt;  &lt;  =  &lt;  &lt;  &lt;  &lt;  &lt;  &lt;  &lt;  &lt;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1  1  1  1  1  1  1  2  2  2  2  3  3  3  3  3  3  3  3  3  3  3  3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Z: </a:t>
            </a:r>
            <a:r>
              <a:rPr lang="en-US" sz="1600" b="1">
                <a:latin typeface="Courier" charset="0"/>
              </a:rPr>
              <a:t>&gt;  &gt;  &gt;  &lt;  &lt;  &lt;  &lt;  &lt;  &lt;  &lt;  &lt;  &lt;  &lt;  &lt;  &lt;  &lt;  &lt;  &lt;  &lt;  &lt;  &lt;  =  =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1  1  1  3  3  3  3  3  3  3  3  3  3  3  3  3  3  3  3  3  3  3  3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Z: </a:t>
            </a:r>
            <a:r>
              <a:rPr lang="en-US" sz="1600" b="1">
                <a:latin typeface="Courier" charset="0"/>
              </a:rPr>
              <a:t>&gt;  &gt;  &gt;  &gt;  &gt;  &gt;  &gt;  &gt;  &gt;  &gt;  &gt;  &gt;  &gt;  &gt;  &gt;  &gt;  &gt;  &gt;  &gt;  &gt;  &gt;  &lt;  &gt;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1  1  1  1  1  1  1  1  1  1  1  1  1  1  1  1  1  1  2  2  2  2  2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b="1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Z: </a:t>
            </a:r>
            <a:r>
              <a:rPr lang="en-US" sz="1600" b="1">
                <a:latin typeface="Courier" charset="0"/>
              </a:rPr>
              <a:t>&gt;  &gt;  &gt;  &gt;  &gt;  &gt;  &gt;  &lt;  &gt;  &gt;  &gt;  &gt;  &gt;  &gt;  &lt;  &lt;  &lt;  &lt;  &lt;  &lt;  &lt;  &lt;  &lt;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de-CH" sz="1600" b="1">
                <a:latin typeface="Courier" charset="0"/>
              </a:rPr>
              <a:t>X: </a:t>
            </a:r>
            <a:r>
              <a:rPr lang="en-US" sz="1600" b="1">
                <a:latin typeface="Courier" charset="0"/>
              </a:rPr>
              <a:t>1  1  1  1  1  1  1  1  1  1  1  1  1  1  3  3  3  3  3  3  3  3  3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1600" b="1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9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762000"/>
          </a:xfrm>
        </p:spPr>
        <p:txBody>
          <a:bodyPr/>
          <a:lstStyle/>
          <a:p>
            <a:r>
              <a:rPr lang="de-CH" dirty="0" err="1" smtClean="0"/>
              <a:t>Shaking</a:t>
            </a:r>
            <a:r>
              <a:rPr lang="de-CH" dirty="0" smtClean="0"/>
              <a:t> </a:t>
            </a:r>
            <a:r>
              <a:rPr lang="de-CH" dirty="0" err="1" smtClean="0"/>
              <a:t>Trellis</a:t>
            </a:r>
            <a:r>
              <a:rPr lang="de-CH" dirty="0"/>
              <a:t>: </a:t>
            </a:r>
            <a:r>
              <a:rPr lang="de-CH" dirty="0" err="1" smtClean="0"/>
              <a:t>Probabilities</a:t>
            </a:r>
            <a:endParaRPr lang="en-US" dirty="0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600200" y="1600200"/>
          <a:ext cx="4973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1" name="Visio" r:id="rId3" imgW="4836240" imgH="3895560" progId="Visio.Drawing.6">
                  <p:embed/>
                </p:oleObj>
              </mc:Choice>
              <mc:Fallback>
                <p:oleObj name="Visio" r:id="rId3" imgW="4836240" imgH="3895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4973638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86847" y="2005386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392" y="3643118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shake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191" y="5180580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1528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07402" cy="914400"/>
          </a:xfrm>
        </p:spPr>
        <p:txBody>
          <a:bodyPr/>
          <a:lstStyle/>
          <a:p>
            <a:r>
              <a:rPr lang="en-US" dirty="0" smtClean="0"/>
              <a:t>Overview: Application to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Recap</a:t>
            </a:r>
          </a:p>
          <a:p>
            <a:r>
              <a:rPr lang="en-US" dirty="0" smtClean="0"/>
              <a:t>Example: Raising an arm vs. Shaking hands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Classification using separate HMMs</a:t>
            </a:r>
          </a:p>
          <a:p>
            <a:pPr lvl="1"/>
            <a:r>
              <a:rPr lang="en-US" dirty="0" smtClean="0"/>
              <a:t>Classification using one HMM</a:t>
            </a:r>
          </a:p>
          <a:p>
            <a:pPr lvl="1"/>
            <a:r>
              <a:rPr lang="en-US" dirty="0" smtClean="0"/>
              <a:t>Classification using combined HMMs</a:t>
            </a:r>
          </a:p>
          <a:p>
            <a:r>
              <a:rPr lang="en-US" dirty="0" smtClean="0"/>
              <a:t>Summary: Classification with HMMs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7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Shared</a:t>
            </a:r>
            <a:r>
              <a:rPr lang="de-CH" dirty="0" smtClean="0"/>
              <a:t> HMM</a:t>
            </a:r>
            <a:r>
              <a:rPr lang="de-CH" dirty="0"/>
              <a:t>: </a:t>
            </a:r>
            <a:r>
              <a:rPr lang="de-CH" dirty="0" err="1"/>
              <a:t>Trellis</a:t>
            </a:r>
            <a:endParaRPr lang="en-US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828800" y="1571625"/>
          <a:ext cx="49736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5" name="Visio" r:id="rId3" imgW="4836240" imgH="3895560" progId="Visio.Drawing.6">
                  <p:embed/>
                </p:oleObj>
              </mc:Choice>
              <mc:Fallback>
                <p:oleObj name="Visio" r:id="rId3" imgW="4836240" imgH="3895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71625"/>
                        <a:ext cx="4973638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20773" y="1938538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4318" y="3576270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shake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8117" y="5113732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9555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Shared</a:t>
            </a:r>
            <a:r>
              <a:rPr lang="de-CH" dirty="0" smtClean="0"/>
              <a:t> HMM</a:t>
            </a:r>
            <a:r>
              <a:rPr lang="de-CH" dirty="0"/>
              <a:t>: </a:t>
            </a:r>
            <a:r>
              <a:rPr lang="de-CH" dirty="0" err="1"/>
              <a:t>Trellis</a:t>
            </a:r>
            <a:endParaRPr lang="en-US" dirty="0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849438" y="1465263"/>
          <a:ext cx="4703762" cy="468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9" name="Visio" r:id="rId3" imgW="3947040" imgH="3927600" progId="Visio.Drawing.6">
                  <p:embed/>
                </p:oleObj>
              </mc:Choice>
              <mc:Fallback>
                <p:oleObj name="Visio" r:id="rId3" imgW="3947040" imgH="3927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465263"/>
                        <a:ext cx="4703762" cy="468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86847" y="2005386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0392" y="3643118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shake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191" y="5180580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2618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Gemeinsames HMM: Trellis Klassifikation</a:t>
            </a:r>
            <a:endParaRPr 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447800" y="1462088"/>
          <a:ext cx="6546850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" name="Visio" r:id="rId3" imgW="6143760" imgH="4109040" progId="Visio.Drawing.6">
                  <p:embed/>
                </p:oleObj>
              </mc:Choice>
              <mc:Fallback>
                <p:oleObj name="Visio" r:id="rId3" imgW="6143760" imgH="4109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62088"/>
                        <a:ext cx="6546850" cy="467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2286000" y="6019800"/>
            <a:ext cx="4724400" cy="577850"/>
            <a:chOff x="1440" y="3792"/>
            <a:chExt cx="2976" cy="364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440" y="3922"/>
              <a:ext cx="190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 dirty="0" err="1" smtClean="0"/>
                <a:t>Classified</a:t>
              </a:r>
              <a:r>
                <a:rPr lang="de-CH" dirty="0" smtClean="0"/>
                <a:t> </a:t>
              </a:r>
              <a:r>
                <a:rPr lang="de-CH" dirty="0" err="1" smtClean="0"/>
                <a:t>as</a:t>
              </a:r>
              <a:r>
                <a:rPr lang="de-CH" dirty="0" smtClean="0"/>
                <a:t> </a:t>
              </a:r>
              <a:r>
                <a:rPr lang="de-CH" dirty="0" err="1" smtClean="0"/>
                <a:t>rasing</a:t>
              </a:r>
              <a:r>
                <a:rPr lang="de-CH" dirty="0" smtClean="0"/>
                <a:t> </a:t>
              </a:r>
              <a:r>
                <a:rPr lang="de-CH" dirty="0" err="1" smtClean="0"/>
                <a:t>the</a:t>
              </a:r>
              <a:r>
                <a:rPr lang="de-CH" dirty="0" smtClean="0"/>
                <a:t> arm</a:t>
              </a:r>
              <a:endParaRPr lang="en-US" dirty="0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 flipV="1">
              <a:off x="3648" y="3792"/>
              <a:ext cx="76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86847" y="2005386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up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0392" y="3643118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shake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4191" y="5080308"/>
            <a:ext cx="935704" cy="3676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down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4528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/>
              <a:t>s</a:t>
            </a:r>
            <a:r>
              <a:rPr lang="de-CH" dirty="0" smtClean="0"/>
              <a:t>ample </a:t>
            </a:r>
            <a:r>
              <a:rPr lang="de-CH" dirty="0" err="1" smtClean="0"/>
              <a:t>classifications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&gt;=&lt;&gt;</a:t>
            </a:r>
          </a:p>
          <a:p>
            <a:pPr lvl="1"/>
            <a:r>
              <a:rPr lang="de-CH" dirty="0"/>
              <a:t>1     2     2     2: 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shaking</a:t>
            </a:r>
            <a:endParaRPr lang="de-CH" dirty="0"/>
          </a:p>
          <a:p>
            <a:pPr lvl="1"/>
            <a:r>
              <a:rPr lang="de-CH" dirty="0"/>
              <a:t>P=0.0012</a:t>
            </a:r>
            <a:endParaRPr lang="de-CH" u="sng" dirty="0"/>
          </a:p>
          <a:p>
            <a:r>
              <a:rPr lang="de-CH" dirty="0"/>
              <a:t>&gt;=&lt;&gt;&lt;</a:t>
            </a:r>
          </a:p>
          <a:p>
            <a:pPr lvl="1"/>
            <a:r>
              <a:rPr lang="de-CH" dirty="0"/>
              <a:t>1     2     2     2     2 : 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shaking</a:t>
            </a:r>
            <a:endParaRPr lang="de-CH" dirty="0"/>
          </a:p>
          <a:p>
            <a:pPr lvl="1"/>
            <a:r>
              <a:rPr lang="de-CH" dirty="0"/>
              <a:t>P=0.0002</a:t>
            </a:r>
          </a:p>
          <a:p>
            <a:r>
              <a:rPr lang="de-CH" dirty="0"/>
              <a:t>&gt;&gt;=&gt;&lt;&lt;=&lt;</a:t>
            </a:r>
          </a:p>
          <a:p>
            <a:pPr lvl="1"/>
            <a:r>
              <a:rPr lang="de-CH" dirty="0"/>
              <a:t>1     1     1     1     3     3     3     3:  </a:t>
            </a:r>
            <a:r>
              <a:rPr lang="de-CH" dirty="0" err="1" smtClean="0"/>
              <a:t>raising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arm</a:t>
            </a:r>
            <a:endParaRPr lang="de-CH" dirty="0"/>
          </a:p>
          <a:p>
            <a:pPr lvl="1"/>
            <a:r>
              <a:rPr lang="de-CH" dirty="0"/>
              <a:t>P=0.0001</a:t>
            </a:r>
          </a:p>
        </p:txBody>
      </p:sp>
    </p:spTree>
    <p:extLst>
      <p:ext uri="{BB962C8B-B14F-4D97-AF65-F5344CB8AC3E}">
        <p14:creationId xmlns:p14="http://schemas.microsoft.com/office/powerpoint/2010/main" val="293436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 err="1" smtClean="0"/>
              <a:t>classifications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&gt; &gt; &gt; &gt; &gt; &gt; &lt; &lt; &gt; &gt; &lt; &lt; &gt; = &lt; &lt; &lt; &lt;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1 1 1 1 1 1 2 2 2 2 2 2 2 2 3 3 3 3</a:t>
            </a:r>
          </a:p>
          <a:p>
            <a:pPr>
              <a:buFontTx/>
              <a:buNone/>
            </a:pPr>
            <a:endParaRPr lang="en-US" sz="1800" b="1">
              <a:latin typeface="Courier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&gt; &gt; &gt; </a:t>
            </a:r>
            <a:r>
              <a:rPr lang="en-US" sz="1800" b="1" i="1" u="sng">
                <a:latin typeface="Courier" charset="0"/>
              </a:rPr>
              <a:t>=</a:t>
            </a:r>
            <a:r>
              <a:rPr lang="en-US" sz="1800" b="1">
                <a:latin typeface="Courier" charset="0"/>
              </a:rPr>
              <a:t> &gt; &gt; &lt; &lt; &gt; &gt; &lt; &lt; &gt; = &lt; &lt; &lt; &lt;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1 1 1 1 1 1 2 2 2 2 2 2 2 2 3 3 3 3</a:t>
            </a:r>
          </a:p>
          <a:p>
            <a:pPr>
              <a:buFontTx/>
              <a:buNone/>
            </a:pPr>
            <a:endParaRPr lang="en-US" sz="1800" b="1">
              <a:latin typeface="Courier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&gt; </a:t>
            </a:r>
            <a:r>
              <a:rPr lang="en-US" sz="1800" b="1" i="1" u="sng">
                <a:latin typeface="Courier" charset="0"/>
              </a:rPr>
              <a:t>&lt;</a:t>
            </a:r>
            <a:r>
              <a:rPr lang="en-US" sz="1800" b="1">
                <a:latin typeface="Courier" charset="0"/>
              </a:rPr>
              <a:t> &gt; </a:t>
            </a:r>
            <a:r>
              <a:rPr lang="en-US" sz="1800" b="1" i="1" u="sng">
                <a:latin typeface="Courier" charset="0"/>
              </a:rPr>
              <a:t>=</a:t>
            </a:r>
            <a:r>
              <a:rPr lang="en-US" sz="1800" b="1">
                <a:latin typeface="Courier" charset="0"/>
              </a:rPr>
              <a:t> &gt; &gt; &lt; &lt; &gt; &gt; &lt; &lt; &gt; = &lt; &lt; &lt; &lt;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1 2 2 2 2 2 2 2 2 2 2 2 2 2 3 3 3 3</a:t>
            </a:r>
          </a:p>
          <a:p>
            <a:pPr>
              <a:buFontTx/>
              <a:buNone/>
            </a:pPr>
            <a:endParaRPr lang="en-US" sz="1800" b="1">
              <a:latin typeface="Courier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&gt; </a:t>
            </a:r>
            <a:r>
              <a:rPr lang="en-US" sz="1800" b="1" i="1" u="sng">
                <a:latin typeface="Courier" charset="0"/>
              </a:rPr>
              <a:t>&lt;</a:t>
            </a:r>
            <a:r>
              <a:rPr lang="en-US" sz="1800" b="1">
                <a:latin typeface="Courier" charset="0"/>
              </a:rPr>
              <a:t> &gt; </a:t>
            </a:r>
            <a:r>
              <a:rPr lang="en-US" sz="1800" b="1" i="1" u="sng">
                <a:latin typeface="Courier" charset="0"/>
              </a:rPr>
              <a:t>=</a:t>
            </a:r>
            <a:r>
              <a:rPr lang="en-US" sz="1800" b="1">
                <a:latin typeface="Courier" charset="0"/>
              </a:rPr>
              <a:t> &gt; &gt; &lt; &lt; &gt; &gt; &lt; &lt; &gt; = &lt; &lt; </a:t>
            </a:r>
            <a:r>
              <a:rPr lang="en-US" sz="1800" b="1" i="1" u="sng">
                <a:latin typeface="Courier" charset="0"/>
              </a:rPr>
              <a:t>&gt;</a:t>
            </a:r>
            <a:r>
              <a:rPr lang="en-US" sz="1800" b="1">
                <a:latin typeface="Courier" charset="0"/>
              </a:rPr>
              <a:t> &lt;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1 2 2 2 2 2 2 2 2 2 2 2 2 2 2 2 2 2</a:t>
            </a:r>
          </a:p>
          <a:p>
            <a:pPr>
              <a:buFontTx/>
              <a:buNone/>
            </a:pPr>
            <a:endParaRPr lang="en-US" sz="1800" b="1">
              <a:latin typeface="Courier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&gt; &gt; &gt; &gt; &gt; = &gt; &gt; &gt; = &lt; &lt; &lt; &lt; &lt; &lt; &lt; &lt;</a:t>
            </a:r>
          </a:p>
          <a:p>
            <a:pPr>
              <a:buFontTx/>
              <a:buNone/>
            </a:pPr>
            <a:r>
              <a:rPr lang="en-US" sz="1800" b="1">
                <a:latin typeface="Courier" charset="0"/>
              </a:rPr>
              <a:t>1 1 1 1 1 1 1 1 1 3 3 3 3 3 3 3 3 3</a:t>
            </a:r>
          </a:p>
          <a:p>
            <a:pPr>
              <a:buFontTx/>
              <a:buNone/>
            </a:pPr>
            <a:endParaRPr lang="en-US" sz="1800" b="1">
              <a:latin typeface="Courier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803900" y="1425575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P=</a:t>
            </a:r>
            <a:r>
              <a:rPr lang="en-US"/>
              <a:t>9.6329e-008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791200" y="2590800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P=</a:t>
            </a:r>
            <a:r>
              <a:rPr lang="en-US"/>
              <a:t>9.6327e-009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803900" y="3810000"/>
            <a:ext cx="208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P=</a:t>
            </a:r>
            <a:r>
              <a:rPr lang="en-US"/>
              <a:t>5.4726e-010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5803900" y="49530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P=</a:t>
            </a:r>
            <a:r>
              <a:rPr lang="en-US"/>
              <a:t>2.3785e-010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5791200" y="6019800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P=</a:t>
            </a:r>
            <a:r>
              <a:rPr lang="en-US"/>
              <a:t>3.2340e-005</a:t>
            </a:r>
          </a:p>
        </p:txBody>
      </p:sp>
    </p:spTree>
    <p:extLst>
      <p:ext uri="{BB962C8B-B14F-4D97-AF65-F5344CB8AC3E}">
        <p14:creationId xmlns:p14="http://schemas.microsoft.com/office/powerpoint/2010/main" val="2072143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07402" cy="914400"/>
          </a:xfrm>
        </p:spPr>
        <p:txBody>
          <a:bodyPr/>
          <a:lstStyle/>
          <a:p>
            <a:r>
              <a:rPr lang="en-US" dirty="0" smtClean="0"/>
              <a:t>Overview: Application to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Example: Raising an arm vs. Shaking hands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Classification using separate HMMs</a:t>
            </a:r>
          </a:p>
          <a:p>
            <a:pPr lvl="1"/>
            <a:r>
              <a:rPr lang="en-US" dirty="0" smtClean="0"/>
              <a:t>Classification using one HMM</a:t>
            </a:r>
          </a:p>
          <a:p>
            <a:pPr lvl="1"/>
            <a:r>
              <a:rPr lang="en-US" b="1" u="sng" dirty="0" smtClean="0"/>
              <a:t>Classification using combined HMMs</a:t>
            </a:r>
          </a:p>
          <a:p>
            <a:r>
              <a:rPr lang="en-US" dirty="0" smtClean="0"/>
              <a:t>Summary: Classification with HMMs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1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stream</a:t>
            </a:r>
            <a:endParaRPr lang="de-D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 smtClean="0"/>
              <a:t>Problem: </a:t>
            </a:r>
          </a:p>
          <a:p>
            <a:r>
              <a:rPr lang="en-US" dirty="0" smtClean="0"/>
              <a:t>How can we classify a continuous data stream in which both classes happen one after the other?</a:t>
            </a:r>
          </a:p>
          <a:p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Solution</a:t>
            </a:r>
          </a:p>
          <a:p>
            <a:r>
              <a:rPr lang="en-US" dirty="0" smtClean="0"/>
              <a:t>Chaining of HMMs</a:t>
            </a:r>
          </a:p>
          <a:p>
            <a:pPr lvl="1"/>
            <a:r>
              <a:rPr lang="en-US" dirty="0" smtClean="0"/>
              <a:t>Begin of the classification always possible</a:t>
            </a:r>
            <a:endParaRPr lang="en-US" dirty="0"/>
          </a:p>
          <a:p>
            <a:pPr lvl="1"/>
            <a:r>
              <a:rPr lang="en-US" sz="2400" dirty="0" smtClean="0"/>
              <a:t>Segmentation not necessary</a:t>
            </a:r>
          </a:p>
          <a:p>
            <a:pPr lvl="1"/>
            <a:r>
              <a:rPr lang="en-US" sz="2400" dirty="0" smtClean="0"/>
              <a:t>Information about the transitions helps the classification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5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Sample HMM-</a:t>
            </a:r>
            <a:r>
              <a:rPr lang="de-DE" dirty="0" err="1" smtClean="0"/>
              <a:t>Chaining</a:t>
            </a:r>
            <a:endParaRPr lang="de-DE" dirty="0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07950" y="2924175"/>
          <a:ext cx="374491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9" name="Visio" r:id="rId3" imgW="3518133" imgH="1446535" progId="Visio.Drawing.6">
                  <p:embed/>
                </p:oleObj>
              </mc:Choice>
              <mc:Fallback>
                <p:oleObj name="Visio" r:id="rId3" imgW="3518133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24175"/>
                        <a:ext cx="374491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3779838" y="2947988"/>
          <a:ext cx="52927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0" name="Visio" r:id="rId5" imgW="4947357" imgH="1446535" progId="Visio.Drawing.6">
                  <p:embed/>
                </p:oleObj>
              </mc:Choice>
              <mc:Fallback>
                <p:oleObj name="Visio" r:id="rId5" imgW="4947357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47988"/>
                        <a:ext cx="52927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Freeform 11"/>
          <p:cNvSpPr>
            <a:spLocks/>
          </p:cNvSpPr>
          <p:nvPr/>
        </p:nvSpPr>
        <p:spPr bwMode="auto">
          <a:xfrm>
            <a:off x="2843213" y="2840038"/>
            <a:ext cx="1944687" cy="517525"/>
          </a:xfrm>
          <a:custGeom>
            <a:avLst/>
            <a:gdLst>
              <a:gd name="T0" fmla="*/ 0 w 1225"/>
              <a:gd name="T1" fmla="*/ 280 h 326"/>
              <a:gd name="T2" fmla="*/ 635 w 1225"/>
              <a:gd name="T3" fmla="*/ 8 h 326"/>
              <a:gd name="T4" fmla="*/ 1225 w 1225"/>
              <a:gd name="T5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326">
                <a:moveTo>
                  <a:pt x="0" y="280"/>
                </a:moveTo>
                <a:cubicBezTo>
                  <a:pt x="215" y="140"/>
                  <a:pt x="431" y="0"/>
                  <a:pt x="635" y="8"/>
                </a:cubicBezTo>
                <a:cubicBezTo>
                  <a:pt x="839" y="16"/>
                  <a:pt x="1032" y="171"/>
                  <a:pt x="1225" y="326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1693" name="Freeform 13"/>
          <p:cNvSpPr>
            <a:spLocks/>
          </p:cNvSpPr>
          <p:nvPr/>
        </p:nvSpPr>
        <p:spPr bwMode="auto">
          <a:xfrm>
            <a:off x="1258888" y="1341438"/>
            <a:ext cx="6697662" cy="1943100"/>
          </a:xfrm>
          <a:custGeom>
            <a:avLst/>
            <a:gdLst>
              <a:gd name="T0" fmla="*/ 4219 w 4219"/>
              <a:gd name="T1" fmla="*/ 1224 h 1224"/>
              <a:gd name="T2" fmla="*/ 2042 w 4219"/>
              <a:gd name="T3" fmla="*/ 0 h 1224"/>
              <a:gd name="T4" fmla="*/ 0 w 4219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9" h="1224">
                <a:moveTo>
                  <a:pt x="4219" y="1224"/>
                </a:moveTo>
                <a:cubicBezTo>
                  <a:pt x="3482" y="612"/>
                  <a:pt x="2745" y="0"/>
                  <a:pt x="2042" y="0"/>
                </a:cubicBezTo>
                <a:cubicBezTo>
                  <a:pt x="1339" y="0"/>
                  <a:pt x="669" y="612"/>
                  <a:pt x="0" y="1224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250825" y="2852738"/>
            <a:ext cx="3313113" cy="18716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4067175" y="2781300"/>
            <a:ext cx="4897438" cy="18716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4221163" y="1341438"/>
            <a:ext cx="476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3563938" y="2852738"/>
            <a:ext cx="476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9377" y="3442579"/>
            <a:ext cx="40101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up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3958" y="3511421"/>
            <a:ext cx="40101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up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3469" y="3463281"/>
            <a:ext cx="664321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down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95698" y="3448566"/>
            <a:ext cx="664321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down</a:t>
            </a:r>
            <a:endParaRPr lang="en-US" sz="14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14727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 Verkettung von HMMs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364" y="1284768"/>
            <a:ext cx="8382000" cy="4910137"/>
          </a:xfrm>
        </p:spPr>
        <p:txBody>
          <a:bodyPr/>
          <a:lstStyle/>
          <a:p>
            <a:pPr>
              <a:buFontTx/>
              <a:buNone/>
            </a:pPr>
            <a:r>
              <a:rPr lang="de-CH" sz="2000" dirty="0"/>
              <a:t> N=5, M=3,</a:t>
            </a:r>
          </a:p>
          <a:p>
            <a:pPr>
              <a:buFontTx/>
              <a:buNone/>
            </a:pPr>
            <a:r>
              <a:rPr lang="de-CH" sz="2000" dirty="0" smtClean="0"/>
              <a:t> X={up_1, down_1, up_2,shake,down_2} ={1,2,3,4,5}</a:t>
            </a:r>
          </a:p>
          <a:p>
            <a:pPr>
              <a:buFontTx/>
              <a:buNone/>
            </a:pPr>
            <a:r>
              <a:rPr lang="de-CH" sz="2000" dirty="0" smtClean="0"/>
              <a:t> </a:t>
            </a:r>
            <a:r>
              <a:rPr lang="de-CH" sz="2000" dirty="0"/>
              <a:t>Z={&gt;,=,&lt;}={1,2,3</a:t>
            </a:r>
            <a:r>
              <a:rPr lang="de-CH" sz="2000" dirty="0" smtClean="0"/>
              <a:t>}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95288" y="3141663"/>
          <a:ext cx="418147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19" name="Formel" r:id="rId3" imgW="1917360" imgH="1143000" progId="Equation.3">
                  <p:embed/>
                </p:oleObj>
              </mc:Choice>
              <mc:Fallback>
                <p:oleObj name="Formel" r:id="rId3" imgW="1917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4181475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536950" y="6154738"/>
          <a:ext cx="32670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0" name="Formel" r:id="rId5" imgW="1498320" imgH="203040" progId="Equation.3">
                  <p:embed/>
                </p:oleObj>
              </mc:Choice>
              <mc:Fallback>
                <p:oleObj name="Formel" r:id="rId5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6154738"/>
                        <a:ext cx="32670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5435600" y="3213100"/>
          <a:ext cx="2795588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21" name="Equation" r:id="rId7" imgW="1282680" imgH="1143000" progId="Equation.3">
                  <p:embed/>
                </p:oleObj>
              </mc:Choice>
              <mc:Fallback>
                <p:oleObj name="Equation" r:id="rId7" imgW="12826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13100"/>
                        <a:ext cx="2795588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1116013" y="3213100"/>
            <a:ext cx="6985000" cy="1008063"/>
            <a:chOff x="703" y="2024"/>
            <a:chExt cx="4400" cy="635"/>
          </a:xfrm>
        </p:grpSpPr>
        <p:sp>
          <p:nvSpPr>
            <p:cNvPr id="75783" name="AutoShape 7"/>
            <p:cNvSpPr>
              <a:spLocks noChangeArrowheads="1"/>
            </p:cNvSpPr>
            <p:nvPr/>
          </p:nvSpPr>
          <p:spPr bwMode="auto">
            <a:xfrm>
              <a:off x="703" y="2024"/>
              <a:ext cx="771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5785" name="AutoShape 9"/>
            <p:cNvSpPr>
              <a:spLocks noChangeArrowheads="1"/>
            </p:cNvSpPr>
            <p:nvPr/>
          </p:nvSpPr>
          <p:spPr bwMode="auto">
            <a:xfrm>
              <a:off x="3878" y="2069"/>
              <a:ext cx="1225" cy="59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5797" name="Group 21"/>
          <p:cNvGrpSpPr>
            <a:grpSpLocks/>
          </p:cNvGrpSpPr>
          <p:nvPr/>
        </p:nvGrpSpPr>
        <p:grpSpPr bwMode="auto">
          <a:xfrm>
            <a:off x="2555875" y="4149725"/>
            <a:ext cx="5545138" cy="1511300"/>
            <a:chOff x="1610" y="2614"/>
            <a:chExt cx="3493" cy="952"/>
          </a:xfrm>
        </p:grpSpPr>
        <p:sp>
          <p:nvSpPr>
            <p:cNvPr id="75784" name="AutoShape 8"/>
            <p:cNvSpPr>
              <a:spLocks noChangeArrowheads="1"/>
            </p:cNvSpPr>
            <p:nvPr/>
          </p:nvSpPr>
          <p:spPr bwMode="auto">
            <a:xfrm>
              <a:off x="1610" y="2614"/>
              <a:ext cx="1179" cy="90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5786" name="AutoShape 10"/>
            <p:cNvSpPr>
              <a:spLocks noChangeArrowheads="1"/>
            </p:cNvSpPr>
            <p:nvPr/>
          </p:nvSpPr>
          <p:spPr bwMode="auto">
            <a:xfrm>
              <a:off x="3878" y="2704"/>
              <a:ext cx="1225" cy="86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5798" name="Group 22"/>
          <p:cNvGrpSpPr>
            <a:grpSpLocks/>
          </p:cNvGrpSpPr>
          <p:nvPr/>
        </p:nvGrpSpPr>
        <p:grpSpPr bwMode="auto">
          <a:xfrm>
            <a:off x="2268538" y="2463800"/>
            <a:ext cx="3205163" cy="1325563"/>
            <a:chOff x="1429" y="1552"/>
            <a:chExt cx="2019" cy="835"/>
          </a:xfrm>
        </p:grpSpPr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H="1">
              <a:off x="1429" y="1706"/>
              <a:ext cx="1360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 flipH="1">
              <a:off x="1882" y="1706"/>
              <a:ext cx="907" cy="6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2823" y="1552"/>
              <a:ext cx="625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DE" sz="1600" dirty="0" err="1" smtClean="0"/>
                <a:t>Chaining</a:t>
              </a:r>
              <a:endParaRPr lang="de-DE" sz="1600" dirty="0"/>
            </a:p>
          </p:txBody>
        </p:sp>
      </p:grp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1031875" y="5373688"/>
            <a:ext cx="3179763" cy="1055687"/>
            <a:chOff x="650" y="3385"/>
            <a:chExt cx="2003" cy="665"/>
          </a:xfrm>
        </p:grpSpPr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 flipH="1" flipV="1">
              <a:off x="839" y="3385"/>
              <a:ext cx="181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V="1">
              <a:off x="1020" y="3385"/>
              <a:ext cx="163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650" y="3838"/>
              <a:ext cx="7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DE" sz="1600"/>
                <a:t>Verkettung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64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Combined</a:t>
            </a:r>
            <a:r>
              <a:rPr lang="de-CH" dirty="0" smtClean="0"/>
              <a:t> (</a:t>
            </a:r>
            <a:r>
              <a:rPr lang="de-CH" dirty="0" err="1" smtClean="0"/>
              <a:t>chained</a:t>
            </a:r>
            <a:r>
              <a:rPr lang="de-CH" dirty="0" smtClean="0"/>
              <a:t>) vs</a:t>
            </a:r>
            <a:r>
              <a:rPr lang="de-CH" dirty="0"/>
              <a:t>. </a:t>
            </a:r>
            <a:r>
              <a:rPr lang="de-CH" dirty="0" err="1" smtClean="0"/>
              <a:t>Shared</a:t>
            </a:r>
            <a:r>
              <a:rPr lang="de-CH" dirty="0" smtClean="0"/>
              <a:t> Model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713788" cy="3168650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de-CH" sz="1600" b="1" dirty="0" err="1" smtClean="0"/>
              <a:t>Shared</a:t>
            </a:r>
            <a:r>
              <a:rPr lang="de-CH" sz="1600" b="1" dirty="0" smtClean="0"/>
              <a:t> Modell</a:t>
            </a:r>
            <a:endParaRPr lang="de-CH" sz="1600" b="1" dirty="0"/>
          </a:p>
          <a:p>
            <a:pPr>
              <a:lnSpc>
                <a:spcPct val="100000"/>
              </a:lnSpc>
              <a:buFontTx/>
              <a:buNone/>
            </a:pPr>
            <a:endParaRPr lang="de-CH" sz="1600" b="1" dirty="0"/>
          </a:p>
          <a:p>
            <a:pPr>
              <a:lnSpc>
                <a:spcPct val="100000"/>
              </a:lnSpc>
              <a:buFontTx/>
              <a:buNone/>
            </a:pPr>
            <a:r>
              <a:rPr lang="de-CH" sz="1400" b="1" dirty="0">
                <a:latin typeface="Courier" charset="0"/>
              </a:rPr>
              <a:t>Z: </a:t>
            </a:r>
            <a:r>
              <a:rPr lang="en-US" sz="1400" b="1" dirty="0">
                <a:latin typeface="Courier" charset="0"/>
              </a:rPr>
              <a:t>&lt;  &gt;  &gt;  &gt;  &gt;  &gt;  &gt;  &lt;  &lt;  &lt;  &lt;  &gt;  =  &gt;  &gt;  =  &lt;  &lt;  &lt;  &gt;  &lt;  &lt;  &lt;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de-CH" sz="1400" b="1" dirty="0">
                <a:latin typeface="Courier" charset="0"/>
              </a:rPr>
              <a:t>X: </a:t>
            </a:r>
            <a:r>
              <a:rPr lang="en-US" sz="1400" b="1" dirty="0">
                <a:latin typeface="Courier" charset="0"/>
              </a:rPr>
              <a:t>1  1  1  1  1  1  1  2  2  2  2  2  2  2  2  2  2  2  2  2  3  3  3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sz="1400" b="1" dirty="0">
              <a:latin typeface="Courier" charset="0"/>
            </a:endParaRPr>
          </a:p>
          <a:p>
            <a:pPr algn="ctr">
              <a:lnSpc>
                <a:spcPct val="100000"/>
              </a:lnSpc>
              <a:buFontTx/>
              <a:buNone/>
            </a:pPr>
            <a:endParaRPr lang="de-CH" sz="1600" b="1" dirty="0"/>
          </a:p>
          <a:p>
            <a:pPr algn="ctr">
              <a:lnSpc>
                <a:spcPct val="100000"/>
              </a:lnSpc>
              <a:buFontTx/>
              <a:buNone/>
            </a:pPr>
            <a:r>
              <a:rPr lang="de-CH" sz="1600" b="1" dirty="0" err="1" smtClean="0"/>
              <a:t>Combined</a:t>
            </a:r>
            <a:r>
              <a:rPr lang="de-CH" sz="1600" b="1" dirty="0" smtClean="0"/>
              <a:t> (</a:t>
            </a:r>
            <a:r>
              <a:rPr lang="de-CH" sz="1600" b="1" dirty="0" err="1" smtClean="0"/>
              <a:t>chained</a:t>
            </a:r>
            <a:r>
              <a:rPr lang="de-CH" sz="1600" b="1" dirty="0" smtClean="0"/>
              <a:t>)</a:t>
            </a:r>
            <a:endParaRPr lang="en-US" sz="1400" b="1" dirty="0">
              <a:latin typeface="Courier" charset="0"/>
            </a:endParaRPr>
          </a:p>
          <a:p>
            <a:pPr>
              <a:lnSpc>
                <a:spcPct val="100000"/>
              </a:lnSpc>
              <a:buFontTx/>
              <a:buNone/>
            </a:pPr>
            <a:endParaRPr lang="en-US" sz="1400" b="1" dirty="0">
              <a:latin typeface="Courier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de-CH" sz="1400" b="1" dirty="0">
                <a:latin typeface="Courier" charset="0"/>
              </a:rPr>
              <a:t>Z: </a:t>
            </a:r>
            <a:r>
              <a:rPr lang="en-US" sz="1400" b="1" dirty="0">
                <a:latin typeface="Courier" charset="0"/>
              </a:rPr>
              <a:t>&lt;  &gt;  &gt;  &gt;  &gt;  &gt;  &gt;  &lt;  &lt;  &lt;  &lt;  &gt;  =  &gt;  &gt;  =  &lt;  &lt;  &lt;  &gt;  &lt;  &lt;  &lt;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de-CH" sz="1400" b="1" dirty="0">
                <a:latin typeface="Courier" charset="0"/>
              </a:rPr>
              <a:t>X: </a:t>
            </a:r>
            <a:r>
              <a:rPr lang="en-US" sz="1400" b="1" dirty="0">
                <a:latin typeface="Courier" charset="0"/>
              </a:rPr>
              <a:t>1  1  1  1  1  1  1  2  2  2  2  3  3  3  4  4  4  5  5  5  5  5  5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sz="1400" b="1" dirty="0">
              <a:latin typeface="Courier" charset="0"/>
            </a:endParaRPr>
          </a:p>
          <a:p>
            <a:pPr>
              <a:lnSpc>
                <a:spcPct val="100000"/>
              </a:lnSpc>
              <a:buFontTx/>
              <a:buNone/>
            </a:pPr>
            <a:endParaRPr lang="en-US" sz="1400" b="1" dirty="0">
              <a:latin typeface="Courier" charset="0"/>
            </a:endParaRPr>
          </a:p>
          <a:p>
            <a:pPr>
              <a:lnSpc>
                <a:spcPct val="100000"/>
              </a:lnSpc>
              <a:buFontTx/>
              <a:buNone/>
            </a:pPr>
            <a:endParaRPr lang="en-US" sz="1400" b="1" dirty="0">
              <a:latin typeface="Courier" charset="0"/>
            </a:endParaRPr>
          </a:p>
          <a:p>
            <a:pPr>
              <a:lnSpc>
                <a:spcPct val="100000"/>
              </a:lnSpc>
              <a:buFontTx/>
              <a:buNone/>
            </a:pPr>
            <a:endParaRPr lang="en-US" sz="1400" b="1" dirty="0">
              <a:latin typeface="Courier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785813" y="3213100"/>
            <a:ext cx="38145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 dirty="0" err="1" smtClean="0"/>
              <a:t>up</a:t>
            </a:r>
            <a:endParaRPr lang="de-DE" sz="1400" dirty="0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011488" y="5140325"/>
            <a:ext cx="810661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 dirty="0" smtClean="0"/>
              <a:t>down_1</a:t>
            </a:r>
            <a:endParaRPr lang="de-DE" sz="1400" dirty="0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170363" y="5140325"/>
            <a:ext cx="581156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 dirty="0" smtClean="0"/>
              <a:t>up_2</a:t>
            </a:r>
            <a:endParaRPr lang="de-DE" sz="1400" dirty="0"/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5219700" y="5140325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/>
              <a:t>shake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6274634" y="5140325"/>
            <a:ext cx="810661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 dirty="0" smtClean="0"/>
              <a:t>down_2</a:t>
            </a:r>
            <a:endParaRPr lang="de-DE" sz="1400" dirty="0"/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1198563" y="5140325"/>
            <a:ext cx="581156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 dirty="0" smtClean="0"/>
              <a:t>up_1</a:t>
            </a:r>
            <a:endParaRPr lang="de-DE" sz="1400" dirty="0"/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4284663" y="3213100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/>
              <a:t>shake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972300" y="3141663"/>
            <a:ext cx="61096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400" dirty="0" smtClean="0"/>
              <a:t>down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44787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Hidden Markov Model (HMM)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457200" y="2057400"/>
          <a:ext cx="822960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Visio" r:id="rId3" imgW="3538893" imgH="1618108" progId="Visio.Drawing.6">
                  <p:embed/>
                </p:oleObj>
              </mc:Choice>
              <mc:Fallback>
                <p:oleObj name="Visio" r:id="rId3" imgW="3538893" imgH="16181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22960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1242718" y="1354648"/>
            <a:ext cx="1905000" cy="914400"/>
            <a:chOff x="768" y="720"/>
            <a:chExt cx="1200" cy="576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768" y="720"/>
              <a:ext cx="97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 dirty="0" err="1" smtClean="0"/>
                <a:t>Observations</a:t>
              </a:r>
              <a:endParaRPr lang="en-US" dirty="0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H="1">
              <a:off x="1104" y="911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248" y="96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6" name="Group 18"/>
          <p:cNvGrpSpPr>
            <a:grpSpLocks/>
          </p:cNvGrpSpPr>
          <p:nvPr/>
        </p:nvGrpSpPr>
        <p:grpSpPr bwMode="auto">
          <a:xfrm>
            <a:off x="5326048" y="1258132"/>
            <a:ext cx="3054342" cy="2124749"/>
            <a:chOff x="3355" y="528"/>
            <a:chExt cx="1924" cy="1440"/>
          </a:xfrm>
        </p:grpSpPr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3355" y="528"/>
              <a:ext cx="19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CH" dirty="0" smtClean="0"/>
                <a:t>Observation </a:t>
              </a:r>
              <a:r>
                <a:rPr lang="de-CH" dirty="0" err="1" smtClean="0"/>
                <a:t>probabilities</a:t>
              </a:r>
              <a:r>
                <a:rPr lang="de-CH" dirty="0" smtClean="0"/>
                <a:t> </a:t>
              </a:r>
              <a:r>
                <a:rPr lang="de-CH" i="1" dirty="0" err="1" smtClean="0"/>
                <a:t>b</a:t>
              </a:r>
              <a:r>
                <a:rPr lang="de-CH" i="1" baseline="-25000" dirty="0" err="1" smtClean="0"/>
                <a:t>jk</a:t>
              </a:r>
              <a:endParaRPr lang="en-US" i="1" baseline="-25000" dirty="0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4032" y="960"/>
              <a:ext cx="19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224" y="960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3124200" y="3962400"/>
            <a:ext cx="2971800" cy="371475"/>
            <a:chOff x="1968" y="2496"/>
            <a:chExt cx="1872" cy="234"/>
          </a:xfrm>
        </p:grpSpPr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448" y="2496"/>
              <a:ext cx="50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 dirty="0" err="1" smtClean="0"/>
                <a:t>states</a:t>
              </a:r>
              <a:endParaRPr lang="en-US" dirty="0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32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H="1">
              <a:off x="1968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7" name="Group 19"/>
          <p:cNvGrpSpPr>
            <a:grpSpLocks/>
          </p:cNvGrpSpPr>
          <p:nvPr/>
        </p:nvGrpSpPr>
        <p:grpSpPr bwMode="auto">
          <a:xfrm>
            <a:off x="914400" y="4419600"/>
            <a:ext cx="4365627" cy="1743075"/>
            <a:chOff x="576" y="2784"/>
            <a:chExt cx="2750" cy="1098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584" y="3648"/>
              <a:ext cx="174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 dirty="0" smtClean="0"/>
                <a:t>Transition </a:t>
              </a:r>
              <a:r>
                <a:rPr lang="de-CH" dirty="0" err="1" smtClean="0"/>
                <a:t>probabilities</a:t>
              </a:r>
              <a:r>
                <a:rPr lang="de-CH" dirty="0" smtClean="0"/>
                <a:t> </a:t>
              </a:r>
              <a:r>
                <a:rPr lang="de-CH" i="1" dirty="0" err="1" smtClean="0"/>
                <a:t>a</a:t>
              </a:r>
              <a:r>
                <a:rPr lang="de-CH" i="1" baseline="-25000" dirty="0" err="1" smtClean="0"/>
                <a:t>ij</a:t>
              </a:r>
              <a:endParaRPr lang="en-US" i="1" baseline="-25000" dirty="0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 flipV="1">
              <a:off x="2976" y="3360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H="1" flipV="1">
              <a:off x="576" y="2784"/>
              <a:ext cx="24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91" name="Group 23"/>
          <p:cNvGrpSpPr>
            <a:grpSpLocks/>
          </p:cNvGrpSpPr>
          <p:nvPr/>
        </p:nvGrpSpPr>
        <p:grpSpPr bwMode="auto">
          <a:xfrm>
            <a:off x="636588" y="3429001"/>
            <a:ext cx="1412877" cy="2233613"/>
            <a:chOff x="401" y="2160"/>
            <a:chExt cx="890" cy="1407"/>
          </a:xfrm>
        </p:grpSpPr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401" y="3158"/>
              <a:ext cx="89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DE" dirty="0" smtClean="0"/>
                <a:t>Initial</a:t>
              </a:r>
              <a:endParaRPr lang="de-DE" dirty="0"/>
            </a:p>
            <a:p>
              <a:pPr algn="ctr"/>
              <a:r>
                <a:rPr lang="de-DE" dirty="0" err="1" smtClean="0"/>
                <a:t>probabilities</a:t>
              </a:r>
              <a:endParaRPr lang="de-DE" dirty="0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flipV="1">
              <a:off x="703" y="2160"/>
              <a:ext cx="317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11066" y="2197864"/>
            <a:ext cx="6385072" cy="2187965"/>
            <a:chOff x="1375790" y="1504142"/>
            <a:chExt cx="6537007" cy="2356020"/>
          </a:xfrm>
        </p:grpSpPr>
        <p:sp>
          <p:nvSpPr>
            <p:cNvPr id="24" name="TextBox 23"/>
            <p:cNvSpPr txBox="1"/>
            <p:nvPr/>
          </p:nvSpPr>
          <p:spPr>
            <a:xfrm>
              <a:off x="1375790" y="1528573"/>
              <a:ext cx="834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ource Sans Pro"/>
                  <a:cs typeface="Source Sans Pro"/>
                </a:rPr>
                <a:t>Heads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26210" y="1563391"/>
              <a:ext cx="834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ource Sans Pro"/>
                  <a:cs typeface="Source Sans Pro"/>
                </a:rPr>
                <a:t>Heads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32961" y="1504142"/>
              <a:ext cx="834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ource Sans Pro"/>
                  <a:cs typeface="Source Sans Pro"/>
                </a:rPr>
                <a:t>Tails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77917" y="1539417"/>
              <a:ext cx="834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ource Sans Pro"/>
                  <a:cs typeface="Source Sans Pro"/>
                </a:rPr>
                <a:t>Tails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28362" y="3481334"/>
              <a:ext cx="1165059" cy="369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Coin 0</a:t>
              </a:r>
              <a:endParaRPr lang="en-US" dirty="0">
                <a:latin typeface="Source Sans Pro"/>
                <a:cs typeface="Source Sans Pr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74815" y="3490829"/>
              <a:ext cx="1165059" cy="369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ource Sans Pro"/>
                  <a:cs typeface="Source Sans Pro"/>
                </a:rPr>
                <a:t>Coin 1</a:t>
              </a:r>
              <a:endParaRPr lang="en-US" dirty="0">
                <a:latin typeface="Source Sans Pro"/>
                <a:cs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36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Null-Class Problem</a:t>
            </a:r>
            <a:endParaRPr lang="de-DE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de-DE" dirty="0"/>
              <a:t>Problem: </a:t>
            </a:r>
          </a:p>
          <a:p>
            <a:r>
              <a:rPr lang="de-DE" dirty="0"/>
              <a:t>Was passiert, wenn der Benutzer zwischendurch etwas anderes als Hochheben oder Schütteln macht ?</a:t>
            </a:r>
          </a:p>
          <a:p>
            <a:endParaRPr lang="de-DE" dirty="0"/>
          </a:p>
          <a:p>
            <a:endParaRPr lang="de-DE" dirty="0"/>
          </a:p>
          <a:p>
            <a:pPr algn="ctr">
              <a:buFontTx/>
              <a:buNone/>
            </a:pPr>
            <a:r>
              <a:rPr lang="de-DE" dirty="0"/>
              <a:t>Lösung:</a:t>
            </a:r>
          </a:p>
          <a:p>
            <a:r>
              <a:rPr lang="de-DE" dirty="0"/>
              <a:t>Es muss ein Null/Müll HMM definiert werden, das alle uninteressanten Ereignisse abfängt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83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/>
              <a:t>Null</a:t>
            </a:r>
            <a:r>
              <a:rPr lang="de-DE" dirty="0" smtClean="0"/>
              <a:t>-Class (Rest)</a:t>
            </a:r>
            <a:endParaRPr lang="de-DE" dirty="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07950" y="2924175"/>
          <a:ext cx="374491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1" name="Visio" r:id="rId3" imgW="3518133" imgH="1446535" progId="Visio.Drawing.6">
                  <p:embed/>
                </p:oleObj>
              </mc:Choice>
              <mc:Fallback>
                <p:oleObj name="Visio" r:id="rId3" imgW="3518133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24175"/>
                        <a:ext cx="374491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779838" y="2947988"/>
          <a:ext cx="52927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2" name="Visio" r:id="rId5" imgW="4947357" imgH="1446535" progId="Visio.Drawing.6">
                  <p:embed/>
                </p:oleObj>
              </mc:Choice>
              <mc:Fallback>
                <p:oleObj name="Visio" r:id="rId5" imgW="4947357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47988"/>
                        <a:ext cx="52927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250825" y="2852738"/>
            <a:ext cx="3313113" cy="18716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4067175" y="2781300"/>
            <a:ext cx="4897438" cy="18716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5795963" y="47974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159125" y="43656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graphicFrame>
        <p:nvGraphicFramePr>
          <p:cNvPr id="81932" name="Object 12"/>
          <p:cNvGraphicFramePr>
            <a:graphicFrameLocks noChangeAspect="1"/>
          </p:cNvGraphicFramePr>
          <p:nvPr>
            <p:ph idx="1"/>
          </p:nvPr>
        </p:nvGraphicFramePr>
        <p:xfrm>
          <a:off x="2627313" y="4968875"/>
          <a:ext cx="396081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93" name="Visio" r:id="rId7" imgW="3518133" imgH="1446535" progId="Visio.Drawing.6">
                  <p:embed/>
                </p:oleObj>
              </mc:Choice>
              <mc:Fallback>
                <p:oleObj name="Visio" r:id="rId7" imgW="3518133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68875"/>
                        <a:ext cx="3960812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2843213" y="3933825"/>
            <a:ext cx="792162" cy="14398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 flipV="1">
            <a:off x="1258888" y="3860800"/>
            <a:ext cx="2376487" cy="15128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 flipH="1">
            <a:off x="4067175" y="3933825"/>
            <a:ext cx="3817938" cy="15113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V="1">
            <a:off x="4067175" y="3933825"/>
            <a:ext cx="792163" cy="15113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2411413" y="47974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4572000" y="43656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377" y="3442579"/>
            <a:ext cx="40101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up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3958" y="3511421"/>
            <a:ext cx="40101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up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3469" y="3463281"/>
            <a:ext cx="664321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down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5698" y="3448566"/>
            <a:ext cx="664321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down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9017" y="5533515"/>
            <a:ext cx="553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rest</a:t>
            </a:r>
            <a:endParaRPr lang="en-US" sz="14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3376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‚Müll‘-Klasse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07950" y="2924175"/>
          <a:ext cx="374491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5" name="Visio" r:id="rId3" imgW="3518133" imgH="1446535" progId="Visio.Drawing.6">
                  <p:embed/>
                </p:oleObj>
              </mc:Choice>
              <mc:Fallback>
                <p:oleObj name="Visio" r:id="rId3" imgW="3518133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24175"/>
                        <a:ext cx="3744913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3779838" y="2947988"/>
          <a:ext cx="52927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6" name="Visio" r:id="rId5" imgW="4947357" imgH="1446535" progId="Visio.Drawing.6">
                  <p:embed/>
                </p:oleObj>
              </mc:Choice>
              <mc:Fallback>
                <p:oleObj name="Visio" r:id="rId5" imgW="4947357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47988"/>
                        <a:ext cx="52927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AutoShape 6"/>
          <p:cNvSpPr>
            <a:spLocks noChangeArrowheads="1"/>
          </p:cNvSpPr>
          <p:nvPr/>
        </p:nvSpPr>
        <p:spPr bwMode="auto">
          <a:xfrm>
            <a:off x="250825" y="2852738"/>
            <a:ext cx="3313113" cy="187166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023" name="AutoShape 7"/>
          <p:cNvSpPr>
            <a:spLocks noChangeArrowheads="1"/>
          </p:cNvSpPr>
          <p:nvPr/>
        </p:nvSpPr>
        <p:spPr bwMode="auto">
          <a:xfrm>
            <a:off x="4067175" y="2781300"/>
            <a:ext cx="4897438" cy="18716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795963" y="47974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159125" y="43656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2627313" y="4968875"/>
          <a:ext cx="3960812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17" name="Visio" r:id="rId7" imgW="3518133" imgH="1446535" progId="Visio.Drawing.6">
                  <p:embed/>
                </p:oleObj>
              </mc:Choice>
              <mc:Fallback>
                <p:oleObj name="Visio" r:id="rId7" imgW="3518133" imgH="1446535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68875"/>
                        <a:ext cx="3960812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2843213" y="3933825"/>
            <a:ext cx="792162" cy="143986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H="1" flipV="1">
            <a:off x="1258888" y="3860800"/>
            <a:ext cx="2376487" cy="1512888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4067175" y="3933825"/>
            <a:ext cx="3817938" cy="15113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V="1">
            <a:off x="4067175" y="3933825"/>
            <a:ext cx="792163" cy="15113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411413" y="47974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4572000" y="4365625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86033" name="Freeform 17"/>
          <p:cNvSpPr>
            <a:spLocks/>
          </p:cNvSpPr>
          <p:nvPr/>
        </p:nvSpPr>
        <p:spPr bwMode="auto">
          <a:xfrm>
            <a:off x="2843213" y="2840038"/>
            <a:ext cx="1944687" cy="517525"/>
          </a:xfrm>
          <a:custGeom>
            <a:avLst/>
            <a:gdLst>
              <a:gd name="T0" fmla="*/ 0 w 1225"/>
              <a:gd name="T1" fmla="*/ 280 h 326"/>
              <a:gd name="T2" fmla="*/ 635 w 1225"/>
              <a:gd name="T3" fmla="*/ 8 h 326"/>
              <a:gd name="T4" fmla="*/ 1225 w 1225"/>
              <a:gd name="T5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326">
                <a:moveTo>
                  <a:pt x="0" y="280"/>
                </a:moveTo>
                <a:cubicBezTo>
                  <a:pt x="215" y="140"/>
                  <a:pt x="431" y="0"/>
                  <a:pt x="635" y="8"/>
                </a:cubicBezTo>
                <a:cubicBezTo>
                  <a:pt x="839" y="16"/>
                  <a:pt x="1032" y="171"/>
                  <a:pt x="1225" y="326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034" name="Freeform 18"/>
          <p:cNvSpPr>
            <a:spLocks/>
          </p:cNvSpPr>
          <p:nvPr/>
        </p:nvSpPr>
        <p:spPr bwMode="auto">
          <a:xfrm>
            <a:off x="1258888" y="1341438"/>
            <a:ext cx="6697662" cy="1943100"/>
          </a:xfrm>
          <a:custGeom>
            <a:avLst/>
            <a:gdLst>
              <a:gd name="T0" fmla="*/ 4219 w 4219"/>
              <a:gd name="T1" fmla="*/ 1224 h 1224"/>
              <a:gd name="T2" fmla="*/ 2042 w 4219"/>
              <a:gd name="T3" fmla="*/ 0 h 1224"/>
              <a:gd name="T4" fmla="*/ 0 w 4219"/>
              <a:gd name="T5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9" h="1224">
                <a:moveTo>
                  <a:pt x="4219" y="1224"/>
                </a:moveTo>
                <a:cubicBezTo>
                  <a:pt x="3482" y="612"/>
                  <a:pt x="2745" y="0"/>
                  <a:pt x="2042" y="0"/>
                </a:cubicBezTo>
                <a:cubicBezTo>
                  <a:pt x="1339" y="0"/>
                  <a:pt x="669" y="612"/>
                  <a:pt x="0" y="1224"/>
                </a:cubicBezTo>
              </a:path>
            </a:pathLst>
          </a:cu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4221163" y="1341438"/>
            <a:ext cx="476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3563938" y="2852738"/>
            <a:ext cx="476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DE" sz="1200" b="1"/>
              <a:t>0.05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9377" y="3442579"/>
            <a:ext cx="40101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up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3958" y="3511421"/>
            <a:ext cx="401016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up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469" y="3463281"/>
            <a:ext cx="664321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down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5698" y="3448566"/>
            <a:ext cx="664321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down</a:t>
            </a:r>
            <a:endParaRPr lang="en-US" sz="1400" dirty="0">
              <a:latin typeface="Source Sans Pro"/>
              <a:cs typeface="Source Sans Pr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59017" y="5533515"/>
            <a:ext cx="553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/>
                <a:cs typeface="Source Sans Pro"/>
              </a:rPr>
              <a:t>rest</a:t>
            </a:r>
            <a:endParaRPr lang="en-US" sz="14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8903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Null-Class in </a:t>
            </a:r>
            <a:r>
              <a:rPr lang="de-DE" dirty="0" err="1" smtClean="0"/>
              <a:t>relation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endParaRPr lang="de-DE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Null-Class as Segmentation between “real” classes can improve the recognition (especially if it’s easy to model the class)</a:t>
            </a:r>
          </a:p>
          <a:p>
            <a:pPr lvl="1"/>
            <a:r>
              <a:rPr lang="en-US" dirty="0" smtClean="0"/>
              <a:t>E.g.: silence during speech recognition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Classification of movements</a:t>
            </a:r>
          </a:p>
          <a:p>
            <a:pPr lvl="1"/>
            <a:r>
              <a:rPr lang="en-US" dirty="0" smtClean="0"/>
              <a:t>Segmentation through rest is not given</a:t>
            </a:r>
          </a:p>
          <a:p>
            <a:pPr lvl="1"/>
            <a:r>
              <a:rPr lang="en-US" dirty="0" smtClean="0"/>
              <a:t>Modeling of the Null-Class is often very difficult</a:t>
            </a:r>
          </a:p>
          <a:p>
            <a:pPr lvl="2"/>
            <a:r>
              <a:rPr lang="en-US" dirty="0" smtClean="0"/>
              <a:t>Exception: modes of locomotion (walking, running, standing …)</a:t>
            </a:r>
          </a:p>
        </p:txBody>
      </p:sp>
    </p:spTree>
    <p:extLst>
      <p:ext uri="{BB962C8B-B14F-4D97-AF65-F5344CB8AC3E}">
        <p14:creationId xmlns:p14="http://schemas.microsoft.com/office/powerpoint/2010/main" val="104432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07402" cy="914400"/>
          </a:xfrm>
        </p:spPr>
        <p:txBody>
          <a:bodyPr/>
          <a:lstStyle/>
          <a:p>
            <a:r>
              <a:rPr lang="en-US" dirty="0" smtClean="0"/>
              <a:t>Overview: Application to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dirty="0" smtClean="0"/>
              <a:t>Example: Raising an arm vs. Shaking hands</a:t>
            </a:r>
          </a:p>
          <a:p>
            <a:pPr lvl="1"/>
            <a:r>
              <a:rPr lang="en-US" dirty="0" smtClean="0"/>
              <a:t>Problem definition</a:t>
            </a:r>
          </a:p>
          <a:p>
            <a:pPr lvl="1"/>
            <a:r>
              <a:rPr lang="en-US" dirty="0" smtClean="0"/>
              <a:t>Classification using separate HMMs</a:t>
            </a:r>
          </a:p>
          <a:p>
            <a:pPr lvl="1"/>
            <a:r>
              <a:rPr lang="en-US" dirty="0" smtClean="0"/>
              <a:t>Classification using one HMM</a:t>
            </a:r>
          </a:p>
          <a:p>
            <a:pPr lvl="1"/>
            <a:r>
              <a:rPr lang="en-US" dirty="0" smtClean="0"/>
              <a:t>Classification using combined HMMs</a:t>
            </a:r>
          </a:p>
          <a:p>
            <a:r>
              <a:rPr lang="en-US" b="1" u="sng" dirty="0" smtClean="0"/>
              <a:t>Summary: Classification with HMMs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17763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HMMs</a:t>
            </a:r>
            <a:endParaRPr lang="de-DE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probabilistic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machines</a:t>
            </a:r>
            <a:endParaRPr lang="de-DE" dirty="0"/>
          </a:p>
          <a:p>
            <a:pPr marL="838200" lvl="1" indent="-381000">
              <a:buFontTx/>
              <a:buChar char="•"/>
            </a:pPr>
            <a:r>
              <a:rPr lang="de-DE" dirty="0" smtClean="0"/>
              <a:t>Segmentation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in </a:t>
            </a:r>
            <a:r>
              <a:rPr lang="de-DE" dirty="0" err="1" smtClean="0"/>
              <a:t>states</a:t>
            </a:r>
            <a:endParaRPr lang="de-DE" dirty="0"/>
          </a:p>
          <a:p>
            <a:pPr marL="457200" indent="-457200">
              <a:buFontTx/>
              <a:buAutoNum type="arabicPeriod"/>
            </a:pPr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HMMs</a:t>
            </a:r>
            <a:endParaRPr lang="de-DE" dirty="0"/>
          </a:p>
          <a:p>
            <a:pPr marL="838200" lvl="1" indent="-381000">
              <a:buFontTx/>
              <a:buChar char="•"/>
            </a:pPr>
            <a:r>
              <a:rPr lang="de-DE" dirty="0" smtClean="0"/>
              <a:t>Separate</a:t>
            </a:r>
          </a:p>
          <a:p>
            <a:pPr marL="838200" lvl="1" indent="-381000">
              <a:buFontTx/>
              <a:buChar char="•"/>
            </a:pPr>
            <a:r>
              <a:rPr lang="de-DE" dirty="0" err="1" smtClean="0"/>
              <a:t>Shared</a:t>
            </a:r>
            <a:endParaRPr lang="de-DE" dirty="0" smtClean="0"/>
          </a:p>
          <a:p>
            <a:pPr marL="838200" lvl="1" indent="-381000">
              <a:buFontTx/>
              <a:buChar char="•"/>
            </a:pPr>
            <a:r>
              <a:rPr lang="de-DE" dirty="0" err="1" smtClean="0"/>
              <a:t>combined</a:t>
            </a:r>
            <a:endParaRPr lang="de-DE" dirty="0"/>
          </a:p>
          <a:p>
            <a:pPr marL="457200" indent="-457200">
              <a:buFontTx/>
              <a:buAutoNum type="arabicPeriod"/>
            </a:pP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endParaRPr lang="de-DE" dirty="0"/>
          </a:p>
          <a:p>
            <a:pPr marL="838200" lvl="1" indent="-381000">
              <a:buFontTx/>
              <a:buChar char="•"/>
            </a:pPr>
            <a:r>
              <a:rPr lang="de-DE" dirty="0" smtClean="0"/>
              <a:t>Most </a:t>
            </a:r>
            <a:r>
              <a:rPr lang="de-DE" dirty="0" err="1" smtClean="0"/>
              <a:t>likely</a:t>
            </a:r>
            <a:r>
              <a:rPr lang="de-DE" dirty="0" smtClean="0"/>
              <a:t> HMM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forward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(separate)</a:t>
            </a:r>
            <a:endParaRPr lang="de-DE" dirty="0"/>
          </a:p>
          <a:p>
            <a:pPr marL="838200" lvl="1" indent="-381000">
              <a:buFontTx/>
              <a:buChar char="•"/>
            </a:pPr>
            <a:r>
              <a:rPr lang="de-DE" dirty="0" smtClean="0"/>
              <a:t>Most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Viterbi</a:t>
            </a:r>
            <a:r>
              <a:rPr lang="de-DE" dirty="0" smtClean="0"/>
              <a:t> (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combined</a:t>
            </a:r>
            <a:r>
              <a:rPr lang="de-DE" dirty="0" smtClean="0"/>
              <a:t>)</a:t>
            </a:r>
            <a:endParaRPr lang="de-DE" dirty="0"/>
          </a:p>
          <a:p>
            <a:pPr marL="838200" lvl="1" indent="-381000">
              <a:buFontTx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52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Separate vs</a:t>
            </a:r>
            <a:r>
              <a:rPr lang="de-CH" dirty="0"/>
              <a:t>. </a:t>
            </a:r>
            <a:r>
              <a:rPr lang="de-CH" dirty="0" err="1" smtClean="0"/>
              <a:t>Shared</a:t>
            </a:r>
            <a:r>
              <a:rPr lang="de-CH" dirty="0" smtClean="0"/>
              <a:t> HMMs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Separate</a:t>
            </a:r>
          </a:p>
          <a:p>
            <a:pPr lvl="1"/>
            <a:r>
              <a:rPr lang="de-CH" dirty="0" smtClean="0"/>
              <a:t>Takes </a:t>
            </a:r>
            <a:r>
              <a:rPr lang="de-CH" dirty="0" err="1" smtClean="0"/>
              <a:t>care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uncomplete</a:t>
            </a:r>
            <a:r>
              <a:rPr lang="de-CH" dirty="0" smtClean="0"/>
              <a:t> </a:t>
            </a:r>
            <a:r>
              <a:rPr lang="de-CH" dirty="0" err="1" smtClean="0"/>
              <a:t>sequences</a:t>
            </a:r>
            <a:endParaRPr lang="de-CH" dirty="0"/>
          </a:p>
          <a:p>
            <a:endParaRPr lang="de-CH" dirty="0"/>
          </a:p>
          <a:p>
            <a:r>
              <a:rPr lang="de-CH" dirty="0" err="1" smtClean="0"/>
              <a:t>Shared</a:t>
            </a:r>
            <a:endParaRPr lang="de-CH" dirty="0"/>
          </a:p>
          <a:p>
            <a:pPr lvl="1"/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full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will </a:t>
            </a:r>
            <a:r>
              <a:rPr lang="de-CH" dirty="0" err="1" smtClean="0"/>
              <a:t>work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err="1" smtClean="0"/>
              <a:t>Usually</a:t>
            </a:r>
            <a:r>
              <a:rPr lang="de-CH" dirty="0" smtClean="0"/>
              <a:t> simpler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Chained</a:t>
            </a:r>
            <a:r>
              <a:rPr lang="de-DE" dirty="0" smtClean="0"/>
              <a:t> HMMs</a:t>
            </a:r>
            <a:endParaRPr lang="de-DE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Adavantages</a:t>
            </a:r>
            <a:endParaRPr lang="de-DE" dirty="0"/>
          </a:p>
          <a:p>
            <a:pPr lvl="1"/>
            <a:r>
              <a:rPr lang="de-DE" dirty="0" smtClean="0"/>
              <a:t>Recognition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explicit </a:t>
            </a:r>
            <a:r>
              <a:rPr lang="de-DE" dirty="0" err="1" smtClean="0"/>
              <a:t>segmentation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Problems</a:t>
            </a:r>
            <a:endParaRPr lang="de-DE" dirty="0"/>
          </a:p>
          <a:p>
            <a:pPr lvl="1"/>
            <a:r>
              <a:rPr lang="de-DE" dirty="0" smtClean="0"/>
              <a:t>Null Class</a:t>
            </a:r>
            <a:endParaRPr lang="de-DE" dirty="0"/>
          </a:p>
          <a:p>
            <a:pPr lvl="1"/>
            <a:r>
              <a:rPr lang="de-DE" dirty="0"/>
              <a:t>Design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HMMs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complicated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1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Complete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Introduction to Hidden Markov Models (HMM)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Application to activity recognition</a:t>
            </a:r>
          </a:p>
          <a:p>
            <a:pPr marL="457200" indent="-457200">
              <a:buFontTx/>
              <a:buAutoNum type="arabicPeriod"/>
            </a:pPr>
            <a:r>
              <a:rPr lang="en-US" u="sng" dirty="0" smtClean="0"/>
              <a:t>Estimation of model parameters on data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42178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Hidden Markov Model (HMM)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3400" y="1924050"/>
          <a:ext cx="822960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7" name="Visio" r:id="rId3" imgW="4418280" imgH="2016360" progId="Visio.Drawing.6">
                  <p:embed/>
                </p:oleObj>
              </mc:Choice>
              <mc:Fallback>
                <p:oleObj name="Visio" r:id="rId3" imgW="4418280" imgH="201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24050"/>
                        <a:ext cx="822960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876303" y="1006475"/>
            <a:ext cx="2427291" cy="1127125"/>
            <a:chOff x="552" y="634"/>
            <a:chExt cx="1529" cy="710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552" y="634"/>
              <a:ext cx="152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CH" dirty="0"/>
                <a:t>M (=2) </a:t>
              </a:r>
            </a:p>
            <a:p>
              <a:pPr algn="ctr"/>
              <a:r>
                <a:rPr lang="de-CH" dirty="0" err="1" smtClean="0"/>
                <a:t>Possible</a:t>
              </a:r>
              <a:r>
                <a:rPr lang="de-CH" dirty="0" smtClean="0"/>
                <a:t> </a:t>
              </a:r>
              <a:r>
                <a:rPr lang="de-CH" dirty="0" err="1" smtClean="0"/>
                <a:t>observations</a:t>
              </a:r>
              <a:endParaRPr lang="en-US" dirty="0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 flipH="1">
              <a:off x="1152" y="105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1440" y="105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5367349" y="1273175"/>
            <a:ext cx="2571756" cy="1546225"/>
            <a:chOff x="3381" y="802"/>
            <a:chExt cx="1620" cy="974"/>
          </a:xfrm>
        </p:grpSpPr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3381" y="802"/>
              <a:ext cx="162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CH" dirty="0" smtClean="0"/>
                <a:t>Observation </a:t>
              </a:r>
              <a:r>
                <a:rPr lang="de-CH" dirty="0" err="1" smtClean="0"/>
                <a:t>probability</a:t>
              </a:r>
              <a:endParaRPr lang="en-US" i="1" baseline="-25000" dirty="0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H="1">
              <a:off x="3984" y="1104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4272" y="1104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32" name="Group 12"/>
          <p:cNvGrpSpPr>
            <a:grpSpLocks/>
          </p:cNvGrpSpPr>
          <p:nvPr/>
        </p:nvGrpSpPr>
        <p:grpSpPr bwMode="auto">
          <a:xfrm>
            <a:off x="3124200" y="3886200"/>
            <a:ext cx="2971800" cy="822325"/>
            <a:chOff x="1968" y="2496"/>
            <a:chExt cx="1872" cy="518"/>
          </a:xfrm>
        </p:grpSpPr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2448" y="2496"/>
              <a:ext cx="89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/>
              <a:r>
                <a:rPr lang="de-CH"/>
                <a:t>N (=2) </a:t>
              </a:r>
            </a:p>
            <a:p>
              <a:pPr algn="ctr"/>
              <a:r>
                <a:rPr lang="de-CH"/>
                <a:t>Zustände</a:t>
              </a:r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32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>
              <a:off x="1968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36" name="Group 16"/>
          <p:cNvGrpSpPr>
            <a:grpSpLocks/>
          </p:cNvGrpSpPr>
          <p:nvPr/>
        </p:nvGrpSpPr>
        <p:grpSpPr bwMode="auto">
          <a:xfrm>
            <a:off x="0" y="4191000"/>
            <a:ext cx="4267200" cy="2124075"/>
            <a:chOff x="0" y="2640"/>
            <a:chExt cx="2688" cy="1338"/>
          </a:xfrm>
        </p:grpSpPr>
        <p:sp>
          <p:nvSpPr>
            <p:cNvPr id="5137" name="Text Box 17"/>
            <p:cNvSpPr txBox="1">
              <a:spLocks noChangeArrowheads="1"/>
            </p:cNvSpPr>
            <p:nvPr/>
          </p:nvSpPr>
          <p:spPr bwMode="auto">
            <a:xfrm>
              <a:off x="0" y="3744"/>
              <a:ext cx="158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 dirty="0" smtClean="0"/>
                <a:t>Transition </a:t>
              </a:r>
              <a:r>
                <a:rPr lang="de-CH" dirty="0" err="1" smtClean="0"/>
                <a:t>probabilities</a:t>
              </a:r>
              <a:endParaRPr lang="en-US" i="1" baseline="-25000" dirty="0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624" y="3168"/>
              <a:ext cx="20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 flipH="1" flipV="1">
              <a:off x="576" y="2640"/>
              <a:ext cx="4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295400" y="4495800"/>
            <a:ext cx="5135564" cy="2124075"/>
            <a:chOff x="816" y="2832"/>
            <a:chExt cx="3235" cy="1338"/>
          </a:xfrm>
        </p:grpSpPr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2762" y="3936"/>
              <a:ext cx="128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de-CH" dirty="0" smtClean="0"/>
                <a:t>Initial </a:t>
              </a:r>
              <a:r>
                <a:rPr lang="de-CH" dirty="0" err="1" smtClean="0"/>
                <a:t>probabilities</a:t>
              </a:r>
              <a:endParaRPr lang="en-US" i="1" baseline="-25000" dirty="0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V="1">
              <a:off x="3386" y="2832"/>
              <a:ext cx="35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flipH="1" flipV="1">
              <a:off x="816" y="2832"/>
              <a:ext cx="257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30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: </a:t>
            </a:r>
            <a:r>
              <a:rPr lang="de-CH" dirty="0"/>
              <a:t>HMM Definition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52198"/>
            <a:ext cx="8610600" cy="5201001"/>
          </a:xfrm>
        </p:spPr>
        <p:txBody>
          <a:bodyPr/>
          <a:lstStyle/>
          <a:p>
            <a:r>
              <a:rPr lang="de-CH" sz="2000" i="1" dirty="0"/>
              <a:t>N:</a:t>
            </a:r>
            <a:r>
              <a:rPr lang="de-CH" sz="2000" dirty="0"/>
              <a:t> </a:t>
            </a:r>
            <a:r>
              <a:rPr lang="de-CH" sz="2000" dirty="0" err="1" smtClean="0"/>
              <a:t>Number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states</a:t>
            </a:r>
            <a:endParaRPr lang="de-CH" sz="2000" dirty="0"/>
          </a:p>
          <a:p>
            <a:r>
              <a:rPr lang="de-CH" sz="2000" i="1" dirty="0"/>
              <a:t>M:</a:t>
            </a:r>
            <a:r>
              <a:rPr lang="de-CH" sz="2000" dirty="0"/>
              <a:t> </a:t>
            </a:r>
            <a:r>
              <a:rPr lang="de-CH" sz="2000" dirty="0" err="1" smtClean="0"/>
              <a:t>Number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possible</a:t>
            </a:r>
            <a:r>
              <a:rPr lang="de-CH" sz="2000" dirty="0" smtClean="0"/>
              <a:t> </a:t>
            </a:r>
            <a:r>
              <a:rPr lang="de-CH" sz="2000" dirty="0" err="1" smtClean="0"/>
              <a:t>observations</a:t>
            </a:r>
            <a:endParaRPr lang="de-CH" sz="2000" dirty="0"/>
          </a:p>
          <a:p>
            <a:r>
              <a:rPr lang="de-CH" sz="2000" i="1" dirty="0"/>
              <a:t>X</a:t>
            </a:r>
            <a:r>
              <a:rPr lang="de-CH" sz="2000" dirty="0"/>
              <a:t>:  </a:t>
            </a:r>
            <a:r>
              <a:rPr lang="de-CH" sz="2000" dirty="0" err="1" smtClean="0"/>
              <a:t>measurement</a:t>
            </a:r>
            <a:r>
              <a:rPr lang="de-CH" sz="2000" dirty="0" smtClean="0"/>
              <a:t> </a:t>
            </a:r>
            <a:r>
              <a:rPr lang="de-CH" sz="2000" dirty="0" err="1" smtClean="0"/>
              <a:t>states</a:t>
            </a:r>
            <a:r>
              <a:rPr lang="de-CH" sz="2000" dirty="0" smtClean="0"/>
              <a:t> </a:t>
            </a:r>
            <a:r>
              <a:rPr lang="de-CH" sz="2000" i="1" dirty="0" smtClean="0"/>
              <a:t>X</a:t>
            </a:r>
            <a:r>
              <a:rPr lang="de-CH" sz="2000" i="1" dirty="0"/>
              <a:t>={X</a:t>
            </a:r>
            <a:r>
              <a:rPr lang="de-CH" sz="2000" i="1" baseline="-25000" dirty="0"/>
              <a:t>1, </a:t>
            </a:r>
            <a:r>
              <a:rPr lang="de-CH" sz="2000" i="1" dirty="0"/>
              <a:t>X</a:t>
            </a:r>
            <a:r>
              <a:rPr lang="de-CH" sz="2000" i="1" baseline="-25000" dirty="0"/>
              <a:t>2,....., </a:t>
            </a:r>
            <a:r>
              <a:rPr lang="de-CH" sz="2000" i="1" dirty="0"/>
              <a:t>X</a:t>
            </a:r>
            <a:r>
              <a:rPr lang="de-CH" sz="2000" i="1" baseline="-25000" dirty="0"/>
              <a:t>N</a:t>
            </a:r>
            <a:r>
              <a:rPr lang="de-CH" sz="2000" i="1" dirty="0"/>
              <a:t>}={1,2,....N}</a:t>
            </a:r>
          </a:p>
          <a:p>
            <a:r>
              <a:rPr lang="de-CH" sz="2000" dirty="0" smtClean="0"/>
              <a:t>Z: Observation </a:t>
            </a:r>
            <a:r>
              <a:rPr lang="de-CH" sz="2000" dirty="0" err="1" smtClean="0"/>
              <a:t>states</a:t>
            </a:r>
            <a:r>
              <a:rPr lang="de-CH" sz="2000" dirty="0" smtClean="0"/>
              <a:t> </a:t>
            </a:r>
            <a:r>
              <a:rPr lang="de-CH" sz="2000" i="1" dirty="0" smtClean="0"/>
              <a:t>Z </a:t>
            </a:r>
            <a:r>
              <a:rPr lang="de-CH" sz="2000" i="1" dirty="0"/>
              <a:t>={Z</a:t>
            </a:r>
            <a:r>
              <a:rPr lang="de-CH" sz="2000" i="1" baseline="-25000" dirty="0"/>
              <a:t>1, </a:t>
            </a:r>
            <a:r>
              <a:rPr lang="de-CH" sz="2000" i="1" dirty="0"/>
              <a:t>Z</a:t>
            </a:r>
            <a:r>
              <a:rPr lang="de-CH" sz="2000" i="1" baseline="-25000" dirty="0"/>
              <a:t>2,....., </a:t>
            </a:r>
            <a:r>
              <a:rPr lang="de-CH" sz="2000" i="1" dirty="0"/>
              <a:t>Z</a:t>
            </a:r>
            <a:r>
              <a:rPr lang="de-CH" sz="2000" i="1" baseline="-25000" dirty="0"/>
              <a:t>N</a:t>
            </a:r>
            <a:r>
              <a:rPr lang="de-CH" sz="2000" i="1" dirty="0"/>
              <a:t>}={1,2,....N}</a:t>
            </a:r>
          </a:p>
          <a:p>
            <a:r>
              <a:rPr lang="de-CH" sz="2000" dirty="0" smtClean="0"/>
              <a:t>Transition </a:t>
            </a:r>
            <a:r>
              <a:rPr lang="de-CH" sz="2000" dirty="0" err="1" smtClean="0"/>
              <a:t>matrix</a:t>
            </a:r>
            <a:r>
              <a:rPr lang="de-CH" sz="2000" dirty="0" smtClean="0"/>
              <a:t> A</a:t>
            </a:r>
            <a:endParaRPr lang="de-CH" sz="2000" dirty="0"/>
          </a:p>
          <a:p>
            <a:pPr lvl="1"/>
            <a:r>
              <a:rPr lang="de-CH" sz="2000" i="1" dirty="0" err="1"/>
              <a:t>a</a:t>
            </a:r>
            <a:r>
              <a:rPr lang="de-CH" sz="2000" i="1" baseline="-25000" dirty="0" err="1"/>
              <a:t>ij</a:t>
            </a:r>
            <a:r>
              <a:rPr lang="de-CH" sz="2000" dirty="0"/>
              <a:t>: </a:t>
            </a:r>
            <a:r>
              <a:rPr lang="de-CH" sz="2000" dirty="0" err="1" smtClean="0"/>
              <a:t>Probability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change</a:t>
            </a:r>
            <a:r>
              <a:rPr lang="de-CH" sz="2000" dirty="0" smtClean="0"/>
              <a:t> </a:t>
            </a:r>
            <a:r>
              <a:rPr lang="de-CH" sz="2000" dirty="0" err="1" smtClean="0"/>
              <a:t>from</a:t>
            </a:r>
            <a:r>
              <a:rPr lang="de-CH" sz="2000" dirty="0" smtClean="0"/>
              <a:t> </a:t>
            </a:r>
            <a:r>
              <a:rPr lang="de-CH" sz="2000" dirty="0" err="1" smtClean="0"/>
              <a:t>state</a:t>
            </a:r>
            <a:r>
              <a:rPr lang="de-CH" sz="2000" dirty="0" smtClean="0"/>
              <a:t> </a:t>
            </a:r>
            <a:r>
              <a:rPr lang="de-CH" sz="2000" dirty="0" err="1" smtClean="0"/>
              <a:t>Z</a:t>
            </a:r>
            <a:r>
              <a:rPr lang="de-CH" sz="2000" baseline="-25000" dirty="0" err="1" smtClean="0"/>
              <a:t>i</a:t>
            </a:r>
            <a:r>
              <a:rPr lang="de-CH" sz="2000" dirty="0" smtClean="0"/>
              <a:t> </a:t>
            </a:r>
            <a:r>
              <a:rPr lang="de-CH" sz="2000" dirty="0" err="1" smtClean="0"/>
              <a:t>to</a:t>
            </a:r>
            <a:r>
              <a:rPr lang="de-CH" sz="2000" dirty="0" smtClean="0"/>
              <a:t> </a:t>
            </a:r>
            <a:r>
              <a:rPr lang="de-CH" sz="2000" dirty="0" err="1" smtClean="0"/>
              <a:t>Z</a:t>
            </a:r>
            <a:r>
              <a:rPr lang="de-CH" sz="2000" baseline="-25000" dirty="0" err="1" smtClean="0"/>
              <a:t>j</a:t>
            </a:r>
            <a:endParaRPr lang="de-CH" sz="2000" dirty="0"/>
          </a:p>
          <a:p>
            <a:r>
              <a:rPr lang="de-CH" sz="2000" dirty="0" smtClean="0"/>
              <a:t>Output </a:t>
            </a:r>
            <a:r>
              <a:rPr lang="de-CH" sz="2000" dirty="0" err="1" smtClean="0"/>
              <a:t>matrix</a:t>
            </a:r>
            <a:r>
              <a:rPr lang="de-CH" sz="2000" dirty="0" smtClean="0"/>
              <a:t> B</a:t>
            </a:r>
            <a:endParaRPr lang="de-CH" sz="2000" dirty="0"/>
          </a:p>
          <a:p>
            <a:pPr lvl="1"/>
            <a:r>
              <a:rPr lang="de-CH" sz="2000" i="1" dirty="0" err="1"/>
              <a:t>b</a:t>
            </a:r>
            <a:r>
              <a:rPr lang="de-CH" sz="2000" i="1" baseline="-25000" dirty="0" err="1"/>
              <a:t>j</a:t>
            </a:r>
            <a:r>
              <a:rPr lang="de-CH" sz="2000" dirty="0"/>
              <a:t>(</a:t>
            </a:r>
            <a:r>
              <a:rPr lang="de-CH" sz="2000" dirty="0" err="1"/>
              <a:t>k</a:t>
            </a:r>
            <a:r>
              <a:rPr lang="de-CH" sz="2000" dirty="0"/>
              <a:t>) </a:t>
            </a:r>
            <a:r>
              <a:rPr lang="de-CH" sz="2000" dirty="0" err="1" smtClean="0"/>
              <a:t>probabiltiy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/>
              <a:t> </a:t>
            </a:r>
            <a:r>
              <a:rPr lang="de-CH" sz="2000" dirty="0" err="1" smtClean="0"/>
              <a:t>x</a:t>
            </a:r>
            <a:r>
              <a:rPr lang="de-CH" sz="2000" baseline="-25000" dirty="0" err="1" smtClean="0"/>
              <a:t>j</a:t>
            </a:r>
            <a:r>
              <a:rPr lang="de-CH" sz="2000" dirty="0" smtClean="0"/>
              <a:t> </a:t>
            </a:r>
            <a:r>
              <a:rPr lang="de-CH" sz="2000" dirty="0" err="1" smtClean="0"/>
              <a:t>being</a:t>
            </a:r>
            <a:r>
              <a:rPr lang="de-CH" sz="2000" dirty="0" smtClean="0"/>
              <a:t> in </a:t>
            </a:r>
            <a:r>
              <a:rPr lang="de-CH" sz="2000" dirty="0" err="1" smtClean="0"/>
              <a:t>state</a:t>
            </a:r>
            <a:r>
              <a:rPr lang="de-CH" sz="2000" dirty="0" smtClean="0"/>
              <a:t> </a:t>
            </a:r>
            <a:r>
              <a:rPr lang="de-CH" sz="2000" dirty="0" err="1" smtClean="0"/>
              <a:t>Z</a:t>
            </a:r>
            <a:r>
              <a:rPr lang="de-CH" sz="2000" baseline="-25000" dirty="0" err="1" smtClean="0"/>
              <a:t>k</a:t>
            </a:r>
            <a:r>
              <a:rPr lang="de-CH" sz="2000" dirty="0" smtClean="0"/>
              <a:t> </a:t>
            </a:r>
            <a:endParaRPr lang="de-CH" sz="2000" dirty="0"/>
          </a:p>
          <a:p>
            <a:r>
              <a:rPr lang="de-CH" sz="2000" dirty="0" smtClean="0"/>
              <a:t>Initial </a:t>
            </a:r>
            <a:r>
              <a:rPr lang="de-CH" sz="2000" dirty="0" err="1" smtClean="0"/>
              <a:t>probabilities</a:t>
            </a:r>
            <a:r>
              <a:rPr lang="de-CH" sz="2000" dirty="0" smtClean="0"/>
              <a:t> </a:t>
            </a:r>
            <a:r>
              <a:rPr lang="de-CH" sz="2000" u="sng" dirty="0">
                <a:latin typeface="Symbol" charset="0"/>
              </a:rPr>
              <a:t>p</a:t>
            </a:r>
            <a:r>
              <a:rPr lang="de-CH" sz="2000" dirty="0" smtClean="0"/>
              <a:t>: </a:t>
            </a:r>
            <a:endParaRPr lang="de-CH" sz="2000" dirty="0"/>
          </a:p>
          <a:p>
            <a:pPr lvl="1"/>
            <a:r>
              <a:rPr lang="de-CH" sz="2000" dirty="0" err="1" smtClean="0"/>
              <a:t>Probabilities</a:t>
            </a:r>
            <a:r>
              <a:rPr lang="de-CH" sz="2000" dirty="0" smtClean="0"/>
              <a:t> </a:t>
            </a:r>
            <a:r>
              <a:rPr lang="de-CH" sz="2000" dirty="0" err="1" smtClean="0"/>
              <a:t>for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initial</a:t>
            </a:r>
            <a:r>
              <a:rPr lang="de-CH" sz="2000" dirty="0" smtClean="0"/>
              <a:t> </a:t>
            </a:r>
            <a:r>
              <a:rPr lang="de-CH" sz="2000" dirty="0" err="1" smtClean="0"/>
              <a:t>state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system</a:t>
            </a:r>
            <a:endParaRPr lang="de-CH" sz="2000" dirty="0" smtClean="0"/>
          </a:p>
          <a:p>
            <a:pPr lvl="1"/>
            <a:endParaRPr lang="de-CH" sz="2000" u="sng" dirty="0"/>
          </a:p>
          <a:p>
            <a:pPr marL="457200" lvl="1" indent="0">
              <a:buNone/>
            </a:pPr>
            <a:r>
              <a:rPr lang="de-CH" sz="2000" u="sng" dirty="0" smtClean="0"/>
              <a:t>HMM </a:t>
            </a:r>
            <a:r>
              <a:rPr lang="de-CH" sz="2000" u="sng" dirty="0"/>
              <a:t>Model  </a:t>
            </a:r>
            <a:r>
              <a:rPr lang="de-CH" sz="2000" u="sng" dirty="0">
                <a:latin typeface="Symbol" charset="0"/>
              </a:rPr>
              <a:t>l(A,B,</a:t>
            </a:r>
            <a:r>
              <a:rPr lang="de-CH" sz="2000" u="sng" dirty="0"/>
              <a:t> </a:t>
            </a:r>
            <a:r>
              <a:rPr lang="de-CH" sz="2000" u="sng" dirty="0">
                <a:latin typeface="Symbol" charset="0"/>
              </a:rPr>
              <a:t>p)</a:t>
            </a:r>
            <a:endParaRPr lang="en-US" sz="2000" u="sng" dirty="0">
              <a:latin typeface="Symbol" charset="0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70287"/>
              </p:ext>
            </p:extLst>
          </p:nvPr>
        </p:nvGraphicFramePr>
        <p:xfrm>
          <a:off x="3561202" y="5570080"/>
          <a:ext cx="21732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0" name="Equation" r:id="rId3" imgW="1066680" imgH="228600" progId="Equation.3">
                  <p:embed/>
                </p:oleObj>
              </mc:Choice>
              <mc:Fallback>
                <p:oleObj name="Equation" r:id="rId3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202" y="5570080"/>
                        <a:ext cx="21732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075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</a:t>
            </a: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de-CH" dirty="0"/>
          </a:p>
          <a:p>
            <a:pPr algn="ctr">
              <a:buFontTx/>
              <a:buNone/>
            </a:pPr>
            <a:endParaRPr lang="de-CH" dirty="0"/>
          </a:p>
          <a:p>
            <a:pPr algn="ctr">
              <a:buFontTx/>
              <a:buNone/>
            </a:pPr>
            <a:endParaRPr lang="de-CH" dirty="0"/>
          </a:p>
          <a:p>
            <a:pPr algn="ctr">
              <a:buFontTx/>
              <a:buNone/>
            </a:pPr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find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r>
              <a:rPr lang="de-CH" dirty="0" smtClean="0"/>
              <a:t> HMM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 </a:t>
            </a:r>
            <a:r>
              <a:rPr lang="de-CH" dirty="0" err="1" smtClean="0"/>
              <a:t>given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r>
              <a:rPr lang="de-CH" dirty="0" smtClean="0"/>
              <a:t>?</a:t>
            </a:r>
            <a:endParaRPr lang="de-CH" dirty="0"/>
          </a:p>
          <a:p>
            <a:pPr algn="ctr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Simple Estimates and statistic analysis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Introduction using the coin example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Application on the Raise/shake HMM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Estimation under consideration of uncertainty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Principle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Baum-Welch algorithm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Application on the coin-HMM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4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Possible</a:t>
            </a:r>
            <a:r>
              <a:rPr lang="de-CH" dirty="0" smtClean="0"/>
              <a:t> Solutions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de-CH" dirty="0" err="1" smtClean="0"/>
              <a:t>Determining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exact</a:t>
            </a:r>
            <a:r>
              <a:rPr lang="de-CH" dirty="0"/>
              <a:t> </a:t>
            </a:r>
            <a:r>
              <a:rPr lang="de-CH" dirty="0" err="1" smtClean="0"/>
              <a:t>solution</a:t>
            </a:r>
            <a:r>
              <a:rPr lang="de-CH" dirty="0" smtClean="0"/>
              <a:t> </a:t>
            </a:r>
            <a:r>
              <a:rPr lang="de-CH" dirty="0" err="1" smtClean="0"/>
              <a:t>over</a:t>
            </a:r>
            <a:r>
              <a:rPr lang="de-CH" dirty="0" smtClean="0"/>
              <a:t> </a:t>
            </a:r>
            <a:r>
              <a:rPr lang="de-CH" dirty="0" err="1" smtClean="0"/>
              <a:t>modeling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problem</a:t>
            </a:r>
            <a:r>
              <a:rPr lang="de-CH" dirty="0" smtClean="0"/>
              <a:t> e.g.</a:t>
            </a:r>
          </a:p>
          <a:p>
            <a:pPr marL="857250" lvl="1" indent="-457200"/>
            <a:r>
              <a:rPr lang="de-CH" dirty="0" err="1" smtClean="0"/>
              <a:t>Sequences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known</a:t>
            </a:r>
            <a:r>
              <a:rPr lang="de-CH" dirty="0" smtClean="0"/>
              <a:t> </a:t>
            </a:r>
            <a:r>
              <a:rPr lang="de-CH" dirty="0" err="1" smtClean="0"/>
              <a:t>coins</a:t>
            </a:r>
            <a:r>
              <a:rPr lang="de-CH" dirty="0" smtClean="0"/>
              <a:t> </a:t>
            </a:r>
          </a:p>
          <a:p>
            <a:pPr marL="857250" lvl="1" indent="-457200"/>
            <a:r>
              <a:rPr lang="de-CH" dirty="0" err="1" smtClean="0"/>
              <a:t>Physical</a:t>
            </a:r>
            <a:r>
              <a:rPr lang="de-CH" dirty="0" smtClean="0"/>
              <a:t> </a:t>
            </a:r>
            <a:r>
              <a:rPr lang="de-CH" dirty="0" err="1" smtClean="0"/>
              <a:t>conditions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given</a:t>
            </a:r>
            <a:r>
              <a:rPr lang="de-CH" dirty="0" smtClean="0"/>
              <a:t> </a:t>
            </a:r>
            <a:r>
              <a:rPr lang="de-CH" dirty="0" err="1" smtClean="0"/>
              <a:t>movements</a:t>
            </a:r>
            <a:endParaRPr lang="de-CH" dirty="0" smtClean="0"/>
          </a:p>
          <a:p>
            <a:pPr marL="457200" indent="-457200">
              <a:buFontTx/>
              <a:buAutoNum type="arabicPeriod"/>
            </a:pPr>
            <a:endParaRPr lang="de-CH" dirty="0" smtClean="0"/>
          </a:p>
          <a:p>
            <a:pPr marL="457200" indent="-457200">
              <a:buFontTx/>
              <a:buAutoNum type="arabicPeriod"/>
            </a:pPr>
            <a:r>
              <a:rPr lang="de-CH" dirty="0" smtClean="0"/>
              <a:t>Statistical </a:t>
            </a:r>
            <a:r>
              <a:rPr lang="de-CH" dirty="0" err="1" smtClean="0"/>
              <a:t>anaylsis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 a sample e.g.</a:t>
            </a:r>
            <a:endParaRPr lang="de-CH" dirty="0"/>
          </a:p>
          <a:p>
            <a:pPr marL="838200" lvl="1" indent="-381000">
              <a:buFontTx/>
              <a:buChar char="•"/>
            </a:pPr>
            <a:r>
              <a:rPr lang="de-CH" dirty="0" err="1" smtClean="0"/>
              <a:t>Sequences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unknown</a:t>
            </a:r>
            <a:r>
              <a:rPr lang="de-CH" dirty="0" smtClean="0"/>
              <a:t> </a:t>
            </a:r>
            <a:r>
              <a:rPr lang="de-CH" dirty="0" err="1" smtClean="0"/>
              <a:t>coins</a:t>
            </a:r>
            <a:endParaRPr lang="de-CH" dirty="0" smtClean="0"/>
          </a:p>
          <a:p>
            <a:pPr marL="838200" lvl="1" indent="-381000">
              <a:buFontTx/>
              <a:buChar char="•"/>
            </a:pPr>
            <a:r>
              <a:rPr lang="de-CH" dirty="0" err="1" smtClean="0"/>
              <a:t>Record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sample </a:t>
            </a:r>
            <a:r>
              <a:rPr lang="de-CH" dirty="0" err="1" smtClean="0"/>
              <a:t>movements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users</a:t>
            </a:r>
            <a:endParaRPr lang="de-CH" dirty="0" smtClean="0"/>
          </a:p>
          <a:p>
            <a:pPr marL="838200" lvl="1" indent="-38100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9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Coinsequences</a:t>
            </a:r>
            <a:r>
              <a:rPr lang="de-CH" dirty="0" smtClean="0"/>
              <a:t>: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coin</a:t>
            </a:r>
            <a:endParaRPr lang="de-CH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Given</a:t>
            </a:r>
            <a:r>
              <a:rPr lang="de-CH" dirty="0" smtClean="0"/>
              <a:t> a </a:t>
            </a:r>
            <a:r>
              <a:rPr lang="de-CH" dirty="0" err="1" smtClean="0"/>
              <a:t>series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coin</a:t>
            </a:r>
            <a:r>
              <a:rPr lang="de-CH" dirty="0" smtClean="0"/>
              <a:t> </a:t>
            </a:r>
            <a:r>
              <a:rPr lang="de-CH" dirty="0" err="1" smtClean="0"/>
              <a:t>tosses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an </a:t>
            </a:r>
            <a:r>
              <a:rPr lang="de-CH" dirty="0" err="1" smtClean="0"/>
              <a:t>unknown</a:t>
            </a:r>
            <a:r>
              <a:rPr lang="de-CH" dirty="0" smtClean="0"/>
              <a:t> </a:t>
            </a:r>
            <a:r>
              <a:rPr lang="de-CH" dirty="0" err="1" smtClean="0"/>
              <a:t>coin</a:t>
            </a:r>
            <a:endParaRPr lang="de-CH" dirty="0"/>
          </a:p>
          <a:p>
            <a:pPr algn="ctr">
              <a:buFontTx/>
              <a:buNone/>
            </a:pPr>
            <a:endParaRPr lang="de-CH" dirty="0"/>
          </a:p>
          <a:p>
            <a:pPr algn="ctr">
              <a:buFontTx/>
              <a:buNone/>
            </a:pPr>
            <a:r>
              <a:rPr lang="de-CH" dirty="0"/>
              <a:t>(O1,.O2,...O15)=</a:t>
            </a:r>
            <a:r>
              <a:rPr lang="de-CH" dirty="0" smtClean="0"/>
              <a:t>(H,H,H,T,H,T,T,H,H,H,H,T,H,H,T)</a:t>
            </a:r>
            <a:endParaRPr lang="de-CH" dirty="0"/>
          </a:p>
          <a:p>
            <a:pPr lvl="1" algn="ctr">
              <a:buFontTx/>
              <a:buNone/>
            </a:pPr>
            <a:r>
              <a:rPr lang="de-CH" dirty="0" smtClean="0"/>
              <a:t>(in total 10 Heads </a:t>
            </a:r>
            <a:r>
              <a:rPr lang="de-CH" dirty="0" err="1" smtClean="0"/>
              <a:t>and</a:t>
            </a:r>
            <a:r>
              <a:rPr lang="de-CH" dirty="0" smtClean="0"/>
              <a:t> 5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  <a:endParaRPr lang="de-CH" dirty="0"/>
          </a:p>
          <a:p>
            <a:endParaRPr lang="de-CH" dirty="0"/>
          </a:p>
          <a:p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this</a:t>
            </a:r>
            <a:r>
              <a:rPr lang="de-CH" dirty="0" smtClean="0"/>
              <a:t> sample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can</a:t>
            </a:r>
            <a:r>
              <a:rPr lang="de-CH" dirty="0" smtClean="0"/>
              <a:t> </a:t>
            </a:r>
            <a:r>
              <a:rPr lang="de-CH" dirty="0" err="1" smtClean="0"/>
              <a:t>derrive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probabilities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P(H) </a:t>
            </a:r>
            <a:r>
              <a:rPr lang="de-CH" dirty="0" err="1" smtClean="0"/>
              <a:t>and</a:t>
            </a:r>
            <a:r>
              <a:rPr lang="de-CH" dirty="0" smtClean="0"/>
              <a:t> P(T)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2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Coinsequence</a:t>
            </a:r>
            <a:r>
              <a:rPr lang="de-CH" dirty="0" smtClean="0"/>
              <a:t>: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coin</a:t>
            </a:r>
            <a:endParaRPr lang="de-CH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3733800"/>
          </a:xfrm>
        </p:spPr>
        <p:txBody>
          <a:bodyPr/>
          <a:lstStyle/>
          <a:p>
            <a:pPr>
              <a:buFontTx/>
              <a:buNone/>
            </a:pPr>
            <a:r>
              <a:rPr lang="de-CH" sz="1800" dirty="0"/>
              <a:t>                     </a:t>
            </a:r>
            <a:r>
              <a:rPr lang="de-CH" sz="1800" dirty="0" err="1" smtClean="0"/>
              <a:t>Number</a:t>
            </a:r>
            <a:r>
              <a:rPr lang="de-CH" sz="1800" dirty="0" smtClean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Observations</a:t>
            </a:r>
            <a:r>
              <a:rPr lang="de-CH" sz="1800" dirty="0" smtClean="0"/>
              <a:t> </a:t>
            </a:r>
            <a:r>
              <a:rPr lang="de-CH" sz="1800" dirty="0" err="1" smtClean="0"/>
              <a:t>with</a:t>
            </a:r>
            <a:r>
              <a:rPr lang="de-CH" sz="1800" dirty="0" smtClean="0"/>
              <a:t> </a:t>
            </a:r>
            <a:r>
              <a:rPr lang="de-CH" sz="1800" dirty="0" err="1" smtClean="0"/>
              <a:t>Oi</a:t>
            </a:r>
            <a:r>
              <a:rPr lang="de-CH" sz="1800" dirty="0" smtClean="0"/>
              <a:t>=T</a:t>
            </a:r>
            <a:endParaRPr lang="de-CH" sz="1800" dirty="0"/>
          </a:p>
          <a:p>
            <a:pPr>
              <a:buFontTx/>
              <a:buNone/>
            </a:pPr>
            <a:r>
              <a:rPr lang="de-CH" sz="1800" dirty="0"/>
              <a:t>P</a:t>
            </a:r>
            <a:r>
              <a:rPr lang="de-CH" sz="1800" dirty="0" smtClean="0"/>
              <a:t>(T)</a:t>
            </a:r>
            <a:r>
              <a:rPr lang="de-CH" sz="1800" dirty="0"/>
              <a:t>=       ---------------------------------------------------- =5/15=1/3</a:t>
            </a:r>
          </a:p>
          <a:p>
            <a:pPr>
              <a:buFontTx/>
              <a:buNone/>
            </a:pPr>
            <a:r>
              <a:rPr lang="de-CH" sz="1800" dirty="0"/>
              <a:t>                      </a:t>
            </a:r>
            <a:r>
              <a:rPr lang="de-CH" sz="1800" dirty="0" smtClean="0"/>
              <a:t>Total </a:t>
            </a:r>
            <a:r>
              <a:rPr lang="de-CH" sz="1800" dirty="0" err="1" smtClean="0"/>
              <a:t>Number</a:t>
            </a:r>
            <a:r>
              <a:rPr lang="de-CH" sz="1800" dirty="0" smtClean="0"/>
              <a:t> </a:t>
            </a:r>
            <a:r>
              <a:rPr lang="de-CH" sz="1800" dirty="0" err="1" smtClean="0"/>
              <a:t>of</a:t>
            </a:r>
            <a:r>
              <a:rPr lang="de-CH" sz="1800" dirty="0" smtClean="0"/>
              <a:t> </a:t>
            </a:r>
            <a:r>
              <a:rPr lang="de-CH" sz="1800" dirty="0" err="1" smtClean="0"/>
              <a:t>Observations</a:t>
            </a:r>
            <a:r>
              <a:rPr lang="de-CH" sz="1800" dirty="0" smtClean="0"/>
              <a:t> N</a:t>
            </a:r>
            <a:endParaRPr lang="de-CH" sz="1800" dirty="0"/>
          </a:p>
          <a:p>
            <a:pPr>
              <a:buFontTx/>
              <a:buNone/>
            </a:pPr>
            <a:endParaRPr lang="de-CH" sz="1800" dirty="0"/>
          </a:p>
          <a:p>
            <a:pPr>
              <a:buFontTx/>
              <a:buNone/>
            </a:pPr>
            <a:r>
              <a:rPr lang="de-CH" sz="1800" dirty="0"/>
              <a:t>                     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Observations</a:t>
            </a:r>
            <a:r>
              <a:rPr lang="de-CH" sz="1800" dirty="0"/>
              <a:t> </a:t>
            </a:r>
            <a:r>
              <a:rPr lang="de-CH" sz="1800" dirty="0" err="1"/>
              <a:t>with</a:t>
            </a:r>
            <a:r>
              <a:rPr lang="de-CH" sz="1800" dirty="0"/>
              <a:t> </a:t>
            </a:r>
            <a:r>
              <a:rPr lang="de-CH" sz="1800" dirty="0" err="1"/>
              <a:t>Oi</a:t>
            </a:r>
            <a:r>
              <a:rPr lang="de-CH" sz="1800" dirty="0" smtClean="0"/>
              <a:t>=H</a:t>
            </a:r>
            <a:endParaRPr lang="de-CH" sz="1800" dirty="0"/>
          </a:p>
          <a:p>
            <a:pPr>
              <a:buFontTx/>
              <a:buNone/>
            </a:pPr>
            <a:r>
              <a:rPr lang="de-CH" sz="1800" dirty="0" smtClean="0"/>
              <a:t>P(H)</a:t>
            </a:r>
            <a:r>
              <a:rPr lang="de-CH" sz="1800" dirty="0"/>
              <a:t>=       ---------------------------------------------------- =10/15=2/3</a:t>
            </a:r>
          </a:p>
          <a:p>
            <a:pPr>
              <a:buFontTx/>
              <a:buNone/>
            </a:pPr>
            <a:r>
              <a:rPr lang="de-CH" sz="1800" dirty="0"/>
              <a:t>                       Total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Observations</a:t>
            </a:r>
            <a:r>
              <a:rPr lang="de-CH" sz="1800" dirty="0"/>
              <a:t> N</a:t>
            </a:r>
          </a:p>
          <a:p>
            <a:pPr>
              <a:buFontTx/>
              <a:buNone/>
            </a:pPr>
            <a:endParaRPr lang="de-CH" sz="18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5257800"/>
            <a:ext cx="90805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de-CH" sz="2000" dirty="0" smtClean="0"/>
              <a:t>This </a:t>
            </a:r>
            <a:r>
              <a:rPr lang="de-CH" sz="2000" dirty="0" err="1" smtClean="0"/>
              <a:t>describes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coin</a:t>
            </a:r>
            <a:r>
              <a:rPr lang="de-CH" sz="2000" dirty="0" smtClean="0"/>
              <a:t> </a:t>
            </a:r>
            <a:r>
              <a:rPr lang="de-CH" sz="2000" dirty="0" err="1" smtClean="0"/>
              <a:t>that</a:t>
            </a:r>
            <a:r>
              <a:rPr lang="de-CH" sz="2000" dirty="0" smtClean="0"/>
              <a:t> </a:t>
            </a:r>
            <a:r>
              <a:rPr lang="de-CH" sz="2000" dirty="0" err="1" smtClean="0"/>
              <a:t>generated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sequence</a:t>
            </a:r>
            <a:r>
              <a:rPr lang="de-CH" sz="2000" dirty="0" smtClean="0"/>
              <a:t> </a:t>
            </a:r>
            <a:r>
              <a:rPr lang="de-CH" sz="2000" dirty="0" err="1" smtClean="0"/>
              <a:t>with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highest</a:t>
            </a:r>
            <a:r>
              <a:rPr lang="de-CH" sz="2000" dirty="0" smtClean="0"/>
              <a:t> </a:t>
            </a:r>
            <a:r>
              <a:rPr lang="de-CH" sz="2000" dirty="0" err="1" smtClean="0"/>
              <a:t>probability</a:t>
            </a:r>
            <a:endParaRPr lang="de-CH" sz="2000" dirty="0" smtClean="0"/>
          </a:p>
          <a:p>
            <a:pPr algn="ctr"/>
            <a:r>
              <a:rPr lang="de-CH" sz="2000" dirty="0" err="1" smtClean="0"/>
              <a:t>However</a:t>
            </a:r>
            <a:r>
              <a:rPr lang="de-CH" sz="2000" dirty="0" smtClean="0"/>
              <a:t> </a:t>
            </a:r>
            <a:r>
              <a:rPr lang="de-CH" sz="2000" dirty="0" err="1" smtClean="0"/>
              <a:t>the</a:t>
            </a:r>
            <a:r>
              <a:rPr lang="de-CH" sz="2000" dirty="0" smtClean="0"/>
              <a:t> </a:t>
            </a:r>
            <a:r>
              <a:rPr lang="de-CH" sz="2000" dirty="0" err="1" smtClean="0"/>
              <a:t>sequence</a:t>
            </a:r>
            <a:r>
              <a:rPr lang="de-CH" sz="2000" dirty="0" smtClean="0"/>
              <a:t> </a:t>
            </a:r>
            <a:r>
              <a:rPr lang="de-CH" sz="2000" dirty="0" err="1" smtClean="0"/>
              <a:t>can</a:t>
            </a:r>
            <a:r>
              <a:rPr lang="de-CH" sz="2000" dirty="0" smtClean="0"/>
              <a:t> also </a:t>
            </a:r>
            <a:r>
              <a:rPr lang="de-CH" sz="2000" dirty="0" err="1" smtClean="0"/>
              <a:t>be</a:t>
            </a:r>
            <a:r>
              <a:rPr lang="de-CH" sz="2000" dirty="0" smtClean="0"/>
              <a:t> </a:t>
            </a:r>
            <a:r>
              <a:rPr lang="de-CH" sz="2000" dirty="0" err="1" smtClean="0"/>
              <a:t>from</a:t>
            </a:r>
            <a:r>
              <a:rPr lang="de-CH" sz="2000" dirty="0" smtClean="0"/>
              <a:t> </a:t>
            </a:r>
            <a:r>
              <a:rPr lang="de-CH" sz="2000" dirty="0" err="1" smtClean="0"/>
              <a:t>another</a:t>
            </a:r>
            <a:r>
              <a:rPr lang="de-CH" sz="2000" dirty="0" smtClean="0"/>
              <a:t> </a:t>
            </a:r>
            <a:r>
              <a:rPr lang="de-CH" sz="2000" dirty="0" err="1" smtClean="0"/>
              <a:t>coin</a:t>
            </a:r>
            <a:r>
              <a:rPr lang="de-CH" sz="2000" dirty="0" smtClean="0"/>
              <a:t>.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76225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ist Statistik Sinnvoll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de-DE" dirty="0"/>
              <a:t>Prinzipiell kann für jedes Problem ein Modell aufgestellt werden, aus dem sich die zugehörigen PDFs bestimmen lassen </a:t>
            </a:r>
          </a:p>
          <a:p>
            <a:pPr algn="ctr">
              <a:buFontTx/>
              <a:buNone/>
            </a:pPr>
            <a:r>
              <a:rPr lang="de-DE" dirty="0"/>
              <a:t> </a:t>
            </a:r>
          </a:p>
          <a:p>
            <a:pPr algn="ctr">
              <a:buFontTx/>
              <a:buNone/>
            </a:pPr>
            <a:r>
              <a:rPr lang="de-DE" dirty="0"/>
              <a:t>aber bei manchen Problemen sind</a:t>
            </a:r>
          </a:p>
          <a:p>
            <a:endParaRPr lang="de-DE" dirty="0"/>
          </a:p>
          <a:p>
            <a:r>
              <a:rPr lang="de-DE" dirty="0"/>
              <a:t>die Mechanismen nicht ausreichend bekannt</a:t>
            </a:r>
          </a:p>
          <a:p>
            <a:r>
              <a:rPr lang="de-DE" dirty="0"/>
              <a:t>die Komplexität des Problems nicht handhabbar</a:t>
            </a:r>
          </a:p>
          <a:p>
            <a:r>
              <a:rPr lang="de-DE" dirty="0"/>
              <a:t>der Aufwand für die Modellbildung nicht zu rechtfertigen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2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Occurances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probabilities</a:t>
            </a:r>
            <a:endParaRPr lang="de-CH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ctr">
              <a:buFontTx/>
              <a:buNone/>
            </a:pPr>
            <a:r>
              <a:rPr lang="en-US" dirty="0" smtClean="0"/>
              <a:t>In general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The relative </a:t>
            </a:r>
            <a:r>
              <a:rPr lang="en-US" dirty="0" err="1" smtClean="0"/>
              <a:t>occurance</a:t>
            </a:r>
            <a:r>
              <a:rPr lang="en-US" dirty="0" smtClean="0"/>
              <a:t> of X in a series of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measurments</a:t>
            </a:r>
            <a:r>
              <a:rPr lang="en-US" dirty="0" smtClean="0"/>
              <a:t> (of a sample) H</a:t>
            </a:r>
            <a:r>
              <a:rPr lang="en-US" baseline="-25000" dirty="0" smtClean="0"/>
              <a:t>N</a:t>
            </a:r>
            <a:r>
              <a:rPr lang="en-US" dirty="0" smtClean="0"/>
              <a:t>(X) is an indication for the probability P(X)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For N-&gt;     holds H</a:t>
            </a:r>
            <a:r>
              <a:rPr lang="en-US" baseline="-25000" dirty="0" smtClean="0"/>
              <a:t>N</a:t>
            </a:r>
            <a:r>
              <a:rPr lang="en-US" dirty="0" smtClean="0"/>
              <a:t>(X)=P(X)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For a limited N we can get the </a:t>
            </a:r>
            <a:r>
              <a:rPr lang="en-US" dirty="0" err="1" smtClean="0"/>
              <a:t>reliabilitiy</a:t>
            </a:r>
            <a:r>
              <a:rPr lang="en-US" dirty="0" smtClean="0"/>
              <a:t> of the estimate over the significance of the sample</a:t>
            </a:r>
            <a:endParaRPr lang="en-US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12684"/>
              </p:ext>
            </p:extLst>
          </p:nvPr>
        </p:nvGraphicFramePr>
        <p:xfrm>
          <a:off x="2109546" y="4266831"/>
          <a:ext cx="28098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5" name="Equation" r:id="rId3" imgW="152280" imgH="126720" progId="Equation.3">
                  <p:embed/>
                </p:oleObj>
              </mc:Choice>
              <mc:Fallback>
                <p:oleObj name="Equation" r:id="rId3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546" y="4266831"/>
                        <a:ext cx="28098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15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 smtClean="0"/>
              <a:t>Exact</a:t>
            </a:r>
            <a:r>
              <a:rPr lang="de-DE" sz="2800" dirty="0" smtClean="0"/>
              <a:t> vs</a:t>
            </a:r>
            <a:r>
              <a:rPr lang="de-DE" sz="2800" dirty="0"/>
              <a:t>. </a:t>
            </a:r>
            <a:r>
              <a:rPr lang="de-DE" sz="2800" dirty="0" err="1" smtClean="0"/>
              <a:t>Heuristic</a:t>
            </a:r>
            <a:r>
              <a:rPr lang="de-DE" sz="2800" dirty="0" smtClean="0"/>
              <a:t> </a:t>
            </a:r>
            <a:r>
              <a:rPr lang="de-DE" sz="2800" dirty="0" err="1" smtClean="0"/>
              <a:t>estimation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PDF</a:t>
            </a:r>
            <a:endParaRPr lang="de-DE" sz="2800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buFontTx/>
              <a:buNone/>
            </a:pP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gather</a:t>
            </a:r>
            <a:r>
              <a:rPr lang="de-DE" sz="2400" dirty="0" smtClean="0"/>
              <a:t> a large </a:t>
            </a:r>
            <a:r>
              <a:rPr lang="de-DE" sz="2400" dirty="0" err="1" smtClean="0"/>
              <a:t>enough</a:t>
            </a:r>
            <a:r>
              <a:rPr lang="de-DE" sz="2400" dirty="0" smtClean="0"/>
              <a:t> sample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/>
              <a:t> </a:t>
            </a:r>
            <a:endParaRPr lang="de-DE" sz="2400" dirty="0" smtClean="0"/>
          </a:p>
          <a:p>
            <a:pPr algn="ctr">
              <a:lnSpc>
                <a:spcPct val="110000"/>
              </a:lnSpc>
              <a:buFontTx/>
              <a:buNone/>
            </a:pPr>
            <a:r>
              <a:rPr lang="de-DE" sz="2400" dirty="0" err="1" smtClean="0"/>
              <a:t>estimate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PDF </a:t>
            </a:r>
            <a:r>
              <a:rPr lang="de-DE" sz="2400" dirty="0" err="1" smtClean="0"/>
              <a:t>arbitrary</a:t>
            </a:r>
            <a:r>
              <a:rPr lang="de-DE" sz="2400" dirty="0" smtClean="0"/>
              <a:t> </a:t>
            </a:r>
            <a:r>
              <a:rPr lang="de-DE" sz="2400" dirty="0" err="1" smtClean="0"/>
              <a:t>close</a:t>
            </a:r>
            <a:endParaRPr lang="de-DE" sz="2400" dirty="0" smtClean="0"/>
          </a:p>
          <a:p>
            <a:pPr>
              <a:lnSpc>
                <a:spcPct val="110000"/>
              </a:lnSpc>
            </a:pPr>
            <a:r>
              <a:rPr lang="de-DE" sz="2400" dirty="0" err="1" smtClean="0"/>
              <a:t>However</a:t>
            </a:r>
            <a:r>
              <a:rPr lang="de-DE" sz="2400" dirty="0" smtClean="0"/>
              <a:t> </a:t>
            </a:r>
            <a:r>
              <a:rPr lang="de-DE" sz="2400" dirty="0" err="1" smtClean="0"/>
              <a:t>often</a:t>
            </a:r>
            <a:r>
              <a:rPr lang="de-DE" sz="2400" dirty="0" smtClean="0"/>
              <a:t>:</a:t>
            </a:r>
            <a:endParaRPr lang="de-DE" sz="2400" dirty="0"/>
          </a:p>
          <a:p>
            <a:pPr lvl="1">
              <a:lnSpc>
                <a:spcPct val="110000"/>
              </a:lnSpc>
            </a:pPr>
            <a:r>
              <a:rPr lang="de-DE" sz="2000" dirty="0" smtClean="0"/>
              <a:t>The </a:t>
            </a:r>
            <a:r>
              <a:rPr lang="de-DE" sz="2000" dirty="0" err="1" smtClean="0"/>
              <a:t>size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such a sample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usually</a:t>
            </a:r>
            <a:r>
              <a:rPr lang="de-DE" sz="2000" dirty="0" smtClean="0"/>
              <a:t> </a:t>
            </a:r>
            <a:r>
              <a:rPr lang="de-DE" sz="2000" dirty="0" err="1" smtClean="0"/>
              <a:t>too</a:t>
            </a:r>
            <a:r>
              <a:rPr lang="de-DE" sz="2000" dirty="0" smtClean="0"/>
              <a:t> </a:t>
            </a:r>
            <a:r>
              <a:rPr lang="de-DE" sz="2000" dirty="0" err="1" smtClean="0"/>
              <a:t>big</a:t>
            </a:r>
            <a:endParaRPr lang="de-DE" sz="2000" dirty="0" smtClean="0"/>
          </a:p>
          <a:p>
            <a:pPr lvl="1">
              <a:lnSpc>
                <a:spcPct val="110000"/>
              </a:lnSpc>
            </a:pPr>
            <a:r>
              <a:rPr lang="de-DE" sz="2000" dirty="0" smtClean="0"/>
              <a:t>Large </a:t>
            </a:r>
            <a:r>
              <a:rPr lang="de-DE" sz="2000" dirty="0" err="1" smtClean="0"/>
              <a:t>memory</a:t>
            </a:r>
            <a:r>
              <a:rPr lang="de-DE" sz="2000" dirty="0" smtClean="0"/>
              <a:t> </a:t>
            </a:r>
            <a:r>
              <a:rPr lang="de-DE" sz="2000" dirty="0" err="1" smtClean="0"/>
              <a:t>needed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a </a:t>
            </a:r>
            <a:r>
              <a:rPr lang="de-DE" sz="2000" dirty="0" err="1" smtClean="0"/>
              <a:t>discrete</a:t>
            </a:r>
            <a:r>
              <a:rPr lang="de-DE" sz="2000" dirty="0" smtClean="0"/>
              <a:t> </a:t>
            </a:r>
            <a:r>
              <a:rPr lang="de-DE" sz="2000" dirty="0" err="1" smtClean="0"/>
              <a:t>representation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pdf</a:t>
            </a:r>
            <a:endParaRPr lang="de-DE" sz="2000" dirty="0" smtClean="0"/>
          </a:p>
          <a:p>
            <a:pPr lvl="1">
              <a:lnSpc>
                <a:spcPct val="110000"/>
              </a:lnSpc>
            </a:pPr>
            <a:r>
              <a:rPr lang="de-DE" sz="2000" dirty="0" err="1" smtClean="0"/>
              <a:t>Calculation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too</a:t>
            </a:r>
            <a:r>
              <a:rPr lang="de-DE" sz="2000" dirty="0" smtClean="0"/>
              <a:t> </a:t>
            </a:r>
            <a:r>
              <a:rPr lang="de-DE" sz="2000" dirty="0" err="1" smtClean="0"/>
              <a:t>hard</a:t>
            </a:r>
            <a:endParaRPr lang="de-DE" sz="2000" dirty="0"/>
          </a:p>
          <a:p>
            <a:pPr marL="0" indent="0">
              <a:lnSpc>
                <a:spcPct val="110000"/>
              </a:lnSpc>
              <a:buNone/>
            </a:pPr>
            <a:endParaRPr lang="de-DE" sz="2400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de-DE" sz="2400" dirty="0" err="1" smtClean="0"/>
              <a:t>Therefore</a:t>
            </a:r>
            <a:r>
              <a:rPr lang="de-DE" sz="2400" dirty="0" smtClean="0"/>
              <a:t>,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use</a:t>
            </a:r>
            <a:r>
              <a:rPr lang="de-DE" sz="2400" dirty="0" smtClean="0"/>
              <a:t>:</a:t>
            </a:r>
          </a:p>
          <a:p>
            <a:pPr>
              <a:lnSpc>
                <a:spcPct val="110000"/>
              </a:lnSpc>
            </a:pPr>
            <a:r>
              <a:rPr lang="de-DE" sz="2400" dirty="0" err="1" smtClean="0"/>
              <a:t>Heuristic</a:t>
            </a:r>
            <a:r>
              <a:rPr lang="de-DE" sz="2400" dirty="0" smtClean="0"/>
              <a:t> Search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Optimisation</a:t>
            </a:r>
            <a:r>
              <a:rPr lang="de-DE" sz="2400" dirty="0" smtClean="0"/>
              <a:t> </a:t>
            </a:r>
            <a:r>
              <a:rPr lang="de-DE" sz="2400" dirty="0" err="1" smtClean="0"/>
              <a:t>methods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500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95400" y="2286000"/>
          <a:ext cx="70866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3" name="Visio" r:id="rId3" imgW="4392720" imgH="1802520" progId="Visio.Drawing.6">
                  <p:embed/>
                </p:oleObj>
              </mc:Choice>
              <mc:Fallback>
                <p:oleObj name="Visio" r:id="rId3" imgW="4392720" imgH="1802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7086600" cy="28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762000"/>
          </a:xfrm>
        </p:spPr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:  </a:t>
            </a:r>
            <a:r>
              <a:rPr lang="de-CH" dirty="0" err="1" smtClean="0"/>
              <a:t>Raising</a:t>
            </a:r>
            <a:r>
              <a:rPr lang="de-CH" dirty="0" smtClean="0"/>
              <a:t> Arm-</a:t>
            </a:r>
            <a:r>
              <a:rPr lang="de-CH" dirty="0"/>
              <a:t>HMM</a:t>
            </a:r>
            <a:endParaRPr lang="en-US" dirty="0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052513" y="5816600"/>
            <a:ext cx="365914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sz="2000" dirty="0" smtClean="0"/>
              <a:t>Counts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/>
              <a:t>&lt; (=,&gt;) N</a:t>
            </a:r>
            <a:r>
              <a:rPr lang="de-CH" sz="2000" baseline="-25000" dirty="0"/>
              <a:t>1</a:t>
            </a:r>
            <a:r>
              <a:rPr lang="de-CH" sz="2000" baseline="30000" dirty="0"/>
              <a:t>1 </a:t>
            </a:r>
            <a:r>
              <a:rPr lang="de-CH" sz="2000" dirty="0"/>
              <a:t>(N</a:t>
            </a:r>
            <a:r>
              <a:rPr lang="de-CH" sz="2000" baseline="-25000" dirty="0"/>
              <a:t>1</a:t>
            </a:r>
            <a:r>
              <a:rPr lang="de-CH" sz="2000" baseline="30000" dirty="0"/>
              <a:t>2</a:t>
            </a:r>
            <a:r>
              <a:rPr lang="de-CH" sz="2000" dirty="0"/>
              <a:t>, N</a:t>
            </a:r>
            <a:r>
              <a:rPr lang="de-CH" sz="2000" baseline="-25000" dirty="0"/>
              <a:t>1</a:t>
            </a:r>
            <a:r>
              <a:rPr lang="de-CH" sz="2000" baseline="30000" dirty="0"/>
              <a:t>3</a:t>
            </a:r>
            <a:r>
              <a:rPr lang="de-CH" sz="2000" dirty="0"/>
              <a:t>)</a:t>
            </a:r>
          </a:p>
          <a:p>
            <a:r>
              <a:rPr lang="de-CH" sz="2000" dirty="0" smtClean="0"/>
              <a:t>/all </a:t>
            </a:r>
            <a:r>
              <a:rPr lang="de-CH" sz="2000" dirty="0" err="1" smtClean="0"/>
              <a:t>occurances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‚</a:t>
            </a:r>
            <a:r>
              <a:rPr lang="de-CH" sz="2000" dirty="0" err="1" smtClean="0"/>
              <a:t>up</a:t>
            </a:r>
            <a:r>
              <a:rPr lang="de-CH" sz="2000" dirty="0" smtClean="0"/>
              <a:t>‘ </a:t>
            </a:r>
            <a:r>
              <a:rPr lang="de-CH" sz="2000" dirty="0"/>
              <a:t>N</a:t>
            </a:r>
            <a:r>
              <a:rPr lang="de-CH" sz="2000" baseline="-25000" dirty="0"/>
              <a:t>1</a:t>
            </a:r>
            <a:endParaRPr lang="en-US" sz="2000" baseline="-25000" dirty="0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593850" y="1233915"/>
            <a:ext cx="755015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de-CH" sz="2000" dirty="0" err="1" smtClean="0"/>
              <a:t>count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changes</a:t>
            </a:r>
            <a:r>
              <a:rPr lang="de-CH" sz="2000" dirty="0" smtClean="0"/>
              <a:t> </a:t>
            </a:r>
            <a:r>
              <a:rPr lang="de-CH" sz="2000" dirty="0" err="1" smtClean="0"/>
              <a:t>from</a:t>
            </a:r>
            <a:r>
              <a:rPr lang="de-CH" sz="2000" dirty="0" smtClean="0"/>
              <a:t> ‚</a:t>
            </a:r>
            <a:r>
              <a:rPr lang="de-CH" sz="2000" dirty="0" err="1" smtClean="0"/>
              <a:t>up</a:t>
            </a:r>
            <a:r>
              <a:rPr lang="de-CH" sz="2000" dirty="0" smtClean="0"/>
              <a:t>‘  </a:t>
            </a:r>
            <a:r>
              <a:rPr lang="de-CH" sz="2000" dirty="0"/>
              <a:t>N</a:t>
            </a:r>
            <a:r>
              <a:rPr lang="de-CH" sz="2000" baseline="-25000" dirty="0"/>
              <a:t>12</a:t>
            </a:r>
            <a:r>
              <a:rPr lang="de-CH" sz="2000" dirty="0" smtClean="0"/>
              <a:t>(</a:t>
            </a:r>
            <a:r>
              <a:rPr lang="de-CH" sz="2000" dirty="0" err="1" smtClean="0"/>
              <a:t>staying</a:t>
            </a:r>
            <a:r>
              <a:rPr lang="de-CH" sz="2000" dirty="0" smtClean="0"/>
              <a:t> </a:t>
            </a:r>
            <a:r>
              <a:rPr lang="de-CH" sz="2000" dirty="0" err="1" smtClean="0"/>
              <a:t>in‚up</a:t>
            </a:r>
            <a:r>
              <a:rPr lang="de-CH" sz="2000" dirty="0" smtClean="0"/>
              <a:t>‘ </a:t>
            </a:r>
            <a:r>
              <a:rPr lang="de-CH" sz="2000" dirty="0"/>
              <a:t>N</a:t>
            </a:r>
            <a:r>
              <a:rPr lang="de-CH" sz="2000" baseline="-25000" dirty="0"/>
              <a:t>11</a:t>
            </a:r>
            <a:r>
              <a:rPr lang="de-CH" sz="2000" dirty="0"/>
              <a:t>) </a:t>
            </a:r>
          </a:p>
          <a:p>
            <a:r>
              <a:rPr lang="de-CH" sz="2000" dirty="0" smtClean="0"/>
              <a:t>/</a:t>
            </a:r>
            <a:r>
              <a:rPr lang="de-CH" sz="2000" dirty="0"/>
              <a:t> </a:t>
            </a:r>
            <a:r>
              <a:rPr lang="de-CH" sz="2000" dirty="0" smtClean="0"/>
              <a:t>all </a:t>
            </a:r>
            <a:r>
              <a:rPr lang="de-CH" sz="2000" dirty="0" err="1" smtClean="0"/>
              <a:t>occurances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‚</a:t>
            </a:r>
            <a:r>
              <a:rPr lang="de-CH" sz="2000" dirty="0" err="1" smtClean="0"/>
              <a:t>up</a:t>
            </a:r>
            <a:r>
              <a:rPr lang="de-CH" sz="2000" dirty="0" smtClean="0"/>
              <a:t>‘ </a:t>
            </a:r>
            <a:r>
              <a:rPr lang="de-CH" sz="2000" dirty="0"/>
              <a:t>(N</a:t>
            </a:r>
            <a:r>
              <a:rPr lang="de-CH" sz="2000" baseline="-25000" dirty="0"/>
              <a:t>1</a:t>
            </a:r>
            <a:r>
              <a:rPr lang="de-CH" sz="2000" dirty="0"/>
              <a:t>)</a:t>
            </a:r>
            <a:endParaRPr lang="en-US" sz="2000" dirty="0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4191000" y="18288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191000" y="1828800"/>
            <a:ext cx="6096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 flipV="1">
            <a:off x="3276600" y="4343400"/>
            <a:ext cx="6096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 flipV="1">
            <a:off x="3886200" y="4419600"/>
            <a:ext cx="76200" cy="1447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2819400" y="4191000"/>
            <a:ext cx="9144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28600" y="2105025"/>
            <a:ext cx="3037691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sz="2000" dirty="0" smtClean="0"/>
              <a:t>Count </a:t>
            </a:r>
            <a:r>
              <a:rPr lang="de-CH" sz="2000" dirty="0" err="1" smtClean="0"/>
              <a:t>of</a:t>
            </a:r>
            <a:r>
              <a:rPr lang="de-CH" sz="2000" dirty="0" smtClean="0"/>
              <a:t> </a:t>
            </a:r>
            <a:r>
              <a:rPr lang="de-CH" sz="2000" dirty="0" err="1" smtClean="0"/>
              <a:t>starts</a:t>
            </a:r>
            <a:r>
              <a:rPr lang="de-CH" sz="2000" dirty="0" smtClean="0"/>
              <a:t> in ‚</a:t>
            </a:r>
            <a:r>
              <a:rPr lang="de-CH" sz="2000" dirty="0" err="1" smtClean="0"/>
              <a:t>up</a:t>
            </a:r>
            <a:r>
              <a:rPr lang="de-CH" sz="2000" dirty="0" smtClean="0"/>
              <a:t>‘ </a:t>
            </a:r>
            <a:r>
              <a:rPr lang="de-CH" sz="2000" dirty="0"/>
              <a:t>N</a:t>
            </a:r>
            <a:r>
              <a:rPr lang="de-CH" sz="2000" baseline="-25000" dirty="0"/>
              <a:t>01</a:t>
            </a:r>
          </a:p>
          <a:p>
            <a:r>
              <a:rPr lang="de-CH" sz="2000" dirty="0" smtClean="0"/>
              <a:t>/all </a:t>
            </a:r>
            <a:r>
              <a:rPr lang="de-CH" sz="2000" dirty="0" err="1" smtClean="0"/>
              <a:t>starts</a:t>
            </a:r>
            <a:r>
              <a:rPr lang="de-CH" sz="2000" dirty="0" smtClean="0"/>
              <a:t> </a:t>
            </a:r>
            <a:r>
              <a:rPr lang="de-CH" sz="2000" dirty="0" err="1" smtClean="0"/>
              <a:t>of</a:t>
            </a:r>
            <a:r>
              <a:rPr lang="de-CH" sz="2000" dirty="0" smtClean="0"/>
              <a:t> N</a:t>
            </a:r>
            <a:endParaRPr lang="en-US" sz="2000" dirty="0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191000" y="1828800"/>
            <a:ext cx="60960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295400" y="3124200"/>
            <a:ext cx="1143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utoUpdateAnimBg="0"/>
      <p:bldP spid="30731" grpId="0" autoUpdateAnimBg="0"/>
      <p:bldP spid="3073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Sample </a:t>
            </a:r>
            <a:r>
              <a:rPr lang="de-CH" dirty="0" err="1" smtClean="0"/>
              <a:t>Sequence</a:t>
            </a:r>
            <a:r>
              <a:rPr lang="de-CH" dirty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Raising</a:t>
            </a:r>
            <a:r>
              <a:rPr lang="de-CH" dirty="0" smtClean="0"/>
              <a:t> Arm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905000"/>
            <a:ext cx="9555529" cy="1524000"/>
          </a:xfrm>
        </p:spPr>
        <p:txBody>
          <a:bodyPr/>
          <a:lstStyle/>
          <a:p>
            <a:pPr>
              <a:buFontTx/>
              <a:buNone/>
            </a:pPr>
            <a:endParaRPr lang="de-CH" sz="2000" b="0" dirty="0">
              <a:latin typeface="Courier" charset="0"/>
            </a:endParaRPr>
          </a:p>
          <a:p>
            <a:pPr>
              <a:buFontTx/>
              <a:buNone/>
            </a:pPr>
            <a:r>
              <a:rPr lang="de-CH" sz="2000" b="0" dirty="0">
                <a:latin typeface="Courier" charset="0"/>
              </a:rPr>
              <a:t>Z: </a:t>
            </a:r>
            <a:r>
              <a:rPr lang="en-US" sz="2000" b="0" dirty="0">
                <a:latin typeface="Courier" charset="0"/>
              </a:rPr>
              <a:t>&gt;     &gt;     </a:t>
            </a:r>
            <a:r>
              <a:rPr lang="de-CH" sz="2000" b="0" dirty="0">
                <a:latin typeface="Courier" charset="0"/>
              </a:rPr>
              <a:t>&lt;</a:t>
            </a:r>
            <a:r>
              <a:rPr lang="en-US" sz="2000" b="0" dirty="0">
                <a:latin typeface="Courier" charset="0"/>
              </a:rPr>
              <a:t>     &gt;     &lt;     &lt;     &lt;     =     &lt;   &lt;</a:t>
            </a:r>
            <a:endParaRPr lang="de-CH" sz="2000" b="0" dirty="0">
              <a:latin typeface="Courier" charset="0"/>
            </a:endParaRPr>
          </a:p>
          <a:p>
            <a:pPr>
              <a:buFontTx/>
              <a:buNone/>
            </a:pPr>
            <a:r>
              <a:rPr lang="de-CH" sz="2000" b="0" dirty="0">
                <a:latin typeface="Courier" charset="0"/>
              </a:rPr>
              <a:t>X: 1     1     1     1     2     2     2     2     2   2</a:t>
            </a:r>
          </a:p>
          <a:p>
            <a:pPr>
              <a:buFontTx/>
              <a:buNone/>
            </a:pPr>
            <a:endParaRPr lang="de-CH" sz="2000" b="0" dirty="0">
              <a:latin typeface="Courier" charset="0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09600" y="1882775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442927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 err="1" smtClean="0"/>
              <a:t>Given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observations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hidden</a:t>
            </a:r>
            <a:r>
              <a:rPr lang="de-CH" dirty="0" smtClean="0"/>
              <a:t> </a:t>
            </a:r>
            <a:r>
              <a:rPr lang="de-CH" dirty="0" err="1" smtClean="0"/>
              <a:t>states</a:t>
            </a:r>
            <a:endParaRPr lang="en-US" dirty="0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698735" y="3962400"/>
            <a:ext cx="5762424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adjust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Raising</a:t>
            </a:r>
            <a:r>
              <a:rPr lang="de-CH" dirty="0" smtClean="0"/>
              <a:t> Arm HMM </a:t>
            </a:r>
          </a:p>
          <a:p>
            <a:pPr algn="ctr"/>
            <a:r>
              <a:rPr lang="de-CH" dirty="0" smtClean="0"/>
              <a:t>So </a:t>
            </a:r>
            <a:r>
              <a:rPr lang="de-CH" dirty="0" err="1" smtClean="0"/>
              <a:t>these</a:t>
            </a:r>
            <a:r>
              <a:rPr lang="de-CH" dirty="0" smtClean="0"/>
              <a:t> </a:t>
            </a:r>
            <a:r>
              <a:rPr lang="de-CH" dirty="0" err="1" smtClean="0"/>
              <a:t>oberservations</a:t>
            </a:r>
            <a:r>
              <a:rPr lang="de-CH" dirty="0" smtClean="0"/>
              <a:t>/</a:t>
            </a:r>
            <a:r>
              <a:rPr lang="de-CH" dirty="0" err="1" smtClean="0"/>
              <a:t>states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 smtClean="0"/>
              <a:t>likely</a:t>
            </a:r>
            <a:r>
              <a:rPr lang="de-CH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6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Hidden Markov Model (HMM)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533400" y="1924050"/>
          <a:ext cx="822960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4" name="Visio" r:id="rId3" imgW="4418280" imgH="2016360" progId="Visio.Drawing.6">
                  <p:embed/>
                </p:oleObj>
              </mc:Choice>
              <mc:Fallback>
                <p:oleObj name="Visio" r:id="rId3" imgW="4418280" imgH="201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24050"/>
                        <a:ext cx="822960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572000" y="5943600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b="1"/>
              <a:t>t=1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0138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Berechnung Armanheben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2788"/>
            <a:ext cx="3886200" cy="3960812"/>
          </a:xfrm>
        </p:spPr>
        <p:txBody>
          <a:bodyPr/>
          <a:lstStyle/>
          <a:p>
            <a:r>
              <a:rPr lang="de-CH"/>
              <a:t>N</a:t>
            </a:r>
            <a:r>
              <a:rPr lang="de-CH" baseline="-25000"/>
              <a:t>01</a:t>
            </a:r>
            <a:r>
              <a:rPr lang="de-CH"/>
              <a:t> =1, N</a:t>
            </a:r>
            <a:r>
              <a:rPr lang="de-CH" baseline="-25000"/>
              <a:t>11</a:t>
            </a:r>
            <a:r>
              <a:rPr lang="de-CH"/>
              <a:t>=3, N</a:t>
            </a:r>
            <a:r>
              <a:rPr lang="de-CH" baseline="-25000"/>
              <a:t>12</a:t>
            </a:r>
            <a:r>
              <a:rPr lang="de-CH"/>
              <a:t>=1</a:t>
            </a:r>
          </a:p>
          <a:p>
            <a:pPr lvl="1"/>
            <a:r>
              <a:rPr lang="de-CH">
                <a:latin typeface="Symbol" charset="0"/>
              </a:rPr>
              <a:t>p</a:t>
            </a:r>
            <a:r>
              <a:rPr lang="de-CH" baseline="-25000"/>
              <a:t>1</a:t>
            </a:r>
            <a:r>
              <a:rPr lang="de-CH"/>
              <a:t>=1/1=1</a:t>
            </a:r>
          </a:p>
          <a:p>
            <a:pPr lvl="1"/>
            <a:r>
              <a:rPr lang="de-CH"/>
              <a:t>a</a:t>
            </a:r>
            <a:r>
              <a:rPr lang="de-CH" baseline="-25000"/>
              <a:t>11</a:t>
            </a:r>
            <a:r>
              <a:rPr lang="de-CH"/>
              <a:t>=3/4</a:t>
            </a:r>
          </a:p>
          <a:p>
            <a:pPr lvl="1"/>
            <a:r>
              <a:rPr lang="de-CH"/>
              <a:t>a</a:t>
            </a:r>
            <a:r>
              <a:rPr lang="de-CH" baseline="-25000"/>
              <a:t>12 </a:t>
            </a:r>
            <a:r>
              <a:rPr lang="de-CH"/>
              <a:t>=1/4</a:t>
            </a:r>
          </a:p>
          <a:p>
            <a:r>
              <a:rPr lang="de-CH"/>
              <a:t>N</a:t>
            </a:r>
            <a:r>
              <a:rPr lang="de-CH" baseline="-25000"/>
              <a:t>1</a:t>
            </a:r>
            <a:r>
              <a:rPr lang="de-CH" baseline="30000"/>
              <a:t>1 </a:t>
            </a:r>
            <a:r>
              <a:rPr lang="de-CH"/>
              <a:t>=1, N</a:t>
            </a:r>
            <a:r>
              <a:rPr lang="de-CH" baseline="-25000"/>
              <a:t>1</a:t>
            </a:r>
            <a:r>
              <a:rPr lang="de-CH" baseline="30000"/>
              <a:t>2 </a:t>
            </a:r>
            <a:r>
              <a:rPr lang="de-CH"/>
              <a:t>=0, N</a:t>
            </a:r>
            <a:r>
              <a:rPr lang="de-CH" baseline="-25000"/>
              <a:t>1</a:t>
            </a:r>
            <a:r>
              <a:rPr lang="de-CH" baseline="30000"/>
              <a:t>3 </a:t>
            </a:r>
            <a:r>
              <a:rPr lang="de-CH"/>
              <a:t>=3,</a:t>
            </a:r>
          </a:p>
          <a:p>
            <a:pPr lvl="1"/>
            <a:r>
              <a:rPr lang="de-CH"/>
              <a:t>B</a:t>
            </a:r>
            <a:r>
              <a:rPr lang="de-CH" baseline="-25000"/>
              <a:t>1</a:t>
            </a:r>
            <a:r>
              <a:rPr lang="de-CH"/>
              <a:t>(1)=1/4</a:t>
            </a:r>
          </a:p>
          <a:p>
            <a:pPr lvl="1"/>
            <a:r>
              <a:rPr lang="de-CH"/>
              <a:t>B</a:t>
            </a:r>
            <a:r>
              <a:rPr lang="de-CH" baseline="-25000"/>
              <a:t>1</a:t>
            </a:r>
            <a:r>
              <a:rPr lang="de-CH"/>
              <a:t>(1)=0/4=0</a:t>
            </a:r>
          </a:p>
          <a:p>
            <a:pPr lvl="1"/>
            <a:r>
              <a:rPr lang="de-CH"/>
              <a:t>B</a:t>
            </a:r>
            <a:r>
              <a:rPr lang="de-CH" baseline="-25000"/>
              <a:t>1</a:t>
            </a:r>
            <a:r>
              <a:rPr lang="de-CH"/>
              <a:t>(1)=3/4</a:t>
            </a:r>
          </a:p>
          <a:p>
            <a:endParaRPr lang="de-CH"/>
          </a:p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029200" y="1371600"/>
            <a:ext cx="388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de-CH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de-CH" sz="2000" b="1"/>
              <a:t>N</a:t>
            </a:r>
            <a:r>
              <a:rPr lang="de-CH" sz="2000" b="1" baseline="-25000"/>
              <a:t>02</a:t>
            </a:r>
            <a:r>
              <a:rPr lang="de-CH" sz="2000" b="1"/>
              <a:t> =0, N</a:t>
            </a:r>
            <a:r>
              <a:rPr lang="de-CH" sz="2000" b="1" baseline="-25000"/>
              <a:t>22</a:t>
            </a:r>
            <a:r>
              <a:rPr lang="de-CH" sz="2000" b="1"/>
              <a:t>=6, N</a:t>
            </a:r>
            <a:r>
              <a:rPr lang="de-CH" sz="2000" b="1" baseline="-25000"/>
              <a:t>21</a:t>
            </a:r>
            <a:r>
              <a:rPr lang="de-CH" sz="2000" b="1"/>
              <a:t>=0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>
                <a:latin typeface="Symbol" charset="0"/>
              </a:rPr>
              <a:t>p</a:t>
            </a:r>
            <a:r>
              <a:rPr lang="de-CH" sz="2000" baseline="-25000"/>
              <a:t>2</a:t>
            </a:r>
            <a:r>
              <a:rPr lang="de-CH" sz="2000"/>
              <a:t>=0/2=0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a</a:t>
            </a:r>
            <a:r>
              <a:rPr lang="de-CH" sz="2000" baseline="-25000"/>
              <a:t>22</a:t>
            </a:r>
            <a:r>
              <a:rPr lang="de-CH" sz="2000"/>
              <a:t>=6/6=1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a</a:t>
            </a:r>
            <a:r>
              <a:rPr lang="de-CH" sz="2000" baseline="-25000"/>
              <a:t>21 </a:t>
            </a:r>
            <a:r>
              <a:rPr lang="de-CH" sz="2000"/>
              <a:t>=0/6=0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de-CH" sz="2000" b="1"/>
              <a:t>N</a:t>
            </a:r>
            <a:r>
              <a:rPr lang="de-CH" sz="2000" b="1" baseline="-25000"/>
              <a:t>1</a:t>
            </a:r>
            <a:r>
              <a:rPr lang="de-CH" sz="2000" b="1" baseline="30000"/>
              <a:t>1 </a:t>
            </a:r>
            <a:r>
              <a:rPr lang="de-CH" sz="2000" b="1"/>
              <a:t>=5, N</a:t>
            </a:r>
            <a:r>
              <a:rPr lang="de-CH" sz="2000" b="1" baseline="-25000"/>
              <a:t>1</a:t>
            </a:r>
            <a:r>
              <a:rPr lang="de-CH" sz="2000" b="1" baseline="30000"/>
              <a:t>2 </a:t>
            </a:r>
            <a:r>
              <a:rPr lang="de-CH" sz="2000" b="1"/>
              <a:t>=1, N</a:t>
            </a:r>
            <a:r>
              <a:rPr lang="de-CH" sz="2000" b="1" baseline="-25000"/>
              <a:t>1</a:t>
            </a:r>
            <a:r>
              <a:rPr lang="de-CH" sz="2000" b="1" baseline="30000"/>
              <a:t>3 </a:t>
            </a:r>
            <a:r>
              <a:rPr lang="de-CH" sz="2000" b="1"/>
              <a:t>=0,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B</a:t>
            </a:r>
            <a:r>
              <a:rPr lang="de-CH" sz="2000" baseline="-25000"/>
              <a:t>1</a:t>
            </a:r>
            <a:r>
              <a:rPr lang="de-CH" sz="2000"/>
              <a:t>(1)=5/6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B</a:t>
            </a:r>
            <a:r>
              <a:rPr lang="de-CH" sz="2000" baseline="-25000"/>
              <a:t>1</a:t>
            </a:r>
            <a:r>
              <a:rPr lang="de-CH" sz="2000"/>
              <a:t>(1)=1/6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B</a:t>
            </a:r>
            <a:r>
              <a:rPr lang="de-CH" sz="2000" baseline="-25000"/>
              <a:t>1</a:t>
            </a:r>
            <a:r>
              <a:rPr lang="de-CH" sz="2000"/>
              <a:t>(1)=0/6=0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de-CH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938382" y="1293404"/>
            <a:ext cx="3022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de-CH" dirty="0"/>
              <a:t>N=1, N</a:t>
            </a:r>
            <a:r>
              <a:rPr lang="de-CH" baseline="-25000" dirty="0"/>
              <a:t>1</a:t>
            </a:r>
            <a:r>
              <a:rPr lang="de-CH" dirty="0"/>
              <a:t>=4, N</a:t>
            </a:r>
            <a:r>
              <a:rPr lang="de-CH" baseline="-25000" dirty="0"/>
              <a:t>2</a:t>
            </a:r>
            <a:r>
              <a:rPr lang="de-CH" dirty="0"/>
              <a:t>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7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More </a:t>
            </a:r>
            <a:r>
              <a:rPr lang="de-CH" dirty="0" err="1" smtClean="0"/>
              <a:t>sequences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Z: </a:t>
            </a:r>
            <a:r>
              <a:rPr lang="en-US" sz="1800" b="0">
                <a:latin typeface="Courier" charset="0"/>
              </a:rPr>
              <a:t>&gt;     &gt;     &gt;     </a:t>
            </a:r>
            <a:r>
              <a:rPr lang="de-CH" sz="1800" b="0">
                <a:latin typeface="Courier" charset="0"/>
              </a:rPr>
              <a:t>&gt;</a:t>
            </a:r>
            <a:r>
              <a:rPr lang="en-US" sz="1800" b="0">
                <a:latin typeface="Courier" charset="0"/>
              </a:rPr>
              <a:t>     &gt;     &gt;     &gt;     &gt;     &gt;     &gt;</a:t>
            </a: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X: 1     1     1     1     1     1     1     1     1     1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Z: </a:t>
            </a:r>
            <a:r>
              <a:rPr lang="en-US" sz="1800" b="0">
                <a:latin typeface="Courier" charset="0"/>
              </a:rPr>
              <a:t>&gt;     &gt;     &gt;     &gt;     &gt;     =     &gt;     &gt;     &gt;     </a:t>
            </a:r>
            <a:r>
              <a:rPr lang="de-CH" sz="1800" b="0">
                <a:latin typeface="Courier" charset="0"/>
              </a:rPr>
              <a:t>&lt;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X: 1     1     1     1     1     1     1     1     1     2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Z: </a:t>
            </a:r>
            <a:r>
              <a:rPr lang="en-US" sz="1800" b="0">
                <a:latin typeface="Courier" charset="0"/>
              </a:rPr>
              <a:t>&gt;     &gt;     &gt;     &gt;     &lt;     &lt;     &lt;     =     &lt;     &lt;</a:t>
            </a: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X: 1     1     1     1     2     2     2     2     2     2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Z: </a:t>
            </a:r>
            <a:r>
              <a:rPr lang="en-US" sz="1800" b="0">
                <a:latin typeface="Courier" charset="0"/>
              </a:rPr>
              <a:t>&gt;     &gt;     </a:t>
            </a:r>
            <a:r>
              <a:rPr lang="de-CH" sz="1800" b="0">
                <a:latin typeface="Courier" charset="0"/>
              </a:rPr>
              <a:t>&gt;</a:t>
            </a:r>
            <a:r>
              <a:rPr lang="en-US" sz="1800" b="0">
                <a:latin typeface="Courier" charset="0"/>
              </a:rPr>
              <a:t>     &gt;     </a:t>
            </a:r>
            <a:r>
              <a:rPr lang="de-CH" sz="1800" b="0">
                <a:latin typeface="Courier" charset="0"/>
              </a:rPr>
              <a:t>&gt;</a:t>
            </a:r>
            <a:r>
              <a:rPr lang="en-US" sz="1800" b="0">
                <a:latin typeface="Courier" charset="0"/>
              </a:rPr>
              <a:t>     &lt;     &lt;     &lt;     &lt;     &lt;</a:t>
            </a: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X: 1     1     1     1     1     2     2     2     2     2</a:t>
            </a:r>
          </a:p>
          <a:p>
            <a:pPr>
              <a:lnSpc>
                <a:spcPct val="110000"/>
              </a:lnSpc>
              <a:buFontTx/>
              <a:buNone/>
            </a:pP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Z: </a:t>
            </a:r>
            <a:r>
              <a:rPr lang="en-US" sz="1800" b="0">
                <a:latin typeface="Courier" charset="0"/>
              </a:rPr>
              <a:t>=     &gt;     &gt;     &gt;     &lt;     &lt;     &lt;     &lt;     &lt;     &lt;</a:t>
            </a:r>
            <a:endParaRPr lang="de-CH" sz="1800" b="0">
              <a:latin typeface="Courier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de-CH" sz="1800" b="0">
                <a:latin typeface="Courier" charset="0"/>
              </a:rPr>
              <a:t>X: </a:t>
            </a:r>
            <a:r>
              <a:rPr lang="en-US" sz="1800" b="0">
                <a:latin typeface="Courier" charset="0"/>
              </a:rPr>
              <a:t>1     1     1     1     2     2     2     2     2     2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" y="1882775"/>
            <a:ext cx="85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32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Calculations</a:t>
            </a:r>
            <a:r>
              <a:rPr lang="de-CH" dirty="0" smtClean="0"/>
              <a:t>: </a:t>
            </a:r>
            <a:r>
              <a:rPr lang="de-CH" dirty="0" err="1" smtClean="0"/>
              <a:t>Raising</a:t>
            </a:r>
            <a:r>
              <a:rPr lang="de-CH" dirty="0" smtClean="0"/>
              <a:t> Arm</a:t>
            </a:r>
            <a:endParaRPr lang="de-CH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2788"/>
            <a:ext cx="3886200" cy="3960812"/>
          </a:xfrm>
        </p:spPr>
        <p:txBody>
          <a:bodyPr/>
          <a:lstStyle/>
          <a:p>
            <a:r>
              <a:rPr lang="de-CH"/>
              <a:t>N</a:t>
            </a:r>
            <a:r>
              <a:rPr lang="de-CH" baseline="-25000"/>
              <a:t>01</a:t>
            </a:r>
            <a:r>
              <a:rPr lang="de-CH"/>
              <a:t> =5, N</a:t>
            </a:r>
            <a:r>
              <a:rPr lang="de-CH" baseline="-25000"/>
              <a:t>11</a:t>
            </a:r>
            <a:r>
              <a:rPr lang="de-CH"/>
              <a:t>=29, N</a:t>
            </a:r>
            <a:r>
              <a:rPr lang="de-CH" baseline="-25000"/>
              <a:t>12</a:t>
            </a:r>
            <a:r>
              <a:rPr lang="de-CH"/>
              <a:t>=3</a:t>
            </a:r>
          </a:p>
          <a:p>
            <a:pPr lvl="1"/>
            <a:r>
              <a:rPr lang="de-CH">
                <a:latin typeface="Symbol" charset="0"/>
              </a:rPr>
              <a:t>p</a:t>
            </a:r>
            <a:r>
              <a:rPr lang="de-CH" baseline="-25000"/>
              <a:t>1</a:t>
            </a:r>
            <a:r>
              <a:rPr lang="de-CH"/>
              <a:t>=5/5=1</a:t>
            </a:r>
          </a:p>
          <a:p>
            <a:pPr lvl="1"/>
            <a:r>
              <a:rPr lang="de-CH"/>
              <a:t>a</a:t>
            </a:r>
            <a:r>
              <a:rPr lang="de-CH" baseline="-25000"/>
              <a:t>11</a:t>
            </a:r>
            <a:r>
              <a:rPr lang="de-CH"/>
              <a:t>=29/32=0.906</a:t>
            </a:r>
          </a:p>
          <a:p>
            <a:pPr lvl="1"/>
            <a:r>
              <a:rPr lang="de-CH"/>
              <a:t>a</a:t>
            </a:r>
            <a:r>
              <a:rPr lang="de-CH" baseline="-25000"/>
              <a:t>12 </a:t>
            </a:r>
            <a:r>
              <a:rPr lang="de-CH"/>
              <a:t>=3/32=0.0936</a:t>
            </a:r>
          </a:p>
          <a:p>
            <a:r>
              <a:rPr lang="de-CH"/>
              <a:t>N</a:t>
            </a:r>
            <a:r>
              <a:rPr lang="de-CH" baseline="-25000"/>
              <a:t>1</a:t>
            </a:r>
            <a:r>
              <a:rPr lang="de-CH" baseline="30000"/>
              <a:t>1 </a:t>
            </a:r>
            <a:r>
              <a:rPr lang="de-CH"/>
              <a:t>=0, N</a:t>
            </a:r>
            <a:r>
              <a:rPr lang="de-CH" baseline="-25000"/>
              <a:t>1</a:t>
            </a:r>
            <a:r>
              <a:rPr lang="de-CH" baseline="30000"/>
              <a:t>2 </a:t>
            </a:r>
            <a:r>
              <a:rPr lang="de-CH"/>
              <a:t>=1, N</a:t>
            </a:r>
            <a:r>
              <a:rPr lang="de-CH" baseline="-25000"/>
              <a:t>1</a:t>
            </a:r>
            <a:r>
              <a:rPr lang="de-CH" baseline="30000"/>
              <a:t>3 </a:t>
            </a:r>
            <a:r>
              <a:rPr lang="de-CH"/>
              <a:t>=31,</a:t>
            </a:r>
          </a:p>
          <a:p>
            <a:pPr lvl="1"/>
            <a:r>
              <a:rPr lang="de-CH"/>
              <a:t>B</a:t>
            </a:r>
            <a:r>
              <a:rPr lang="de-CH" baseline="-25000"/>
              <a:t>1</a:t>
            </a:r>
            <a:r>
              <a:rPr lang="de-CH"/>
              <a:t>(1)=0/32=0</a:t>
            </a:r>
          </a:p>
          <a:p>
            <a:pPr lvl="1"/>
            <a:r>
              <a:rPr lang="de-CH"/>
              <a:t>B</a:t>
            </a:r>
            <a:r>
              <a:rPr lang="de-CH" baseline="-25000"/>
              <a:t>1</a:t>
            </a:r>
            <a:r>
              <a:rPr lang="de-CH"/>
              <a:t>(1)=1/32=0.031</a:t>
            </a:r>
          </a:p>
          <a:p>
            <a:pPr lvl="1"/>
            <a:r>
              <a:rPr lang="de-CH"/>
              <a:t>B</a:t>
            </a:r>
            <a:r>
              <a:rPr lang="de-CH" baseline="-25000"/>
              <a:t>1</a:t>
            </a:r>
            <a:r>
              <a:rPr lang="de-CH"/>
              <a:t>(1)=31/32=0.968</a:t>
            </a:r>
          </a:p>
          <a:p>
            <a:endParaRPr lang="de-CH"/>
          </a:p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029200" y="1371600"/>
            <a:ext cx="388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de-CH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de-CH"/>
              <a:t>N</a:t>
            </a:r>
            <a:r>
              <a:rPr lang="de-CH" baseline="-25000"/>
              <a:t>02</a:t>
            </a:r>
            <a:r>
              <a:rPr lang="de-CH"/>
              <a:t> =0, N</a:t>
            </a:r>
            <a:r>
              <a:rPr lang="de-CH" baseline="-25000"/>
              <a:t>22</a:t>
            </a:r>
            <a:r>
              <a:rPr lang="de-CH"/>
              <a:t>=18, N</a:t>
            </a:r>
            <a:r>
              <a:rPr lang="de-CH" baseline="-25000"/>
              <a:t>21</a:t>
            </a:r>
            <a:r>
              <a:rPr lang="de-CH"/>
              <a:t>=0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>
                <a:latin typeface="Symbol" charset="0"/>
              </a:rPr>
              <a:t>p</a:t>
            </a:r>
            <a:r>
              <a:rPr lang="de-CH" sz="2000" baseline="-25000"/>
              <a:t>2</a:t>
            </a:r>
            <a:r>
              <a:rPr lang="de-CH" sz="2000"/>
              <a:t>=0/5=0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a</a:t>
            </a:r>
            <a:r>
              <a:rPr lang="de-CH" sz="2000" baseline="-25000"/>
              <a:t>22</a:t>
            </a:r>
            <a:r>
              <a:rPr lang="de-CH" sz="2000"/>
              <a:t>=32/32=1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a</a:t>
            </a:r>
            <a:r>
              <a:rPr lang="de-CH" sz="2000" baseline="-25000"/>
              <a:t>21 </a:t>
            </a:r>
            <a:r>
              <a:rPr lang="de-CH" sz="2000"/>
              <a:t>=0/32=0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de-CH"/>
              <a:t>N</a:t>
            </a:r>
            <a:r>
              <a:rPr lang="de-CH" baseline="-25000"/>
              <a:t>1</a:t>
            </a:r>
            <a:r>
              <a:rPr lang="de-CH" baseline="30000"/>
              <a:t>1 </a:t>
            </a:r>
            <a:r>
              <a:rPr lang="de-CH"/>
              <a:t>=0, N</a:t>
            </a:r>
            <a:r>
              <a:rPr lang="de-CH" baseline="-25000"/>
              <a:t>1</a:t>
            </a:r>
            <a:r>
              <a:rPr lang="de-CH" baseline="30000"/>
              <a:t>2 </a:t>
            </a:r>
            <a:r>
              <a:rPr lang="de-CH"/>
              <a:t>=1, N</a:t>
            </a:r>
            <a:r>
              <a:rPr lang="de-CH" baseline="-25000"/>
              <a:t>1</a:t>
            </a:r>
            <a:r>
              <a:rPr lang="de-CH" baseline="30000"/>
              <a:t>3 </a:t>
            </a:r>
            <a:r>
              <a:rPr lang="de-CH"/>
              <a:t>=31,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B</a:t>
            </a:r>
            <a:r>
              <a:rPr lang="de-CH" sz="2000" baseline="-25000"/>
              <a:t>1</a:t>
            </a:r>
            <a:r>
              <a:rPr lang="de-CH" sz="2000"/>
              <a:t>(1)=17/18=0.944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B</a:t>
            </a:r>
            <a:r>
              <a:rPr lang="de-CH" sz="2000" baseline="-25000"/>
              <a:t>1</a:t>
            </a:r>
            <a:r>
              <a:rPr lang="de-CH" sz="2000"/>
              <a:t>(1)=1/18=0.055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de-CH" sz="2000"/>
              <a:t>B</a:t>
            </a:r>
            <a:r>
              <a:rPr lang="de-CH" sz="2000" baseline="-25000"/>
              <a:t>1</a:t>
            </a:r>
            <a:r>
              <a:rPr lang="de-CH" sz="2000"/>
              <a:t>(1)=0/18=0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de-CH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971800" y="1143000"/>
            <a:ext cx="3022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de-CH"/>
              <a:t>N=5, N</a:t>
            </a:r>
            <a:r>
              <a:rPr lang="de-CH" baseline="-25000"/>
              <a:t>1</a:t>
            </a:r>
            <a:r>
              <a:rPr lang="de-CH"/>
              <a:t>=32, N</a:t>
            </a:r>
            <a:r>
              <a:rPr lang="de-CH" baseline="-25000"/>
              <a:t>2</a:t>
            </a:r>
            <a:r>
              <a:rPr lang="de-CH"/>
              <a:t>=18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4492"/>
            <a:ext cx="8382000" cy="4910137"/>
          </a:xfrm>
        </p:spPr>
        <p:txBody>
          <a:bodyPr/>
          <a:lstStyle/>
          <a:p>
            <a:endParaRPr lang="de-CH" dirty="0"/>
          </a:p>
          <a:p>
            <a:endParaRPr lang="de-CH" dirty="0"/>
          </a:p>
          <a:p>
            <a:pPr>
              <a:buFontTx/>
              <a:buNone/>
            </a:pPr>
            <a:r>
              <a:rPr lang="de-CH" dirty="0" err="1" smtClean="0"/>
              <a:t>Usually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states</a:t>
            </a:r>
            <a:r>
              <a:rPr lang="de-CH" dirty="0" smtClean="0"/>
              <a:t> in an HMM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visible</a:t>
            </a:r>
            <a:r>
              <a:rPr lang="de-CH" dirty="0" smtClean="0"/>
              <a:t> (</a:t>
            </a:r>
            <a:r>
              <a:rPr lang="de-CH" dirty="0" err="1" smtClean="0"/>
              <a:t>hidden</a:t>
            </a:r>
            <a:r>
              <a:rPr lang="de-CH" dirty="0" smtClean="0"/>
              <a:t> ;) )</a:t>
            </a:r>
            <a:endParaRPr lang="de-CH" dirty="0"/>
          </a:p>
          <a:p>
            <a:pPr>
              <a:buFontTx/>
              <a:buNone/>
            </a:pPr>
            <a:endParaRPr lang="de-CH" dirty="0"/>
          </a:p>
          <a:p>
            <a:pPr>
              <a:buFontTx/>
              <a:buNone/>
            </a:pPr>
            <a:endParaRPr lang="de-CH" dirty="0"/>
          </a:p>
          <a:p>
            <a:pPr>
              <a:buFontTx/>
              <a:buNone/>
            </a:pPr>
            <a:r>
              <a:rPr lang="de-CH" dirty="0" smtClean="0"/>
              <a:t>Generally,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method</a:t>
            </a:r>
            <a:r>
              <a:rPr lang="de-CH" dirty="0" smtClean="0"/>
              <a:t> </a:t>
            </a:r>
            <a:r>
              <a:rPr lang="de-CH" dirty="0" err="1" smtClean="0"/>
              <a:t>won‘t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!</a:t>
            </a:r>
          </a:p>
          <a:p>
            <a:pPr>
              <a:buFontTx/>
              <a:buNone/>
            </a:pPr>
            <a:endParaRPr lang="de-CH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4267200" y="2924175"/>
            <a:ext cx="533400" cy="838200"/>
          </a:xfrm>
          <a:prstGeom prst="downArrow">
            <a:avLst>
              <a:gd name="adj1" fmla="val 50000"/>
              <a:gd name="adj2" fmla="val 3928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Coin-Sequence</a:t>
            </a:r>
            <a:r>
              <a:rPr lang="de-CH" dirty="0" smtClean="0"/>
              <a:t>: 2 </a:t>
            </a:r>
            <a:r>
              <a:rPr lang="de-CH" dirty="0" err="1" smtClean="0"/>
              <a:t>coins</a:t>
            </a:r>
            <a:endParaRPr lang="de-CH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de-CH" dirty="0" err="1" smtClean="0"/>
              <a:t>known</a:t>
            </a:r>
            <a:r>
              <a:rPr lang="de-CH" dirty="0" smtClean="0"/>
              <a:t>:</a:t>
            </a:r>
            <a:endParaRPr lang="de-CH" dirty="0"/>
          </a:p>
          <a:p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 </a:t>
            </a:r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3 </a:t>
            </a:r>
            <a:r>
              <a:rPr lang="de-CH" dirty="0" err="1" smtClean="0"/>
              <a:t>throws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2 different </a:t>
            </a:r>
            <a:r>
              <a:rPr lang="de-CH" dirty="0" err="1" smtClean="0"/>
              <a:t>coins</a:t>
            </a:r>
            <a:endParaRPr lang="de-CH" dirty="0"/>
          </a:p>
          <a:p>
            <a:pPr algn="ctr">
              <a:buFontTx/>
              <a:buNone/>
            </a:pPr>
            <a:endParaRPr lang="de-CH" dirty="0" smtClean="0"/>
          </a:p>
          <a:p>
            <a:pPr algn="ctr">
              <a:buFontTx/>
              <a:buNone/>
            </a:pPr>
            <a:r>
              <a:rPr lang="de-CH" dirty="0" err="1" smtClean="0"/>
              <a:t>wanted</a:t>
            </a:r>
            <a:r>
              <a:rPr lang="de-CH" dirty="0" smtClean="0"/>
              <a:t>:</a:t>
            </a:r>
            <a:endParaRPr lang="de-CH" dirty="0"/>
          </a:p>
          <a:p>
            <a:r>
              <a:rPr lang="de-CH" dirty="0"/>
              <a:t>Parameter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corresponding</a:t>
            </a:r>
            <a:r>
              <a:rPr lang="de-CH" dirty="0" smtClean="0"/>
              <a:t> HMM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probability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HTT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highest</a:t>
            </a:r>
            <a:r>
              <a:rPr lang="de-CH" dirty="0" smtClean="0"/>
              <a:t> </a:t>
            </a:r>
            <a:endParaRPr lang="de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762000"/>
          </a:xfrm>
        </p:spPr>
        <p:txBody>
          <a:bodyPr/>
          <a:lstStyle/>
          <a:p>
            <a:r>
              <a:rPr lang="de-CH" dirty="0" smtClean="0"/>
              <a:t>Solution </a:t>
            </a:r>
            <a:r>
              <a:rPr lang="de-CH" dirty="0" err="1" smtClean="0"/>
              <a:t>Idea</a:t>
            </a:r>
            <a:r>
              <a:rPr lang="de-CH" dirty="0" smtClean="0"/>
              <a:t>: Iterative Parameter </a:t>
            </a:r>
            <a:r>
              <a:rPr lang="de-CH" dirty="0" err="1" smtClean="0"/>
              <a:t>estimation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6696"/>
            <a:ext cx="8077200" cy="53340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Start with „reasonable“ parameters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Calculate the relative </a:t>
            </a:r>
            <a:r>
              <a:rPr lang="en-US" dirty="0" err="1" smtClean="0"/>
              <a:t>occurances</a:t>
            </a:r>
            <a:r>
              <a:rPr lang="en-US" dirty="0" smtClean="0"/>
              <a:t> for the given sequence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Transition </a:t>
            </a:r>
            <a:r>
              <a:rPr lang="en-US" dirty="0" err="1" smtClean="0"/>
              <a:t>occurances</a:t>
            </a:r>
            <a:r>
              <a:rPr lang="en-US" dirty="0" smtClean="0"/>
              <a:t> between states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Observation </a:t>
            </a:r>
            <a:r>
              <a:rPr lang="en-US" dirty="0" err="1" smtClean="0"/>
              <a:t>occurances</a:t>
            </a:r>
            <a:r>
              <a:rPr lang="en-US" dirty="0" smtClean="0"/>
              <a:t> in the states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occurances</a:t>
            </a:r>
            <a:r>
              <a:rPr lang="en-US" dirty="0" smtClean="0"/>
              <a:t> to </a:t>
            </a:r>
            <a:r>
              <a:rPr lang="en-US" dirty="0" err="1" smtClean="0"/>
              <a:t>derrive</a:t>
            </a:r>
            <a:r>
              <a:rPr lang="en-US" dirty="0" smtClean="0"/>
              <a:t> new model parameters</a:t>
            </a:r>
          </a:p>
          <a:p>
            <a:pPr marL="838200" lvl="1" indent="-381000">
              <a:buFontTx/>
              <a:buChar char="•"/>
            </a:pPr>
            <a:r>
              <a:rPr lang="en-US" dirty="0" err="1" smtClean="0"/>
              <a:t>Minimising</a:t>
            </a:r>
            <a:r>
              <a:rPr lang="en-US" dirty="0" smtClean="0"/>
              <a:t> of an error function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If there are changes go back to step 2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HMM has the maximal (?) probability to have </a:t>
            </a:r>
            <a:r>
              <a:rPr lang="en-US" dirty="0" err="1" smtClean="0"/>
              <a:t>emited</a:t>
            </a:r>
            <a:r>
              <a:rPr lang="en-US" dirty="0" smtClean="0"/>
              <a:t> the sequence =&gt; stop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1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Baum-Welch </a:t>
            </a:r>
            <a:r>
              <a:rPr lang="de-CH" dirty="0" err="1" smtClean="0"/>
              <a:t>algorithm</a:t>
            </a:r>
            <a:r>
              <a:rPr lang="de-CH" dirty="0" smtClean="0"/>
              <a:t>: </a:t>
            </a:r>
            <a:r>
              <a:rPr lang="de-CH" dirty="0" err="1" smtClean="0"/>
              <a:t>basis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2417"/>
            <a:ext cx="8382000" cy="491013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 smtClean="0"/>
              <a:t> Given: HMM </a:t>
            </a:r>
            <a:r>
              <a:rPr lang="en-US" dirty="0" smtClean="0">
                <a:latin typeface="Symbol" charset="0"/>
              </a:rPr>
              <a:t>l</a:t>
            </a:r>
            <a:r>
              <a:rPr lang="en-US" dirty="0" smtClean="0"/>
              <a:t> and a sequence of observations</a:t>
            </a:r>
          </a:p>
          <a:p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We define:</a:t>
            </a:r>
          </a:p>
          <a:p>
            <a:r>
              <a:rPr lang="en-US" dirty="0" smtClean="0"/>
              <a:t>                 the probability that </a:t>
            </a:r>
            <a:r>
              <a:rPr lang="en-US" dirty="0" smtClean="0">
                <a:latin typeface="Symbol" charset="0"/>
              </a:rPr>
              <a:t>l </a:t>
            </a:r>
            <a:r>
              <a:rPr lang="en-US" dirty="0" smtClean="0"/>
              <a:t> is at state </a:t>
            </a:r>
            <a:r>
              <a:rPr lang="en-US" dirty="0" err="1" smtClean="0"/>
              <a:t>i</a:t>
            </a:r>
            <a:r>
              <a:rPr lang="en-US" dirty="0" smtClean="0"/>
              <a:t> while generating Z  at time t</a:t>
            </a:r>
          </a:p>
          <a:p>
            <a:endParaRPr lang="en-US" dirty="0" smtClean="0"/>
          </a:p>
          <a:p>
            <a:r>
              <a:rPr lang="en-US" dirty="0" smtClean="0"/>
              <a:t>                     the probability that </a:t>
            </a:r>
            <a:r>
              <a:rPr lang="en-US" dirty="0" smtClean="0">
                <a:latin typeface="Symbol" charset="0"/>
              </a:rPr>
              <a:t>l </a:t>
            </a:r>
            <a:r>
              <a:rPr lang="en-US" dirty="0" smtClean="0"/>
              <a:t>is at state </a:t>
            </a:r>
            <a:r>
              <a:rPr lang="en-US" dirty="0" err="1" smtClean="0"/>
              <a:t>i</a:t>
            </a:r>
            <a:r>
              <a:rPr lang="en-US" dirty="0" smtClean="0"/>
              <a:t> at time t and at state j at time t+1 while generating Z at time t</a:t>
            </a:r>
            <a:endParaRPr lang="en-US" dirty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04476"/>
              </p:ext>
            </p:extLst>
          </p:nvPr>
        </p:nvGraphicFramePr>
        <p:xfrm>
          <a:off x="950752" y="3651546"/>
          <a:ext cx="1039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1" name="Equation" r:id="rId3" imgW="431640" imgH="241200" progId="Equation.3">
                  <p:embed/>
                </p:oleObj>
              </mc:Choice>
              <mc:Fallback>
                <p:oleObj name="Equation" r:id="rId3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752" y="3651546"/>
                        <a:ext cx="1039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788815"/>
              </p:ext>
            </p:extLst>
          </p:nvPr>
        </p:nvGraphicFramePr>
        <p:xfrm>
          <a:off x="3547982" y="2548897"/>
          <a:ext cx="2146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2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982" y="2548897"/>
                        <a:ext cx="21463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07307"/>
              </p:ext>
            </p:extLst>
          </p:nvPr>
        </p:nvGraphicFramePr>
        <p:xfrm>
          <a:off x="924679" y="5286110"/>
          <a:ext cx="1344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3" name="Equation" r:id="rId7" imgW="558720" imgH="241200" progId="Equation.3">
                  <p:embed/>
                </p:oleObj>
              </mc:Choice>
              <mc:Fallback>
                <p:oleObj name="Equation" r:id="rId7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679" y="5286110"/>
                        <a:ext cx="13446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923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Baum-Welch: Grundbausteine 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0" y="1219200"/>
          <a:ext cx="8839200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3" name="Visio" r:id="rId3" imgW="6154560" imgH="3040560" progId="Visio.Drawing.6">
                  <p:embed/>
                </p:oleObj>
              </mc:Choice>
              <mc:Fallback>
                <p:oleObj name="Visio" r:id="rId3" imgW="6154560" imgH="3040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8839200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331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Baum-Welch: Grundbausteine </a:t>
            </a:r>
          </a:p>
        </p:txBody>
      </p:sp>
      <p:graphicFrame>
        <p:nvGraphicFramePr>
          <p:cNvPr id="81924" name="Object 1028"/>
          <p:cNvGraphicFramePr>
            <a:graphicFrameLocks noChangeAspect="1"/>
          </p:cNvGraphicFramePr>
          <p:nvPr/>
        </p:nvGraphicFramePr>
        <p:xfrm>
          <a:off x="0" y="1219200"/>
          <a:ext cx="8839200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7" name="Visio" r:id="rId3" imgW="6154560" imgH="3040560" progId="Visio.Drawing.6">
                  <p:embed/>
                </p:oleObj>
              </mc:Choice>
              <mc:Fallback>
                <p:oleObj name="Visio" r:id="rId3" imgW="6154560" imgH="3040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8839200" cy="436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229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Baum-Welch </a:t>
            </a:r>
            <a:r>
              <a:rPr lang="de-CH" dirty="0" err="1" smtClean="0"/>
              <a:t>algorithm</a:t>
            </a:r>
            <a:r>
              <a:rPr lang="de-CH" dirty="0" smtClean="0"/>
              <a:t>: </a:t>
            </a:r>
            <a:r>
              <a:rPr lang="de-CH" dirty="0" err="1" smtClean="0"/>
              <a:t>occurances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 smtClean="0"/>
              <a:t>Given: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              </a:t>
            </a:r>
          </a:p>
          <a:p>
            <a:r>
              <a:rPr lang="en-US" dirty="0" smtClean="0"/>
              <a:t> expected value for the </a:t>
            </a:r>
            <a:r>
              <a:rPr lang="en-US" dirty="0" err="1" smtClean="0"/>
              <a:t>probabilty</a:t>
            </a:r>
            <a:r>
              <a:rPr lang="en-US" dirty="0" smtClean="0"/>
              <a:t> of being in state </a:t>
            </a:r>
            <a:r>
              <a:rPr lang="en-US" dirty="0" err="1" smtClean="0"/>
              <a:t>i</a:t>
            </a:r>
            <a:r>
              <a:rPr lang="en-US" dirty="0" smtClean="0"/>
              <a:t> while generating Z</a:t>
            </a:r>
          </a:p>
          <a:p>
            <a:pPr algn="ctr"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expected value for the </a:t>
            </a:r>
            <a:r>
              <a:rPr lang="en-US" dirty="0" err="1" smtClean="0"/>
              <a:t>probabiltiy</a:t>
            </a:r>
            <a:r>
              <a:rPr lang="en-US" dirty="0" smtClean="0"/>
              <a:t> of transitioning between state </a:t>
            </a:r>
            <a:r>
              <a:rPr lang="en-US" dirty="0" err="1" smtClean="0"/>
              <a:t>i</a:t>
            </a:r>
            <a:r>
              <a:rPr lang="en-US" dirty="0" smtClean="0"/>
              <a:t> and j while generating Z in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756689"/>
              </p:ext>
            </p:extLst>
          </p:nvPr>
        </p:nvGraphicFramePr>
        <p:xfrm>
          <a:off x="3981128" y="2084580"/>
          <a:ext cx="1468438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59" name="Equation" r:id="rId3" imgW="609480" imgH="431640" progId="Equation.3">
                  <p:embed/>
                </p:oleObj>
              </mc:Choice>
              <mc:Fallback>
                <p:oleObj name="Equation" r:id="rId3" imgW="60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128" y="2084580"/>
                        <a:ext cx="1468438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161485"/>
              </p:ext>
            </p:extLst>
          </p:nvPr>
        </p:nvGraphicFramePr>
        <p:xfrm>
          <a:off x="3911198" y="4120115"/>
          <a:ext cx="180498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60" name="Equation" r:id="rId5" imgW="749160" imgH="431640" progId="Equation.3">
                  <p:embed/>
                </p:oleObj>
              </mc:Choice>
              <mc:Fallback>
                <p:oleObj name="Equation" r:id="rId5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198" y="4120115"/>
                        <a:ext cx="180498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61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Coins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/>
              <a:t>HMM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CH" dirty="0"/>
              <a:t> N=2, M=2, T=3</a:t>
            </a:r>
          </a:p>
          <a:p>
            <a:pPr>
              <a:buFontTx/>
              <a:buNone/>
            </a:pPr>
            <a:r>
              <a:rPr lang="de-CH" dirty="0"/>
              <a:t> X=</a:t>
            </a:r>
            <a:r>
              <a:rPr lang="de-CH" dirty="0" smtClean="0"/>
              <a:t>{</a:t>
            </a:r>
            <a:r>
              <a:rPr lang="de-CH" dirty="0" err="1" smtClean="0"/>
              <a:t>coin</a:t>
            </a:r>
            <a:r>
              <a:rPr lang="de-CH" dirty="0" smtClean="0"/>
              <a:t> 0</a:t>
            </a:r>
            <a:r>
              <a:rPr lang="de-CH" dirty="0"/>
              <a:t>, </a:t>
            </a:r>
            <a:r>
              <a:rPr lang="de-CH" dirty="0" err="1" smtClean="0"/>
              <a:t>coin</a:t>
            </a:r>
            <a:r>
              <a:rPr lang="de-CH" dirty="0" smtClean="0"/>
              <a:t> 1</a:t>
            </a:r>
            <a:r>
              <a:rPr lang="de-CH" dirty="0"/>
              <a:t>}={x</a:t>
            </a:r>
            <a:r>
              <a:rPr lang="de-CH" baseline="-25000" dirty="0"/>
              <a:t>0</a:t>
            </a:r>
            <a:r>
              <a:rPr lang="de-CH" dirty="0"/>
              <a:t>,x</a:t>
            </a:r>
            <a:r>
              <a:rPr lang="de-CH" baseline="-25000" dirty="0"/>
              <a:t>1</a:t>
            </a:r>
            <a:r>
              <a:rPr lang="de-CH" dirty="0"/>
              <a:t>} </a:t>
            </a:r>
          </a:p>
          <a:p>
            <a:pPr>
              <a:buFontTx/>
              <a:buNone/>
            </a:pPr>
            <a:r>
              <a:rPr lang="de-CH" dirty="0"/>
              <a:t> </a:t>
            </a:r>
            <a:r>
              <a:rPr lang="de-CH" dirty="0" smtClean="0"/>
              <a:t>Z</a:t>
            </a:r>
            <a:r>
              <a:rPr lang="de-CH" dirty="0"/>
              <a:t>=</a:t>
            </a:r>
            <a:r>
              <a:rPr lang="de-CH" dirty="0" smtClean="0"/>
              <a:t>{H, </a:t>
            </a:r>
            <a:r>
              <a:rPr lang="de-CH" dirty="0"/>
              <a:t>T</a:t>
            </a:r>
            <a:r>
              <a:rPr lang="de-CH" dirty="0" smtClean="0"/>
              <a:t>}</a:t>
            </a:r>
            <a:endParaRPr lang="de-CH" dirty="0"/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486876"/>
              </p:ext>
            </p:extLst>
          </p:nvPr>
        </p:nvGraphicFramePr>
        <p:xfrm>
          <a:off x="2842143" y="2965450"/>
          <a:ext cx="20764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0" name="Equation" r:id="rId3" imgW="952200" imgH="457200" progId="Equation.3">
                  <p:embed/>
                </p:oleObj>
              </mc:Choice>
              <mc:Fallback>
                <p:oleObj name="Equation" r:id="rId3" imgW="95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143" y="2965450"/>
                        <a:ext cx="20764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83303"/>
              </p:ext>
            </p:extLst>
          </p:nvPr>
        </p:nvGraphicFramePr>
        <p:xfrm>
          <a:off x="2895880" y="4225817"/>
          <a:ext cx="21050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1" name="Equation" r:id="rId5" imgW="965160" imgH="457200" progId="Equation.3">
                  <p:embed/>
                </p:oleObj>
              </mc:Choice>
              <mc:Fallback>
                <p:oleObj name="Equation" r:id="rId5" imgW="965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80" y="4225817"/>
                        <a:ext cx="21050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19410"/>
              </p:ext>
            </p:extLst>
          </p:nvPr>
        </p:nvGraphicFramePr>
        <p:xfrm>
          <a:off x="3094726" y="5647437"/>
          <a:ext cx="1771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2" name="Equation" r:id="rId7" imgW="812520" imgH="203040" progId="Equation.3">
                  <p:embed/>
                </p:oleObj>
              </mc:Choice>
              <mc:Fallback>
                <p:oleObj name="Equation" r:id="rId7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726" y="5647437"/>
                        <a:ext cx="17716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91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8939315" cy="914400"/>
          </a:xfrm>
        </p:spPr>
        <p:txBody>
          <a:bodyPr/>
          <a:lstStyle/>
          <a:p>
            <a:r>
              <a:rPr lang="de-CH" dirty="0"/>
              <a:t>Baum-Welch: </a:t>
            </a:r>
            <a:r>
              <a:rPr lang="de-CH" dirty="0" err="1" smtClean="0"/>
              <a:t>estimation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7104"/>
            <a:ext cx="8077200" cy="2133600"/>
          </a:xfrm>
        </p:spPr>
        <p:txBody>
          <a:bodyPr/>
          <a:lstStyle/>
          <a:p>
            <a:pPr algn="ctr">
              <a:buFontTx/>
              <a:buNone/>
            </a:pP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estimate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expected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transitions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states</a:t>
            </a:r>
            <a:endParaRPr lang="de-CH" dirty="0"/>
          </a:p>
          <a:p>
            <a:endParaRPr lang="en-US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6019800" y="4114800"/>
          <a:ext cx="27225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87" name="Equation" r:id="rId3" imgW="1130040" imgH="863280" progId="Equation.3">
                  <p:embed/>
                </p:oleObj>
              </mc:Choice>
              <mc:Fallback>
                <p:oleObj name="Equation" r:id="rId3" imgW="113004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14800"/>
                        <a:ext cx="2722563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28600" y="4876800"/>
          <a:ext cx="17129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88" name="Equation" r:id="rId5" imgW="711000" imgH="241200" progId="Equation.3">
                  <p:embed/>
                </p:oleObj>
              </mc:Choice>
              <mc:Fallback>
                <p:oleObj name="Equation" r:id="rId5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76800"/>
                        <a:ext cx="17129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2971800" y="4114800"/>
          <a:ext cx="2570163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89" name="Equation" r:id="rId7" imgW="1066680" imgH="838080" progId="Equation.3">
                  <p:embed/>
                </p:oleObj>
              </mc:Choice>
              <mc:Fallback>
                <p:oleObj name="Equation" r:id="rId7" imgW="1066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570163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95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Baum-Welch </a:t>
            </a:r>
            <a:r>
              <a:rPr lang="de-CH" dirty="0" err="1" smtClean="0"/>
              <a:t>Algorithm</a:t>
            </a:r>
            <a:r>
              <a:rPr lang="de-CH" dirty="0" smtClean="0"/>
              <a:t>: </a:t>
            </a:r>
            <a:r>
              <a:rPr lang="de-CH" dirty="0" err="1" smtClean="0"/>
              <a:t>calculation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055" y="1278689"/>
            <a:ext cx="8153400" cy="5181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de-CH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de-CH" dirty="0"/>
          </a:p>
          <a:p>
            <a:pPr>
              <a:lnSpc>
                <a:spcPct val="110000"/>
              </a:lnSpc>
            </a:pPr>
            <a:r>
              <a:rPr lang="de-CH" dirty="0"/>
              <a:t>        </a:t>
            </a:r>
            <a:r>
              <a:rPr lang="de-CH" dirty="0" err="1" smtClean="0"/>
              <a:t>probability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time 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               </a:t>
            </a:r>
            <a:r>
              <a:rPr lang="de-CH" dirty="0" err="1" smtClean="0"/>
              <a:t>being</a:t>
            </a:r>
            <a:r>
              <a:rPr lang="de-CH" dirty="0" smtClean="0"/>
              <a:t> in </a:t>
            </a:r>
            <a:r>
              <a:rPr lang="de-CH" dirty="0" err="1" smtClean="0"/>
              <a:t>state</a:t>
            </a:r>
            <a:r>
              <a:rPr lang="de-CH" dirty="0" smtClean="0"/>
              <a:t> i</a:t>
            </a:r>
          </a:p>
          <a:p>
            <a:pPr>
              <a:lnSpc>
                <a:spcPct val="110000"/>
              </a:lnSpc>
            </a:pPr>
            <a:r>
              <a:rPr lang="de-CH" dirty="0"/>
              <a:t> </a:t>
            </a:r>
            <a:r>
              <a:rPr lang="de-CH" dirty="0" smtClean="0"/>
              <a:t>       </a:t>
            </a:r>
            <a:r>
              <a:rPr lang="de-CH" dirty="0" err="1" smtClean="0"/>
              <a:t>probability</a:t>
            </a:r>
            <a:r>
              <a:rPr lang="de-CH" dirty="0" smtClean="0"/>
              <a:t> </a:t>
            </a:r>
            <a:r>
              <a:rPr lang="de-CH" dirty="0" err="1" smtClean="0"/>
              <a:t>starting</a:t>
            </a:r>
            <a:r>
              <a:rPr lang="de-CH" dirty="0" smtClean="0"/>
              <a:t> </a:t>
            </a:r>
            <a:r>
              <a:rPr lang="de-CH" dirty="0" err="1" smtClean="0"/>
              <a:t>from</a:t>
            </a:r>
            <a:r>
              <a:rPr lang="de-CH" dirty="0" smtClean="0"/>
              <a:t> </a:t>
            </a:r>
            <a:r>
              <a:rPr lang="de-CH" dirty="0" err="1" smtClean="0"/>
              <a:t>state</a:t>
            </a:r>
            <a:r>
              <a:rPr lang="de-CH" dirty="0" smtClean="0"/>
              <a:t> i </a:t>
            </a:r>
            <a:r>
              <a:rPr lang="de-CH" dirty="0" err="1" smtClean="0"/>
              <a:t>at</a:t>
            </a:r>
            <a:r>
              <a:rPr lang="de-CH" dirty="0" smtClean="0"/>
              <a:t> t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rest</a:t>
            </a:r>
            <a:r>
              <a:rPr lang="de-CH" dirty="0" smtClean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              </a:t>
            </a:r>
          </a:p>
          <a:p>
            <a:pPr>
              <a:lnSpc>
                <a:spcPct val="110000"/>
              </a:lnSpc>
            </a:pPr>
            <a:r>
              <a:rPr lang="de-CH" dirty="0"/>
              <a:t> </a:t>
            </a:r>
            <a:r>
              <a:rPr lang="de-CH" dirty="0" smtClean="0"/>
              <a:t>             </a:t>
            </a:r>
            <a:r>
              <a:rPr lang="de-CH" dirty="0" err="1" smtClean="0"/>
              <a:t>normailizes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complete</a:t>
            </a:r>
            <a:r>
              <a:rPr lang="de-CH" dirty="0" smtClean="0"/>
              <a:t> </a:t>
            </a:r>
            <a:r>
              <a:rPr lang="de-CH" dirty="0" err="1" smtClean="0"/>
              <a:t>probabilties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generating</a:t>
            </a:r>
            <a:r>
              <a:rPr lang="de-CH" dirty="0" smtClean="0"/>
              <a:t> Z</a:t>
            </a:r>
            <a:endParaRPr lang="en-US" dirty="0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971800" y="1447800"/>
          <a:ext cx="28749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29" name="Equation" r:id="rId3" imgW="1193760" imgH="419040" progId="Equation.3">
                  <p:embed/>
                </p:oleObj>
              </mc:Choice>
              <mc:Fallback>
                <p:oleObj name="Equation" r:id="rId3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47800"/>
                        <a:ext cx="28749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50810"/>
              </p:ext>
            </p:extLst>
          </p:nvPr>
        </p:nvGraphicFramePr>
        <p:xfrm>
          <a:off x="7132570" y="2515807"/>
          <a:ext cx="1447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0" name="Equation" r:id="rId5" imgW="787320" imgH="228600" progId="Equation.3">
                  <p:embed/>
                </p:oleObj>
              </mc:Choice>
              <mc:Fallback>
                <p:oleObj name="Equation" r:id="rId5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570" y="2515807"/>
                        <a:ext cx="1447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21841"/>
              </p:ext>
            </p:extLst>
          </p:nvPr>
        </p:nvGraphicFramePr>
        <p:xfrm>
          <a:off x="3256082" y="4026566"/>
          <a:ext cx="18208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1" name="Equation" r:id="rId7" imgW="990360" imgH="228600" progId="Equation.3">
                  <p:embed/>
                </p:oleObj>
              </mc:Choice>
              <mc:Fallback>
                <p:oleObj name="Equation" r:id="rId7" imgW="990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082" y="4026566"/>
                        <a:ext cx="18208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65489"/>
              </p:ext>
            </p:extLst>
          </p:nvPr>
        </p:nvGraphicFramePr>
        <p:xfrm>
          <a:off x="900113" y="2518507"/>
          <a:ext cx="6302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2" name="Equation" r:id="rId9" imgW="342720" imgH="228600" progId="Equation.3">
                  <p:embed/>
                </p:oleObj>
              </mc:Choice>
              <mc:Fallback>
                <p:oleObj name="Equation" r:id="rId9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18507"/>
                        <a:ext cx="6302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900113" y="3644900"/>
          <a:ext cx="6302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3" name="Equation" r:id="rId11" imgW="342720" imgH="228600" progId="Equation.3">
                  <p:embed/>
                </p:oleObj>
              </mc:Choice>
              <mc:Fallback>
                <p:oleObj name="Equation" r:id="rId11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6302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971550" y="4508500"/>
          <a:ext cx="981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434" name="Equation" r:id="rId13" imgW="533160" imgH="203040" progId="Equation.3">
                  <p:embed/>
                </p:oleObj>
              </mc:Choice>
              <mc:Fallback>
                <p:oleObj name="Equation" r:id="rId13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9810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46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latin typeface="Symbol" charset="0"/>
              </a:rPr>
              <a:t>b</a:t>
            </a:r>
            <a:r>
              <a:rPr lang="de-CH" dirty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‚</a:t>
            </a:r>
            <a:r>
              <a:rPr lang="de-CH" dirty="0" err="1"/>
              <a:t>Backward</a:t>
            </a:r>
            <a:r>
              <a:rPr lang="de-CH" dirty="0"/>
              <a:t>‘ </a:t>
            </a:r>
            <a:r>
              <a:rPr lang="de-CH" dirty="0" err="1" smtClean="0"/>
              <a:t>Algorithm</a:t>
            </a:r>
            <a:endParaRPr lang="en-US" dirty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409950" y="1387475"/>
          <a:ext cx="1397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1" name="Equation" r:id="rId3" imgW="571320" imgH="215640" progId="Equation.3">
                  <p:embed/>
                </p:oleObj>
              </mc:Choice>
              <mc:Fallback>
                <p:oleObj name="Equation" r:id="rId3" imgW="571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1387475"/>
                        <a:ext cx="1397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944688" y="2057400"/>
          <a:ext cx="41941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2"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057400"/>
                        <a:ext cx="41941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0"/>
            <a:ext cx="8077200" cy="26670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de-CH" dirty="0"/>
              <a:t>        </a:t>
            </a:r>
            <a:r>
              <a:rPr lang="de-CH" dirty="0" err="1"/>
              <a:t>probability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state</a:t>
            </a:r>
            <a:r>
              <a:rPr lang="de-CH" dirty="0"/>
              <a:t> i </a:t>
            </a:r>
            <a:r>
              <a:rPr lang="de-CH" dirty="0" err="1"/>
              <a:t>at</a:t>
            </a:r>
            <a:r>
              <a:rPr lang="de-CH" dirty="0"/>
              <a:t> </a:t>
            </a:r>
            <a:r>
              <a:rPr lang="de-CH" dirty="0" smtClean="0"/>
              <a:t>time 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rest</a:t>
            </a:r>
            <a:r>
              <a:rPr lang="de-CH" dirty="0"/>
              <a:t> </a:t>
            </a:r>
            <a:r>
              <a:rPr lang="de-CH" dirty="0" err="1"/>
              <a:t>sequence</a:t>
            </a:r>
            <a:r>
              <a:rPr lang="de-CH" dirty="0"/>
              <a:t>               </a:t>
            </a:r>
          </a:p>
          <a:p>
            <a:pPr>
              <a:buFontTx/>
              <a:buNone/>
            </a:pPr>
            <a:r>
              <a:rPr lang="de-CH" dirty="0" smtClean="0"/>
              <a:t>      </a:t>
            </a:r>
            <a:endParaRPr lang="de-CH" dirty="0"/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762000" y="3886200"/>
          <a:ext cx="685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3" name="Equation" r:id="rId7" imgW="342720" imgH="228600" progId="Equation.3">
                  <p:embed/>
                </p:oleObj>
              </mc:Choice>
              <mc:Fallback>
                <p:oleObj name="Equation" r:id="rId7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6858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8614"/>
              </p:ext>
            </p:extLst>
          </p:nvPr>
        </p:nvGraphicFramePr>
        <p:xfrm>
          <a:off x="3759200" y="4399523"/>
          <a:ext cx="1341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44" name="Equation" r:id="rId9" imgW="622080" imgH="228600" progId="Equation.3">
                  <p:embed/>
                </p:oleObj>
              </mc:Choice>
              <mc:Fallback>
                <p:oleObj name="Equation" r:id="rId9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399523"/>
                        <a:ext cx="13414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02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Baum-Welch </a:t>
            </a:r>
            <a:r>
              <a:rPr lang="de-CH" dirty="0" err="1" smtClean="0"/>
              <a:t>algorithm</a:t>
            </a:r>
            <a:r>
              <a:rPr lang="de-CH" dirty="0" smtClean="0"/>
              <a:t>: </a:t>
            </a:r>
            <a:r>
              <a:rPr lang="de-CH" dirty="0" err="1" smtClean="0"/>
              <a:t>calculation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de-CH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de-CH" dirty="0"/>
          </a:p>
          <a:p>
            <a:pPr>
              <a:lnSpc>
                <a:spcPct val="110000"/>
              </a:lnSpc>
            </a:pPr>
            <a:r>
              <a:rPr lang="de-CH" dirty="0"/>
              <a:t>                     Modellparameter</a:t>
            </a:r>
          </a:p>
          <a:p>
            <a:pPr>
              <a:lnSpc>
                <a:spcPct val="110000"/>
              </a:lnSpc>
            </a:pPr>
            <a:r>
              <a:rPr lang="de-CH" dirty="0" smtClean="0"/>
              <a:t>          </a:t>
            </a:r>
            <a:r>
              <a:rPr lang="de-CH" dirty="0" err="1" smtClean="0"/>
              <a:t>probability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see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/>
              <a:t> </a:t>
            </a:r>
            <a:r>
              <a:rPr lang="de-CH" dirty="0" err="1" smtClean="0"/>
              <a:t>sequence</a:t>
            </a:r>
            <a:r>
              <a:rPr lang="de-CH" dirty="0" smtClean="0"/>
              <a:t>                            </a:t>
            </a:r>
            <a:r>
              <a:rPr lang="de-CH" dirty="0" err="1" smtClean="0"/>
              <a:t>at</a:t>
            </a:r>
            <a:r>
              <a:rPr lang="de-CH" dirty="0" smtClean="0"/>
              <a:t> time t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i </a:t>
            </a:r>
          </a:p>
          <a:p>
            <a:pPr>
              <a:lnSpc>
                <a:spcPct val="110000"/>
              </a:lnSpc>
            </a:pPr>
            <a:r>
              <a:rPr lang="de-CH" dirty="0"/>
              <a:t> </a:t>
            </a:r>
            <a:r>
              <a:rPr lang="de-CH" dirty="0" smtClean="0"/>
              <a:t>        </a:t>
            </a:r>
            <a:r>
              <a:rPr lang="de-CH" dirty="0" err="1" smtClean="0"/>
              <a:t>probability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observe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rest</a:t>
            </a:r>
            <a:r>
              <a:rPr lang="de-CH" dirty="0" smtClean="0"/>
              <a:t>                      </a:t>
            </a:r>
            <a:r>
              <a:rPr lang="de-CH" dirty="0" err="1" smtClean="0"/>
              <a:t>sequence</a:t>
            </a:r>
            <a:r>
              <a:rPr lang="de-CH" dirty="0" smtClean="0"/>
              <a:t>                            </a:t>
            </a:r>
            <a:r>
              <a:rPr lang="de-CH" dirty="0" err="1"/>
              <a:t>from</a:t>
            </a:r>
            <a:r>
              <a:rPr lang="de-CH" dirty="0"/>
              <a:t> i </a:t>
            </a:r>
            <a:r>
              <a:rPr lang="de-CH" dirty="0" err="1" smtClean="0"/>
              <a:t>at</a:t>
            </a:r>
            <a:r>
              <a:rPr lang="de-CH" dirty="0" smtClean="0"/>
              <a:t> time </a:t>
            </a:r>
          </a:p>
          <a:p>
            <a:pPr>
              <a:lnSpc>
                <a:spcPct val="110000"/>
              </a:lnSpc>
            </a:pPr>
            <a:r>
              <a:rPr lang="de-CH" dirty="0" smtClean="0"/>
              <a:t>           </a:t>
            </a:r>
            <a:r>
              <a:rPr lang="de-CH" dirty="0" err="1" smtClean="0"/>
              <a:t>Normalizes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complete</a:t>
            </a:r>
            <a:r>
              <a:rPr lang="de-CH" dirty="0" smtClean="0"/>
              <a:t> </a:t>
            </a:r>
            <a:r>
              <a:rPr lang="de-CH" dirty="0" err="1" smtClean="0"/>
              <a:t>probabilities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Z</a:t>
            </a:r>
            <a:endParaRPr lang="en-US" dirty="0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009775" y="1417638"/>
          <a:ext cx="48021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3" name="Equation" r:id="rId3" imgW="1993680" imgH="444240" progId="Equation.3">
                  <p:embed/>
                </p:oleObj>
              </mc:Choice>
              <mc:Fallback>
                <p:oleObj name="Equation" r:id="rId3" imgW="1993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417638"/>
                        <a:ext cx="48021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60812"/>
              </p:ext>
            </p:extLst>
          </p:nvPr>
        </p:nvGraphicFramePr>
        <p:xfrm>
          <a:off x="6786537" y="3052705"/>
          <a:ext cx="1447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4" name="Equation" r:id="rId5" imgW="787320" imgH="228600" progId="Equation.3">
                  <p:embed/>
                </p:oleObj>
              </mc:Choice>
              <mc:Fallback>
                <p:oleObj name="Equation" r:id="rId5" imgW="787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37" y="3052705"/>
                        <a:ext cx="1447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53446"/>
              </p:ext>
            </p:extLst>
          </p:nvPr>
        </p:nvGraphicFramePr>
        <p:xfrm>
          <a:off x="2614178" y="4591899"/>
          <a:ext cx="17510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5" name="Equation" r:id="rId7" imgW="952500" imgH="215900" progId="Equation.3">
                  <p:embed/>
                </p:oleObj>
              </mc:Choice>
              <mc:Fallback>
                <p:oleObj name="Equation" r:id="rId7" imgW="95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178" y="4591899"/>
                        <a:ext cx="17510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2977"/>
              </p:ext>
            </p:extLst>
          </p:nvPr>
        </p:nvGraphicFramePr>
        <p:xfrm>
          <a:off x="1074145" y="3096224"/>
          <a:ext cx="6302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6" name="Equation" r:id="rId9" imgW="342720" imgH="228600" progId="Equation.3">
                  <p:embed/>
                </p:oleObj>
              </mc:Choice>
              <mc:Fallback>
                <p:oleObj name="Equation" r:id="rId9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145" y="3096224"/>
                        <a:ext cx="6302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798587"/>
              </p:ext>
            </p:extLst>
          </p:nvPr>
        </p:nvGraphicFramePr>
        <p:xfrm>
          <a:off x="983658" y="4067281"/>
          <a:ext cx="6302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7" name="Equation" r:id="rId11" imgW="342720" imgH="228600" progId="Equation.3">
                  <p:embed/>
                </p:oleObj>
              </mc:Choice>
              <mc:Fallback>
                <p:oleObj name="Equation" r:id="rId11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58" y="4067281"/>
                        <a:ext cx="6302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62706"/>
              </p:ext>
            </p:extLst>
          </p:nvPr>
        </p:nvGraphicFramePr>
        <p:xfrm>
          <a:off x="833277" y="5189082"/>
          <a:ext cx="9810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8" name="Equation" r:id="rId13" imgW="533160" imgH="203040" progId="Equation.3">
                  <p:embed/>
                </p:oleObj>
              </mc:Choice>
              <mc:Fallback>
                <p:oleObj name="Equation" r:id="rId13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77" y="5189082"/>
                        <a:ext cx="9810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15157"/>
              </p:ext>
            </p:extLst>
          </p:nvPr>
        </p:nvGraphicFramePr>
        <p:xfrm>
          <a:off x="1007309" y="2492376"/>
          <a:ext cx="1260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9" name="Equation" r:id="rId15" imgW="685800" imgH="241200" progId="Equation.3">
                  <p:embed/>
                </p:oleObj>
              </mc:Choice>
              <mc:Fallback>
                <p:oleObj name="Equation" r:id="rId15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309" y="2492376"/>
                        <a:ext cx="12604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58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Baum </a:t>
            </a:r>
            <a:r>
              <a:rPr lang="de-CH" dirty="0" err="1"/>
              <a:t>Welch</a:t>
            </a:r>
            <a:r>
              <a:rPr lang="de-CH" dirty="0"/>
              <a:t>: </a:t>
            </a:r>
            <a:r>
              <a:rPr lang="de-CH" dirty="0" err="1" smtClean="0"/>
              <a:t>example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2 </a:t>
            </a:r>
            <a:r>
              <a:rPr lang="de-CH" dirty="0" err="1" smtClean="0"/>
              <a:t>coins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8077200" cy="1066800"/>
          </a:xfrm>
        </p:spPr>
        <p:txBody>
          <a:bodyPr/>
          <a:lstStyle/>
          <a:p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which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probability</a:t>
            </a:r>
            <a:r>
              <a:rPr lang="en-US" dirty="0"/>
              <a:t> </a:t>
            </a:r>
            <a:r>
              <a:rPr lang="en-US" dirty="0" smtClean="0"/>
              <a:t>of the sequence HTT highest?</a:t>
            </a:r>
            <a:endParaRPr lang="de-CH" dirty="0" smtClean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703185"/>
              </p:ext>
            </p:extLst>
          </p:nvPr>
        </p:nvGraphicFramePr>
        <p:xfrm>
          <a:off x="821491" y="1447800"/>
          <a:ext cx="7315200" cy="32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1" name="Visio" r:id="rId3" imgW="4418280" imgH="2016360" progId="Visio.Drawing.6">
                  <p:embed/>
                </p:oleObj>
              </mc:Choice>
              <mc:Fallback>
                <p:oleObj name="Visio" r:id="rId3" imgW="4418280" imgH="2016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91" y="1447800"/>
                        <a:ext cx="7315200" cy="323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04572" y="1621019"/>
            <a:ext cx="66779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head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5608" y="1589592"/>
            <a:ext cx="66779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head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2930" y="1639727"/>
            <a:ext cx="58907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tails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7511" y="1591588"/>
            <a:ext cx="58907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tails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28354" y="3231316"/>
            <a:ext cx="92470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Coin    1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9390" y="3250023"/>
            <a:ext cx="971329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Coin     2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6429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Example</a:t>
            </a:r>
            <a:r>
              <a:rPr lang="de-CH" dirty="0" smtClean="0"/>
              <a:t>: Approach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de-CH" dirty="0" smtClean="0"/>
              <a:t>Take </a:t>
            </a:r>
            <a:r>
              <a:rPr lang="de-CH" dirty="0" err="1" smtClean="0"/>
              <a:t>the</a:t>
            </a:r>
            <a:r>
              <a:rPr lang="de-CH" dirty="0" smtClean="0"/>
              <a:t> HMM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designed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initialization</a:t>
            </a:r>
            <a:endParaRPr lang="de-CH" dirty="0"/>
          </a:p>
          <a:p>
            <a:pPr marL="457200" indent="-457200">
              <a:buFontTx/>
              <a:buAutoNum type="arabicPeriod"/>
            </a:pPr>
            <a:r>
              <a:rPr lang="de-CH" dirty="0" err="1" smtClean="0"/>
              <a:t>Calcualate</a:t>
            </a:r>
            <a:r>
              <a:rPr lang="de-CH" dirty="0" smtClean="0"/>
              <a:t> all a </a:t>
            </a:r>
            <a:r>
              <a:rPr lang="de-CH" dirty="0" err="1" smtClean="0"/>
              <a:t>and</a:t>
            </a:r>
            <a:r>
              <a:rPr lang="de-CH" dirty="0" smtClean="0"/>
              <a:t> b</a:t>
            </a:r>
            <a:endParaRPr lang="de-CH" dirty="0"/>
          </a:p>
          <a:p>
            <a:pPr marL="457200" indent="-457200">
              <a:buFontTx/>
              <a:buAutoNum type="arabicPeriod"/>
            </a:pPr>
            <a:r>
              <a:rPr lang="de-CH" dirty="0" err="1" smtClean="0"/>
              <a:t>Calculate</a:t>
            </a:r>
            <a:r>
              <a:rPr lang="de-CH" dirty="0" smtClean="0"/>
              <a:t>  </a:t>
            </a:r>
            <a:r>
              <a:rPr lang="de-CH" dirty="0" err="1">
                <a:latin typeface="Symbol" charset="0"/>
              </a:rPr>
              <a:t>g</a:t>
            </a:r>
            <a:r>
              <a:rPr lang="de-CH" dirty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smtClean="0">
                <a:latin typeface="Symbol" charset="0"/>
              </a:rPr>
              <a:t>x</a:t>
            </a:r>
            <a:endParaRPr lang="de-CH" dirty="0">
              <a:latin typeface="Symbol" charset="0"/>
            </a:endParaRPr>
          </a:p>
          <a:p>
            <a:pPr marL="457200" indent="-457200">
              <a:buFontTx/>
              <a:buAutoNum type="arabicPeriod"/>
            </a:pPr>
            <a:r>
              <a:rPr lang="de-CH" dirty="0" err="1" smtClean="0"/>
              <a:t>Calculate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expected</a:t>
            </a:r>
            <a:r>
              <a:rPr lang="de-CH" dirty="0" smtClean="0"/>
              <a:t> </a:t>
            </a:r>
            <a:r>
              <a:rPr lang="de-CH" dirty="0" err="1" smtClean="0"/>
              <a:t>values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all </a:t>
            </a:r>
            <a:r>
              <a:rPr lang="de-CH" dirty="0" err="1" smtClean="0"/>
              <a:t>conditional</a:t>
            </a:r>
            <a:r>
              <a:rPr lang="de-CH" dirty="0" smtClean="0"/>
              <a:t> </a:t>
            </a:r>
            <a:r>
              <a:rPr lang="de-CH" dirty="0" err="1" smtClean="0"/>
              <a:t>probabilities</a:t>
            </a:r>
            <a:endParaRPr lang="de-CH" dirty="0"/>
          </a:p>
          <a:p>
            <a:pPr marL="457200" indent="-457200">
              <a:buFontTx/>
              <a:buAutoNum type="arabicPeriod"/>
            </a:pPr>
            <a:r>
              <a:rPr lang="de-CH" dirty="0" err="1" smtClean="0"/>
              <a:t>Calulate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parameters</a:t>
            </a:r>
            <a:endParaRPr lang="de-CH" dirty="0"/>
          </a:p>
          <a:p>
            <a:pPr marL="457200" indent="-457200">
              <a:buFontTx/>
              <a:buAutoNum type="arabicPeriod"/>
            </a:pP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there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/>
              <a:t> </a:t>
            </a:r>
            <a:r>
              <a:rPr lang="de-CH" dirty="0" err="1" smtClean="0"/>
              <a:t>go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step</a:t>
            </a:r>
            <a:r>
              <a:rPr lang="de-CH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Calcluation</a:t>
            </a:r>
            <a:r>
              <a:rPr lang="de-CH" dirty="0" smtClean="0"/>
              <a:t>:</a:t>
            </a:r>
            <a:r>
              <a:rPr lang="de-CH" dirty="0" smtClean="0">
                <a:latin typeface="Symbol" charset="0"/>
              </a:rPr>
              <a:t> </a:t>
            </a:r>
            <a:r>
              <a:rPr lang="de-CH" dirty="0">
                <a:latin typeface="Symbol" charset="0"/>
              </a:rPr>
              <a:t>a</a:t>
            </a:r>
            <a:r>
              <a:rPr lang="de-CH" dirty="0" smtClean="0"/>
              <a:t>-</a:t>
            </a:r>
            <a:r>
              <a:rPr lang="de-CH" dirty="0" err="1" smtClean="0"/>
              <a:t>values</a:t>
            </a:r>
            <a:endParaRPr lang="de-CH" dirty="0"/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52400" y="1143000"/>
          <a:ext cx="83820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9" name="Visio" r:id="rId3" imgW="4996800" imgH="2916720" progId="Visio.Drawing.6">
                  <p:embed/>
                </p:oleObj>
              </mc:Choice>
              <mc:Fallback>
                <p:oleObj name="Visio" r:id="rId3" imgW="499680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83820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943725" y="3330575"/>
            <a:ext cx="17789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dirty="0"/>
              <a:t>P</a:t>
            </a:r>
            <a:r>
              <a:rPr lang="de-CH" dirty="0" smtClean="0"/>
              <a:t>(HTT)</a:t>
            </a:r>
            <a:r>
              <a:rPr lang="de-CH" dirty="0"/>
              <a:t>=0.1361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72170" y="5715349"/>
            <a:ext cx="33401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3957" y="5650499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62" y="5700633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6081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762000"/>
          </a:xfrm>
        </p:spPr>
        <p:txBody>
          <a:bodyPr/>
          <a:lstStyle/>
          <a:p>
            <a:r>
              <a:rPr lang="de-CH" dirty="0" smtClean="0">
                <a:latin typeface="Symbol" charset="0"/>
              </a:rPr>
              <a:t>b</a:t>
            </a:r>
            <a:r>
              <a:rPr lang="de-CH" dirty="0" smtClean="0"/>
              <a:t>-Values</a:t>
            </a:r>
            <a:endParaRPr lang="de-CH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52400" y="1143000"/>
          <a:ext cx="83820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49" name="Visio" r:id="rId3" imgW="4996800" imgH="2916720" progId="Visio.Drawing.6">
                  <p:embed/>
                </p:oleObj>
              </mc:Choice>
              <mc:Fallback>
                <p:oleObj name="Visio" r:id="rId3" imgW="499680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83820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6943725" y="3330575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P(KZZ)=0.1361</a:t>
            </a:r>
            <a:endParaRPr lang="en-US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4810125" y="152400"/>
          <a:ext cx="41021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50" name="Equation" r:id="rId5" imgW="1676160" imgH="457200" progId="Equation.3">
                  <p:embed/>
                </p:oleObj>
              </mc:Choice>
              <mc:Fallback>
                <p:oleObj name="Equation" r:id="rId5" imgW="1676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52400"/>
                        <a:ext cx="41021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2170" y="5798909"/>
            <a:ext cx="33401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3957" y="5734059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6762" y="5784193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09773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latin typeface="Symbol" charset="0"/>
              </a:rPr>
              <a:t> </a:t>
            </a:r>
            <a:r>
              <a:rPr lang="de-CH" dirty="0">
                <a:latin typeface="Symbol" charset="0"/>
              </a:rPr>
              <a:t>b</a:t>
            </a:r>
            <a:r>
              <a:rPr lang="de-CH" dirty="0" smtClean="0"/>
              <a:t>-Values</a:t>
            </a:r>
            <a:endParaRPr lang="de-CH" dirty="0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52400" y="1143000"/>
          <a:ext cx="83820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67" name="Visio" r:id="rId3" imgW="4996800" imgH="2916720" progId="Visio.Drawing.6">
                  <p:embed/>
                </p:oleObj>
              </mc:Choice>
              <mc:Fallback>
                <p:oleObj name="Visio" r:id="rId3" imgW="499680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83820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943725" y="3330575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P(KZZ)=0.1361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2170" y="5882469"/>
            <a:ext cx="33401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3957" y="5817619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6762" y="5867753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422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latin typeface="Symbol" charset="0"/>
              </a:rPr>
              <a:t>g</a:t>
            </a:r>
            <a:endParaRPr lang="de-CH" dirty="0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0" y="1143000"/>
          <a:ext cx="83820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7" name="Visio" r:id="rId3" imgW="4996800" imgH="2916720" progId="Visio.Drawing.6">
                  <p:embed/>
                </p:oleObj>
              </mc:Choice>
              <mc:Fallback>
                <p:oleObj name="Visio" r:id="rId3" imgW="499680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83820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6943725" y="3330575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P(KZZ)=0.1361</a:t>
            </a:r>
            <a:endParaRPr lang="en-US"/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800725" y="228600"/>
          <a:ext cx="28749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8" name="Equation" r:id="rId5" imgW="1193760" imgH="419040" progId="Equation.3">
                  <p:embed/>
                </p:oleObj>
              </mc:Choice>
              <mc:Fallback>
                <p:oleObj name="Equation" r:id="rId5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28600"/>
                        <a:ext cx="28749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498" y="5698637"/>
            <a:ext cx="33401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285" y="5633787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090" y="5683921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7099576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807402" cy="914400"/>
          </a:xfrm>
        </p:spPr>
        <p:txBody>
          <a:bodyPr/>
          <a:lstStyle/>
          <a:p>
            <a:r>
              <a:rPr lang="en-US" dirty="0" smtClean="0"/>
              <a:t>Overview: Application to activity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</a:p>
          <a:p>
            <a:r>
              <a:rPr lang="en-US" b="1" u="sng" dirty="0" smtClean="0"/>
              <a:t>Example: Raising an arm vs. Shaking hands</a:t>
            </a:r>
          </a:p>
          <a:p>
            <a:pPr lvl="1"/>
            <a:r>
              <a:rPr lang="en-US" b="1" dirty="0" smtClean="0"/>
              <a:t>Problem definition</a:t>
            </a:r>
          </a:p>
          <a:p>
            <a:pPr lvl="1"/>
            <a:r>
              <a:rPr lang="en-US" dirty="0" smtClean="0"/>
              <a:t>Classification using separate HMMs</a:t>
            </a:r>
          </a:p>
          <a:p>
            <a:pPr lvl="1"/>
            <a:r>
              <a:rPr lang="en-US" dirty="0" smtClean="0"/>
              <a:t>Classification using one HMM</a:t>
            </a:r>
          </a:p>
          <a:p>
            <a:pPr lvl="1"/>
            <a:r>
              <a:rPr lang="en-US" dirty="0" smtClean="0"/>
              <a:t>Classification using combined HMMs</a:t>
            </a:r>
          </a:p>
          <a:p>
            <a:r>
              <a:rPr lang="en-US" dirty="0" smtClean="0"/>
              <a:t>Summary: Classification with HMMs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55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772400" cy="762000"/>
          </a:xfrm>
        </p:spPr>
        <p:txBody>
          <a:bodyPr/>
          <a:lstStyle/>
          <a:p>
            <a:r>
              <a:rPr lang="de-CH" dirty="0" smtClean="0">
                <a:latin typeface="Symbol" charset="0"/>
              </a:rPr>
              <a:t>x</a:t>
            </a:r>
            <a:endParaRPr lang="de-CH" dirty="0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0" y="1143000"/>
          <a:ext cx="83820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1" name="Visio" r:id="rId3" imgW="4996800" imgH="2916720" progId="Visio.Drawing.6">
                  <p:embed/>
                </p:oleObj>
              </mc:Choice>
              <mc:Fallback>
                <p:oleObj name="Visio" r:id="rId3" imgW="499680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83820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943725" y="3330575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P(KZZ)=0.1361</a:t>
            </a:r>
            <a:endParaRPr lang="en-US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4306888" y="152400"/>
          <a:ext cx="48021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2" name="Equation" r:id="rId5" imgW="1993680" imgH="444240" progId="Equation.3">
                  <p:embed/>
                </p:oleObj>
              </mc:Choice>
              <mc:Fallback>
                <p:oleObj name="Equation" r:id="rId5" imgW="1993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152400"/>
                        <a:ext cx="48021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8498" y="5681925"/>
            <a:ext cx="33401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285" y="5617075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3090" y="5667209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40123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>
                <a:latin typeface="Symbol" charset="0"/>
              </a:rPr>
              <a:t>g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smtClean="0">
                <a:latin typeface="Symbol" charset="0"/>
              </a:rPr>
              <a:t>x</a:t>
            </a:r>
            <a:endParaRPr lang="de-CH" dirty="0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943725" y="3330575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/>
              <a:t>P(KZZ)=0.1361</a:t>
            </a:r>
            <a:endParaRPr lang="en-US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0" y="1143000"/>
          <a:ext cx="83820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39" name="Visio" r:id="rId3" imgW="4996800" imgH="2916720" progId="Visio.Drawing.6">
                  <p:embed/>
                </p:oleObj>
              </mc:Choice>
              <mc:Fallback>
                <p:oleObj name="Visio" r:id="rId3" imgW="499680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83820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8498" y="5681925"/>
            <a:ext cx="33401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0285" y="5617075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3090" y="5667209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609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Adjustment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r>
              <a:rPr lang="de-CH" dirty="0" smtClean="0"/>
              <a:t> </a:t>
            </a:r>
            <a:r>
              <a:rPr lang="de-CH" dirty="0" err="1" smtClean="0"/>
              <a:t>parameter</a:t>
            </a:r>
            <a:endParaRPr lang="de-CH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CH"/>
              <a:t> </a:t>
            </a:r>
            <a:endParaRPr lang="en-US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544638" y="2438400"/>
          <a:ext cx="6227762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5" name="Equation" r:id="rId3" imgW="2768400" imgH="787320" progId="Equation.3">
                  <p:embed/>
                </p:oleObj>
              </mc:Choice>
              <mc:Fallback>
                <p:oleObj name="Equation" r:id="rId3" imgW="27684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438400"/>
                        <a:ext cx="6227762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81038" y="4579938"/>
          <a:ext cx="78454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6" name="Equation" r:id="rId5" imgW="3543120" imgH="787320" progId="Equation.3">
                  <p:embed/>
                </p:oleObj>
              </mc:Choice>
              <mc:Fallback>
                <p:oleObj name="Equation" r:id="rId5" imgW="354312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4579938"/>
                        <a:ext cx="78454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868613" y="1600200"/>
          <a:ext cx="24653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7" name="Equation" r:id="rId7" imgW="1130040" imgH="203040" progId="Equation.3">
                  <p:embed/>
                </p:oleObj>
              </mc:Choice>
              <mc:Fallback>
                <p:oleObj name="Equation" r:id="rId7" imgW="1130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600200"/>
                        <a:ext cx="24653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91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Again</a:t>
            </a:r>
            <a:r>
              <a:rPr lang="de-CH" dirty="0" smtClean="0"/>
              <a:t> ... </a:t>
            </a:r>
            <a:r>
              <a:rPr lang="de-CH" dirty="0" smtClean="0">
                <a:latin typeface="Symbol" charset="0"/>
              </a:rPr>
              <a:t>a</a:t>
            </a:r>
            <a:r>
              <a:rPr lang="de-CH" dirty="0" smtClean="0"/>
              <a:t>-</a:t>
            </a:r>
            <a:r>
              <a:rPr lang="de-CH" dirty="0" err="1" smtClean="0"/>
              <a:t>values</a:t>
            </a:r>
            <a:endParaRPr lang="de-CH" dirty="0"/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52400" y="1143000"/>
          <a:ext cx="83820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7" name="Visio" r:id="rId3" imgW="4996800" imgH="2916720" progId="Visio.Drawing.6">
                  <p:embed/>
                </p:oleObj>
              </mc:Choice>
              <mc:Fallback>
                <p:oleObj name="Visio" r:id="rId3" imgW="4996800" imgH="291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83820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943725" y="3327400"/>
            <a:ext cx="1650609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de-CH" b="1" u="sng" dirty="0"/>
              <a:t>P</a:t>
            </a:r>
            <a:r>
              <a:rPr lang="de-CH" b="1" u="sng" dirty="0" smtClean="0"/>
              <a:t>(HTT)</a:t>
            </a:r>
            <a:r>
              <a:rPr lang="de-CH" b="1" u="sng" dirty="0"/>
              <a:t>=0.147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188879" y="5665213"/>
            <a:ext cx="33401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H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0666" y="5600363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3471" y="5650497"/>
            <a:ext cx="30723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/>
                <a:cs typeface="Source Sans Pro"/>
              </a:rPr>
              <a:t>T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3658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Baum-Welch: </a:t>
            </a:r>
            <a:r>
              <a:rPr lang="de-CH" dirty="0" err="1" smtClean="0"/>
              <a:t>characteristics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statistic EM (Expectation Maximization) Method</a:t>
            </a:r>
          </a:p>
          <a:p>
            <a:endParaRPr lang="en-US" dirty="0" smtClean="0"/>
          </a:p>
          <a:p>
            <a:r>
              <a:rPr lang="en-US" dirty="0" smtClean="0"/>
              <a:t>Convergence is guaranteed </a:t>
            </a:r>
          </a:p>
          <a:p>
            <a:endParaRPr lang="en-US" b="0" u="sng" dirty="0" smtClean="0"/>
          </a:p>
          <a:p>
            <a:r>
              <a:rPr lang="en-US" b="0" u="sng" dirty="0" smtClean="0"/>
              <a:t>Only local minimum is guaranteed</a:t>
            </a:r>
          </a:p>
          <a:p>
            <a:pPr lvl="1"/>
            <a:r>
              <a:rPr lang="en-US" b="1" u="sng" dirty="0" smtClean="0"/>
              <a:t>A good initialization is critical!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72222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Simple Estimates and statistic analysis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Introduction using the coin example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Application on the Raise/shake HMM</a:t>
            </a:r>
          </a:p>
          <a:p>
            <a:pPr marL="457200" indent="-457200">
              <a:buFontTx/>
              <a:buAutoNum type="arabicPeriod"/>
            </a:pPr>
            <a:endParaRPr lang="en-US" dirty="0" smtClean="0"/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Estimation under consideration of uncertainty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Principle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Baum-Welch algorithm</a:t>
            </a:r>
          </a:p>
          <a:p>
            <a:pPr marL="838200" lvl="1" indent="-381000">
              <a:buFontTx/>
              <a:buChar char="•"/>
            </a:pPr>
            <a:r>
              <a:rPr lang="en-US" dirty="0" smtClean="0"/>
              <a:t>Application on the coin-HMM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Complete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smtClean="0"/>
              <a:t>Introduction to Hidden Markov Models (HMM)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Application to activity recognition</a:t>
            </a:r>
          </a:p>
          <a:p>
            <a:pPr marL="457200" indent="-457200">
              <a:buFontTx/>
              <a:buAutoNum type="arabicPeriod"/>
            </a:pPr>
            <a:r>
              <a:rPr lang="en-US" dirty="0" smtClean="0"/>
              <a:t>Estimation of model parameters 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8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code </a:t>
            </a:r>
            <a:endParaRPr lang="en-US" dirty="0"/>
          </a:p>
        </p:txBody>
      </p:sp>
      <p:pic>
        <p:nvPicPr>
          <p:cNvPr id="178177" name="Picture 1" descr="drink_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" y="1846305"/>
            <a:ext cx="4619461" cy="345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51" y="1898954"/>
            <a:ext cx="4709149" cy="35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17035"/>
      </p:ext>
    </p:extLst>
  </p:cSld>
  <p:clrMapOvr>
    <a:masterClrMapping/>
  </p:clrMapOvr>
</p:sld>
</file>

<file path=ppt/theme/theme1.xml><?xml version="1.0" encoding="utf-8"?>
<a:theme xmlns:a="http://schemas.openxmlformats.org/drawingml/2006/main" name="CS262_2006_Lecture7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Source Sans Pro"/>
            <a:cs typeface="Source Sans Pro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CS262_2006_Lecture7.potx</Template>
  <TotalTime>5741</TotalTime>
  <Words>4275</Words>
  <Application>Microsoft Macintosh PowerPoint</Application>
  <PresentationFormat>On-screen Show (4:3)</PresentationFormat>
  <Paragraphs>723</Paragraphs>
  <Slides>97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CS262_2006_Lecture7</vt:lpstr>
      <vt:lpstr>Visio</vt:lpstr>
      <vt:lpstr>Equation</vt:lpstr>
      <vt:lpstr>Microsoft Visio Drawing</vt:lpstr>
      <vt:lpstr>Microsoft Equation 3.0</vt:lpstr>
      <vt:lpstr>Microsoft Equation</vt:lpstr>
      <vt:lpstr>Microsoft Formel-Editor 3.0</vt:lpstr>
      <vt:lpstr>Hidden Markov Models</vt:lpstr>
      <vt:lpstr>Complete overview</vt:lpstr>
      <vt:lpstr>Overview: Application to activity recognition</vt:lpstr>
      <vt:lpstr>Overview: Application to activity recognition</vt:lpstr>
      <vt:lpstr>Hidden Markov Model (HMM)</vt:lpstr>
      <vt:lpstr>Recap: HMM Definition</vt:lpstr>
      <vt:lpstr>Hidden Markov Model (HMM)</vt:lpstr>
      <vt:lpstr>Coins as HMM</vt:lpstr>
      <vt:lpstr>Overview: Application to activity recognition</vt:lpstr>
      <vt:lpstr>Problem description</vt:lpstr>
      <vt:lpstr>Raising an arm vs. Shaking hands</vt:lpstr>
      <vt:lpstr>Raising an arm vs. Shaking hands</vt:lpstr>
      <vt:lpstr>Overview: Application to activity recognition</vt:lpstr>
      <vt:lpstr>Classification using separate HMMs </vt:lpstr>
      <vt:lpstr>Rasing the arm HMM: Topology</vt:lpstr>
      <vt:lpstr>Rasing arm HMM: transitions</vt:lpstr>
      <vt:lpstr>Rasing arm HMM: observation</vt:lpstr>
      <vt:lpstr>Raising Arm HMM: Definition</vt:lpstr>
      <vt:lpstr>Sample sequence generated by the model</vt:lpstr>
      <vt:lpstr>Raising the Arm Trellis: Topology</vt:lpstr>
      <vt:lpstr>Trellis: Probabilities</vt:lpstr>
      <vt:lpstr>Raising Arm Trellis: ‚Forward‘ Calculation</vt:lpstr>
      <vt:lpstr>Shaking hands HMM: Topology</vt:lpstr>
      <vt:lpstr>Shaking Hands HMM: Transitions</vt:lpstr>
      <vt:lpstr>Raising Arm HMM: Observations</vt:lpstr>
      <vt:lpstr> Shaking HMM: Definition</vt:lpstr>
      <vt:lpstr>Example sequence</vt:lpstr>
      <vt:lpstr>Shaking hands Trellis: Topology</vt:lpstr>
      <vt:lpstr>Shaking hands Trellis: probabilities</vt:lpstr>
      <vt:lpstr>Shaking Trellis: ‚Forward‘ calculation</vt:lpstr>
      <vt:lpstr>classification</vt:lpstr>
      <vt:lpstr>Additional classification examples</vt:lpstr>
      <vt:lpstr>Weighting of sequences</vt:lpstr>
      <vt:lpstr>Overview: Application to activity recognition</vt:lpstr>
      <vt:lpstr>Classification with one shared HMM</vt:lpstr>
      <vt:lpstr>One Shared HMM</vt:lpstr>
      <vt:lpstr> Shared HMM: Definition</vt:lpstr>
      <vt:lpstr>Example sequence </vt:lpstr>
      <vt:lpstr>Shaking Trellis: Probabilities</vt:lpstr>
      <vt:lpstr>Shared HMM: Trellis</vt:lpstr>
      <vt:lpstr>Shared HMM: Trellis</vt:lpstr>
      <vt:lpstr>Gemeinsames HMM: Trellis Klassifikation</vt:lpstr>
      <vt:lpstr>More sample classifications</vt:lpstr>
      <vt:lpstr>More classifications</vt:lpstr>
      <vt:lpstr>Overview: Application to activity recognition</vt:lpstr>
      <vt:lpstr>Continous data stream</vt:lpstr>
      <vt:lpstr>Sample HMM-Chaining</vt:lpstr>
      <vt:lpstr> Verkettung von HMMs</vt:lpstr>
      <vt:lpstr>Combined (chained) vs. Shared Model</vt:lpstr>
      <vt:lpstr>Null-Class Problem</vt:lpstr>
      <vt:lpstr>Example: Null-Class (Rest)</vt:lpstr>
      <vt:lpstr>Beispiel ‚Müll‘-Klasse</vt:lpstr>
      <vt:lpstr>Null-Class in relation to motion</vt:lpstr>
      <vt:lpstr>Overview: Application to activity recognition</vt:lpstr>
      <vt:lpstr>Activity recognition using HMMs</vt:lpstr>
      <vt:lpstr>Separate vs. Shared HMMs</vt:lpstr>
      <vt:lpstr>Chained HMMs</vt:lpstr>
      <vt:lpstr>Complete overview</vt:lpstr>
      <vt:lpstr>Hidden Markov Model (HMM)</vt:lpstr>
      <vt:lpstr>Task</vt:lpstr>
      <vt:lpstr>Overview</vt:lpstr>
      <vt:lpstr>Possible Solutions</vt:lpstr>
      <vt:lpstr>Example Coinsequences: One coin</vt:lpstr>
      <vt:lpstr>Example Coinsequence: One coin</vt:lpstr>
      <vt:lpstr>Wann ist Statistik Sinnvoll</vt:lpstr>
      <vt:lpstr>Occurances and probabilities</vt:lpstr>
      <vt:lpstr>Exact vs. Heuristic estimation of the PDF</vt:lpstr>
      <vt:lpstr>Example:  Raising Arm-HMM</vt:lpstr>
      <vt:lpstr>Sample Sequence for Raising Arm</vt:lpstr>
      <vt:lpstr>Berechnung Armanheben</vt:lpstr>
      <vt:lpstr>More sequences</vt:lpstr>
      <vt:lpstr>Calculations: Raising Arm</vt:lpstr>
      <vt:lpstr>Problem</vt:lpstr>
      <vt:lpstr>Example Coin-Sequence: 2 coins</vt:lpstr>
      <vt:lpstr>Solution Idea: Iterative Parameter estimation</vt:lpstr>
      <vt:lpstr>Baum-Welch algorithm: basis parameters</vt:lpstr>
      <vt:lpstr>Baum-Welch: Grundbausteine </vt:lpstr>
      <vt:lpstr>Baum-Welch: Grundbausteine </vt:lpstr>
      <vt:lpstr>Baum-Welch algorithm: occurances</vt:lpstr>
      <vt:lpstr>Baum-Welch: estimation of the parameters</vt:lpstr>
      <vt:lpstr>Baum-Welch Algorithm: calculation</vt:lpstr>
      <vt:lpstr>b And the ‚Backward‘ Algorithm</vt:lpstr>
      <vt:lpstr>Baum-Welch algorithm: calculation</vt:lpstr>
      <vt:lpstr>Baum Welch: example of 2 coins</vt:lpstr>
      <vt:lpstr>Example: Approach</vt:lpstr>
      <vt:lpstr>Calcluation: a-values</vt:lpstr>
      <vt:lpstr>b-Values</vt:lpstr>
      <vt:lpstr> b-Values</vt:lpstr>
      <vt:lpstr>g</vt:lpstr>
      <vt:lpstr>x</vt:lpstr>
      <vt:lpstr>g and x</vt:lpstr>
      <vt:lpstr>Adjustment of the model parameter</vt:lpstr>
      <vt:lpstr>Again ... a-values</vt:lpstr>
      <vt:lpstr>Baum-Welch: characteristics</vt:lpstr>
      <vt:lpstr>Overview</vt:lpstr>
      <vt:lpstr>Complete overview</vt:lpstr>
      <vt:lpstr>Matlab code </vt:lpstr>
    </vt:vector>
  </TitlesOfParts>
  <Manager/>
  <Company>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root</dc:creator>
  <cp:keywords/>
  <dc:description/>
  <cp:lastModifiedBy>k k</cp:lastModifiedBy>
  <cp:revision>416</cp:revision>
  <dcterms:created xsi:type="dcterms:W3CDTF">2004-01-05T20:49:43Z</dcterms:created>
  <dcterms:modified xsi:type="dcterms:W3CDTF">2012-11-14T03:56:54Z</dcterms:modified>
  <cp:category/>
</cp:coreProperties>
</file>