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3"/>
  </p:notesMasterIdLst>
  <p:handoutMasterIdLst>
    <p:handoutMasterId r:id="rId4"/>
  </p:handoutMasterIdLst>
  <p:sldIdLst>
    <p:sldId id="286" r:id="rId2"/>
  </p:sldIdLst>
  <p:sldSz cx="12192000" cy="6858000"/>
  <p:notesSz cx="7104063" cy="10234613"/>
  <p:custDataLst>
    <p:tags r:id="rId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38" d="100"/>
          <a:sy n="138" d="100"/>
        </p:scale>
        <p:origin x="1302" y="11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2023/7/11</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2023/7/11</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1</a:t>
            </a:fld>
            <a:endParaRPr lang="zh-CN" altLang="en-US"/>
          </a:p>
        </p:txBody>
      </p:sp>
    </p:spTree>
    <p:extLst>
      <p:ext uri="{BB962C8B-B14F-4D97-AF65-F5344CB8AC3E}">
        <p14:creationId xmlns:p14="http://schemas.microsoft.com/office/powerpoint/2010/main" val="32327077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hit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 y="0"/>
            <a:ext cx="12188950" cy="6857998"/>
          </a:xfrm>
          <a:prstGeom prst="rect">
            <a:avLst/>
          </a:prstGeom>
        </p:spPr>
      </p:pic>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lnSpc>
                <a:spcPct val="150000"/>
              </a:lnSpc>
              <a:buNone/>
              <a:defRPr sz="2400" b="0" i="0">
                <a:solidFill>
                  <a:srgbClr val="000000"/>
                </a:solidFill>
                <a:latin typeface="+mj-lt"/>
                <a:ea typeface="Georgia" panose="02040502050405020303" charset="0"/>
                <a:cs typeface="Georgia" panose="02040502050405020303" charset="0"/>
              </a:defRPr>
            </a:lvl1pPr>
          </a:lstStyle>
          <a:p>
            <a:pPr lvl="0"/>
            <a:r>
              <a:rPr lang="en-US" dirty="0"/>
              <a:t>Sub-topic and Instructor</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rgbClr val="005BBB"/>
                </a:solidFill>
                <a:latin typeface="Arial" panose="020B0604020202020204" pitchFamily="34" charset="0"/>
                <a:ea typeface="Arial" panose="020B0604020202020204" pitchFamily="34" charset="0"/>
                <a:cs typeface="Arial" panose="020B0604020202020204" pitchFamily="34" charset="0"/>
              </a:defRPr>
            </a:lvl1pPr>
          </a:lstStyle>
          <a:p>
            <a:r>
              <a:rPr lang="en-US" dirty="0"/>
              <a:t>Presentation</a:t>
            </a:r>
            <a:br>
              <a:rPr lang="en-US" dirty="0"/>
            </a:br>
            <a:r>
              <a:rPr lang="en-US" dirty="0"/>
              <a:t>Title</a:t>
            </a:r>
          </a:p>
        </p:txBody>
      </p:sp>
      <p:pic>
        <p:nvPicPr>
          <p:cNvPr id="8" name="Picture 2" descr="“computer science zhejiang university logo”的图片搜索结果"/>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5237766"/>
            <a:ext cx="1890203" cy="9451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 3 level Bullet List">
    <p:spTree>
      <p:nvGrpSpPr>
        <p:cNvPr id="1" name=""/>
        <p:cNvGrpSpPr/>
        <p:nvPr/>
      </p:nvGrpSpPr>
      <p:grpSpPr>
        <a:xfrm>
          <a:off x="0" y="0"/>
          <a:ext cx="0" cy="0"/>
          <a:chOff x="0" y="0"/>
          <a:chExt cx="0" cy="0"/>
        </a:xfrm>
      </p:grpSpPr>
      <p:sp>
        <p:nvSpPr>
          <p:cNvPr id="7" name="Content Placeholder 6"/>
          <p:cNvSpPr>
            <a:spLocks noGrp="1"/>
          </p:cNvSpPr>
          <p:nvPr>
            <p:ph sz="quarter" idx="10" hasCustomPrompt="1"/>
          </p:nvPr>
        </p:nvSpPr>
        <p:spPr>
          <a:xfrm>
            <a:off x="566928" y="2185416"/>
            <a:ext cx="10515600" cy="3848100"/>
          </a:xfrm>
          <a:prstGeom prst="rect">
            <a:avLst/>
          </a:prstGeom>
        </p:spPr>
        <p:txBody>
          <a:bodyPr>
            <a:noAutofit/>
          </a:bodyPr>
          <a:lstStyle>
            <a:lvl1pPr marL="285750" indent="-285750">
              <a:lnSpc>
                <a:spcPct val="100000"/>
              </a:lnSpc>
              <a:buClr>
                <a:srgbClr val="005BBB"/>
              </a:buClr>
              <a:buFont typeface="Arial" panose="020B0604020202020204" pitchFamily="34" charset="0"/>
              <a:buChar char="•"/>
              <a:defRPr sz="2400" b="0">
                <a:solidFill>
                  <a:schemeClr val="tx1"/>
                </a:solidFill>
                <a:latin typeface="Arial" panose="020B0604020202020204" pitchFamily="34" charset="0"/>
                <a:ea typeface="Arial" panose="020B0604020202020204" pitchFamily="34" charset="0"/>
                <a:cs typeface="Arial" panose="020B0604020202020204" pitchFamily="34" charset="0"/>
              </a:defRPr>
            </a:lvl1pPr>
            <a:lvl2pPr marL="800100" indent="-342900">
              <a:lnSpc>
                <a:spcPct val="100000"/>
              </a:lnSpc>
              <a:buClr>
                <a:srgbClr val="005BBB"/>
              </a:buClr>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marR="0" indent="-228600" algn="l" defTabSz="914400" rtl="0" eaLnBrk="1" fontAlgn="auto" latinLnBrk="0" hangingPunct="1">
              <a:lnSpc>
                <a:spcPct val="100000"/>
              </a:lnSpc>
              <a:spcBef>
                <a:spcPts val="500"/>
              </a:spcBef>
              <a:spcAft>
                <a:spcPts val="0"/>
              </a:spcAft>
              <a:buClr>
                <a:srgbClr val="005BBB"/>
              </a:buClr>
              <a:buSzTx/>
              <a:buFont typeface="LucidaGrande" panose="020B0600040502020204" charset="0"/>
              <a:buChar char="-"/>
              <a:tabLst>
                <a:tab pos="1143000" algn="l"/>
              </a:tabLst>
              <a:defRPr sz="2000">
                <a:solidFill>
                  <a:schemeClr val="tx1"/>
                </a:solidFill>
                <a:latin typeface="Arial" panose="020B0604020202020204" pitchFamily="34" charset="0"/>
                <a:ea typeface="Arial" panose="020B0604020202020204" pitchFamily="34" charset="0"/>
                <a:cs typeface="Arial" panose="020B0604020202020204" pitchFamily="34" charset="0"/>
              </a:defRPr>
            </a:lvl3pPr>
            <a:lvl4pPr>
              <a:buClr>
                <a:srgbClr val="005BBB"/>
              </a:buClr>
              <a:defRPr>
                <a:solidFill>
                  <a:srgbClr val="666666"/>
                </a:solidFill>
                <a:latin typeface="Arial" panose="020B0604020202020204" pitchFamily="34" charset="0"/>
                <a:ea typeface="Arial" panose="020B0604020202020204" pitchFamily="34" charset="0"/>
                <a:cs typeface="Arial" panose="020B0604020202020204" pitchFamily="34" charset="0"/>
              </a:defRPr>
            </a:lvl4pPr>
            <a:lvl5pPr>
              <a:buClr>
                <a:srgbClr val="005BBB"/>
              </a:buClr>
              <a:defRPr>
                <a:solidFill>
                  <a:srgbClr val="666666"/>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First level text</a:t>
            </a:r>
          </a:p>
          <a:p>
            <a:pPr lvl="1"/>
            <a:r>
              <a:rPr lang="en-US" dirty="0"/>
              <a:t>Second level text</a:t>
            </a:r>
          </a:p>
          <a:p>
            <a:pPr marL="1143000" marR="0" lvl="2" indent="-228600" algn="l" defTabSz="914400" rtl="0" eaLnBrk="1" fontAlgn="auto" latinLnBrk="0" hangingPunct="1">
              <a:lnSpc>
                <a:spcPts val="2300"/>
              </a:lnSpc>
              <a:spcBef>
                <a:spcPts val="500"/>
              </a:spcBef>
              <a:spcAft>
                <a:spcPts val="0"/>
              </a:spcAft>
              <a:buClr>
                <a:srgbClr val="005BBB"/>
              </a:buClr>
              <a:buSzTx/>
              <a:buFont typeface="LucidaGrande" panose="020B0600040502020204" charset="0"/>
              <a:buChar char="-"/>
              <a:defRPr/>
            </a:pPr>
            <a:r>
              <a:rPr lang="en-US" dirty="0"/>
              <a:t>Third level</a:t>
            </a:r>
          </a:p>
        </p:txBody>
      </p:sp>
      <p:sp>
        <p:nvSpPr>
          <p:cNvPr id="5" name="Title Placeholder 12"/>
          <p:cNvSpPr>
            <a:spLocks noGrp="1"/>
          </p:cNvSpPr>
          <p:nvPr>
            <p:ph type="title" hasCustomPrompt="1"/>
          </p:nvPr>
        </p:nvSpPr>
        <p:spPr>
          <a:xfrm>
            <a:off x="566928" y="1316736"/>
            <a:ext cx="10515600" cy="868430"/>
          </a:xfrm>
          <a:prstGeom prst="rect">
            <a:avLst/>
          </a:prstGeom>
        </p:spPr>
        <p:txBody>
          <a:bodyPr vert="horz" lIns="91440" tIns="45720" rIns="91440" bIns="45720" rtlCol="0" anchor="t" anchorCtr="0">
            <a:noAutofit/>
          </a:bodyPr>
          <a:lstStyle>
            <a:lvl1pPr>
              <a:defRPr sz="3200" b="0"/>
            </a:lvl1pPr>
          </a:lstStyle>
          <a:p>
            <a:r>
              <a:rPr lang="en-US" dirty="0"/>
              <a:t>Click to edit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5" name="Text Placeholder 2"/>
          <p:cNvSpPr>
            <a:spLocks noGrp="1"/>
          </p:cNvSpPr>
          <p:nvPr>
            <p:ph type="body" idx="10" hasCustomPrompt="1"/>
          </p:nvPr>
        </p:nvSpPr>
        <p:spPr>
          <a:xfrm>
            <a:off x="566928" y="2185416"/>
            <a:ext cx="10515600" cy="3732425"/>
          </a:xfrm>
          <a:prstGeom prst="rect">
            <a:avLst/>
          </a:prstGeom>
        </p:spPr>
        <p:txBody>
          <a:bodyPr lIns="182880" rIns="182880">
            <a:noAutofit/>
          </a:bodyPr>
          <a:lstStyle>
            <a:lvl1pPr marL="457200" marR="0" indent="-406400" algn="l" defTabSz="914400" rtl="0" eaLnBrk="1" fontAlgn="auto" latinLnBrk="0" hangingPunct="1">
              <a:lnSpc>
                <a:spcPct val="100000"/>
              </a:lnSpc>
              <a:spcBef>
                <a:spcPts val="1000"/>
              </a:spcBef>
              <a:spcAft>
                <a:spcPts val="0"/>
              </a:spcAft>
              <a:buClr>
                <a:srgbClr val="005BBB"/>
              </a:buClr>
              <a:buSzPct val="100000"/>
              <a:buFont typeface="Arial" panose="020B0604020202020204" pitchFamily="34" charset="0"/>
              <a:buChar char="•"/>
              <a:defRPr sz="2400" b="0" i="0" spc="-50" baseline="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800100" indent="-342900">
              <a:buFont typeface="Arial" panose="020B0604020202020204" pitchFamily="34" charset="0"/>
              <a:buChar char="−"/>
              <a:defRPr sz="2000">
                <a:solidFill>
                  <a:schemeClr val="tx1"/>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First Level Text</a:t>
            </a:r>
          </a:p>
          <a:p>
            <a:pPr lvl="1"/>
            <a:r>
              <a:rPr lang="en-US" dirty="0"/>
              <a:t>Second Level Text</a:t>
            </a:r>
          </a:p>
          <a:p>
            <a:pPr lvl="2"/>
            <a:r>
              <a:rPr lang="en-US" dirty="0"/>
              <a:t>Third Level Text</a:t>
            </a:r>
          </a:p>
        </p:txBody>
      </p:sp>
      <p:sp>
        <p:nvSpPr>
          <p:cNvPr id="6" name="Title Placeholder 12"/>
          <p:cNvSpPr>
            <a:spLocks noGrp="1"/>
          </p:cNvSpPr>
          <p:nvPr>
            <p:ph type="title" hasCustomPrompt="1"/>
          </p:nvPr>
        </p:nvSpPr>
        <p:spPr>
          <a:xfrm>
            <a:off x="566928" y="1316736"/>
            <a:ext cx="10515600" cy="868430"/>
          </a:xfrm>
          <a:prstGeom prst="rect">
            <a:avLst/>
          </a:prstGeom>
        </p:spPr>
        <p:txBody>
          <a:bodyPr vert="horz" lIns="91440" tIns="45720" rIns="91440" bIns="45720" rtlCol="0" anchor="t" anchorCtr="0">
            <a:noAutofit/>
          </a:bodyPr>
          <a:lstStyle>
            <a:lvl1pPr>
              <a:defRPr b="0" baseline="0"/>
            </a:lvl1pPr>
          </a:lstStyle>
          <a:p>
            <a:r>
              <a:rPr lang="en-US" dirty="0"/>
              <a:t>Click to edit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CF9E5EA-587B-4DB5-8C1A-34F0D98703CE}" type="datetimeFigureOut">
              <a:rPr lang="en-US" smtClean="0"/>
              <a:t>7/11/2023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D71BD2-46F1-4F19-9173-26ACE36E818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7"/>
          <a:stretch>
            <a:fillRect/>
          </a:stretch>
        </p:blipFill>
        <p:spPr>
          <a:xfrm>
            <a:off x="10889820" y="5795302"/>
            <a:ext cx="1302179" cy="1062698"/>
          </a:xfrm>
          <a:prstGeom prst="rect">
            <a:avLst/>
          </a:prstGeom>
        </p:spPr>
      </p:pic>
      <p:sp>
        <p:nvSpPr>
          <p:cNvPr id="12" name="Text Placeholder 11"/>
          <p:cNvSpPr>
            <a:spLocks noGrp="1"/>
          </p:cNvSpPr>
          <p:nvPr>
            <p:ph type="body" idx="1"/>
          </p:nvPr>
        </p:nvSpPr>
        <p:spPr>
          <a:xfrm>
            <a:off x="566928" y="2320111"/>
            <a:ext cx="10515600" cy="3813382"/>
          </a:xfrm>
          <a:prstGeom prst="rect">
            <a:avLst/>
          </a:prstGeom>
        </p:spPr>
        <p:txBody>
          <a:bodyPr vert="horz" lIns="91440" tIns="45720" rIns="91440" bIns="45720" rtlCol="0">
            <a:normAutofit/>
          </a:bodyPr>
          <a:lstStyle/>
          <a:p>
            <a:pPr lvl="0"/>
            <a:r>
              <a:rPr lang="en-US" dirty="0"/>
              <a:t>First level text</a:t>
            </a:r>
          </a:p>
          <a:p>
            <a:pPr lvl="1"/>
            <a:r>
              <a:rPr lang="en-US" dirty="0"/>
              <a:t>Second level text</a:t>
            </a:r>
          </a:p>
          <a:p>
            <a:pPr marL="1143000" marR="0" lvl="2" indent="-228600" algn="l" defTabSz="914400" rtl="0" eaLnBrk="1" fontAlgn="auto" latinLnBrk="0" hangingPunct="1">
              <a:lnSpc>
                <a:spcPts val="2300"/>
              </a:lnSpc>
              <a:spcBef>
                <a:spcPts val="500"/>
              </a:spcBef>
              <a:spcAft>
                <a:spcPts val="0"/>
              </a:spcAft>
              <a:buClr>
                <a:srgbClr val="005BBB"/>
              </a:buClr>
              <a:buSzTx/>
              <a:buFont typeface="LucidaGrande" panose="020B0600040502020204" charset="0"/>
              <a:buChar char="-"/>
              <a:defRPr/>
            </a:pPr>
            <a:r>
              <a:rPr lang="en-US" dirty="0"/>
              <a:t>Third level</a:t>
            </a:r>
          </a:p>
        </p:txBody>
      </p:sp>
      <p:sp>
        <p:nvSpPr>
          <p:cNvPr id="13" name="Title Placeholder 12"/>
          <p:cNvSpPr>
            <a:spLocks noGrp="1"/>
          </p:cNvSpPr>
          <p:nvPr>
            <p:ph type="title"/>
          </p:nvPr>
        </p:nvSpPr>
        <p:spPr>
          <a:xfrm>
            <a:off x="566928" y="1316736"/>
            <a:ext cx="10515600" cy="868430"/>
          </a:xfrm>
          <a:prstGeom prst="rect">
            <a:avLst/>
          </a:prstGeom>
        </p:spPr>
        <p:txBody>
          <a:bodyPr vert="horz" lIns="91440" tIns="45720" rIns="91440" bIns="45720" rtlCol="0" anchor="t" anchorCtr="0">
            <a:normAutofit/>
          </a:bodyPr>
          <a:lstStyle/>
          <a:p>
            <a:r>
              <a:rPr lang="en-US" dirty="0"/>
              <a:t>Click to edit title</a:t>
            </a:r>
          </a:p>
        </p:txBody>
      </p:sp>
      <p:sp>
        <p:nvSpPr>
          <p:cNvPr id="11" name="Slide Number Placeholder 6"/>
          <p:cNvSpPr txBox="1"/>
          <p:nvPr userDrawn="1"/>
        </p:nvSpPr>
        <p:spPr>
          <a:xfrm>
            <a:off x="10255504" y="6240989"/>
            <a:ext cx="725424" cy="534516"/>
          </a:xfrm>
          <a:prstGeom prst="rect">
            <a:avLst/>
          </a:prstGeom>
        </p:spPr>
        <p:txBody>
          <a:bodyPr vert="horz" lIns="121920" tIns="60960" rIns="121920" bIns="60960" rtlCol="0" anchor="ctr"/>
          <a:lstStyle>
            <a:defPPr>
              <a:defRPr lang="en-US"/>
            </a:defPPr>
            <a:lvl1pPr marL="0" algn="r" defTabSz="685800" rtl="0" eaLnBrk="1" latinLnBrk="0" hangingPunct="1">
              <a:defRPr sz="1000" b="1" i="0" kern="1200">
                <a:solidFill>
                  <a:srgbClr val="828383"/>
                </a:solidFill>
                <a:latin typeface="Museo Slab 900" charset="0"/>
                <a:ea typeface="Museo Slab 900" charset="0"/>
                <a:cs typeface="Museo Slab 900"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2915D2C3-7EB9-F849-9C19-1CC92E2870ED}" type="slidenum">
              <a:rPr lang="en-US" sz="1600" b="1" smtClean="0">
                <a:solidFill>
                  <a:schemeClr val="tx1"/>
                </a:solidFill>
                <a:latin typeface="Arial" panose="020B0604020202020204" pitchFamily="34" charset="0"/>
                <a:ea typeface="Arial" panose="020B0604020202020204" pitchFamily="34" charset="0"/>
                <a:cs typeface="Arial" panose="020B0604020202020204" pitchFamily="34" charset="0"/>
              </a:rPr>
              <a:t>‹#›</a:t>
            </a:fld>
            <a:endParaRPr lang="en-US" sz="1600" b="1" dirty="0">
              <a:solidFill>
                <a:schemeClr val="tx1"/>
              </a:solidFill>
              <a:latin typeface="Arial" panose="020B0604020202020204" pitchFamily="34" charset="0"/>
              <a:ea typeface="Arial" panose="020B0604020202020204" pitchFamily="34" charset="0"/>
              <a:cs typeface="Arial" panose="020B0604020202020204" pitchFamily="34" charset="0"/>
            </a:endParaRPr>
          </a:p>
        </p:txBody>
      </p:sp>
      <p:pic>
        <p:nvPicPr>
          <p:cNvPr id="15" name="Picture 2" descr="“computer science zhejiang university logo”的图片搜索结果"/>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66928" y="-2"/>
            <a:ext cx="1890203" cy="94510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5"/>
          <p:cNvSpPr txBox="1"/>
          <p:nvPr userDrawn="1"/>
        </p:nvSpPr>
        <p:spPr>
          <a:xfrm>
            <a:off x="2505456" y="334265"/>
            <a:ext cx="6638544" cy="336346"/>
          </a:xfrm>
          <a:prstGeom prst="rect">
            <a:avLst/>
          </a:prstGeom>
        </p:spPr>
        <p:txBody>
          <a:bodyPr lIns="0">
            <a:noAutofit/>
          </a:bodyPr>
          <a:lstStyle>
            <a:lvl1pPr marL="0" indent="0" algn="l" defTabSz="914400" rtl="0" eaLnBrk="1" latinLnBrk="0" hangingPunct="1">
              <a:lnSpc>
                <a:spcPct val="150000"/>
              </a:lnSpc>
              <a:spcBef>
                <a:spcPts val="1000"/>
              </a:spcBef>
              <a:buClr>
                <a:srgbClr val="005BBB"/>
              </a:buClr>
              <a:buFont typeface="Arial" panose="020B0604020202020204" pitchFamily="34" charset="0"/>
              <a:buNone/>
              <a:defRPr sz="2400" b="0" i="0" kern="1200" baseline="0">
                <a:solidFill>
                  <a:srgbClr val="000000"/>
                </a:solidFill>
                <a:latin typeface="+mj-lt"/>
                <a:ea typeface="Georgia" panose="02040502050405020303" charset="0"/>
                <a:cs typeface="Georgia" panose="02040502050405020303" charset="0"/>
              </a:defRPr>
            </a:lvl1pPr>
            <a:lvl2pPr marL="685800" indent="-228600" algn="l" defTabSz="914400" rtl="0" eaLnBrk="1" latinLnBrk="0" hangingPunct="1">
              <a:lnSpc>
                <a:spcPct val="100000"/>
              </a:lnSpc>
              <a:spcBef>
                <a:spcPts val="500"/>
              </a:spcBef>
              <a:buClr>
                <a:srgbClr val="005BBB"/>
              </a:buClr>
              <a:buFont typeface="Arial" panose="020B0604020202020204" pitchFamily="34" charset="0"/>
              <a:buChar char="•"/>
              <a:defRPr sz="200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2pPr>
            <a:lvl3pPr marL="1143000" indent="-228600" algn="l" defTabSz="914400" rtl="0" eaLnBrk="1" latinLnBrk="0" hangingPunct="1">
              <a:lnSpc>
                <a:spcPct val="100000"/>
              </a:lnSpc>
              <a:spcBef>
                <a:spcPts val="500"/>
              </a:spcBef>
              <a:buClr>
                <a:srgbClr val="005BBB"/>
              </a:buClr>
              <a:buFont typeface="LucidaGrande" panose="020B0600040502020204" charset="0"/>
              <a:buChar char="-"/>
              <a:defRPr sz="180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3pPr>
            <a:lvl4pPr marL="1600200" indent="-228600" algn="l" defTabSz="914400" rtl="0" eaLnBrk="1" latinLnBrk="0" hangingPunct="1">
              <a:lnSpc>
                <a:spcPct val="90000"/>
              </a:lnSpc>
              <a:spcBef>
                <a:spcPts val="500"/>
              </a:spcBef>
              <a:buClr>
                <a:srgbClr val="005BBB"/>
              </a:buClr>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lgn="l" defTabSz="914400" rtl="0" eaLnBrk="1" latinLnBrk="0" hangingPunct="1">
              <a:lnSpc>
                <a:spcPct val="90000"/>
              </a:lnSpc>
              <a:spcBef>
                <a:spcPts val="500"/>
              </a:spcBef>
              <a:buClr>
                <a:srgbClr val="005BBB"/>
              </a:buClr>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endParaRPr lang="en-US" sz="2000" dirty="0">
              <a:solidFill>
                <a:schemeClr val="tx2">
                  <a:lumMod val="75000"/>
                </a:schemeClr>
              </a:solidFill>
            </a:endParaRPr>
          </a:p>
        </p:txBody>
      </p:sp>
      <p:pic>
        <p:nvPicPr>
          <p:cNvPr id="2" name="Picture 1"/>
          <p:cNvPicPr>
            <a:picLocks noChangeAspect="1"/>
          </p:cNvPicPr>
          <p:nvPr userDrawn="1"/>
        </p:nvPicPr>
        <p:blipFill>
          <a:blip r:embed="rId9"/>
          <a:stretch>
            <a:fillRect/>
          </a:stretch>
        </p:blipFill>
        <p:spPr>
          <a:xfrm>
            <a:off x="3050" y="851445"/>
            <a:ext cx="11387761" cy="20895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p:txStyles>
    <p:titleStyle>
      <a:lvl1pPr algn="l" defTabSz="914400" rtl="0" eaLnBrk="1" latinLnBrk="0" hangingPunct="1">
        <a:lnSpc>
          <a:spcPct val="90000"/>
        </a:lnSpc>
        <a:spcBef>
          <a:spcPct val="0"/>
        </a:spcBef>
        <a:buNone/>
        <a:defRPr sz="3200" b="0" kern="1200">
          <a:solidFill>
            <a:schemeClr val="tx2"/>
          </a:solidFill>
          <a:latin typeface="+mj-lt"/>
          <a:ea typeface="Georgia" panose="02040502050405020303" charset="0"/>
          <a:cs typeface="Georgia" panose="02040502050405020303" charset="0"/>
        </a:defRPr>
      </a:lvl1pPr>
    </p:titleStyle>
    <p:bodyStyle>
      <a:lvl1pPr marL="228600" indent="-228600" algn="l" defTabSz="914400" rtl="0" eaLnBrk="1" latinLnBrk="0" hangingPunct="1">
        <a:lnSpc>
          <a:spcPct val="100000"/>
        </a:lnSpc>
        <a:spcBef>
          <a:spcPts val="1000"/>
        </a:spcBef>
        <a:buClr>
          <a:srgbClr val="005BBB"/>
        </a:buClr>
        <a:buFont typeface="Arial" panose="020B0604020202020204" pitchFamily="34" charset="0"/>
        <a:buChar char="•"/>
        <a:defRPr sz="240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685800" indent="-228600" algn="l" defTabSz="914400" rtl="0" eaLnBrk="1" latinLnBrk="0" hangingPunct="1">
        <a:lnSpc>
          <a:spcPct val="100000"/>
        </a:lnSpc>
        <a:spcBef>
          <a:spcPts val="500"/>
        </a:spcBef>
        <a:buClr>
          <a:srgbClr val="005BBB"/>
        </a:buClr>
        <a:buFont typeface="Arial" panose="020B0604020202020204" pitchFamily="34" charset="0"/>
        <a:buChar char="•"/>
        <a:defRPr sz="200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2pPr>
      <a:lvl3pPr marL="1143000" marR="0" indent="-228600" algn="l" defTabSz="914400" rtl="0" eaLnBrk="1" fontAlgn="auto" latinLnBrk="0" hangingPunct="1">
        <a:lnSpc>
          <a:spcPts val="2300"/>
        </a:lnSpc>
        <a:spcBef>
          <a:spcPts val="500"/>
        </a:spcBef>
        <a:spcAft>
          <a:spcPts val="0"/>
        </a:spcAft>
        <a:buClr>
          <a:srgbClr val="005BBB"/>
        </a:buClr>
        <a:buSzTx/>
        <a:buFont typeface="LucidaGrande" panose="020B0600040502020204" charset="0"/>
        <a:buChar char="-"/>
        <a:defRPr sz="200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3pPr>
      <a:lvl4pPr marL="1600200" indent="-228600" algn="l" defTabSz="914400" rtl="0" eaLnBrk="1" latinLnBrk="0" hangingPunct="1">
        <a:lnSpc>
          <a:spcPct val="90000"/>
        </a:lnSpc>
        <a:spcBef>
          <a:spcPts val="500"/>
        </a:spcBef>
        <a:buClr>
          <a:srgbClr val="005BBB"/>
        </a:buClr>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lgn="l" defTabSz="914400" rtl="0" eaLnBrk="1" latinLnBrk="0" hangingPunct="1">
        <a:lnSpc>
          <a:spcPct val="90000"/>
        </a:lnSpc>
        <a:spcBef>
          <a:spcPts val="500"/>
        </a:spcBef>
        <a:buClr>
          <a:srgbClr val="005BBB"/>
        </a:buClr>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iaoqian/patch_attack_on_object_detectors"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05C86D-3D02-4FF1-B9C1-7273ECE1F96B}"/>
              </a:ext>
            </a:extLst>
          </p:cNvPr>
          <p:cNvSpPr/>
          <p:nvPr/>
        </p:nvSpPr>
        <p:spPr>
          <a:xfrm>
            <a:off x="10262285" y="334631"/>
            <a:ext cx="1008610" cy="584775"/>
          </a:xfrm>
          <a:prstGeom prst="rect">
            <a:avLst/>
          </a:prstGeom>
        </p:spPr>
        <p:txBody>
          <a:bodyPr wrap="none">
            <a:spAutoFit/>
          </a:bodyPr>
          <a:lstStyle/>
          <a:p>
            <a:pPr marL="0" marR="0" lvl="0" indent="0" algn="r" defTabSz="913765"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005BBB"/>
                </a:solidFill>
                <a:effectLst/>
                <a:uLnTx/>
                <a:uFillTx/>
                <a:latin typeface="Arial" panose="020B0604020202020204"/>
                <a:ea typeface="黑体" panose="02010609060101010101" pitchFamily="49" charset="-122"/>
                <a:cs typeface="+mn-cs"/>
              </a:rPr>
              <a:t>王恺</a:t>
            </a:r>
          </a:p>
        </p:txBody>
      </p:sp>
      <p:sp>
        <p:nvSpPr>
          <p:cNvPr id="5" name="文本框 4">
            <a:extLst>
              <a:ext uri="{FF2B5EF4-FFF2-40B4-BE49-F238E27FC236}">
                <a16:creationId xmlns:a16="http://schemas.microsoft.com/office/drawing/2014/main" id="{3900726F-C8D1-44BD-92F5-A5B53B8E5DEB}"/>
              </a:ext>
            </a:extLst>
          </p:cNvPr>
          <p:cNvSpPr txBox="1"/>
          <p:nvPr/>
        </p:nvSpPr>
        <p:spPr>
          <a:xfrm>
            <a:off x="545761" y="1233675"/>
            <a:ext cx="10220829" cy="4714304"/>
          </a:xfrm>
          <a:prstGeom prst="rect">
            <a:avLst/>
          </a:prstGeom>
          <a:noFill/>
        </p:spPr>
        <p:txBody>
          <a:bodyPr wrap="square" rtlCol="0">
            <a:spAutoFit/>
          </a:bodyPr>
          <a:lstStyle/>
          <a:p>
            <a:pPr>
              <a:lnSpc>
                <a:spcPct val="150000"/>
              </a:lnSpc>
            </a:pPr>
            <a:r>
              <a:rPr lang="zh-CN" altLang="en-US" sz="1600" dirty="0">
                <a:latin typeface="Times New Roman" panose="02020603050405020304" pitchFamily="18" charset="0"/>
                <a:ea typeface="+mj-ea"/>
                <a:cs typeface="Times New Roman" panose="02020603050405020304" pitchFamily="18" charset="0"/>
              </a:rPr>
              <a:t>本周工作：</a:t>
            </a:r>
            <a:endParaRPr lang="en-US" altLang="zh-CN" sz="1600" dirty="0">
              <a:latin typeface="Times New Roman" panose="02020603050405020304" pitchFamily="18" charset="0"/>
              <a:ea typeface="+mj-ea"/>
              <a:cs typeface="Times New Roman" panose="02020603050405020304" pitchFamily="18" charset="0"/>
            </a:endParaRPr>
          </a:p>
          <a:p>
            <a:pPr>
              <a:lnSpc>
                <a:spcPct val="150000"/>
              </a:lnSpc>
            </a:pPr>
            <a:r>
              <a:rPr lang="zh-CN" altLang="en-US" sz="1400" dirty="0">
                <a:latin typeface="Times New Roman" panose="02020603050405020304" pitchFamily="18" charset="0"/>
                <a:ea typeface="仿宋" panose="02010609060101010101" pitchFamily="49" charset="-122"/>
                <a:cs typeface="Times New Roman" panose="02020603050405020304" pitchFamily="18" charset="0"/>
              </a:rPr>
              <a:t>完善先前工作，整理成了一个比较完善的项目（</a:t>
            </a:r>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GitHub</a:t>
            </a:r>
            <a:r>
              <a:rPr lang="zh-CN" altLang="en-US" sz="1400" dirty="0">
                <a:latin typeface="Times New Roman" panose="02020603050405020304" pitchFamily="18" charset="0"/>
                <a:ea typeface="仿宋" panose="02010609060101010101" pitchFamily="49" charset="-122"/>
                <a:cs typeface="Times New Roman" panose="02020603050405020304" pitchFamily="18" charset="0"/>
              </a:rPr>
              <a:t>：</a:t>
            </a:r>
            <a:r>
              <a:rPr lang="en-US" altLang="zh-CN" sz="1400" dirty="0">
                <a:latin typeface="Times New Roman" panose="02020603050405020304" pitchFamily="18" charset="0"/>
                <a:ea typeface="仿宋" panose="02010609060101010101" pitchFamily="49" charset="-122"/>
                <a:cs typeface="Times New Roman" panose="02020603050405020304" pitchFamily="18" charset="0"/>
                <a:hlinkClick r:id="rId3"/>
              </a:rPr>
              <a:t>github.com/iaoqian/patch_attack_on_object_detectors</a:t>
            </a:r>
            <a:r>
              <a:rPr lang="zh-CN" altLang="en-US" sz="1400" dirty="0">
                <a:latin typeface="Times New Roman" panose="02020603050405020304" pitchFamily="18" charset="0"/>
                <a:ea typeface="仿宋" panose="02010609060101010101" pitchFamily="49" charset="-122"/>
                <a:cs typeface="Times New Roman" panose="02020603050405020304" pitchFamily="18" charset="0"/>
              </a:rPr>
              <a:t>，目前是私有状态，有想要合作或了解的同学可以和我交流），目前代码可以稳定复现之前的结果。</a:t>
            </a:r>
            <a:endParaRPr lang="en-US" altLang="zh-CN" sz="1400" dirty="0">
              <a:latin typeface="Times New Roman" panose="02020603050405020304" pitchFamily="18" charset="0"/>
              <a:ea typeface="仿宋" panose="02010609060101010101" pitchFamily="49" charset="-122"/>
              <a:cs typeface="Times New Roman" panose="02020603050405020304" pitchFamily="18" charset="0"/>
            </a:endParaRPr>
          </a:p>
          <a:p>
            <a:pPr>
              <a:lnSpc>
                <a:spcPct val="150000"/>
              </a:lnSpc>
            </a:pPr>
            <a:r>
              <a:rPr lang="zh-CN" altLang="en-US" sz="1400" dirty="0">
                <a:latin typeface="Times New Roman" panose="02020603050405020304" pitchFamily="18" charset="0"/>
                <a:ea typeface="仿宋" panose="02010609060101010101" pitchFamily="49" charset="-122"/>
                <a:cs typeface="Times New Roman" panose="02020603050405020304" pitchFamily="18" charset="0"/>
              </a:rPr>
              <a:t>包含了自定义</a:t>
            </a:r>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patch</a:t>
            </a:r>
            <a:r>
              <a:rPr lang="zh-CN" altLang="en-US" sz="1400" dirty="0">
                <a:latin typeface="Times New Roman" panose="02020603050405020304" pitchFamily="18" charset="0"/>
                <a:ea typeface="仿宋" panose="02010609060101010101" pitchFamily="49" charset="-122"/>
                <a:cs typeface="Times New Roman" panose="02020603050405020304" pitchFamily="18" charset="0"/>
              </a:rPr>
              <a:t>攻击过程中的设定、完整的实验记录（</a:t>
            </a:r>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metric</a:t>
            </a:r>
            <a:r>
              <a:rPr lang="zh-CN" altLang="en-US" sz="1400" dirty="0">
                <a:latin typeface="Times New Roman" panose="02020603050405020304" pitchFamily="18" charset="0"/>
                <a:ea typeface="仿宋" panose="02010609060101010101" pitchFamily="49" charset="-122"/>
                <a:cs typeface="Times New Roman" panose="02020603050405020304" pitchFamily="18" charset="0"/>
              </a:rPr>
              <a:t>，数据，可视化结果，训练配置）</a:t>
            </a:r>
            <a:endParaRPr lang="en-US" altLang="zh-CN" sz="1400" dirty="0">
              <a:latin typeface="Times New Roman" panose="02020603050405020304" pitchFamily="18" charset="0"/>
              <a:ea typeface="仿宋" panose="02010609060101010101" pitchFamily="49" charset="-122"/>
              <a:cs typeface="Times New Roman" panose="02020603050405020304" pitchFamily="18" charset="0"/>
            </a:endParaRPr>
          </a:p>
          <a:p>
            <a:pPr>
              <a:lnSpc>
                <a:spcPct val="150000"/>
              </a:lnSpc>
            </a:pPr>
            <a:endParaRPr lang="en-US" altLang="zh-CN" sz="1600" dirty="0">
              <a:latin typeface="Times New Roman" panose="02020603050405020304" pitchFamily="18" charset="0"/>
              <a:ea typeface="仿宋" panose="02010609060101010101" pitchFamily="49" charset="-122"/>
              <a:cs typeface="Times New Roman" panose="02020603050405020304" pitchFamily="18" charset="0"/>
            </a:endParaRPr>
          </a:p>
          <a:p>
            <a:pPr>
              <a:lnSpc>
                <a:spcPct val="150000"/>
              </a:lnSpc>
            </a:pPr>
            <a:r>
              <a:rPr lang="zh-CN" altLang="en-US" sz="1600" dirty="0">
                <a:latin typeface="Times New Roman" panose="02020603050405020304" pitchFamily="18" charset="0"/>
                <a:ea typeface="+mj-ea"/>
                <a:cs typeface="Times New Roman" panose="02020603050405020304" pitchFamily="18" charset="0"/>
              </a:rPr>
              <a:t>后续工作：</a:t>
            </a:r>
            <a:endParaRPr lang="en-US" altLang="zh-CN" sz="1600" dirty="0">
              <a:latin typeface="Times New Roman" panose="02020603050405020304" pitchFamily="18" charset="0"/>
              <a:ea typeface="+mj-ea"/>
              <a:cs typeface="Times New Roman" panose="02020603050405020304" pitchFamily="18" charset="0"/>
            </a:endParaRPr>
          </a:p>
          <a:p>
            <a:pPr>
              <a:lnSpc>
                <a:spcPct val="150000"/>
              </a:lnSpc>
            </a:pPr>
            <a:r>
              <a:rPr lang="zh-CN" altLang="en-US" sz="1400" dirty="0">
                <a:latin typeface="Times New Roman" panose="02020603050405020304" pitchFamily="18" charset="0"/>
                <a:ea typeface="仿宋" panose="02010609060101010101" pitchFamily="49" charset="-122"/>
                <a:cs typeface="Times New Roman" panose="02020603050405020304" pitchFamily="18" charset="0"/>
              </a:rPr>
              <a:t>在这个基础上进行更多实验，主要方向和问题：</a:t>
            </a:r>
            <a:endParaRPr lang="en-US" altLang="zh-CN" sz="1400" dirty="0">
              <a:latin typeface="Times New Roman" panose="02020603050405020304" pitchFamily="18" charset="0"/>
              <a:ea typeface="仿宋" panose="02010609060101010101" pitchFamily="49" charset="-122"/>
              <a:cs typeface="Times New Roman" panose="02020603050405020304" pitchFamily="18" charset="0"/>
            </a:endParaRPr>
          </a:p>
          <a:p>
            <a:pPr>
              <a:lnSpc>
                <a:spcPct val="150000"/>
              </a:lnSpc>
            </a:pPr>
            <a:r>
              <a:rPr lang="en-US" altLang="zh-CN" sz="1400" b="1" dirty="0">
                <a:latin typeface="Times New Roman" panose="02020603050405020304" pitchFamily="18" charset="0"/>
                <a:ea typeface="仿宋" panose="02010609060101010101" pitchFamily="49" charset="-122"/>
                <a:cs typeface="Times New Roman" panose="02020603050405020304" pitchFamily="18" charset="0"/>
              </a:rPr>
              <a:t>1. </a:t>
            </a:r>
            <a:r>
              <a:rPr lang="zh-CN" altLang="en-US" sz="1400" b="1" dirty="0">
                <a:latin typeface="Times New Roman" panose="02020603050405020304" pitchFamily="18" charset="0"/>
                <a:ea typeface="仿宋" panose="02010609060101010101" pitchFamily="49" charset="-122"/>
                <a:cs typeface="Times New Roman" panose="02020603050405020304" pitchFamily="18" charset="0"/>
              </a:rPr>
              <a:t>提高</a:t>
            </a:r>
            <a:r>
              <a:rPr lang="en-US" altLang="zh-CN" sz="1400" b="1" dirty="0">
                <a:latin typeface="Times New Roman" panose="02020603050405020304" pitchFamily="18" charset="0"/>
                <a:ea typeface="仿宋" panose="02010609060101010101" pitchFamily="49" charset="-122"/>
                <a:cs typeface="Times New Roman" panose="02020603050405020304" pitchFamily="18" charset="0"/>
              </a:rPr>
              <a:t>patch</a:t>
            </a:r>
            <a:r>
              <a:rPr lang="zh-CN" altLang="en-US" sz="1400" b="1" dirty="0">
                <a:latin typeface="Times New Roman" panose="02020603050405020304" pitchFamily="18" charset="0"/>
                <a:ea typeface="仿宋" panose="02010609060101010101" pitchFamily="49" charset="-122"/>
                <a:cs typeface="Times New Roman" panose="02020603050405020304" pitchFamily="18" charset="0"/>
              </a:rPr>
              <a:t>的鲁棒性</a:t>
            </a:r>
            <a:r>
              <a:rPr lang="zh-CN" altLang="en-US" sz="1400" dirty="0">
                <a:latin typeface="Times New Roman" panose="02020603050405020304" pitchFamily="18" charset="0"/>
                <a:ea typeface="仿宋" panose="02010609060101010101" pitchFamily="49" charset="-122"/>
                <a:cs typeface="Times New Roman" panose="02020603050405020304" pitchFamily="18" charset="0"/>
              </a:rPr>
              <a:t>（位置、旋转）</a:t>
            </a:r>
            <a:endParaRPr lang="en-US" altLang="zh-CN" sz="1400" dirty="0">
              <a:latin typeface="Times New Roman" panose="02020603050405020304" pitchFamily="18" charset="0"/>
              <a:ea typeface="仿宋" panose="02010609060101010101" pitchFamily="49" charset="-122"/>
              <a:cs typeface="Times New Roman" panose="02020603050405020304" pitchFamily="18" charset="0"/>
            </a:endParaRPr>
          </a:p>
          <a:p>
            <a:pPr>
              <a:lnSpc>
                <a:spcPct val="150000"/>
              </a:lnSpc>
            </a:pPr>
            <a:r>
              <a:rPr lang="en-US" altLang="zh-CN" sz="1400" b="1" dirty="0">
                <a:latin typeface="Times New Roman" panose="02020603050405020304" pitchFamily="18" charset="0"/>
                <a:ea typeface="仿宋" panose="02010609060101010101" pitchFamily="49" charset="-122"/>
                <a:cs typeface="Times New Roman" panose="02020603050405020304" pitchFamily="18" charset="0"/>
              </a:rPr>
              <a:t>2. </a:t>
            </a:r>
            <a:r>
              <a:rPr lang="zh-CN" altLang="en-US" sz="1400" dirty="0">
                <a:latin typeface="Times New Roman" panose="02020603050405020304" pitchFamily="18" charset="0"/>
                <a:ea typeface="仿宋" panose="02010609060101010101" pitchFamily="49" charset="-122"/>
                <a:cs typeface="Times New Roman" panose="02020603050405020304" pitchFamily="18" charset="0"/>
              </a:rPr>
              <a:t>解释目前方法</a:t>
            </a:r>
            <a:r>
              <a:rPr lang="zh-CN" altLang="en-US" sz="1400" b="1" dirty="0">
                <a:latin typeface="Times New Roman" panose="02020603050405020304" pitchFamily="18" charset="0"/>
                <a:ea typeface="仿宋" panose="02010609060101010101" pitchFamily="49" charset="-122"/>
                <a:cs typeface="Times New Roman" panose="02020603050405020304" pitchFamily="18" charset="0"/>
              </a:rPr>
              <a:t>为什么有效</a:t>
            </a:r>
            <a:r>
              <a:rPr lang="zh-CN" altLang="en-US" sz="1400" dirty="0">
                <a:latin typeface="Times New Roman" panose="02020603050405020304" pitchFamily="18" charset="0"/>
                <a:ea typeface="仿宋" panose="02010609060101010101" pitchFamily="49" charset="-122"/>
                <a:cs typeface="Times New Roman" panose="02020603050405020304" pitchFamily="18" charset="0"/>
              </a:rPr>
              <a:t>，</a:t>
            </a:r>
            <a:r>
              <a:rPr lang="zh-CN" altLang="en-US" sz="1400" b="1" dirty="0">
                <a:latin typeface="Times New Roman" panose="02020603050405020304" pitchFamily="18" charset="0"/>
                <a:ea typeface="仿宋" panose="02010609060101010101" pitchFamily="49" charset="-122"/>
                <a:cs typeface="Times New Roman" panose="02020603050405020304" pitchFamily="18" charset="0"/>
              </a:rPr>
              <a:t>有没有更好的方法？其它模型为什么不行？其它方法为什么不行？</a:t>
            </a:r>
            <a:endParaRPr lang="en-US" altLang="zh-CN" sz="1400" b="1" dirty="0">
              <a:latin typeface="Times New Roman" panose="02020603050405020304" pitchFamily="18" charset="0"/>
              <a:ea typeface="仿宋" panose="02010609060101010101" pitchFamily="49" charset="-122"/>
              <a:cs typeface="Times New Roman" panose="02020603050405020304" pitchFamily="18" charset="0"/>
            </a:endParaRPr>
          </a:p>
          <a:p>
            <a:pPr>
              <a:lnSpc>
                <a:spcPct val="150000"/>
              </a:lnSpc>
            </a:pPr>
            <a:r>
              <a:rPr lang="en-US" altLang="zh-CN" sz="1400" b="1" dirty="0">
                <a:latin typeface="Times New Roman" panose="02020603050405020304" pitchFamily="18" charset="0"/>
                <a:ea typeface="仿宋" panose="02010609060101010101" pitchFamily="49" charset="-122"/>
                <a:cs typeface="Times New Roman" panose="02020603050405020304" pitchFamily="18" charset="0"/>
              </a:rPr>
              <a:t>3. </a:t>
            </a:r>
            <a:r>
              <a:rPr lang="zh-CN" altLang="en-US" sz="1400" dirty="0">
                <a:latin typeface="Times New Roman" panose="02020603050405020304" pitchFamily="18" charset="0"/>
                <a:ea typeface="仿宋" panose="02010609060101010101" pitchFamily="49" charset="-122"/>
                <a:cs typeface="Times New Roman" panose="02020603050405020304" pitchFamily="18" charset="0"/>
              </a:rPr>
              <a:t>控制</a:t>
            </a:r>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patch</a:t>
            </a:r>
            <a:r>
              <a:rPr lang="zh-CN" altLang="en-US" sz="1400" dirty="0">
                <a:latin typeface="Times New Roman" panose="02020603050405020304" pitchFamily="18" charset="0"/>
                <a:ea typeface="仿宋" panose="02010609060101010101" pitchFamily="49" charset="-122"/>
                <a:cs typeface="Times New Roman" panose="02020603050405020304" pitchFamily="18" charset="0"/>
              </a:rPr>
              <a:t>的复杂度（找一个参数控制、过程可微、限定边界的曲线生成算法→优化参数；我觉得可能不好找这样算法，如果有，估计也很难起效；</a:t>
            </a:r>
            <a:r>
              <a:rPr lang="zh-CN" altLang="en-US" sz="1400" b="1" dirty="0">
                <a:latin typeface="Times New Roman" panose="02020603050405020304" pitchFamily="18" charset="0"/>
                <a:ea typeface="仿宋" panose="02010609060101010101" pitchFamily="49" charset="-122"/>
                <a:cs typeface="Times New Roman" panose="02020603050405020304" pitchFamily="18" charset="0"/>
              </a:rPr>
              <a:t>我认为这一块工作应该放到后续再做</a:t>
            </a:r>
            <a:r>
              <a:rPr lang="zh-CN" altLang="en-US" sz="1400" dirty="0">
                <a:latin typeface="Times New Roman" panose="02020603050405020304" pitchFamily="18" charset="0"/>
                <a:ea typeface="仿宋" panose="02010609060101010101" pitchFamily="49" charset="-122"/>
                <a:cs typeface="Times New Roman" panose="02020603050405020304" pitchFamily="18" charset="0"/>
              </a:rPr>
              <a:t>）</a:t>
            </a:r>
            <a:endParaRPr lang="en-US" altLang="zh-CN" sz="1400" dirty="0">
              <a:latin typeface="Times New Roman" panose="02020603050405020304" pitchFamily="18" charset="0"/>
              <a:ea typeface="仿宋" panose="02010609060101010101" pitchFamily="49" charset="-122"/>
              <a:cs typeface="Times New Roman" panose="02020603050405020304" pitchFamily="18" charset="0"/>
            </a:endParaRPr>
          </a:p>
          <a:p>
            <a:pPr>
              <a:lnSpc>
                <a:spcPct val="150000"/>
              </a:lnSpc>
            </a:pPr>
            <a:r>
              <a:rPr lang="en-US" altLang="zh-CN" sz="1400" b="1" dirty="0">
                <a:latin typeface="Times New Roman" panose="02020603050405020304" pitchFamily="18" charset="0"/>
                <a:ea typeface="仿宋" panose="02010609060101010101" pitchFamily="49" charset="-122"/>
                <a:cs typeface="Times New Roman" panose="02020603050405020304" pitchFamily="18" charset="0"/>
              </a:rPr>
              <a:t>4. </a:t>
            </a:r>
            <a:r>
              <a:rPr lang="zh-CN" altLang="en-US" sz="1400" dirty="0">
                <a:latin typeface="Times New Roman" panose="02020603050405020304" pitchFamily="18" charset="0"/>
                <a:ea typeface="仿宋" panose="02010609060101010101" pitchFamily="49" charset="-122"/>
                <a:cs typeface="Times New Roman" panose="02020603050405020304" pitchFamily="18" charset="0"/>
              </a:rPr>
              <a:t>特定场景（目前想法：如果找额外数据集的话，目前项目依托的预训练模型、数据都得换；如果要做的话我打算根据</a:t>
            </a:r>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annotation</a:t>
            </a:r>
            <a:r>
              <a:rPr lang="zh-CN" altLang="en-US" sz="1400" dirty="0">
                <a:latin typeface="Times New Roman" panose="02020603050405020304" pitchFamily="18" charset="0"/>
                <a:ea typeface="仿宋" panose="02010609060101010101" pitchFamily="49" charset="-122"/>
                <a:cs typeface="Times New Roman" panose="02020603050405020304" pitchFamily="18" charset="0"/>
              </a:rPr>
              <a:t>从当前从的</a:t>
            </a:r>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COCO</a:t>
            </a:r>
            <a:r>
              <a:rPr lang="zh-CN" altLang="en-US" sz="1400" dirty="0">
                <a:latin typeface="Times New Roman" panose="02020603050405020304" pitchFamily="18" charset="0"/>
                <a:ea typeface="仿宋" panose="02010609060101010101" pitchFamily="49" charset="-122"/>
                <a:cs typeface="Times New Roman" panose="02020603050405020304" pitchFamily="18" charset="0"/>
              </a:rPr>
              <a:t>数据集里筛选一个子集出来。但其实我觉得这样得到的交通场景下不同图片的差别和不同场景下不同图片的差别其实是在同一个级别的，一个算法不太可能在一边</a:t>
            </a:r>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work</a:t>
            </a:r>
            <a:r>
              <a:rPr lang="zh-CN" altLang="en-US" sz="1400" dirty="0">
                <a:latin typeface="Times New Roman" panose="02020603050405020304" pitchFamily="18" charset="0"/>
                <a:ea typeface="仿宋" panose="02010609060101010101" pitchFamily="49" charset="-122"/>
                <a:cs typeface="Times New Roman" panose="02020603050405020304" pitchFamily="18" charset="0"/>
              </a:rPr>
              <a:t>另一边却不</a:t>
            </a:r>
            <a:r>
              <a:rPr lang="en-US" altLang="zh-CN" sz="1400" dirty="0">
                <a:latin typeface="Times New Roman" panose="02020603050405020304" pitchFamily="18" charset="0"/>
                <a:ea typeface="仿宋" panose="02010609060101010101" pitchFamily="49" charset="-122"/>
                <a:cs typeface="Times New Roman" panose="02020603050405020304" pitchFamily="18" charset="0"/>
              </a:rPr>
              <a:t>work</a:t>
            </a:r>
            <a:r>
              <a:rPr lang="zh-CN" altLang="en-US" sz="1400" dirty="0">
                <a:latin typeface="Times New Roman" panose="02020603050405020304" pitchFamily="18" charset="0"/>
                <a:ea typeface="仿宋" panose="02010609060101010101" pitchFamily="49" charset="-122"/>
                <a:cs typeface="Times New Roman" panose="02020603050405020304" pitchFamily="18" charset="0"/>
              </a:rPr>
              <a:t>；我觉得目前做这个可能不一定有意义）</a:t>
            </a:r>
            <a:endParaRPr lang="en-US" altLang="zh-CN" sz="1400" dirty="0">
              <a:latin typeface="Times New Roman" panose="02020603050405020304" pitchFamily="18" charset="0"/>
              <a:ea typeface="仿宋"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552118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05588468-0b5c-4f5a-b435-5afb986dab57"/>
  <p:tag name="COMMONDATA" val="eyJoZGlkIjoiNmY2YzM4Mjc2OWQwMjIxODVkNjBkY2M0NDQxY2NjOTYifQ=="/>
</p:tagLst>
</file>

<file path=ppt/theme/theme1.xml><?xml version="1.0" encoding="utf-8"?>
<a:theme xmlns:a="http://schemas.openxmlformats.org/drawingml/2006/main" name="UB Powerpoint Template">
  <a:themeElements>
    <a:clrScheme name="Custom 1">
      <a:dk1>
        <a:srgbClr val="000000"/>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TotalTime>
  <Words>302</Words>
  <Application>Microsoft Office PowerPoint</Application>
  <PresentationFormat>宽屏</PresentationFormat>
  <Paragraphs>12</Paragraphs>
  <Slides>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LucidaGrande</vt:lpstr>
      <vt:lpstr>宋体</vt:lpstr>
      <vt:lpstr>Arial</vt:lpstr>
      <vt:lpstr>Calibri</vt:lpstr>
      <vt:lpstr>Times New Roman</vt:lpstr>
      <vt:lpstr>UB Powerpoint Template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Kai</dc:creator>
  <cp:lastModifiedBy>王 恺</cp:lastModifiedBy>
  <cp:revision>56</cp:revision>
  <dcterms:created xsi:type="dcterms:W3CDTF">2023-03-18T15:24:00Z</dcterms:created>
  <dcterms:modified xsi:type="dcterms:W3CDTF">2023-07-11T09:26:36Z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A7E3D141F5374C14A0D3149797134570</vt:lpwstr>
  </property>
</Properties>
</file>