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86" r:id="rId2"/>
    <p:sldId id="289" r:id="rId3"/>
    <p:sldId id="287" r:id="rId4"/>
  </p:sldIdLst>
  <p:sldSz cx="12192000" cy="6858000"/>
  <p:notesSz cx="7104063" cy="10234613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80" autoAdjust="0"/>
    <p:restoredTop sz="85984" autoAdjust="0"/>
  </p:normalViewPr>
  <p:slideViewPr>
    <p:cSldViewPr snapToGrid="0" showGuides="1">
      <p:cViewPr varScale="1">
        <p:scale>
          <a:sx n="98" d="100"/>
          <a:sy n="98" d="100"/>
        </p:scale>
        <p:origin x="11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70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396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74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88950" cy="6857998"/>
          </a:xfrm>
          <a:prstGeom prst="rect">
            <a:avLst/>
          </a:prstGeom>
        </p:spPr>
      </p:pic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ct val="150000"/>
              </a:lnSpc>
              <a:buNone/>
              <a:defRPr sz="2400" b="0" i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</a:lstStyle>
          <a:p>
            <a:pPr lvl="0"/>
            <a:r>
              <a:rPr lang="en-US" dirty="0"/>
              <a:t>Sub-topic and Instructor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ln>
            <a:noFill/>
          </a:ln>
        </p:spPr>
        <p:txBody>
          <a:bodyPr lIns="0" anchor="b">
            <a:noAutofit/>
          </a:bodyPr>
          <a:lstStyle>
            <a:lvl1pPr algn="l">
              <a:lnSpc>
                <a:spcPts val="5800"/>
              </a:lnSpc>
              <a:defRPr sz="6000" b="1" i="0" cap="all" baseline="0">
                <a:solidFill>
                  <a:srgbClr val="005BBB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pic>
        <p:nvPicPr>
          <p:cNvPr id="8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5237766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3 level Bulle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 hasCustomPrompt="1"/>
          </p:nvPr>
        </p:nvSpPr>
        <p:spPr>
          <a:xfrm>
            <a:off x="566928" y="2185416"/>
            <a:ext cx="10515600" cy="3848100"/>
          </a:xfrm>
          <a:prstGeom prst="rect">
            <a:avLst/>
          </a:prstGeo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400" b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lnSpc>
                <a:spcPct val="100000"/>
              </a:lnSpc>
              <a:buClr>
                <a:srgbClr val="005BBB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tabLst>
                <a:tab pos="11430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rgbClr val="005BBB"/>
              </a:buClr>
              <a:defRPr>
                <a:solidFill>
                  <a:srgbClr val="666666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5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566928" y="2185416"/>
            <a:ext cx="10515600" cy="3732425"/>
          </a:xfrm>
          <a:prstGeom prst="rect">
            <a:avLst/>
          </a:prstGeom>
        </p:spPr>
        <p:txBody>
          <a:bodyPr lIns="182880" rIns="182880">
            <a:noAutofit/>
          </a:bodyPr>
          <a:lstStyle>
            <a:lvl1pPr marL="457200" marR="0" indent="-406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BBB"/>
              </a:buClr>
              <a:buSzPct val="100000"/>
              <a:buFont typeface="Arial" panose="020B0604020202020204" pitchFamily="34" charset="0"/>
              <a:buChar char="•"/>
              <a:defRPr sz="2400" b="0" i="0" spc="-5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lvl="2"/>
            <a:r>
              <a:rPr lang="en-US" dirty="0"/>
              <a:t>Third Level Text</a:t>
            </a:r>
          </a:p>
        </p:txBody>
      </p:sp>
      <p:sp>
        <p:nvSpPr>
          <p:cNvPr id="6" name="Title Placeholder 12"/>
          <p:cNvSpPr>
            <a:spLocks noGrp="1"/>
          </p:cNvSpPr>
          <p:nvPr>
            <p:ph type="title" hasCustomPrompt="1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b="0" baseline="0"/>
            </a:lvl1pPr>
          </a:lstStyle>
          <a:p>
            <a:r>
              <a:rPr lang="en-US" dirty="0"/>
              <a:t>Click to edit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9E5EA-587B-4DB5-8C1A-34F0D98703CE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71BD2-46F1-4F19-9173-26ACE36E818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0889820" y="5795302"/>
            <a:ext cx="1302179" cy="1062698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66928" y="2320111"/>
            <a:ext cx="10515600" cy="3813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First level text</a:t>
            </a:r>
          </a:p>
          <a:p>
            <a:pPr lvl="1"/>
            <a:r>
              <a:rPr lang="en-US" dirty="0"/>
              <a:t>Second level text</a:t>
            </a:r>
          </a:p>
          <a:p>
            <a:pPr marL="1143000" marR="0" lvl="2" indent="-228600" algn="l" defTabSz="914400" rtl="0" eaLnBrk="1" fontAlgn="auto" latinLnBrk="0" hangingPunct="1">
              <a:lnSpc>
                <a:spcPts val="2300"/>
              </a:lnSpc>
              <a:spcBef>
                <a:spcPts val="500"/>
              </a:spcBef>
              <a:spcAft>
                <a:spcPts val="0"/>
              </a:spcAft>
              <a:buClr>
                <a:srgbClr val="005BBB"/>
              </a:buClr>
              <a:buSzTx/>
              <a:buFont typeface="LucidaGrande" panose="020B0600040502020204" charset="0"/>
              <a:buChar char="-"/>
              <a:defRPr/>
            </a:pPr>
            <a:r>
              <a:rPr lang="en-US" dirty="0"/>
              <a:t>Third level</a:t>
            </a: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66928" y="1316736"/>
            <a:ext cx="10515600" cy="868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title</a:t>
            </a:r>
          </a:p>
        </p:txBody>
      </p:sp>
      <p:sp>
        <p:nvSpPr>
          <p:cNvPr id="11" name="Slide Number Placeholder 6"/>
          <p:cNvSpPr txBox="1"/>
          <p:nvPr userDrawn="1"/>
        </p:nvSpPr>
        <p:spPr>
          <a:xfrm>
            <a:off x="10255504" y="6240989"/>
            <a:ext cx="725424" cy="534516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685800" rtl="0" eaLnBrk="1" latinLnBrk="0" hangingPunct="1">
              <a:defRPr sz="1000" b="1" i="0" kern="1200">
                <a:solidFill>
                  <a:srgbClr val="828383"/>
                </a:solidFill>
                <a:latin typeface="Museo Slab 900" charset="0"/>
                <a:ea typeface="Museo Slab 900" charset="0"/>
                <a:cs typeface="Museo Slab 900" charset="0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15D2C3-7EB9-F849-9C19-1CC92E2870ED}" type="slidenum">
              <a:rPr lang="en-US" sz="1600" b="1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600" b="1" dirty="0">
              <a:solidFill>
                <a:schemeClr val="tx1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2" descr="“computer science zhejiang university logo”的图片搜索结果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28" y="-2"/>
            <a:ext cx="1890203" cy="94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5"/>
          <p:cNvSpPr txBox="1"/>
          <p:nvPr userDrawn="1"/>
        </p:nvSpPr>
        <p:spPr>
          <a:xfrm>
            <a:off x="2505456" y="334265"/>
            <a:ext cx="6638544" cy="336346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Clr>
                <a:srgbClr val="005BBB"/>
              </a:buClr>
              <a:buFont typeface="Arial" panose="020B0604020202020204" pitchFamily="34" charset="0"/>
              <a:buNone/>
              <a:defRPr sz="2400" b="0" i="0" kern="1200" baseline="0">
                <a:solidFill>
                  <a:srgbClr val="000000"/>
                </a:solidFill>
                <a:latin typeface="+mj-lt"/>
                <a:ea typeface="Georgia" panose="02040502050405020303" charset="0"/>
                <a:cs typeface="Georgia" panose="02040502050405020303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20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05BBB"/>
              </a:buClr>
              <a:buFont typeface="LucidaGrande" panose="020B0600040502020204" charset="0"/>
              <a:buChar char="-"/>
              <a:defRPr sz="1800" kern="1200" baseline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5BBB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3050" y="851445"/>
            <a:ext cx="11387761" cy="208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2"/>
          </a:solidFill>
          <a:latin typeface="+mj-lt"/>
          <a:ea typeface="Georgia" panose="02040502050405020303" charset="0"/>
          <a:cs typeface="Georgia" panose="02040502050405020303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BBB"/>
        </a:buClr>
        <a:buFont typeface="Arial" panose="020B0604020202020204" pitchFamily="34" charset="0"/>
        <a:buChar char="•"/>
        <a:defRPr sz="24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1143000" marR="0" indent="-228600" algn="l" defTabSz="914400" rtl="0" eaLnBrk="1" fontAlgn="auto" latinLnBrk="0" hangingPunct="1">
        <a:lnSpc>
          <a:spcPts val="2300"/>
        </a:lnSpc>
        <a:spcBef>
          <a:spcPts val="500"/>
        </a:spcBef>
        <a:spcAft>
          <a:spcPts val="0"/>
        </a:spcAft>
        <a:buClr>
          <a:srgbClr val="005BBB"/>
        </a:buClr>
        <a:buSzTx/>
        <a:buFont typeface="LucidaGrande" panose="020B0600040502020204" charset="0"/>
        <a:buChar char="-"/>
        <a:defRPr sz="2000" kern="1200" baseline="0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5BBB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11897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05C86D-3D02-4FF1-B9C1-7273ECE1F96B}"/>
              </a:ext>
            </a:extLst>
          </p:cNvPr>
          <p:cNvSpPr/>
          <p:nvPr/>
        </p:nvSpPr>
        <p:spPr>
          <a:xfrm>
            <a:off x="10262285" y="334631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王恺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900726F-C8D1-44BD-92F5-A5B53B8E5DEB}"/>
              </a:ext>
            </a:extLst>
          </p:cNvPr>
          <p:cNvSpPr txBox="1"/>
          <p:nvPr/>
        </p:nvSpPr>
        <p:spPr>
          <a:xfrm>
            <a:off x="545761" y="1233675"/>
            <a:ext cx="10220829" cy="1271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+mj-ea"/>
                <a:ea typeface="+mj-ea"/>
                <a:cs typeface="Times New Roman" panose="02020603050405020304" pitchFamily="18" charset="0"/>
              </a:rPr>
              <a:t>这周工作：</a:t>
            </a:r>
            <a:endParaRPr lang="en-US" altLang="zh-CN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基本完成了文章</a:t>
            </a:r>
            <a:r>
              <a:rPr lang="en-US" altLang="zh-CN" sz="1400" i="1" u="sng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  <a:hlinkClick r:id="rId3"/>
              </a:rPr>
              <a:t>On Physical Adversarial Patches for Object Detection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相似结果的复现。找到了增强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平移、旋转、缩放下的鲁棒性的方法，并控制了复杂度。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并进行了几个简单的物理世界效果测试。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1A9F72F-2823-43F2-BEE3-F0D9FEDA4529}"/>
              </a:ext>
            </a:extLst>
          </p:cNvPr>
          <p:cNvSpPr txBox="1"/>
          <p:nvPr/>
        </p:nvSpPr>
        <p:spPr>
          <a:xfrm>
            <a:off x="2525522" y="5430275"/>
            <a:ext cx="1375697" cy="301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(a)   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数字域效果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6026E-A47C-4650-9818-3D2196CE00F1}"/>
              </a:ext>
            </a:extLst>
          </p:cNvPr>
          <p:cNvSpPr txBox="1"/>
          <p:nvPr/>
        </p:nvSpPr>
        <p:spPr>
          <a:xfrm>
            <a:off x="7617922" y="5430275"/>
            <a:ext cx="2468946" cy="301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  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物理世界效果（平板呈现）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035A4A-75FA-45A5-A4A6-CBF98AD78B7E}"/>
              </a:ext>
            </a:extLst>
          </p:cNvPr>
          <p:cNvSpPr txBox="1"/>
          <p:nvPr/>
        </p:nvSpPr>
        <p:spPr>
          <a:xfrm>
            <a:off x="165370" y="5826368"/>
            <a:ext cx="6096000" cy="28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左图为未添加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的检测结果，右图为添加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后的结果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4F2F93-C188-40AF-853E-DDEB9C21B07D}"/>
              </a:ext>
            </a:extLst>
          </p:cNvPr>
          <p:cNvSpPr txBox="1"/>
          <p:nvPr/>
        </p:nvSpPr>
        <p:spPr>
          <a:xfrm>
            <a:off x="5804394" y="5733522"/>
            <a:ext cx="6096000" cy="487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左图为未添加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的检测结果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</a:p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右图为我手持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显示训练得到的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图案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9A783ED-BA71-4ECA-8CDC-D926D67D0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345" y="2784143"/>
            <a:ext cx="5182049" cy="2554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687D8891-3BEC-49E7-BD25-0C40B053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673" y="2784143"/>
            <a:ext cx="5182049" cy="25544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21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EBF89C0-7632-45BE-BD55-4CE3264637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946" y="1376173"/>
            <a:ext cx="4063861" cy="40638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93409CE-E3FC-4218-A06B-47CF1BAF7E7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283" y="1376173"/>
            <a:ext cx="4063861" cy="4063861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D6CC7DD-2AC0-453B-BE7A-D016DF510813}"/>
              </a:ext>
            </a:extLst>
          </p:cNvPr>
          <p:cNvSpPr txBox="1"/>
          <p:nvPr/>
        </p:nvSpPr>
        <p:spPr>
          <a:xfrm>
            <a:off x="4861528" y="5549921"/>
            <a:ext cx="2468946" cy="301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图</a:t>
            </a:r>
            <a:r>
              <a:rPr lang="en-US" altLang="zh-CN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(c)   </a:t>
            </a:r>
            <a:r>
              <a:rPr lang="zh-CN" altLang="en-US" sz="1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物理世界效果（打印呈现）</a:t>
            </a:r>
            <a:endParaRPr lang="en-US" altLang="zh-CN" sz="12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B877CC-8D80-4A30-A0F4-9EB92F069690}"/>
              </a:ext>
            </a:extLst>
          </p:cNvPr>
          <p:cNvSpPr txBox="1"/>
          <p:nvPr/>
        </p:nvSpPr>
        <p:spPr>
          <a:xfrm>
            <a:off x="3048000" y="5851350"/>
            <a:ext cx="6096000" cy="28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左图为未添加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的检测结果，右图为我手持打印出的</a:t>
            </a:r>
            <a:r>
              <a:rPr lang="en-US" altLang="zh-CN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patch</a:t>
            </a:r>
            <a:r>
              <a:rPr lang="zh-CN" altLang="en-US" sz="11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图案</a:t>
            </a:r>
          </a:p>
        </p:txBody>
      </p:sp>
    </p:spTree>
    <p:extLst>
      <p:ext uri="{BB962C8B-B14F-4D97-AF65-F5344CB8AC3E}">
        <p14:creationId xmlns:p14="http://schemas.microsoft.com/office/powerpoint/2010/main" val="2298635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7929CD4-5256-493E-9408-B1015F938E84}"/>
              </a:ext>
            </a:extLst>
          </p:cNvPr>
          <p:cNvSpPr txBox="1"/>
          <p:nvPr/>
        </p:nvSpPr>
        <p:spPr>
          <a:xfrm>
            <a:off x="545761" y="1233676"/>
            <a:ext cx="10220829" cy="4668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目前困难：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训练的偶然性很大，同样的配置却不能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work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：自己的三天前跑的结果却一直不能再复现（大概率训练失败，其余情况效果很弱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后续工作：</a:t>
            </a:r>
            <a:endParaRPr lang="en-US" altLang="zh-CN" sz="16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找到能够稳定复现之前结果的关键点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这个事情已经困扰我好几天了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在其它模型、数据集上验证当前方法正确性</a:t>
            </a:r>
            <a:endParaRPr lang="en-US" altLang="zh-CN" sz="1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这件事本来已经在做了（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YOLOv3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Pascal VOC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），但是被上一个问题打断了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..</a:t>
            </a:r>
            <a:endParaRPr lang="en-US" altLang="zh-CN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方法、效果调优：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进一步优化已有方法，就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控制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复杂度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（强化物理世界可行性）、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提升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攻击效果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（更高的检测抑制率、被攻击模型更高的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损失等）和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提升</a:t>
            </a: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鲁棒性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（增强在各影响因素下的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效果）三个方向进行优化改进。</a:t>
            </a:r>
            <a:endParaRPr lang="en-US" altLang="zh-CN" sz="14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跟进到仿真环境中完成一个初步的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demo</a:t>
            </a:r>
            <a:r>
              <a:rPr lang="zh-CN" altLang="en-US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US" altLang="zh-CN" sz="1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针对一个在比如说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Carla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仿真环境下已经有检测能力的白盒检测模型，不管是通过直接贴到环境里，还是根据场景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信息往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camera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的输入上添加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，达到检测抑制的效果（所设想的情况，也就是不管相机视角如何运动，只需要实时地往画面任意位置添加一个事先训练好的对抗性</a:t>
            </a:r>
            <a:r>
              <a:rPr lang="en-US" altLang="zh-CN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patch</a:t>
            </a:r>
            <a:r>
              <a:rPr lang="zh-CN" altLang="en-US" sz="14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就能对全局的检测产生抑制效果，进而攻击的目的）。</a:t>
            </a:r>
            <a:endParaRPr lang="zh-CN" altLang="en-US" sz="14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42F803CD-AC27-409D-826F-6ED32B636C9C}"/>
              </a:ext>
            </a:extLst>
          </p:cNvPr>
          <p:cNvSpPr/>
          <p:nvPr/>
        </p:nvSpPr>
        <p:spPr>
          <a:xfrm>
            <a:off x="10262285" y="334631"/>
            <a:ext cx="10086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5BBB"/>
                </a:solidFill>
                <a:effectLst/>
                <a:uLnTx/>
                <a:uFillTx/>
                <a:latin typeface="+mj-ea"/>
                <a:ea typeface="+mj-ea"/>
                <a:cs typeface="Times New Roman" panose="02020603050405020304" pitchFamily="18" charset="0"/>
              </a:rPr>
              <a:t>王恺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89C9E988-12D5-42B1-9B5C-DC52F3B23D4D}"/>
              </a:ext>
            </a:extLst>
          </p:cNvPr>
          <p:cNvCxnSpPr>
            <a:cxnSpLocks/>
          </p:cNvCxnSpPr>
          <p:nvPr/>
        </p:nvCxnSpPr>
        <p:spPr>
          <a:xfrm>
            <a:off x="248108" y="2497356"/>
            <a:ext cx="311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2E8530B-2C81-4050-A616-F68571A4B5CE}"/>
              </a:ext>
            </a:extLst>
          </p:cNvPr>
          <p:cNvCxnSpPr>
            <a:cxnSpLocks/>
          </p:cNvCxnSpPr>
          <p:nvPr/>
        </p:nvCxnSpPr>
        <p:spPr>
          <a:xfrm>
            <a:off x="248108" y="2497356"/>
            <a:ext cx="0" cy="2243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C57147E-F6D7-4751-9AAF-453DF143131E}"/>
              </a:ext>
            </a:extLst>
          </p:cNvPr>
          <p:cNvCxnSpPr>
            <a:cxnSpLocks/>
          </p:cNvCxnSpPr>
          <p:nvPr/>
        </p:nvCxnSpPr>
        <p:spPr>
          <a:xfrm>
            <a:off x="248108" y="3776340"/>
            <a:ext cx="31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F1238A8-C53D-4520-81BD-1D9C8134D477}"/>
              </a:ext>
            </a:extLst>
          </p:cNvPr>
          <p:cNvCxnSpPr/>
          <p:nvPr/>
        </p:nvCxnSpPr>
        <p:spPr>
          <a:xfrm>
            <a:off x="248108" y="4740592"/>
            <a:ext cx="31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3FFB68AA-FD9C-4499-9DD6-B520C80F7A01}"/>
              </a:ext>
            </a:extLst>
          </p:cNvPr>
          <p:cNvSpPr txBox="1"/>
          <p:nvPr/>
        </p:nvSpPr>
        <p:spPr>
          <a:xfrm>
            <a:off x="227658" y="4734699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2E27B1C-C96F-44D8-855E-42A4C925DB85}"/>
              </a:ext>
            </a:extLst>
          </p:cNvPr>
          <p:cNvSpPr txBox="1"/>
          <p:nvPr/>
        </p:nvSpPr>
        <p:spPr>
          <a:xfrm>
            <a:off x="234474" y="377342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③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C67DA8C5-846C-4750-95DE-A19F049A3594}"/>
              </a:ext>
            </a:extLst>
          </p:cNvPr>
          <p:cNvCxnSpPr>
            <a:cxnSpLocks/>
          </p:cNvCxnSpPr>
          <p:nvPr/>
        </p:nvCxnSpPr>
        <p:spPr>
          <a:xfrm>
            <a:off x="248108" y="3133403"/>
            <a:ext cx="311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6CC49D27-BF38-4805-B6A1-810DAFD33755}"/>
              </a:ext>
            </a:extLst>
          </p:cNvPr>
          <p:cNvSpPr txBox="1"/>
          <p:nvPr/>
        </p:nvSpPr>
        <p:spPr>
          <a:xfrm>
            <a:off x="248108" y="3131814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②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D75162B-7C3F-4396-B63F-C6B85CAA5ABA}"/>
              </a:ext>
            </a:extLst>
          </p:cNvPr>
          <p:cNvSpPr txBox="1"/>
          <p:nvPr/>
        </p:nvSpPr>
        <p:spPr>
          <a:xfrm>
            <a:off x="224329" y="2494410"/>
            <a:ext cx="3385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4006682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588468-0b5c-4f5a-b435-5afb986dab57"/>
  <p:tag name="COMMONDATA" val="eyJoZGlkIjoiNmY2YzM4Mjc2OWQwMjIxODVkNjBkY2M0NDQxY2NjOTYifQ=="/>
</p:tagLst>
</file>

<file path=ppt/theme/theme1.xml><?xml version="1.0" encoding="utf-8"?>
<a:theme xmlns:a="http://schemas.openxmlformats.org/drawingml/2006/main" name="UB Powerpoint Template">
  <a:themeElements>
    <a:clrScheme name="Custom 1">
      <a:dk1>
        <a:srgbClr val="000000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186BB7"/>
      </a:hlink>
      <a:folHlink>
        <a:srgbClr val="D86A4E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417</Words>
  <Application>Microsoft Office PowerPoint</Application>
  <PresentationFormat>宽屏</PresentationFormat>
  <Paragraphs>30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LucidaGrande</vt:lpstr>
      <vt:lpstr>黑体</vt:lpstr>
      <vt:lpstr>华文楷体</vt:lpstr>
      <vt:lpstr>宋体</vt:lpstr>
      <vt:lpstr>Arial</vt:lpstr>
      <vt:lpstr>Calibri</vt:lpstr>
      <vt:lpstr>Times New Roman</vt:lpstr>
      <vt:lpstr>UB Powerpoint Template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Kai</dc:creator>
  <cp:lastModifiedBy>王 恺</cp:lastModifiedBy>
  <cp:revision>113</cp:revision>
  <dcterms:created xsi:type="dcterms:W3CDTF">2023-03-18T15:24:00Z</dcterms:created>
  <dcterms:modified xsi:type="dcterms:W3CDTF">2023-07-18T08:18:52Z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A7E3D141F5374C14A0D3149797134570</vt:lpwstr>
  </property>
</Properties>
</file>