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B43B-FF5C-45E3-999A-EA4D0F7659DD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F484-EB63-4880-835A-5EB318898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5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F1E5-F90C-4B27-A688-749CE5CDD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3B137-7BC5-4179-AB58-C2806AC0A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F2A91-BF95-4004-AEF6-04B95162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9FB0-3D84-4218-B919-BFA94306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0508C-11D3-4273-B880-E319078C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F86C6-9128-47E6-ADDA-EFFC61F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598EB-71C9-4EE2-9F28-AE87D2EA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1276C-B074-45B6-8C6D-6306A60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64EAC-08F2-4FCD-B1DC-C535A6A5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FB950-210F-4AC0-BDFF-3F70DD4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1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E9D1A6-76A0-4691-B79C-EF622E611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459DA-B004-4D33-A49F-3919D3BCB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93D16-DE4D-4637-B39A-6B452C04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6C1EA-A49A-489C-BDC8-81C1EA69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A0E36-21F1-4C13-9930-167F4EF2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DD0C-A5D6-40B1-B008-A5845446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8A68C-12B0-4EFC-A46C-2D9C435C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D038E-3BF2-4E05-B08C-6160A462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1EC60-3972-4EBE-A0D9-F90D6372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9ED4C-7930-41BF-8ECD-DEA4F9B4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4ED51-5777-4406-8C63-D25F8740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22EE5-3014-487B-8E4E-D2689E22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640AB-2868-4690-B642-22CC3B60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2A2D9-44B4-4663-AEB5-5DA8DE55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1B0A9-4019-452C-BAC4-C72F9281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FF79-0EDD-4756-AAEA-BD640706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0FE8A-5941-4F93-B647-0652F3863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AC169-9E10-433C-A5BC-23A23754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CD066-CFA5-41FF-AFF2-859119FF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446C4-E629-46FC-9E2A-42CAA88D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048C5-6FF0-46A2-93FC-0091ED68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318D-0D5E-43F5-8556-3053C6EE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4D9D-4471-4522-A3D4-6C28A261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41500-35D5-483C-BF02-1A43D089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19624-AF9A-416E-908D-3EB672199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B084F-721D-45E0-B8F8-F7F22B7F1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3D4F1-E5D1-4684-B976-DD5F4AA9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6B6AEB-1159-4921-BFC2-2823997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FA1D3F-B5C3-4C5B-8548-CA90454C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539D-E600-4570-818A-E14E7C53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B620FC-E98B-4F7D-A7FB-77E82401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B3DC5-362B-4A70-864F-6D9BC44A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05B29-A396-4FD1-B776-EDADE841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1E1FC-33E7-4F26-992E-1F4A5F6F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ACDD1-374C-4C04-879B-B05CBFA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2A652-14FC-468B-BFFE-1E79B301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40A5-1CD8-43D3-B38C-25BBF203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3D194-9718-42DD-B769-617CB3FB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1334A-4D8D-4F94-9AFA-05B6A661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4FF66-69B7-4B00-B995-2F46172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E3CE0-5E76-4055-B6FA-C4FF571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ECA02-3A06-402D-982F-DCD789C2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6C76-74D2-408F-8049-DD583B25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2F663-598C-4B03-A483-9E6300A5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FC8A42-0D00-4C99-B2D1-7BF53DE32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46322-F7D1-40E8-A0AF-4788015C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8B23D-C943-4EE2-8B47-BFFF887A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34939-BEF5-4835-B604-4B319B0D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912F5C-DC6F-4504-942B-1334B36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D454E-6DC6-4C15-AD14-A878D17C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17E41-236D-4E59-9B60-622E6CA2D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4760-CCC2-409F-B6EC-0B41DE64F05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9A2FC-B979-4103-97DC-181EEE8E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539AD-4B38-4AFA-9FBA-50C4D005E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9CB59-F0BE-4726-9616-8979DBD17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20040263-9360-476F-A74E-2BF0470B32FA}"/>
              </a:ext>
            </a:extLst>
          </p:cNvPr>
          <p:cNvSpPr/>
          <p:nvPr/>
        </p:nvSpPr>
        <p:spPr>
          <a:xfrm>
            <a:off x="450343" y="3630168"/>
            <a:ext cx="11291314" cy="147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1159B6-ACB0-4A8E-9F78-BE282BCED326}"/>
              </a:ext>
            </a:extLst>
          </p:cNvPr>
          <p:cNvCxnSpPr/>
          <p:nvPr/>
        </p:nvCxnSpPr>
        <p:spPr>
          <a:xfrm flipV="1">
            <a:off x="1565911" y="3068290"/>
            <a:ext cx="0" cy="62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C7686C3-4D59-4C77-95D8-89D31E129430}"/>
              </a:ext>
            </a:extLst>
          </p:cNvPr>
          <p:cNvSpPr txBox="1"/>
          <p:nvPr/>
        </p:nvSpPr>
        <p:spPr>
          <a:xfrm>
            <a:off x="1120917" y="269895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DPatch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3D5489-FDA5-40BB-AFC4-727672C5468E}"/>
              </a:ext>
            </a:extLst>
          </p:cNvPr>
          <p:cNvCxnSpPr>
            <a:cxnSpLocks/>
          </p:cNvCxnSpPr>
          <p:nvPr/>
        </p:nvCxnSpPr>
        <p:spPr>
          <a:xfrm flipH="1">
            <a:off x="2010902" y="3721468"/>
            <a:ext cx="1" cy="436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0550C5-3E82-4B4C-A30C-D59333EC71CC}"/>
              </a:ext>
            </a:extLst>
          </p:cNvPr>
          <p:cNvSpPr txBox="1"/>
          <p:nvPr/>
        </p:nvSpPr>
        <p:spPr>
          <a:xfrm>
            <a:off x="992877" y="4204978"/>
            <a:ext cx="2036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On Physical Adversarial Patches for Object Detection</a:t>
            </a:r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无目标攻击、最大化模型损失、抑制全局检测</a:t>
            </a:r>
            <a:endParaRPr lang="en-US" altLang="zh-CN" sz="1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08187A-92A1-4BD1-AD9A-90B445F7A3E4}"/>
              </a:ext>
            </a:extLst>
          </p:cNvPr>
          <p:cNvCxnSpPr/>
          <p:nvPr/>
        </p:nvCxnSpPr>
        <p:spPr>
          <a:xfrm flipV="1">
            <a:off x="4449319" y="3086578"/>
            <a:ext cx="0" cy="621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BA1530-81BB-490B-AD46-BDC52FDC9DBC}"/>
              </a:ext>
            </a:extLst>
          </p:cNvPr>
          <p:cNvSpPr txBox="1"/>
          <p:nvPr/>
        </p:nvSpPr>
        <p:spPr>
          <a:xfrm>
            <a:off x="3338278" y="2478074"/>
            <a:ext cx="222208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DPatch</a:t>
            </a:r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很可能有问题、代码太旧；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另一篇文章只开源了一个</a:t>
            </a:r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notebook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且可能也有问题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B1146D-91B6-460A-BFD1-B3AA5EE3C945}"/>
              </a:ext>
            </a:extLst>
          </p:cNvPr>
          <p:cNvSpPr/>
          <p:nvPr/>
        </p:nvSpPr>
        <p:spPr>
          <a:xfrm>
            <a:off x="895354" y="2391634"/>
            <a:ext cx="2205328" cy="3265454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013A67-DA75-427F-B7F6-D9A3A8131330}"/>
              </a:ext>
            </a:extLst>
          </p:cNvPr>
          <p:cNvSpPr txBox="1"/>
          <p:nvPr/>
        </p:nvSpPr>
        <p:spPr>
          <a:xfrm>
            <a:off x="1277308" y="5248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通用、全局攻击</a:t>
            </a:r>
          </a:p>
        </p:txBody>
      </p:sp>
      <p:sp>
        <p:nvSpPr>
          <p:cNvPr id="18" name="箭头: 圆角右 17">
            <a:extLst>
              <a:ext uri="{FF2B5EF4-FFF2-40B4-BE49-F238E27FC236}">
                <a16:creationId xmlns:a16="http://schemas.microsoft.com/office/drawing/2014/main" id="{C2ACB193-CDA0-4892-A906-B4FBECAED875}"/>
              </a:ext>
            </a:extLst>
          </p:cNvPr>
          <p:cNvSpPr/>
          <p:nvPr/>
        </p:nvSpPr>
        <p:spPr>
          <a:xfrm>
            <a:off x="2268485" y="1442670"/>
            <a:ext cx="6388597" cy="944880"/>
          </a:xfrm>
          <a:prstGeom prst="bentArrow">
            <a:avLst>
              <a:gd name="adj1" fmla="val 7400"/>
              <a:gd name="adj2" fmla="val 9937"/>
              <a:gd name="adj3" fmla="val 19400"/>
              <a:gd name="adj4" fmla="val 29750"/>
            </a:avLst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9619C6-34A5-4DEF-8D46-DC3C90DFE010}"/>
              </a:ext>
            </a:extLst>
          </p:cNvPr>
          <p:cNvSpPr txBox="1"/>
          <p:nvPr/>
        </p:nvSpPr>
        <p:spPr>
          <a:xfrm>
            <a:off x="1923634" y="1738400"/>
            <a:ext cx="353943" cy="832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后续工作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FDD1ED-B7B1-4417-91B8-A7345E7BF16B}"/>
              </a:ext>
            </a:extLst>
          </p:cNvPr>
          <p:cNvSpPr txBox="1"/>
          <p:nvPr/>
        </p:nvSpPr>
        <p:spPr>
          <a:xfrm>
            <a:off x="2640323" y="1176749"/>
            <a:ext cx="1069853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针对单一类别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BF1337-A610-4BA5-9A81-029DD715541B}"/>
              </a:ext>
            </a:extLst>
          </p:cNvPr>
          <p:cNvSpPr txBox="1"/>
          <p:nvPr/>
        </p:nvSpPr>
        <p:spPr>
          <a:xfrm>
            <a:off x="3554728" y="1644642"/>
            <a:ext cx="606557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不通用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8DEB53-1996-4198-B07C-A9BD0C4F0C95}"/>
              </a:ext>
            </a:extLst>
          </p:cNvPr>
          <p:cNvSpPr txBox="1"/>
          <p:nvPr/>
        </p:nvSpPr>
        <p:spPr>
          <a:xfrm>
            <a:off x="4399065" y="1176749"/>
            <a:ext cx="1069853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针对局部物体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DB4859-4831-493B-8D4C-4927CB1AA757}"/>
              </a:ext>
            </a:extLst>
          </p:cNvPr>
          <p:cNvSpPr txBox="1"/>
          <p:nvPr/>
        </p:nvSpPr>
        <p:spPr>
          <a:xfrm>
            <a:off x="6028197" y="1642030"/>
            <a:ext cx="934197" cy="261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3A302D2-D287-400B-9AE3-4755E32EE308}"/>
              </a:ext>
            </a:extLst>
          </p:cNvPr>
          <p:cNvCxnSpPr>
            <a:cxnSpLocks/>
          </p:cNvCxnSpPr>
          <p:nvPr/>
        </p:nvCxnSpPr>
        <p:spPr>
          <a:xfrm>
            <a:off x="5560360" y="3731658"/>
            <a:ext cx="0" cy="64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0A66C5-1A36-4EA5-BA63-C95715EB3F5D}"/>
              </a:ext>
            </a:extLst>
          </p:cNvPr>
          <p:cNvSpPr txBox="1"/>
          <p:nvPr/>
        </p:nvSpPr>
        <p:spPr>
          <a:xfrm>
            <a:off x="4794765" y="4421933"/>
            <a:ext cx="1531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自己实现整个攻击流程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4504F6-B4D0-4FB9-A949-BF5839DD96BF}"/>
              </a:ext>
            </a:extLst>
          </p:cNvPr>
          <p:cNvCxnSpPr>
            <a:cxnSpLocks/>
          </p:cNvCxnSpPr>
          <p:nvPr/>
        </p:nvCxnSpPr>
        <p:spPr>
          <a:xfrm flipV="1">
            <a:off x="6863335" y="3086578"/>
            <a:ext cx="0" cy="603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33912BA-D61E-490B-8845-202119F48D45}"/>
              </a:ext>
            </a:extLst>
          </p:cNvPr>
          <p:cNvSpPr txBox="1"/>
          <p:nvPr/>
        </p:nvSpPr>
        <p:spPr>
          <a:xfrm>
            <a:off x="5895762" y="2593771"/>
            <a:ext cx="19351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采用同样的方法不能复现结果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可能原因：</a:t>
            </a:r>
            <a:r>
              <a:rPr lang="zh-CN" altLang="en-US" sz="105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模型差异</a:t>
            </a:r>
            <a:endParaRPr lang="en-US" altLang="zh-CN" sz="105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1B1B31-B3D5-409D-98C3-E7C41DCC08D2}"/>
              </a:ext>
            </a:extLst>
          </p:cNvPr>
          <p:cNvCxnSpPr>
            <a:cxnSpLocks/>
          </p:cNvCxnSpPr>
          <p:nvPr/>
        </p:nvCxnSpPr>
        <p:spPr>
          <a:xfrm>
            <a:off x="8315752" y="3731658"/>
            <a:ext cx="0" cy="646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1E7EF46-D46A-4FDF-9084-A240D7C93BD3}"/>
              </a:ext>
            </a:extLst>
          </p:cNvPr>
          <p:cNvSpPr txBox="1"/>
          <p:nvPr/>
        </p:nvSpPr>
        <p:spPr>
          <a:xfrm>
            <a:off x="7343371" y="4421933"/>
            <a:ext cx="19447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用不同于原文章的方法能</a:t>
            </a:r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work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关键点：</a:t>
            </a:r>
            <a:r>
              <a:rPr lang="zh-CN" altLang="en-US" sz="105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少图片、多迭代</a:t>
            </a:r>
            <a:endParaRPr lang="en-US" altLang="zh-CN" sz="105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C28C8B-9D19-4982-9580-59B3CF2C098C}"/>
              </a:ext>
            </a:extLst>
          </p:cNvPr>
          <p:cNvCxnSpPr>
            <a:cxnSpLocks/>
          </p:cNvCxnSpPr>
          <p:nvPr/>
        </p:nvCxnSpPr>
        <p:spPr>
          <a:xfrm flipV="1">
            <a:off x="10357912" y="3190309"/>
            <a:ext cx="0" cy="499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035B60-475E-4998-84C8-4B5A2B06F584}"/>
              </a:ext>
            </a:extLst>
          </p:cNvPr>
          <p:cNvSpPr txBox="1"/>
          <p:nvPr/>
        </p:nvSpPr>
        <p:spPr>
          <a:xfrm>
            <a:off x="9390339" y="2447070"/>
            <a:ext cx="19351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但现有的几个关键问题：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105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迁移到其他模型</a:t>
            </a:r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平移、旋转、缩放的</a:t>
            </a:r>
            <a:r>
              <a:rPr lang="zh-CN" altLang="en-US" sz="105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鲁棒性</a:t>
            </a:r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控制复杂度</a:t>
            </a:r>
            <a:r>
              <a: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E83AD6F8-40EA-4F98-8058-65E84A61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631" y="1008633"/>
            <a:ext cx="3573212" cy="35359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78C9BA-CFBD-434A-B95E-C5D4244A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" y="1008633"/>
            <a:ext cx="3554293" cy="35359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F10D8FD-72A0-4FC0-A036-78F1CABCDD5C}"/>
              </a:ext>
            </a:extLst>
          </p:cNvPr>
          <p:cNvSpPr txBox="1"/>
          <p:nvPr/>
        </p:nvSpPr>
        <p:spPr>
          <a:xfrm>
            <a:off x="536448" y="41452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复杂度控制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AA5CAA-D2B6-4EAE-9EEF-820491B44AC7}"/>
              </a:ext>
            </a:extLst>
          </p:cNvPr>
          <p:cNvSpPr txBox="1"/>
          <p:nvPr/>
        </p:nvSpPr>
        <p:spPr>
          <a:xfrm>
            <a:off x="2876383" y="4298347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验证集抑制率：</a:t>
            </a: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97%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1F55E6-80FD-426B-9159-8CD6B8962DA8}"/>
              </a:ext>
            </a:extLst>
          </p:cNvPr>
          <p:cNvSpPr txBox="1"/>
          <p:nvPr/>
        </p:nvSpPr>
        <p:spPr>
          <a:xfrm>
            <a:off x="7118114" y="4298347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验证集抑制率：</a:t>
            </a: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89%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8CB8EA-6341-42DA-949D-6F272F0983C3}"/>
              </a:ext>
            </a:extLst>
          </p:cNvPr>
          <p:cNvSpPr txBox="1"/>
          <p:nvPr/>
        </p:nvSpPr>
        <p:spPr>
          <a:xfrm>
            <a:off x="536448" y="4830896"/>
            <a:ext cx="91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平移、旋转、缩放鲁棒性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：目前有困难，但也是我觉得最关键的→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其它问题都相对可以容忍，但这个必须要解决</a:t>
            </a:r>
            <a:endParaRPr lang="en-US" altLang="zh-CN" sz="1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EC24F6-ED6B-41F8-9617-CD052BE08B37}"/>
              </a:ext>
            </a:extLst>
          </p:cNvPr>
          <p:cNvSpPr txBox="1"/>
          <p:nvPr/>
        </p:nvSpPr>
        <p:spPr>
          <a:xfrm>
            <a:off x="536448" y="5537777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方法的通用性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：针对不同检测网络，能不能生效？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后续会实现其他数据集、其它检测网络（比如</a:t>
            </a: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yolo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系列）</a:t>
            </a:r>
            <a:endParaRPr lang="en-US" altLang="zh-CN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11D206-8C03-4759-A8E9-F85E70D419FC}"/>
              </a:ext>
            </a:extLst>
          </p:cNvPr>
          <p:cNvSpPr txBox="1"/>
          <p:nvPr/>
        </p:nvSpPr>
        <p:spPr>
          <a:xfrm>
            <a:off x="371856" y="459406"/>
            <a:ext cx="1425390" cy="414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关于工作评估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710626-BAB3-4DB9-9E40-7800F968B78A}"/>
              </a:ext>
            </a:extLst>
          </p:cNvPr>
          <p:cNvSpPr txBox="1"/>
          <p:nvPr/>
        </p:nvSpPr>
        <p:spPr>
          <a:xfrm>
            <a:off x="371856" y="1127760"/>
            <a:ext cx="10064496" cy="166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和之前两篇工作对比：（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DPatch,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抛开有无问题不谈，据文章统计的最好效果将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降到了接近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，这也已经是我们现在能做到的了 （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）文章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On Phy...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，虽然做的是抑制效果，但却没有评估抑制效果的指标，也只有一个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数据，数据和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相仿。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我们做的比这两篇工作更进一步，和他们比较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很难说明问题。此外，我们的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抑制率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平均无效框增长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两个指标，前者我们没有目标对比，后者也只是另一篇大方向不同的文章里自制的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metric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，和它的效果做对比也我觉得没有太大价值。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1BE0B6-DB91-4A16-9F3D-DE46E5B8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2" y="2955238"/>
            <a:ext cx="4515716" cy="18673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51EFB7-F0B0-4E7F-B3CF-504FDD048B3B}"/>
              </a:ext>
            </a:extLst>
          </p:cNvPr>
          <p:cNvSpPr txBox="1"/>
          <p:nvPr/>
        </p:nvSpPr>
        <p:spPr>
          <a:xfrm>
            <a:off x="371856" y="5137511"/>
            <a:ext cx="10064496" cy="69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我觉得当下评估的关键点应该是：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针对那些待解决的问题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，在那种情况下，我们的方法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能不能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起效，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和不解决这些问题的情况下对比，表现的损失有多少？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01C10E-92A6-40BC-ACB4-53EED3831BF9}"/>
              </a:ext>
            </a:extLst>
          </p:cNvPr>
          <p:cNvSpPr txBox="1"/>
          <p:nvPr/>
        </p:nvSpPr>
        <p:spPr>
          <a:xfrm>
            <a:off x="451104" y="359664"/>
            <a:ext cx="8930640" cy="283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后续方向：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在平移、旋转、缩放问题解决前，我觉得都应该专注于解决这个问题。把这一块工作做扎实我觉得是必要的。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如果上面的问题已经能初步解决，就可以考虑先做一个初步的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，可以考虑仿真环境或现实环境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仿真环境：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针对一个在比如说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Carla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仿真环境下已经有检测能力的白盒模型，不管是通过直接贴到环境里还是根据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信息往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camera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输入上加，检测抑制效果（也就是不管相机视角如何运动，只需要实时地往画面任意位置添加一个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就能使全局的检测失效）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现实环境：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通过打印、投影仪、平板屏幕上展示展示一个训练好的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，然后展示检测结果（比如手持一个显式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的平板，展示对于其他物体比如汽车、交通信号灯检测的抑制效果）。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2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574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恺</dc:creator>
  <cp:lastModifiedBy>王 恺</cp:lastModifiedBy>
  <cp:revision>32</cp:revision>
  <dcterms:created xsi:type="dcterms:W3CDTF">2023-07-11T13:26:37Z</dcterms:created>
  <dcterms:modified xsi:type="dcterms:W3CDTF">2023-07-13T03:27:24Z</dcterms:modified>
</cp:coreProperties>
</file>