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95" r:id="rId2"/>
    <p:sldId id="296" r:id="rId3"/>
    <p:sldId id="297"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A6549C-90F4-4F4C-B48D-D4E1A7C632F0}" type="datetimeFigureOut">
              <a:rPr lang="zh-CN" altLang="en-US" smtClean="0"/>
              <a:t>2023/6/8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D8C46D-07EF-4EC3-A66E-ABDA0083938E}" type="slidenum">
              <a:rPr lang="zh-CN" altLang="en-US" smtClean="0"/>
              <a:t>‹#›</a:t>
            </a:fld>
            <a:endParaRPr lang="zh-CN" altLang="en-US"/>
          </a:p>
        </p:txBody>
      </p:sp>
    </p:spTree>
    <p:extLst>
      <p:ext uri="{BB962C8B-B14F-4D97-AF65-F5344CB8AC3E}">
        <p14:creationId xmlns:p14="http://schemas.microsoft.com/office/powerpoint/2010/main" val="4194038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7D8C46D-07EF-4EC3-A66E-ABDA0083938E}" type="slidenum">
              <a:rPr lang="zh-CN" altLang="en-US" smtClean="0"/>
              <a:t>1</a:t>
            </a:fld>
            <a:endParaRPr lang="zh-CN" altLang="en-US"/>
          </a:p>
        </p:txBody>
      </p:sp>
    </p:spTree>
    <p:extLst>
      <p:ext uri="{BB962C8B-B14F-4D97-AF65-F5344CB8AC3E}">
        <p14:creationId xmlns:p14="http://schemas.microsoft.com/office/powerpoint/2010/main" val="1124519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7D8C46D-07EF-4EC3-A66E-ABDA0083938E}" type="slidenum">
              <a:rPr lang="zh-CN" altLang="en-US" smtClean="0"/>
              <a:t>2</a:t>
            </a:fld>
            <a:endParaRPr lang="zh-CN" altLang="en-US"/>
          </a:p>
        </p:txBody>
      </p:sp>
    </p:spTree>
    <p:extLst>
      <p:ext uri="{BB962C8B-B14F-4D97-AF65-F5344CB8AC3E}">
        <p14:creationId xmlns:p14="http://schemas.microsoft.com/office/powerpoint/2010/main" val="1340954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7D8C46D-07EF-4EC3-A66E-ABDA0083938E}" type="slidenum">
              <a:rPr lang="zh-CN" altLang="en-US" smtClean="0"/>
              <a:t>3</a:t>
            </a:fld>
            <a:endParaRPr lang="zh-CN" altLang="en-US"/>
          </a:p>
        </p:txBody>
      </p:sp>
    </p:spTree>
    <p:extLst>
      <p:ext uri="{BB962C8B-B14F-4D97-AF65-F5344CB8AC3E}">
        <p14:creationId xmlns:p14="http://schemas.microsoft.com/office/powerpoint/2010/main" val="42459481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hit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0"/>
            <a:ext cx="12188950" cy="6857998"/>
          </a:xfrm>
          <a:prstGeom prst="rect">
            <a:avLst/>
          </a:prstGeom>
        </p:spPr>
      </p:pic>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lnSpc>
                <a:spcPct val="150000"/>
              </a:lnSpc>
              <a:buNone/>
              <a:defRPr sz="2400" b="0" i="0">
                <a:solidFill>
                  <a:srgbClr val="000000"/>
                </a:solidFill>
                <a:latin typeface="+mj-lt"/>
                <a:ea typeface="Georgia" panose="02040502050405020303" charset="0"/>
                <a:cs typeface="Georgia" panose="02040502050405020303" charset="0"/>
              </a:defRPr>
            </a:lvl1pPr>
          </a:lstStyle>
          <a:p>
            <a:pPr lvl="0"/>
            <a:r>
              <a:rPr lang="en-US" dirty="0"/>
              <a:t>Sub-topic and Instructor</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rgbClr val="005BBB"/>
                </a:solidFill>
                <a:latin typeface="Arial" panose="020B0604020202020204" pitchFamily="34" charset="0"/>
                <a:ea typeface="Arial" panose="020B0604020202020204" pitchFamily="34" charset="0"/>
                <a:cs typeface="Arial" panose="020B0604020202020204" pitchFamily="34" charset="0"/>
              </a:defRPr>
            </a:lvl1pPr>
          </a:lstStyle>
          <a:p>
            <a:r>
              <a:rPr lang="en-US" dirty="0"/>
              <a:t>Presentation</a:t>
            </a:r>
            <a:br>
              <a:rPr lang="en-US" dirty="0"/>
            </a:br>
            <a:r>
              <a:rPr lang="en-US" dirty="0"/>
              <a:t>Title</a:t>
            </a:r>
          </a:p>
        </p:txBody>
      </p:sp>
      <p:pic>
        <p:nvPicPr>
          <p:cNvPr id="8" name="Picture 2" descr="“computer science zhejiang university logo”的图片搜索结果"/>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5237766"/>
            <a:ext cx="1890203" cy="945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676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 3 level Bullet List">
    <p:spTree>
      <p:nvGrpSpPr>
        <p:cNvPr id="1" name=""/>
        <p:cNvGrpSpPr/>
        <p:nvPr/>
      </p:nvGrpSpPr>
      <p:grpSpPr>
        <a:xfrm>
          <a:off x="0" y="0"/>
          <a:ext cx="0" cy="0"/>
          <a:chOff x="0" y="0"/>
          <a:chExt cx="0" cy="0"/>
        </a:xfrm>
      </p:grpSpPr>
      <p:sp>
        <p:nvSpPr>
          <p:cNvPr id="7" name="Content Placeholder 6"/>
          <p:cNvSpPr>
            <a:spLocks noGrp="1"/>
          </p:cNvSpPr>
          <p:nvPr>
            <p:ph sz="quarter" idx="10" hasCustomPrompt="1"/>
          </p:nvPr>
        </p:nvSpPr>
        <p:spPr>
          <a:xfrm>
            <a:off x="566928" y="2185416"/>
            <a:ext cx="10515600" cy="3848100"/>
          </a:xfrm>
          <a:prstGeom prst="rect">
            <a:avLst/>
          </a:prstGeom>
        </p:spPr>
        <p:txBody>
          <a:bodyPr>
            <a:noAutofit/>
          </a:bodyPr>
          <a:lstStyle>
            <a:lvl1pPr marL="285750" indent="-285750">
              <a:lnSpc>
                <a:spcPct val="100000"/>
              </a:lnSpc>
              <a:buClr>
                <a:srgbClr val="005BBB"/>
              </a:buClr>
              <a:buFont typeface="Arial" panose="020B0604020202020204" pitchFamily="34" charset="0"/>
              <a:buChar char="•"/>
              <a:defRPr sz="2400" b="0">
                <a:solidFill>
                  <a:schemeClr val="tx1"/>
                </a:solidFill>
                <a:latin typeface="Arial" panose="020B0604020202020204" pitchFamily="34" charset="0"/>
                <a:ea typeface="Arial" panose="020B0604020202020204" pitchFamily="34" charset="0"/>
                <a:cs typeface="Arial" panose="020B0604020202020204" pitchFamily="34" charset="0"/>
              </a:defRPr>
            </a:lvl1pPr>
            <a:lvl2pPr marL="800100" indent="-342900">
              <a:lnSpc>
                <a:spcPct val="100000"/>
              </a:lnSpc>
              <a:buClr>
                <a:srgbClr val="005BBB"/>
              </a:buClr>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marR="0" indent="-228600" algn="l" defTabSz="914400" rtl="0" eaLnBrk="1" fontAlgn="auto" latinLnBrk="0" hangingPunct="1">
              <a:lnSpc>
                <a:spcPct val="100000"/>
              </a:lnSpc>
              <a:spcBef>
                <a:spcPts val="500"/>
              </a:spcBef>
              <a:spcAft>
                <a:spcPts val="0"/>
              </a:spcAft>
              <a:buClr>
                <a:srgbClr val="005BBB"/>
              </a:buClr>
              <a:buSzTx/>
              <a:buFont typeface="LucidaGrande" panose="020B0600040502020204" charset="0"/>
              <a:buChar char="-"/>
              <a:tabLst>
                <a:tab pos="1143000" algn="l"/>
              </a:tabLst>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a:buClr>
                <a:srgbClr val="005BBB"/>
              </a:buClr>
              <a:defRPr>
                <a:solidFill>
                  <a:srgbClr val="666666"/>
                </a:solidFill>
                <a:latin typeface="Arial" panose="020B0604020202020204" pitchFamily="34" charset="0"/>
                <a:ea typeface="Arial" panose="020B0604020202020204" pitchFamily="34" charset="0"/>
                <a:cs typeface="Arial" panose="020B0604020202020204" pitchFamily="34" charset="0"/>
              </a:defRPr>
            </a:lvl4pPr>
            <a:lvl5pPr>
              <a:buClr>
                <a:srgbClr val="005BBB"/>
              </a:buClr>
              <a:defRPr>
                <a:solidFill>
                  <a:srgbClr val="666666"/>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First level text</a:t>
            </a:r>
          </a:p>
          <a:p>
            <a:pPr lvl="1"/>
            <a:r>
              <a:rPr lang="en-US" dirty="0"/>
              <a:t>Second level text</a:t>
            </a:r>
          </a:p>
          <a:p>
            <a:pPr marL="1143000" marR="0" lvl="2" indent="-228600" algn="l" defTabSz="914400" rtl="0" eaLnBrk="1" fontAlgn="auto" latinLnBrk="0" hangingPunct="1">
              <a:lnSpc>
                <a:spcPts val="2300"/>
              </a:lnSpc>
              <a:spcBef>
                <a:spcPts val="500"/>
              </a:spcBef>
              <a:spcAft>
                <a:spcPts val="0"/>
              </a:spcAft>
              <a:buClr>
                <a:srgbClr val="005BBB"/>
              </a:buClr>
              <a:buSzTx/>
              <a:buFont typeface="LucidaGrande" panose="020B0600040502020204" charset="0"/>
              <a:buChar char="-"/>
              <a:defRPr/>
            </a:pPr>
            <a:r>
              <a:rPr lang="en-US" dirty="0"/>
              <a:t>Third level</a:t>
            </a:r>
          </a:p>
        </p:txBody>
      </p:sp>
      <p:sp>
        <p:nvSpPr>
          <p:cNvPr id="5" name="Title Placeholder 12"/>
          <p:cNvSpPr>
            <a:spLocks noGrp="1"/>
          </p:cNvSpPr>
          <p:nvPr>
            <p:ph type="title" hasCustomPrompt="1"/>
          </p:nvPr>
        </p:nvSpPr>
        <p:spPr>
          <a:xfrm>
            <a:off x="566928" y="1316736"/>
            <a:ext cx="10515600" cy="868430"/>
          </a:xfrm>
          <a:prstGeom prst="rect">
            <a:avLst/>
          </a:prstGeom>
        </p:spPr>
        <p:txBody>
          <a:bodyPr vert="horz" lIns="91440" tIns="45720" rIns="91440" bIns="45720" rtlCol="0" anchor="t" anchorCtr="0">
            <a:noAutofit/>
          </a:bodyPr>
          <a:lstStyle>
            <a:lvl1pPr>
              <a:defRPr sz="3200" b="0"/>
            </a:lvl1pPr>
          </a:lstStyle>
          <a:p>
            <a:r>
              <a:rPr lang="en-US" dirty="0"/>
              <a:t>Click to edit title</a:t>
            </a:r>
          </a:p>
        </p:txBody>
      </p:sp>
    </p:spTree>
    <p:extLst>
      <p:ext uri="{BB962C8B-B14F-4D97-AF65-F5344CB8AC3E}">
        <p14:creationId xmlns:p14="http://schemas.microsoft.com/office/powerpoint/2010/main" val="3819628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5" name="Text Placeholder 2"/>
          <p:cNvSpPr>
            <a:spLocks noGrp="1"/>
          </p:cNvSpPr>
          <p:nvPr>
            <p:ph type="body" idx="10" hasCustomPrompt="1"/>
          </p:nvPr>
        </p:nvSpPr>
        <p:spPr>
          <a:xfrm>
            <a:off x="566928" y="2185416"/>
            <a:ext cx="10515600" cy="3732425"/>
          </a:xfrm>
          <a:prstGeom prst="rect">
            <a:avLst/>
          </a:prstGeom>
        </p:spPr>
        <p:txBody>
          <a:bodyPr lIns="182880" rIns="182880">
            <a:noAutofit/>
          </a:bodyPr>
          <a:lstStyle>
            <a:lvl1pPr marL="457200" marR="0" indent="-406400" algn="l" defTabSz="914400" rtl="0" eaLnBrk="1" fontAlgn="auto" latinLnBrk="0" hangingPunct="1">
              <a:lnSpc>
                <a:spcPct val="100000"/>
              </a:lnSpc>
              <a:spcBef>
                <a:spcPts val="1000"/>
              </a:spcBef>
              <a:spcAft>
                <a:spcPts val="0"/>
              </a:spcAft>
              <a:buClr>
                <a:srgbClr val="005BBB"/>
              </a:buClr>
              <a:buSzPct val="100000"/>
              <a:buFont typeface="Arial" panose="020B0604020202020204" pitchFamily="34" charset="0"/>
              <a:buChar char="•"/>
              <a:defRPr sz="2400" b="0" i="0" spc="-50" baseline="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800100" indent="-342900">
              <a:buFont typeface="Arial" panose="020B0604020202020204" pitchFamily="34" charset="0"/>
              <a:buChar char="−"/>
              <a:defRPr sz="2000">
                <a:solidFill>
                  <a:schemeClr val="tx1"/>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First Level Text</a:t>
            </a:r>
          </a:p>
          <a:p>
            <a:pPr lvl="1"/>
            <a:r>
              <a:rPr lang="en-US" dirty="0"/>
              <a:t>Second Level Text</a:t>
            </a:r>
          </a:p>
          <a:p>
            <a:pPr lvl="2"/>
            <a:r>
              <a:rPr lang="en-US" dirty="0"/>
              <a:t>Third Level Text</a:t>
            </a:r>
          </a:p>
        </p:txBody>
      </p:sp>
      <p:sp>
        <p:nvSpPr>
          <p:cNvPr id="6" name="Title Placeholder 12"/>
          <p:cNvSpPr>
            <a:spLocks noGrp="1"/>
          </p:cNvSpPr>
          <p:nvPr>
            <p:ph type="title" hasCustomPrompt="1"/>
          </p:nvPr>
        </p:nvSpPr>
        <p:spPr>
          <a:xfrm>
            <a:off x="566928" y="1316736"/>
            <a:ext cx="10515600" cy="868430"/>
          </a:xfrm>
          <a:prstGeom prst="rect">
            <a:avLst/>
          </a:prstGeom>
        </p:spPr>
        <p:txBody>
          <a:bodyPr vert="horz" lIns="91440" tIns="45720" rIns="91440" bIns="45720" rtlCol="0" anchor="t" anchorCtr="0">
            <a:noAutofit/>
          </a:bodyPr>
          <a:lstStyle>
            <a:lvl1pPr>
              <a:defRPr b="0" baseline="0"/>
            </a:lvl1pPr>
          </a:lstStyle>
          <a:p>
            <a:r>
              <a:rPr lang="en-US" dirty="0"/>
              <a:t>Click to edit title</a:t>
            </a:r>
          </a:p>
        </p:txBody>
      </p:sp>
    </p:spTree>
    <p:extLst>
      <p:ext uri="{BB962C8B-B14F-4D97-AF65-F5344CB8AC3E}">
        <p14:creationId xmlns:p14="http://schemas.microsoft.com/office/powerpoint/2010/main" val="2384854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CF9E5EA-587B-4DB5-8C1A-34F0D98703CE}" type="datetimeFigureOut">
              <a:rPr lang="en-US" smtClean="0"/>
              <a:t>6/8/2023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D71BD2-46F1-4F19-9173-26ACE36E8183}" type="slidenum">
              <a:rPr lang="en-US" smtClean="0"/>
              <a:t>‹#›</a:t>
            </a:fld>
            <a:endParaRPr lang="en-US"/>
          </a:p>
        </p:txBody>
      </p:sp>
    </p:spTree>
    <p:extLst>
      <p:ext uri="{BB962C8B-B14F-4D97-AF65-F5344CB8AC3E}">
        <p14:creationId xmlns:p14="http://schemas.microsoft.com/office/powerpoint/2010/main" val="621198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3457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7"/>
          <a:stretch>
            <a:fillRect/>
          </a:stretch>
        </p:blipFill>
        <p:spPr>
          <a:xfrm>
            <a:off x="10889820" y="5795302"/>
            <a:ext cx="1302179" cy="1062698"/>
          </a:xfrm>
          <a:prstGeom prst="rect">
            <a:avLst/>
          </a:prstGeom>
        </p:spPr>
      </p:pic>
      <p:sp>
        <p:nvSpPr>
          <p:cNvPr id="12" name="Text Placeholder 11"/>
          <p:cNvSpPr>
            <a:spLocks noGrp="1"/>
          </p:cNvSpPr>
          <p:nvPr>
            <p:ph type="body" idx="1"/>
          </p:nvPr>
        </p:nvSpPr>
        <p:spPr>
          <a:xfrm>
            <a:off x="566928" y="2320111"/>
            <a:ext cx="10515600" cy="3813382"/>
          </a:xfrm>
          <a:prstGeom prst="rect">
            <a:avLst/>
          </a:prstGeom>
        </p:spPr>
        <p:txBody>
          <a:bodyPr vert="horz" lIns="91440" tIns="45720" rIns="91440" bIns="45720" rtlCol="0">
            <a:normAutofit/>
          </a:bodyPr>
          <a:lstStyle/>
          <a:p>
            <a:pPr lvl="0"/>
            <a:r>
              <a:rPr lang="en-US" dirty="0"/>
              <a:t>First level text</a:t>
            </a:r>
          </a:p>
          <a:p>
            <a:pPr lvl="1"/>
            <a:r>
              <a:rPr lang="en-US" dirty="0"/>
              <a:t>Second level text</a:t>
            </a:r>
          </a:p>
          <a:p>
            <a:pPr marL="1143000" marR="0" lvl="2" indent="-228600" algn="l" defTabSz="914400" rtl="0" eaLnBrk="1" fontAlgn="auto" latinLnBrk="0" hangingPunct="1">
              <a:lnSpc>
                <a:spcPts val="2300"/>
              </a:lnSpc>
              <a:spcBef>
                <a:spcPts val="500"/>
              </a:spcBef>
              <a:spcAft>
                <a:spcPts val="0"/>
              </a:spcAft>
              <a:buClr>
                <a:srgbClr val="005BBB"/>
              </a:buClr>
              <a:buSzTx/>
              <a:buFont typeface="LucidaGrande" panose="020B0600040502020204" charset="0"/>
              <a:buChar char="-"/>
              <a:defRPr/>
            </a:pPr>
            <a:r>
              <a:rPr lang="en-US" dirty="0"/>
              <a:t>Third level</a:t>
            </a:r>
          </a:p>
        </p:txBody>
      </p:sp>
      <p:sp>
        <p:nvSpPr>
          <p:cNvPr id="13" name="Title Placeholder 12"/>
          <p:cNvSpPr>
            <a:spLocks noGrp="1"/>
          </p:cNvSpPr>
          <p:nvPr>
            <p:ph type="title"/>
          </p:nvPr>
        </p:nvSpPr>
        <p:spPr>
          <a:xfrm>
            <a:off x="566928" y="1316736"/>
            <a:ext cx="10515600" cy="868430"/>
          </a:xfrm>
          <a:prstGeom prst="rect">
            <a:avLst/>
          </a:prstGeom>
        </p:spPr>
        <p:txBody>
          <a:bodyPr vert="horz" lIns="91440" tIns="45720" rIns="91440" bIns="45720" rtlCol="0" anchor="t" anchorCtr="0">
            <a:normAutofit/>
          </a:bodyPr>
          <a:lstStyle/>
          <a:p>
            <a:r>
              <a:rPr lang="en-US" dirty="0"/>
              <a:t>Click to edit title</a:t>
            </a:r>
          </a:p>
        </p:txBody>
      </p:sp>
      <p:sp>
        <p:nvSpPr>
          <p:cNvPr id="11" name="Slide Number Placeholder 6"/>
          <p:cNvSpPr txBox="1"/>
          <p:nvPr userDrawn="1"/>
        </p:nvSpPr>
        <p:spPr>
          <a:xfrm>
            <a:off x="10255504" y="6240989"/>
            <a:ext cx="725424" cy="534516"/>
          </a:xfrm>
          <a:prstGeom prst="rect">
            <a:avLst/>
          </a:prstGeom>
        </p:spPr>
        <p:txBody>
          <a:bodyPr vert="horz" lIns="121920" tIns="60960" rIns="121920" bIns="60960" rtlCol="0" anchor="ctr"/>
          <a:lstStyle>
            <a:defPPr>
              <a:defRPr lang="en-US"/>
            </a:defPPr>
            <a:lvl1pPr marL="0" algn="r" defTabSz="685800" rtl="0" eaLnBrk="1" latinLnBrk="0" hangingPunct="1">
              <a:defRPr sz="1000" b="1" i="0" kern="1200">
                <a:solidFill>
                  <a:srgbClr val="828383"/>
                </a:solidFill>
                <a:latin typeface="Museo Slab 900" charset="0"/>
                <a:ea typeface="Museo Slab 900" charset="0"/>
                <a:cs typeface="Museo Slab 900"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2915D2C3-7EB9-F849-9C19-1CC92E2870ED}" type="slidenum">
              <a:rPr lang="en-US" sz="1600" b="1" smtClean="0">
                <a:solidFill>
                  <a:schemeClr val="tx1"/>
                </a:solidFill>
                <a:latin typeface="Arial" panose="020B0604020202020204" pitchFamily="34" charset="0"/>
                <a:ea typeface="Arial" panose="020B0604020202020204" pitchFamily="34" charset="0"/>
                <a:cs typeface="Arial" panose="020B0604020202020204" pitchFamily="34" charset="0"/>
              </a:rPr>
              <a:t>‹#›</a:t>
            </a:fld>
            <a:endParaRPr lang="en-US" sz="1600" b="1" dirty="0">
              <a:solidFill>
                <a:schemeClr val="tx1"/>
              </a:solidFill>
              <a:latin typeface="Arial" panose="020B0604020202020204" pitchFamily="34" charset="0"/>
              <a:ea typeface="Arial" panose="020B0604020202020204" pitchFamily="34" charset="0"/>
              <a:cs typeface="Arial" panose="020B0604020202020204" pitchFamily="34" charset="0"/>
            </a:endParaRPr>
          </a:p>
        </p:txBody>
      </p:sp>
      <p:pic>
        <p:nvPicPr>
          <p:cNvPr id="15" name="Picture 2" descr="“computer science zhejiang university logo”的图片搜索结果"/>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66928" y="-2"/>
            <a:ext cx="1890203" cy="94510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5"/>
          <p:cNvSpPr txBox="1"/>
          <p:nvPr userDrawn="1"/>
        </p:nvSpPr>
        <p:spPr>
          <a:xfrm>
            <a:off x="2505456" y="334265"/>
            <a:ext cx="6638544" cy="336346"/>
          </a:xfrm>
          <a:prstGeom prst="rect">
            <a:avLst/>
          </a:prstGeom>
        </p:spPr>
        <p:txBody>
          <a:bodyPr lIns="0">
            <a:noAutofit/>
          </a:bodyPr>
          <a:lstStyle>
            <a:lvl1pPr marL="0" indent="0" algn="l" defTabSz="914400" rtl="0" eaLnBrk="1" latinLnBrk="0" hangingPunct="1">
              <a:lnSpc>
                <a:spcPct val="150000"/>
              </a:lnSpc>
              <a:spcBef>
                <a:spcPts val="1000"/>
              </a:spcBef>
              <a:buClr>
                <a:srgbClr val="005BBB"/>
              </a:buClr>
              <a:buFont typeface="Arial" panose="020B0604020202020204" pitchFamily="34" charset="0"/>
              <a:buNone/>
              <a:defRPr sz="2400" b="0" i="0" kern="1200" baseline="0">
                <a:solidFill>
                  <a:srgbClr val="000000"/>
                </a:solidFill>
                <a:latin typeface="+mj-lt"/>
                <a:ea typeface="Georgia" panose="02040502050405020303" charset="0"/>
                <a:cs typeface="Georgia" panose="02040502050405020303" charset="0"/>
              </a:defRPr>
            </a:lvl1pPr>
            <a:lvl2pPr marL="685800" indent="-228600" algn="l" defTabSz="914400" rtl="0" eaLnBrk="1" latinLnBrk="0" hangingPunct="1">
              <a:lnSpc>
                <a:spcPct val="100000"/>
              </a:lnSpc>
              <a:spcBef>
                <a:spcPts val="500"/>
              </a:spcBef>
              <a:buClr>
                <a:srgbClr val="005BBB"/>
              </a:buClr>
              <a:buFont typeface="Arial" panose="020B0604020202020204" pitchFamily="34" charset="0"/>
              <a:buChar char="•"/>
              <a:defRPr sz="200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2pPr>
            <a:lvl3pPr marL="1143000" indent="-228600" algn="l" defTabSz="914400" rtl="0" eaLnBrk="1" latinLnBrk="0" hangingPunct="1">
              <a:lnSpc>
                <a:spcPct val="100000"/>
              </a:lnSpc>
              <a:spcBef>
                <a:spcPts val="500"/>
              </a:spcBef>
              <a:buClr>
                <a:srgbClr val="005BBB"/>
              </a:buClr>
              <a:buFont typeface="LucidaGrande" panose="020B0600040502020204" charset="0"/>
              <a:buChar char="-"/>
              <a:defRPr sz="180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3pPr>
            <a:lvl4pPr marL="1600200" indent="-228600" algn="l" defTabSz="914400" rtl="0" eaLnBrk="1" latinLnBrk="0" hangingPunct="1">
              <a:lnSpc>
                <a:spcPct val="90000"/>
              </a:lnSpc>
              <a:spcBef>
                <a:spcPts val="500"/>
              </a:spcBef>
              <a:buClr>
                <a:srgbClr val="005BBB"/>
              </a:buClr>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lgn="l" defTabSz="914400" rtl="0" eaLnBrk="1" latinLnBrk="0" hangingPunct="1">
              <a:lnSpc>
                <a:spcPct val="90000"/>
              </a:lnSpc>
              <a:spcBef>
                <a:spcPts val="500"/>
              </a:spcBef>
              <a:buClr>
                <a:srgbClr val="005BBB"/>
              </a:buClr>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endParaRPr lang="en-US" sz="2000" dirty="0">
              <a:solidFill>
                <a:schemeClr val="tx2">
                  <a:lumMod val="75000"/>
                </a:schemeClr>
              </a:solidFill>
            </a:endParaRPr>
          </a:p>
        </p:txBody>
      </p:sp>
      <p:pic>
        <p:nvPicPr>
          <p:cNvPr id="2" name="Picture 1"/>
          <p:cNvPicPr>
            <a:picLocks noChangeAspect="1"/>
          </p:cNvPicPr>
          <p:nvPr userDrawn="1"/>
        </p:nvPicPr>
        <p:blipFill>
          <a:blip r:embed="rId9"/>
          <a:stretch>
            <a:fillRect/>
          </a:stretch>
        </p:blipFill>
        <p:spPr>
          <a:xfrm>
            <a:off x="3050" y="851445"/>
            <a:ext cx="11387761" cy="208950"/>
          </a:xfrm>
          <a:prstGeom prst="rect">
            <a:avLst/>
          </a:prstGeom>
        </p:spPr>
      </p:pic>
    </p:spTree>
    <p:extLst>
      <p:ext uri="{BB962C8B-B14F-4D97-AF65-F5344CB8AC3E}">
        <p14:creationId xmlns:p14="http://schemas.microsoft.com/office/powerpoint/2010/main" val="32813136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p:txStyles>
    <p:titleStyle>
      <a:lvl1pPr algn="l" defTabSz="914400" rtl="0" eaLnBrk="1" latinLnBrk="0" hangingPunct="1">
        <a:lnSpc>
          <a:spcPct val="90000"/>
        </a:lnSpc>
        <a:spcBef>
          <a:spcPct val="0"/>
        </a:spcBef>
        <a:buNone/>
        <a:defRPr sz="3200" b="0" kern="1200">
          <a:solidFill>
            <a:schemeClr val="tx2"/>
          </a:solidFill>
          <a:latin typeface="+mj-lt"/>
          <a:ea typeface="Georgia" panose="02040502050405020303" charset="0"/>
          <a:cs typeface="Georgia" panose="02040502050405020303" charset="0"/>
        </a:defRPr>
      </a:lvl1pPr>
    </p:titleStyle>
    <p:bodyStyle>
      <a:lvl1pPr marL="228600" indent="-228600" algn="l" defTabSz="914400" rtl="0" eaLnBrk="1" latinLnBrk="0" hangingPunct="1">
        <a:lnSpc>
          <a:spcPct val="100000"/>
        </a:lnSpc>
        <a:spcBef>
          <a:spcPts val="1000"/>
        </a:spcBef>
        <a:buClr>
          <a:srgbClr val="005BBB"/>
        </a:buClr>
        <a:buFont typeface="Arial" panose="020B0604020202020204" pitchFamily="34" charset="0"/>
        <a:buChar char="•"/>
        <a:defRPr sz="240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685800" indent="-228600" algn="l" defTabSz="914400" rtl="0" eaLnBrk="1" latinLnBrk="0" hangingPunct="1">
        <a:lnSpc>
          <a:spcPct val="100000"/>
        </a:lnSpc>
        <a:spcBef>
          <a:spcPts val="500"/>
        </a:spcBef>
        <a:buClr>
          <a:srgbClr val="005BBB"/>
        </a:buClr>
        <a:buFont typeface="Arial" panose="020B0604020202020204" pitchFamily="34" charset="0"/>
        <a:buChar char="•"/>
        <a:defRPr sz="200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2pPr>
      <a:lvl3pPr marL="1143000" marR="0" indent="-228600" algn="l" defTabSz="914400" rtl="0" eaLnBrk="1" fontAlgn="auto" latinLnBrk="0" hangingPunct="1">
        <a:lnSpc>
          <a:spcPts val="2300"/>
        </a:lnSpc>
        <a:spcBef>
          <a:spcPts val="500"/>
        </a:spcBef>
        <a:spcAft>
          <a:spcPts val="0"/>
        </a:spcAft>
        <a:buClr>
          <a:srgbClr val="005BBB"/>
        </a:buClr>
        <a:buSzTx/>
        <a:buFont typeface="LucidaGrande" panose="020B0600040502020204" charset="0"/>
        <a:buChar char="-"/>
        <a:defRPr sz="200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3pPr>
      <a:lvl4pPr marL="1600200" indent="-228600" algn="l" defTabSz="914400" rtl="0" eaLnBrk="1" latinLnBrk="0" hangingPunct="1">
        <a:lnSpc>
          <a:spcPct val="90000"/>
        </a:lnSpc>
        <a:spcBef>
          <a:spcPts val="500"/>
        </a:spcBef>
        <a:buClr>
          <a:srgbClr val="005BBB"/>
        </a:buClr>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lgn="l" defTabSz="914400" rtl="0" eaLnBrk="1" latinLnBrk="0" hangingPunct="1">
        <a:lnSpc>
          <a:spcPct val="90000"/>
        </a:lnSpc>
        <a:spcBef>
          <a:spcPts val="500"/>
        </a:spcBef>
        <a:buClr>
          <a:srgbClr val="005BBB"/>
        </a:buClr>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jpg"/><Relationship Id="rId9" Type="http://schemas.openxmlformats.org/officeDocument/2006/relationships/image" Target="../media/image11.jp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9FD38900-8218-4927-8759-953417CC32D1}"/>
              </a:ext>
            </a:extLst>
          </p:cNvPr>
          <p:cNvSpPr/>
          <p:nvPr/>
        </p:nvSpPr>
        <p:spPr>
          <a:xfrm>
            <a:off x="10262285" y="334631"/>
            <a:ext cx="1008610" cy="584775"/>
          </a:xfrm>
          <a:prstGeom prst="rect">
            <a:avLst/>
          </a:prstGeom>
        </p:spPr>
        <p:txBody>
          <a:bodyPr wrap="none">
            <a:spAutoFit/>
          </a:bodyPr>
          <a:lstStyle/>
          <a:p>
            <a:pPr marL="0" marR="0" lvl="0" indent="0" algn="r" defTabSz="913765"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005BBB"/>
                </a:solidFill>
                <a:effectLst/>
                <a:uLnTx/>
                <a:uFillTx/>
                <a:latin typeface="Times New Roman" panose="02020603050405020304" pitchFamily="18" charset="0"/>
                <a:ea typeface="黑体" panose="02010609060101010101" pitchFamily="49" charset="-122"/>
                <a:cs typeface="Times New Roman" panose="02020603050405020304" pitchFamily="18" charset="0"/>
              </a:rPr>
              <a:t>王恺</a:t>
            </a:r>
          </a:p>
        </p:txBody>
      </p:sp>
      <p:sp>
        <p:nvSpPr>
          <p:cNvPr id="4" name="文本框 3">
            <a:extLst>
              <a:ext uri="{FF2B5EF4-FFF2-40B4-BE49-F238E27FC236}">
                <a16:creationId xmlns:a16="http://schemas.microsoft.com/office/drawing/2014/main" id="{37F23435-E1FB-4A85-AE13-A95AE7381B88}"/>
              </a:ext>
            </a:extLst>
          </p:cNvPr>
          <p:cNvSpPr txBox="1"/>
          <p:nvPr/>
        </p:nvSpPr>
        <p:spPr>
          <a:xfrm>
            <a:off x="301840" y="1171852"/>
            <a:ext cx="1338828" cy="369332"/>
          </a:xfrm>
          <a:prstGeom prst="rect">
            <a:avLst/>
          </a:prstGeom>
          <a:noFill/>
        </p:spPr>
        <p:txBody>
          <a:bodyPr wrap="none" rtlCol="0">
            <a:spAutoFit/>
          </a:bodyPr>
          <a:lstStyle/>
          <a:p>
            <a:r>
              <a:rPr lang="zh-CN" altLang="en-US" dirty="0">
                <a:latin typeface="Times New Roman" panose="02020603050405020304" pitchFamily="18" charset="0"/>
                <a:cs typeface="Times New Roman" panose="02020603050405020304" pitchFamily="18" charset="0"/>
              </a:rPr>
              <a:t>工作目标：</a:t>
            </a:r>
            <a:endParaRPr lang="en-US" altLang="zh-CN"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85A73482-B3A5-4F19-8641-CBACCFB91FA4}"/>
              </a:ext>
            </a:extLst>
          </p:cNvPr>
          <p:cNvPicPr>
            <a:picLocks noChangeAspect="1"/>
          </p:cNvPicPr>
          <p:nvPr/>
        </p:nvPicPr>
        <p:blipFill rotWithShape="1">
          <a:blip r:embed="rId3">
            <a:extLst>
              <a:ext uri="{28A0092B-C50C-407E-A947-70E740481C1C}">
                <a14:useLocalDpi xmlns:a14="http://schemas.microsoft.com/office/drawing/2010/main" val="0"/>
              </a:ext>
            </a:extLst>
          </a:blip>
          <a:srcRect l="27080" t="505" r="18403" b="26814"/>
          <a:stretch/>
        </p:blipFill>
        <p:spPr>
          <a:xfrm>
            <a:off x="559468" y="3394799"/>
            <a:ext cx="1536079" cy="1535837"/>
          </a:xfrm>
          <a:prstGeom prst="rect">
            <a:avLst/>
          </a:prstGeom>
          <a:ln>
            <a:noFill/>
          </a:ln>
          <a:effectLst>
            <a:outerShdw blurRad="190500" algn="tl" rotWithShape="0">
              <a:srgbClr val="000000">
                <a:alpha val="70000"/>
              </a:srgbClr>
            </a:outerShdw>
          </a:effectLst>
        </p:spPr>
      </p:pic>
      <p:pic>
        <p:nvPicPr>
          <p:cNvPr id="14" name="图片 13">
            <a:extLst>
              <a:ext uri="{FF2B5EF4-FFF2-40B4-BE49-F238E27FC236}">
                <a16:creationId xmlns:a16="http://schemas.microsoft.com/office/drawing/2014/main" id="{2B09D4B3-B1A9-48D9-A8DD-CB0CB8941BDE}"/>
              </a:ext>
            </a:extLst>
          </p:cNvPr>
          <p:cNvPicPr>
            <a:picLocks noChangeAspect="1"/>
          </p:cNvPicPr>
          <p:nvPr/>
        </p:nvPicPr>
        <p:blipFill rotWithShape="1">
          <a:blip r:embed="rId4">
            <a:extLst>
              <a:ext uri="{28A0092B-C50C-407E-A947-70E740481C1C}">
                <a14:useLocalDpi xmlns:a14="http://schemas.microsoft.com/office/drawing/2010/main" val="0"/>
              </a:ext>
            </a:extLst>
          </a:blip>
          <a:srcRect l="18354" t="458" r="14800" b="-632"/>
          <a:stretch/>
        </p:blipFill>
        <p:spPr>
          <a:xfrm>
            <a:off x="727901" y="3568821"/>
            <a:ext cx="1536079" cy="1535837"/>
          </a:xfrm>
          <a:prstGeom prst="rect">
            <a:avLst/>
          </a:prstGeom>
          <a:ln>
            <a:noFill/>
          </a:ln>
          <a:effectLst>
            <a:outerShdw blurRad="190500" algn="tl" rotWithShape="0">
              <a:srgbClr val="000000">
                <a:alpha val="70000"/>
              </a:srgbClr>
            </a:outerShdw>
          </a:effectLst>
        </p:spPr>
      </p:pic>
      <p:pic>
        <p:nvPicPr>
          <p:cNvPr id="15" name="图片 14">
            <a:extLst>
              <a:ext uri="{FF2B5EF4-FFF2-40B4-BE49-F238E27FC236}">
                <a16:creationId xmlns:a16="http://schemas.microsoft.com/office/drawing/2014/main" id="{54DE9CDB-0395-4DE5-9855-F270AE331965}"/>
              </a:ext>
            </a:extLst>
          </p:cNvPr>
          <p:cNvPicPr>
            <a:picLocks noChangeAspect="1"/>
          </p:cNvPicPr>
          <p:nvPr/>
        </p:nvPicPr>
        <p:blipFill>
          <a:blip r:embed="rId5"/>
          <a:stretch>
            <a:fillRect/>
          </a:stretch>
        </p:blipFill>
        <p:spPr>
          <a:xfrm>
            <a:off x="2927540" y="2935573"/>
            <a:ext cx="918452" cy="918452"/>
          </a:xfrm>
          <a:prstGeom prst="rect">
            <a:avLst/>
          </a:prstGeom>
          <a:ln>
            <a:noFill/>
          </a:ln>
          <a:effectLst>
            <a:outerShdw blurRad="190500" algn="tl" rotWithShape="0">
              <a:srgbClr val="000000">
                <a:alpha val="70000"/>
              </a:srgbClr>
            </a:outerShdw>
          </a:effectLst>
        </p:spPr>
      </p:pic>
      <p:pic>
        <p:nvPicPr>
          <p:cNvPr id="16" name="Picture 6">
            <a:extLst>
              <a:ext uri="{FF2B5EF4-FFF2-40B4-BE49-F238E27FC236}">
                <a16:creationId xmlns:a16="http://schemas.microsoft.com/office/drawing/2014/main" id="{D460441A-D97F-41B6-BF3D-F30205A4E53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546" t="2825" r="2628" b="4351"/>
          <a:stretch/>
        </p:blipFill>
        <p:spPr bwMode="auto">
          <a:xfrm>
            <a:off x="2927539" y="4645431"/>
            <a:ext cx="918453" cy="91845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17" name="弧形 16">
            <a:extLst>
              <a:ext uri="{FF2B5EF4-FFF2-40B4-BE49-F238E27FC236}">
                <a16:creationId xmlns:a16="http://schemas.microsoft.com/office/drawing/2014/main" id="{6359A0A4-0AA8-4BE6-9F2A-40EB424D942E}"/>
              </a:ext>
            </a:extLst>
          </p:cNvPr>
          <p:cNvSpPr/>
          <p:nvPr/>
        </p:nvSpPr>
        <p:spPr>
          <a:xfrm>
            <a:off x="1773590" y="2553237"/>
            <a:ext cx="1697579" cy="3536843"/>
          </a:xfrm>
          <a:prstGeom prst="arc">
            <a:avLst>
              <a:gd name="adj1" fmla="val 14501232"/>
              <a:gd name="adj2" fmla="val 7524843"/>
            </a:avLst>
          </a:prstGeom>
          <a:ln>
            <a:solidFill>
              <a:srgbClr val="0070C0"/>
            </a:solidFill>
            <a:headEnd type="none" w="med" len="med"/>
            <a:tailEnd type="arrow" w="med" len="med"/>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C0CECDBC-9ABD-4D34-81B1-ACF96332A1D2}"/>
              </a:ext>
            </a:extLst>
          </p:cNvPr>
          <p:cNvSpPr txBox="1"/>
          <p:nvPr/>
        </p:nvSpPr>
        <p:spPr>
          <a:xfrm>
            <a:off x="1126897" y="5135703"/>
            <a:ext cx="543739" cy="307777"/>
          </a:xfrm>
          <a:prstGeom prst="rect">
            <a:avLst/>
          </a:prstGeom>
          <a:noFill/>
        </p:spPr>
        <p:txBody>
          <a:bodyPr wrap="none" rtlCol="0">
            <a:spAutoFit/>
          </a:bodyPr>
          <a:lstStyle/>
          <a:p>
            <a:r>
              <a:rPr lang="zh-CN" altLang="en-US" sz="1400" dirty="0">
                <a:latin typeface="Times New Roman" panose="02020603050405020304" pitchFamily="18" charset="0"/>
                <a:ea typeface="仿宋" panose="02010609060101010101" pitchFamily="49" charset="-122"/>
                <a:cs typeface="Times New Roman" panose="02020603050405020304" pitchFamily="18" charset="0"/>
              </a:rPr>
              <a:t>数据</a:t>
            </a:r>
          </a:p>
        </p:txBody>
      </p:sp>
      <p:sp>
        <p:nvSpPr>
          <p:cNvPr id="19" name="文本框 18">
            <a:extLst>
              <a:ext uri="{FF2B5EF4-FFF2-40B4-BE49-F238E27FC236}">
                <a16:creationId xmlns:a16="http://schemas.microsoft.com/office/drawing/2014/main" id="{9E2BE605-0585-4114-BCF5-70CB5BD0E40B}"/>
              </a:ext>
            </a:extLst>
          </p:cNvPr>
          <p:cNvSpPr txBox="1"/>
          <p:nvPr/>
        </p:nvSpPr>
        <p:spPr>
          <a:xfrm>
            <a:off x="2845591" y="4095839"/>
            <a:ext cx="1082348" cy="307777"/>
          </a:xfrm>
          <a:prstGeom prst="rect">
            <a:avLst/>
          </a:prstGeom>
          <a:noFill/>
        </p:spPr>
        <p:txBody>
          <a:bodyPr wrap="none" rtlCol="0">
            <a:spAutoFit/>
          </a:bodyPr>
          <a:lstStyle/>
          <a:p>
            <a:r>
              <a:rPr lang="zh-CN" altLang="en-US" sz="1400" dirty="0">
                <a:latin typeface="Times New Roman" panose="02020603050405020304" pitchFamily="18" charset="0"/>
                <a:ea typeface="仿宋" panose="02010609060101010101" pitchFamily="49" charset="-122"/>
                <a:cs typeface="Times New Roman" panose="02020603050405020304" pitchFamily="18" charset="0"/>
              </a:rPr>
              <a:t>迭代、训练</a:t>
            </a:r>
          </a:p>
        </p:txBody>
      </p:sp>
      <p:pic>
        <p:nvPicPr>
          <p:cNvPr id="20" name="Picture 4">
            <a:extLst>
              <a:ext uri="{FF2B5EF4-FFF2-40B4-BE49-F238E27FC236}">
                <a16:creationId xmlns:a16="http://schemas.microsoft.com/office/drawing/2014/main" id="{EED47469-B365-41E6-97DB-9030793568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16858" y="2489276"/>
            <a:ext cx="1811045" cy="181104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21" name="Picture 6">
            <a:extLst>
              <a:ext uri="{FF2B5EF4-FFF2-40B4-BE49-F238E27FC236}">
                <a16:creationId xmlns:a16="http://schemas.microsoft.com/office/drawing/2014/main" id="{EFD2CBEB-F478-4DDE-AD20-FDEC0C4E922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16858" y="4230180"/>
            <a:ext cx="1811045" cy="181104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22" name="图片 21">
            <a:extLst>
              <a:ext uri="{FF2B5EF4-FFF2-40B4-BE49-F238E27FC236}">
                <a16:creationId xmlns:a16="http://schemas.microsoft.com/office/drawing/2014/main" id="{D4250550-A01A-43BA-AB2F-B367651EBA93}"/>
              </a:ext>
            </a:extLst>
          </p:cNvPr>
          <p:cNvPicPr>
            <a:picLocks noChangeAspect="1"/>
          </p:cNvPicPr>
          <p:nvPr/>
        </p:nvPicPr>
        <p:blipFill>
          <a:blip r:embed="rId5"/>
          <a:stretch>
            <a:fillRect/>
          </a:stretch>
        </p:blipFill>
        <p:spPr>
          <a:xfrm>
            <a:off x="4607363" y="2544359"/>
            <a:ext cx="678235" cy="678235"/>
          </a:xfrm>
          <a:prstGeom prst="rect">
            <a:avLst/>
          </a:prstGeom>
        </p:spPr>
      </p:pic>
      <p:cxnSp>
        <p:nvCxnSpPr>
          <p:cNvPr id="24" name="直接箭头连接符 23">
            <a:extLst>
              <a:ext uri="{FF2B5EF4-FFF2-40B4-BE49-F238E27FC236}">
                <a16:creationId xmlns:a16="http://schemas.microsoft.com/office/drawing/2014/main" id="{CA04576B-FC86-4B53-9D65-A72B73BD0CFD}"/>
              </a:ext>
            </a:extLst>
          </p:cNvPr>
          <p:cNvCxnSpPr>
            <a:cxnSpLocks/>
          </p:cNvCxnSpPr>
          <p:nvPr/>
        </p:nvCxnSpPr>
        <p:spPr>
          <a:xfrm>
            <a:off x="4955358" y="2883476"/>
            <a:ext cx="0" cy="1748433"/>
          </a:xfrm>
          <a:prstGeom prst="straightConnector1">
            <a:avLst/>
          </a:prstGeom>
          <a:ln w="19050" cap="flat" cmpd="sng" algn="ctr">
            <a:solidFill>
              <a:schemeClr val="accent5">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6" name="文本框 25">
            <a:extLst>
              <a:ext uri="{FF2B5EF4-FFF2-40B4-BE49-F238E27FC236}">
                <a16:creationId xmlns:a16="http://schemas.microsoft.com/office/drawing/2014/main" id="{93BAB700-D867-45D9-959F-A850EFDEEA8F}"/>
              </a:ext>
            </a:extLst>
          </p:cNvPr>
          <p:cNvSpPr txBox="1"/>
          <p:nvPr/>
        </p:nvSpPr>
        <p:spPr>
          <a:xfrm>
            <a:off x="4955358" y="2729587"/>
            <a:ext cx="1135247" cy="276999"/>
          </a:xfrm>
          <a:prstGeom prst="rect">
            <a:avLst/>
          </a:prstGeom>
          <a:noFill/>
        </p:spPr>
        <p:txBody>
          <a:bodyPr wrap="none" rtlCol="0">
            <a:spAutoFit/>
          </a:bodyPr>
          <a:lstStyle/>
          <a:p>
            <a:r>
              <a:rPr lang="zh-CN" altLang="en-US" sz="1200" dirty="0">
                <a:solidFill>
                  <a:srgbClr val="92D050"/>
                </a:solidFill>
                <a:latin typeface="Times New Roman" panose="02020603050405020304" pitchFamily="18" charset="0"/>
                <a:ea typeface="仿宋" panose="02010609060101010101" pitchFamily="49" charset="-122"/>
                <a:cs typeface="Times New Roman" panose="02020603050405020304" pitchFamily="18" charset="0"/>
              </a:rPr>
              <a:t>无攻击性</a:t>
            </a:r>
            <a:r>
              <a:rPr lang="en-US" altLang="zh-CN" sz="1200" dirty="0">
                <a:solidFill>
                  <a:srgbClr val="92D050"/>
                </a:solidFill>
                <a:latin typeface="Times New Roman" panose="02020603050405020304" pitchFamily="18" charset="0"/>
                <a:ea typeface="仿宋" panose="02010609060101010101" pitchFamily="49" charset="-122"/>
                <a:cs typeface="Times New Roman" panose="02020603050405020304" pitchFamily="18" charset="0"/>
              </a:rPr>
              <a:t>patch</a:t>
            </a:r>
            <a:endParaRPr lang="zh-CN" altLang="en-US" sz="1200" dirty="0">
              <a:solidFill>
                <a:srgbClr val="92D050"/>
              </a:solidFill>
              <a:latin typeface="Times New Roman" panose="02020603050405020304" pitchFamily="18" charset="0"/>
              <a:ea typeface="仿宋" panose="02010609060101010101" pitchFamily="49" charset="-122"/>
              <a:cs typeface="Times New Roman" panose="02020603050405020304" pitchFamily="18" charset="0"/>
            </a:endParaRPr>
          </a:p>
        </p:txBody>
      </p:sp>
      <p:sp>
        <p:nvSpPr>
          <p:cNvPr id="27" name="文本框 26">
            <a:extLst>
              <a:ext uri="{FF2B5EF4-FFF2-40B4-BE49-F238E27FC236}">
                <a16:creationId xmlns:a16="http://schemas.microsoft.com/office/drawing/2014/main" id="{E12FCC30-AD3C-4594-8A6C-CA6D314B61A3}"/>
              </a:ext>
            </a:extLst>
          </p:cNvPr>
          <p:cNvSpPr txBox="1"/>
          <p:nvPr/>
        </p:nvSpPr>
        <p:spPr>
          <a:xfrm>
            <a:off x="4971238" y="4436937"/>
            <a:ext cx="1135247" cy="276999"/>
          </a:xfrm>
          <a:prstGeom prst="rect">
            <a:avLst/>
          </a:prstGeom>
          <a:noFill/>
        </p:spPr>
        <p:txBody>
          <a:bodyPr wrap="none" rtlCol="0">
            <a:spAutoFit/>
          </a:bodyPr>
          <a:lstStyle/>
          <a:p>
            <a:r>
              <a:rPr lang="zh-CN" altLang="en-US" sz="1200" dirty="0">
                <a:solidFill>
                  <a:srgbClr val="FF0000"/>
                </a:solidFill>
                <a:latin typeface="Times New Roman" panose="02020603050405020304" pitchFamily="18" charset="0"/>
                <a:ea typeface="仿宋" panose="02010609060101010101" pitchFamily="49" charset="-122"/>
                <a:cs typeface="Times New Roman" panose="02020603050405020304" pitchFamily="18" charset="0"/>
              </a:rPr>
              <a:t>有攻击性</a:t>
            </a:r>
            <a:r>
              <a:rPr lang="en-US" altLang="zh-CN" sz="1200" dirty="0">
                <a:solidFill>
                  <a:srgbClr val="FF0000"/>
                </a:solidFill>
                <a:latin typeface="Times New Roman" panose="02020603050405020304" pitchFamily="18" charset="0"/>
                <a:ea typeface="仿宋" panose="02010609060101010101" pitchFamily="49" charset="-122"/>
                <a:cs typeface="Times New Roman" panose="02020603050405020304" pitchFamily="18" charset="0"/>
              </a:rPr>
              <a:t>patch</a:t>
            </a:r>
            <a:endParaRPr lang="zh-CN" altLang="en-US" sz="1200" dirty="0">
              <a:solidFill>
                <a:srgbClr val="FF0000"/>
              </a:solidFill>
              <a:latin typeface="Times New Roman" panose="02020603050405020304" pitchFamily="18" charset="0"/>
              <a:ea typeface="仿宋" panose="02010609060101010101" pitchFamily="49" charset="-122"/>
              <a:cs typeface="Times New Roman" panose="02020603050405020304" pitchFamily="18" charset="0"/>
            </a:endParaRPr>
          </a:p>
        </p:txBody>
      </p:sp>
      <p:sp>
        <p:nvSpPr>
          <p:cNvPr id="28" name="箭头: 右 27">
            <a:extLst>
              <a:ext uri="{FF2B5EF4-FFF2-40B4-BE49-F238E27FC236}">
                <a16:creationId xmlns:a16="http://schemas.microsoft.com/office/drawing/2014/main" id="{53581578-B5E7-44A5-A019-1BFB42A3BFE5}"/>
              </a:ext>
            </a:extLst>
          </p:cNvPr>
          <p:cNvSpPr/>
          <p:nvPr/>
        </p:nvSpPr>
        <p:spPr>
          <a:xfrm>
            <a:off x="4095384" y="3371938"/>
            <a:ext cx="25403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9" name="箭头: 右 28">
            <a:extLst>
              <a:ext uri="{FF2B5EF4-FFF2-40B4-BE49-F238E27FC236}">
                <a16:creationId xmlns:a16="http://schemas.microsoft.com/office/drawing/2014/main" id="{206BC9BC-39C7-4AAB-B00A-AC2CF46D3359}"/>
              </a:ext>
            </a:extLst>
          </p:cNvPr>
          <p:cNvSpPr/>
          <p:nvPr/>
        </p:nvSpPr>
        <p:spPr>
          <a:xfrm>
            <a:off x="4054410" y="5081797"/>
            <a:ext cx="25403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0" name="矩形: 圆角 29">
            <a:extLst>
              <a:ext uri="{FF2B5EF4-FFF2-40B4-BE49-F238E27FC236}">
                <a16:creationId xmlns:a16="http://schemas.microsoft.com/office/drawing/2014/main" id="{3EE0E871-93B8-4A3F-90C9-5CB1A27EFCC1}"/>
              </a:ext>
            </a:extLst>
          </p:cNvPr>
          <p:cNvSpPr/>
          <p:nvPr/>
        </p:nvSpPr>
        <p:spPr>
          <a:xfrm>
            <a:off x="4955358" y="4930636"/>
            <a:ext cx="1294521" cy="512844"/>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1" name="矩形: 圆角 30">
            <a:extLst>
              <a:ext uri="{FF2B5EF4-FFF2-40B4-BE49-F238E27FC236}">
                <a16:creationId xmlns:a16="http://schemas.microsoft.com/office/drawing/2014/main" id="{0841B464-1496-4968-B73B-CD98ADDB07F8}"/>
              </a:ext>
            </a:extLst>
          </p:cNvPr>
          <p:cNvSpPr/>
          <p:nvPr/>
        </p:nvSpPr>
        <p:spPr>
          <a:xfrm>
            <a:off x="4971238" y="3206483"/>
            <a:ext cx="1294521" cy="512844"/>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2" name="文本框 31">
            <a:extLst>
              <a:ext uri="{FF2B5EF4-FFF2-40B4-BE49-F238E27FC236}">
                <a16:creationId xmlns:a16="http://schemas.microsoft.com/office/drawing/2014/main" id="{C69719E3-143C-427F-A3C3-6EBA668C5EF1}"/>
              </a:ext>
            </a:extLst>
          </p:cNvPr>
          <p:cNvSpPr txBox="1"/>
          <p:nvPr/>
        </p:nvSpPr>
        <p:spPr>
          <a:xfrm>
            <a:off x="5642407" y="5216709"/>
            <a:ext cx="646331" cy="230832"/>
          </a:xfrm>
          <a:prstGeom prst="rect">
            <a:avLst/>
          </a:prstGeom>
          <a:noFill/>
        </p:spPr>
        <p:txBody>
          <a:bodyPr wrap="none" rtlCol="0">
            <a:spAutoFit/>
          </a:bodyPr>
          <a:lstStyle/>
          <a:p>
            <a:r>
              <a:rPr lang="zh-CN" altLang="en-US" sz="900" dirty="0">
                <a:solidFill>
                  <a:srgbClr val="FF0000"/>
                </a:solidFill>
                <a:latin typeface="Times New Roman" panose="02020603050405020304" pitchFamily="18" charset="0"/>
                <a:ea typeface="仿宋" panose="02010609060101010101" pitchFamily="49" charset="-122"/>
                <a:cs typeface="Times New Roman" panose="02020603050405020304" pitchFamily="18" charset="0"/>
              </a:rPr>
              <a:t>检测失效</a:t>
            </a:r>
          </a:p>
        </p:txBody>
      </p:sp>
      <p:sp>
        <p:nvSpPr>
          <p:cNvPr id="33" name="文本框 32">
            <a:extLst>
              <a:ext uri="{FF2B5EF4-FFF2-40B4-BE49-F238E27FC236}">
                <a16:creationId xmlns:a16="http://schemas.microsoft.com/office/drawing/2014/main" id="{8875B86D-D6A5-43A8-89AF-50C016977CD8}"/>
              </a:ext>
            </a:extLst>
          </p:cNvPr>
          <p:cNvSpPr txBox="1"/>
          <p:nvPr/>
        </p:nvSpPr>
        <p:spPr>
          <a:xfrm>
            <a:off x="5677882" y="3484449"/>
            <a:ext cx="646331" cy="230832"/>
          </a:xfrm>
          <a:prstGeom prst="rect">
            <a:avLst/>
          </a:prstGeom>
          <a:noFill/>
        </p:spPr>
        <p:txBody>
          <a:bodyPr wrap="none" rtlCol="0">
            <a:spAutoFit/>
          </a:bodyPr>
          <a:lstStyle/>
          <a:p>
            <a:r>
              <a:rPr lang="zh-CN" altLang="en-US" sz="900" dirty="0">
                <a:solidFill>
                  <a:srgbClr val="92D050"/>
                </a:solidFill>
                <a:latin typeface="Times New Roman" panose="02020603050405020304" pitchFamily="18" charset="0"/>
                <a:ea typeface="仿宋" panose="02010609060101010101" pitchFamily="49" charset="-122"/>
                <a:cs typeface="Times New Roman" panose="02020603050405020304" pitchFamily="18" charset="0"/>
              </a:rPr>
              <a:t>检测正常</a:t>
            </a:r>
          </a:p>
        </p:txBody>
      </p:sp>
      <p:sp>
        <p:nvSpPr>
          <p:cNvPr id="44" name="文本框 43">
            <a:extLst>
              <a:ext uri="{FF2B5EF4-FFF2-40B4-BE49-F238E27FC236}">
                <a16:creationId xmlns:a16="http://schemas.microsoft.com/office/drawing/2014/main" id="{05B62257-016A-462E-8309-8C15FC739DEE}"/>
              </a:ext>
            </a:extLst>
          </p:cNvPr>
          <p:cNvSpPr txBox="1"/>
          <p:nvPr/>
        </p:nvSpPr>
        <p:spPr>
          <a:xfrm>
            <a:off x="6757469" y="2405859"/>
            <a:ext cx="3597460" cy="276999"/>
          </a:xfrm>
          <a:prstGeom prst="rect">
            <a:avLst/>
          </a:prstGeom>
          <a:noFill/>
          <a:ln>
            <a:solidFill>
              <a:schemeClr val="tx2"/>
            </a:solidFill>
          </a:ln>
        </p:spPr>
        <p:txBody>
          <a:bodyPr wrap="none" rtlCol="0">
            <a:spAutoFit/>
          </a:bodyPr>
          <a:lstStyle/>
          <a:p>
            <a:pPr algn="ctr"/>
            <a:r>
              <a:rPr lang="zh-CN" altLang="en-US" sz="1200" dirty="0">
                <a:latin typeface="Times New Roman" panose="02020603050405020304" pitchFamily="18" charset="0"/>
                <a:ea typeface="仿宋" panose="02010609060101010101" pitchFamily="49" charset="-122"/>
                <a:cs typeface="Times New Roman" panose="02020603050405020304" pitchFamily="18" charset="0"/>
              </a:rPr>
              <a:t>对所产生</a:t>
            </a:r>
            <a:r>
              <a:rPr lang="en-US" altLang="zh-CN" sz="1200" dirty="0">
                <a:latin typeface="Times New Roman" panose="02020603050405020304" pitchFamily="18" charset="0"/>
                <a:ea typeface="仿宋" panose="02010609060101010101" pitchFamily="49" charset="-122"/>
                <a:cs typeface="Times New Roman" panose="02020603050405020304" pitchFamily="18" charset="0"/>
              </a:rPr>
              <a:t>patch</a:t>
            </a:r>
            <a:r>
              <a:rPr lang="zh-CN" altLang="en-US" sz="1200" dirty="0">
                <a:latin typeface="Times New Roman" panose="02020603050405020304" pitchFamily="18" charset="0"/>
                <a:ea typeface="仿宋" panose="02010609060101010101" pitchFamily="49" charset="-122"/>
                <a:cs typeface="Times New Roman" panose="02020603050405020304" pitchFamily="18" charset="0"/>
              </a:rPr>
              <a:t>的复杂度做一定限制；增强其鲁棒性</a:t>
            </a:r>
          </a:p>
        </p:txBody>
      </p:sp>
      <p:cxnSp>
        <p:nvCxnSpPr>
          <p:cNvPr id="46" name="连接符: 肘形 45">
            <a:extLst>
              <a:ext uri="{FF2B5EF4-FFF2-40B4-BE49-F238E27FC236}">
                <a16:creationId xmlns:a16="http://schemas.microsoft.com/office/drawing/2014/main" id="{2B56C996-75CB-4E18-AE71-77FDEBF7F0B8}"/>
              </a:ext>
            </a:extLst>
          </p:cNvPr>
          <p:cNvCxnSpPr>
            <a:stCxn id="27" idx="3"/>
            <a:endCxn id="44" idx="1"/>
          </p:cNvCxnSpPr>
          <p:nvPr/>
        </p:nvCxnSpPr>
        <p:spPr>
          <a:xfrm flipV="1">
            <a:off x="6106485" y="2544359"/>
            <a:ext cx="650984" cy="2031078"/>
          </a:xfrm>
          <a:prstGeom prst="bentConnector3">
            <a:avLst>
              <a:gd name="adj1" fmla="val 50000"/>
            </a:avLst>
          </a:prstGeom>
          <a:ln>
            <a:solidFill>
              <a:srgbClr val="0070C0"/>
            </a:solidFill>
            <a:tailEnd type="triangle"/>
          </a:ln>
        </p:spPr>
        <p:style>
          <a:lnRef idx="3">
            <a:schemeClr val="accent2"/>
          </a:lnRef>
          <a:fillRef idx="0">
            <a:schemeClr val="accent2"/>
          </a:fillRef>
          <a:effectRef idx="2">
            <a:schemeClr val="accent2"/>
          </a:effectRef>
          <a:fontRef idx="minor">
            <a:schemeClr val="tx1"/>
          </a:fontRef>
        </p:style>
      </p:cxnSp>
      <p:cxnSp>
        <p:nvCxnSpPr>
          <p:cNvPr id="50" name="直接箭头连接符 49">
            <a:extLst>
              <a:ext uri="{FF2B5EF4-FFF2-40B4-BE49-F238E27FC236}">
                <a16:creationId xmlns:a16="http://schemas.microsoft.com/office/drawing/2014/main" id="{E7E2F440-3CA8-4522-8CA4-A51BEAD6C17A}"/>
              </a:ext>
            </a:extLst>
          </p:cNvPr>
          <p:cNvCxnSpPr>
            <a:stCxn id="44" idx="2"/>
          </p:cNvCxnSpPr>
          <p:nvPr/>
        </p:nvCxnSpPr>
        <p:spPr>
          <a:xfrm>
            <a:off x="8556199" y="2682858"/>
            <a:ext cx="0" cy="241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B6D0033F-31A2-4BBF-9A25-A270D6A79A20}"/>
              </a:ext>
            </a:extLst>
          </p:cNvPr>
          <p:cNvSpPr txBox="1"/>
          <p:nvPr/>
        </p:nvSpPr>
        <p:spPr>
          <a:xfrm>
            <a:off x="6544985" y="2941604"/>
            <a:ext cx="4031873" cy="3170099"/>
          </a:xfrm>
          <a:prstGeom prst="rect">
            <a:avLst/>
          </a:prstGeom>
          <a:noFill/>
          <a:ln>
            <a:solidFill>
              <a:schemeClr val="tx2"/>
            </a:solidFill>
          </a:ln>
        </p:spPr>
        <p:txBody>
          <a:bodyPr wrap="none" rtlCol="0">
            <a:spAutoFit/>
          </a:bodyPr>
          <a:lstStyle/>
          <a:p>
            <a:pPr algn="ctr"/>
            <a:r>
              <a:rPr lang="zh-CN" altLang="en-US" sz="1200" dirty="0">
                <a:latin typeface="Times New Roman" panose="02020603050405020304" pitchFamily="18" charset="0"/>
                <a:ea typeface="仿宋" panose="02010609060101010101" pitchFamily="49" charset="-122"/>
                <a:cs typeface="Times New Roman" panose="02020603050405020304" pitchFamily="18" charset="0"/>
              </a:rPr>
              <a:t>使我们的激光设备可以在现实世界中产生有效的攻击图案</a:t>
            </a:r>
            <a:endParaRPr lang="en-US" altLang="zh-CN" sz="1200" dirty="0">
              <a:latin typeface="Times New Roman" panose="02020603050405020304" pitchFamily="18" charset="0"/>
              <a:ea typeface="仿宋" panose="02010609060101010101" pitchFamily="49" charset="-122"/>
              <a:cs typeface="Times New Roman" panose="02020603050405020304" pitchFamily="18" charset="0"/>
            </a:endParaRPr>
          </a:p>
          <a:p>
            <a:pPr algn="ctr"/>
            <a:r>
              <a:rPr lang="zh-CN" altLang="en-US" sz="1200" dirty="0">
                <a:latin typeface="Times New Roman" panose="02020603050405020304" pitchFamily="18" charset="0"/>
                <a:ea typeface="仿宋" panose="02010609060101010101" pitchFamily="49" charset="-122"/>
                <a:cs typeface="Times New Roman" panose="02020603050405020304" pitchFamily="18" charset="0"/>
              </a:rPr>
              <a:t>进而攻击自动驾驶汽车的目标检测算法</a:t>
            </a:r>
            <a:endParaRPr lang="en-US" altLang="zh-CN" sz="1200" dirty="0">
              <a:latin typeface="Times New Roman" panose="02020603050405020304" pitchFamily="18" charset="0"/>
              <a:ea typeface="仿宋" panose="02010609060101010101" pitchFamily="49" charset="-122"/>
              <a:cs typeface="Times New Roman" panose="02020603050405020304" pitchFamily="18" charset="0"/>
            </a:endParaRPr>
          </a:p>
          <a:p>
            <a:pPr algn="ctr"/>
            <a:endParaRPr lang="en-US" altLang="zh-CN" sz="1200" dirty="0">
              <a:latin typeface="Times New Roman" panose="02020603050405020304" pitchFamily="18" charset="0"/>
              <a:ea typeface="仿宋" panose="02010609060101010101" pitchFamily="49" charset="-122"/>
              <a:cs typeface="Times New Roman" panose="02020603050405020304" pitchFamily="18" charset="0"/>
            </a:endParaRPr>
          </a:p>
          <a:p>
            <a:pPr algn="ctr"/>
            <a:endParaRPr lang="en-US" altLang="zh-CN" sz="1200" dirty="0">
              <a:latin typeface="Times New Roman" panose="02020603050405020304" pitchFamily="18" charset="0"/>
              <a:ea typeface="仿宋" panose="02010609060101010101" pitchFamily="49" charset="-122"/>
              <a:cs typeface="Times New Roman" panose="02020603050405020304" pitchFamily="18" charset="0"/>
            </a:endParaRPr>
          </a:p>
          <a:p>
            <a:pPr algn="ctr"/>
            <a:endParaRPr lang="en-US" altLang="zh-CN" sz="1200" dirty="0">
              <a:latin typeface="Times New Roman" panose="02020603050405020304" pitchFamily="18" charset="0"/>
              <a:ea typeface="仿宋" panose="02010609060101010101" pitchFamily="49" charset="-122"/>
              <a:cs typeface="Times New Roman" panose="02020603050405020304" pitchFamily="18" charset="0"/>
            </a:endParaRPr>
          </a:p>
          <a:p>
            <a:pPr algn="ctr"/>
            <a:endParaRPr lang="en-US" altLang="zh-CN" sz="1200" dirty="0">
              <a:latin typeface="Times New Roman" panose="02020603050405020304" pitchFamily="18" charset="0"/>
              <a:ea typeface="仿宋" panose="02010609060101010101" pitchFamily="49" charset="-122"/>
              <a:cs typeface="Times New Roman" panose="02020603050405020304" pitchFamily="18" charset="0"/>
            </a:endParaRPr>
          </a:p>
          <a:p>
            <a:pPr algn="ctr"/>
            <a:endParaRPr lang="en-US" altLang="zh-CN" sz="1200" dirty="0">
              <a:latin typeface="Times New Roman" panose="02020603050405020304" pitchFamily="18" charset="0"/>
              <a:ea typeface="仿宋" panose="02010609060101010101" pitchFamily="49" charset="-122"/>
              <a:cs typeface="Times New Roman" panose="02020603050405020304" pitchFamily="18" charset="0"/>
            </a:endParaRPr>
          </a:p>
          <a:p>
            <a:pPr algn="ctr"/>
            <a:endParaRPr lang="en-US" altLang="zh-CN" sz="1200" dirty="0">
              <a:latin typeface="Times New Roman" panose="02020603050405020304" pitchFamily="18" charset="0"/>
              <a:ea typeface="仿宋" panose="02010609060101010101" pitchFamily="49" charset="-122"/>
              <a:cs typeface="Times New Roman" panose="02020603050405020304" pitchFamily="18" charset="0"/>
            </a:endParaRPr>
          </a:p>
          <a:p>
            <a:pPr algn="ctr"/>
            <a:endParaRPr lang="en-US" altLang="zh-CN" sz="1200" dirty="0">
              <a:latin typeface="Times New Roman" panose="02020603050405020304" pitchFamily="18" charset="0"/>
              <a:ea typeface="仿宋" panose="02010609060101010101" pitchFamily="49" charset="-122"/>
              <a:cs typeface="Times New Roman" panose="02020603050405020304" pitchFamily="18" charset="0"/>
            </a:endParaRPr>
          </a:p>
          <a:p>
            <a:pPr algn="ctr"/>
            <a:endParaRPr lang="en-US" altLang="zh-CN" sz="1200" dirty="0">
              <a:latin typeface="Times New Roman" panose="02020603050405020304" pitchFamily="18" charset="0"/>
              <a:ea typeface="仿宋" panose="02010609060101010101" pitchFamily="49" charset="-122"/>
              <a:cs typeface="Times New Roman" panose="02020603050405020304" pitchFamily="18" charset="0"/>
            </a:endParaRPr>
          </a:p>
          <a:p>
            <a:pPr algn="ctr"/>
            <a:endParaRPr lang="en-US" altLang="zh-CN" sz="1200" dirty="0">
              <a:latin typeface="Times New Roman" panose="02020603050405020304" pitchFamily="18" charset="0"/>
              <a:ea typeface="仿宋" panose="02010609060101010101" pitchFamily="49" charset="-122"/>
              <a:cs typeface="Times New Roman" panose="02020603050405020304" pitchFamily="18" charset="0"/>
            </a:endParaRPr>
          </a:p>
          <a:p>
            <a:pPr algn="ctr"/>
            <a:endParaRPr lang="en-US" altLang="zh-CN" sz="1200" dirty="0">
              <a:latin typeface="Times New Roman" panose="02020603050405020304" pitchFamily="18" charset="0"/>
              <a:ea typeface="仿宋" panose="02010609060101010101" pitchFamily="49" charset="-122"/>
              <a:cs typeface="Times New Roman" panose="02020603050405020304" pitchFamily="18" charset="0"/>
            </a:endParaRPr>
          </a:p>
          <a:p>
            <a:pPr algn="ctr"/>
            <a:endParaRPr lang="en-US" altLang="zh-CN" sz="1200" dirty="0">
              <a:latin typeface="Times New Roman" panose="02020603050405020304" pitchFamily="18" charset="0"/>
              <a:ea typeface="仿宋" panose="02010609060101010101" pitchFamily="49" charset="-122"/>
              <a:cs typeface="Times New Roman" panose="02020603050405020304" pitchFamily="18" charset="0"/>
            </a:endParaRPr>
          </a:p>
          <a:p>
            <a:pPr algn="ctr"/>
            <a:endParaRPr lang="en-US" altLang="zh-CN" sz="1200" dirty="0">
              <a:latin typeface="Times New Roman" panose="02020603050405020304" pitchFamily="18" charset="0"/>
              <a:ea typeface="仿宋" panose="02010609060101010101" pitchFamily="49" charset="-122"/>
              <a:cs typeface="Times New Roman" panose="02020603050405020304" pitchFamily="18" charset="0"/>
            </a:endParaRPr>
          </a:p>
          <a:p>
            <a:pPr algn="ctr"/>
            <a:endParaRPr lang="en-US" altLang="zh-CN" sz="1200" dirty="0">
              <a:latin typeface="Times New Roman" panose="02020603050405020304" pitchFamily="18" charset="0"/>
              <a:ea typeface="仿宋" panose="02010609060101010101" pitchFamily="49" charset="-122"/>
              <a:cs typeface="Times New Roman" panose="02020603050405020304" pitchFamily="18" charset="0"/>
            </a:endParaRPr>
          </a:p>
          <a:p>
            <a:pPr algn="ctr"/>
            <a:endParaRPr lang="en-US" altLang="zh-CN" sz="1000" dirty="0">
              <a:latin typeface="Times New Roman" panose="02020603050405020304" pitchFamily="18" charset="0"/>
              <a:ea typeface="仿宋" panose="02010609060101010101" pitchFamily="49" charset="-122"/>
              <a:cs typeface="Times New Roman" panose="02020603050405020304" pitchFamily="18" charset="0"/>
            </a:endParaRPr>
          </a:p>
          <a:p>
            <a:pPr algn="ctr"/>
            <a:r>
              <a:rPr lang="zh-CN" altLang="en-US" sz="1000" dirty="0">
                <a:latin typeface="Times New Roman" panose="02020603050405020304" pitchFamily="18" charset="0"/>
                <a:ea typeface="仿宋" panose="02010609060101010101" pitchFamily="49" charset="-122"/>
                <a:cs typeface="Times New Roman" panose="02020603050405020304" pitchFamily="18" charset="0"/>
              </a:rPr>
              <a:t>效果示意图</a:t>
            </a:r>
            <a:endParaRPr lang="en-US" altLang="zh-CN" sz="1000" dirty="0">
              <a:latin typeface="Times New Roman" panose="02020603050405020304" pitchFamily="18" charset="0"/>
              <a:ea typeface="仿宋" panose="02010609060101010101" pitchFamily="49" charset="-122"/>
              <a:cs typeface="Times New Roman" panose="02020603050405020304" pitchFamily="18" charset="0"/>
            </a:endParaRPr>
          </a:p>
        </p:txBody>
      </p:sp>
      <p:pic>
        <p:nvPicPr>
          <p:cNvPr id="56" name="图片 55">
            <a:extLst>
              <a:ext uri="{FF2B5EF4-FFF2-40B4-BE49-F238E27FC236}">
                <a16:creationId xmlns:a16="http://schemas.microsoft.com/office/drawing/2014/main" id="{3EA783CE-1285-43DC-B125-360966636617}"/>
              </a:ext>
            </a:extLst>
          </p:cNvPr>
          <p:cNvPicPr>
            <a:picLocks noChangeAspect="1"/>
          </p:cNvPicPr>
          <p:nvPr/>
        </p:nvPicPr>
        <p:blipFill rotWithShape="1">
          <a:blip r:embed="rId9">
            <a:extLst>
              <a:ext uri="{28A0092B-C50C-407E-A947-70E740481C1C}">
                <a14:useLocalDpi xmlns:a14="http://schemas.microsoft.com/office/drawing/2010/main" val="0"/>
              </a:ext>
            </a:extLst>
          </a:blip>
          <a:srcRect t="6533"/>
          <a:stretch/>
        </p:blipFill>
        <p:spPr>
          <a:xfrm flipH="1">
            <a:off x="6667020" y="3453407"/>
            <a:ext cx="1291366" cy="1206994"/>
          </a:xfrm>
          <a:prstGeom prst="rect">
            <a:avLst/>
          </a:prstGeom>
        </p:spPr>
      </p:pic>
      <p:pic>
        <p:nvPicPr>
          <p:cNvPr id="58" name="图片 57">
            <a:extLst>
              <a:ext uri="{FF2B5EF4-FFF2-40B4-BE49-F238E27FC236}">
                <a16:creationId xmlns:a16="http://schemas.microsoft.com/office/drawing/2014/main" id="{AA3C333A-CC8B-4D11-9ED7-C2CF213C0F00}"/>
              </a:ext>
            </a:extLst>
          </p:cNvPr>
          <p:cNvPicPr>
            <a:picLocks noChangeAspect="1"/>
          </p:cNvPicPr>
          <p:nvPr/>
        </p:nvPicPr>
        <p:blipFill>
          <a:blip r:embed="rId10"/>
          <a:stretch>
            <a:fillRect/>
          </a:stretch>
        </p:blipFill>
        <p:spPr>
          <a:xfrm>
            <a:off x="7958386" y="4058015"/>
            <a:ext cx="2515741" cy="1712639"/>
          </a:xfrm>
          <a:prstGeom prst="rect">
            <a:avLst/>
          </a:prstGeom>
        </p:spPr>
      </p:pic>
      <p:cxnSp>
        <p:nvCxnSpPr>
          <p:cNvPr id="59" name="直接箭头连接符 58">
            <a:extLst>
              <a:ext uri="{FF2B5EF4-FFF2-40B4-BE49-F238E27FC236}">
                <a16:creationId xmlns:a16="http://schemas.microsoft.com/office/drawing/2014/main" id="{0AF7CAAC-EEFA-4936-81ED-97C7255B3635}"/>
              </a:ext>
            </a:extLst>
          </p:cNvPr>
          <p:cNvCxnSpPr>
            <a:cxnSpLocks/>
          </p:cNvCxnSpPr>
          <p:nvPr/>
        </p:nvCxnSpPr>
        <p:spPr>
          <a:xfrm>
            <a:off x="7569478" y="4120023"/>
            <a:ext cx="1467990" cy="552875"/>
          </a:xfrm>
          <a:prstGeom prst="straightConnector1">
            <a:avLst/>
          </a:prstGeom>
          <a:ln w="19050" cap="flat" cmpd="sng" algn="ctr">
            <a:solidFill>
              <a:srgbClr val="FFFF00"/>
            </a:solidFill>
            <a:prstDash val="solid"/>
            <a:round/>
            <a:headEnd type="none" w="med" len="med"/>
            <a:tailEnd type="arrow" w="med" len="med"/>
          </a:ln>
          <a:effectLst>
            <a:glow rad="63500">
              <a:schemeClr val="accent3">
                <a:satMod val="175000"/>
                <a:alpha val="40000"/>
              </a:schemeClr>
            </a:glow>
          </a:effectLst>
        </p:spPr>
        <p:style>
          <a:lnRef idx="0">
            <a:scrgbClr r="0" g="0" b="0"/>
          </a:lnRef>
          <a:fillRef idx="0">
            <a:scrgbClr r="0" g="0" b="0"/>
          </a:fillRef>
          <a:effectRef idx="0">
            <a:scrgbClr r="0" g="0" b="0"/>
          </a:effectRef>
          <a:fontRef idx="minor">
            <a:schemeClr val="tx1"/>
          </a:fontRef>
        </p:style>
      </p:cxnSp>
      <p:sp>
        <p:nvSpPr>
          <p:cNvPr id="68" name="文本框 67">
            <a:extLst>
              <a:ext uri="{FF2B5EF4-FFF2-40B4-BE49-F238E27FC236}">
                <a16:creationId xmlns:a16="http://schemas.microsoft.com/office/drawing/2014/main" id="{F865FF5B-50F8-4220-B20B-2D234A5353F8}"/>
              </a:ext>
            </a:extLst>
          </p:cNvPr>
          <p:cNvSpPr txBox="1"/>
          <p:nvPr/>
        </p:nvSpPr>
        <p:spPr>
          <a:xfrm>
            <a:off x="301840" y="1542864"/>
            <a:ext cx="10275018" cy="584775"/>
          </a:xfrm>
          <a:prstGeom prst="rect">
            <a:avLst/>
          </a:prstGeom>
          <a:noFill/>
        </p:spPr>
        <p:txBody>
          <a:bodyPr wrap="square" rtlCol="0">
            <a:spAutoFit/>
          </a:bodyPr>
          <a:lstStyle/>
          <a:p>
            <a:pPr>
              <a:lnSpc>
                <a:spcPts val="2000"/>
              </a:lnSpc>
            </a:pPr>
            <a:r>
              <a:rPr lang="zh-CN" altLang="en-US" sz="1600" dirty="0">
                <a:latin typeface="Times New Roman" panose="02020603050405020304" pitchFamily="18" charset="0"/>
                <a:ea typeface="仿宋" panose="02010609060101010101" pitchFamily="49" charset="-122"/>
                <a:cs typeface="Times New Roman" panose="02020603050405020304" pitchFamily="18" charset="0"/>
              </a:rPr>
              <a:t>我们我们希望针对自动驾驶汽车的</a:t>
            </a:r>
            <a:r>
              <a:rPr lang="zh-CN" altLang="en-US" sz="1600" b="1" dirty="0">
                <a:latin typeface="Times New Roman" panose="02020603050405020304" pitchFamily="18" charset="0"/>
                <a:ea typeface="仿宋" panose="02010609060101010101" pitchFamily="49" charset="-122"/>
                <a:cs typeface="Times New Roman" panose="02020603050405020304" pitchFamily="18" charset="0"/>
              </a:rPr>
              <a:t>目标检测算法</a:t>
            </a:r>
            <a:r>
              <a:rPr lang="zh-CN" altLang="en-US" sz="1600" dirty="0">
                <a:latin typeface="Times New Roman" panose="02020603050405020304" pitchFamily="18" charset="0"/>
                <a:ea typeface="仿宋" panose="02010609060101010101" pitchFamily="49" charset="-122"/>
                <a:cs typeface="Times New Roman" panose="02020603050405020304" pitchFamily="18" charset="0"/>
              </a:rPr>
              <a:t>进行攻击，使之出现</a:t>
            </a:r>
            <a:r>
              <a:rPr lang="zh-CN" altLang="en-US" sz="1600" b="1" dirty="0">
                <a:latin typeface="Times New Roman" panose="02020603050405020304" pitchFamily="18" charset="0"/>
                <a:ea typeface="仿宋" panose="02010609060101010101" pitchFamily="49" charset="-122"/>
                <a:cs typeface="Times New Roman" panose="02020603050405020304" pitchFamily="18" charset="0"/>
              </a:rPr>
              <a:t>可控的</a:t>
            </a:r>
            <a:r>
              <a:rPr lang="zh-CN" altLang="en-US" sz="1600" dirty="0">
                <a:latin typeface="Times New Roman" panose="02020603050405020304" pitchFamily="18" charset="0"/>
                <a:ea typeface="仿宋" panose="02010609060101010101" pitchFamily="49" charset="-122"/>
                <a:cs typeface="Times New Roman" panose="02020603050405020304" pitchFamily="18" charset="0"/>
              </a:rPr>
              <a:t>异常。并希望通过一定的手段使得该攻击方法可以在现实世界中较容易地产生、投放并起效。</a:t>
            </a:r>
          </a:p>
        </p:txBody>
      </p:sp>
    </p:spTree>
    <p:extLst>
      <p:ext uri="{BB962C8B-B14F-4D97-AF65-F5344CB8AC3E}">
        <p14:creationId xmlns:p14="http://schemas.microsoft.com/office/powerpoint/2010/main" val="232310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fade">
                                      <p:cBhvr>
                                        <p:cTn id="12" dur="500"/>
                                        <p:tgtEl>
                                          <p:spTgt spid="6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500"/>
                                        <p:tgtEl>
                                          <p:spTgt spid="2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par>
                                <p:cTn id="56" presetID="10" presetClass="entr" presetSubtype="0" fill="hold"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500"/>
                                        <p:tgtEl>
                                          <p:spTgt spid="2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500"/>
                                        <p:tgtEl>
                                          <p:spTgt spid="31"/>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fade">
                                      <p:cBhvr>
                                        <p:cTn id="76" dur="500"/>
                                        <p:tgtEl>
                                          <p:spTgt spid="29"/>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fade">
                                      <p:cBhvr>
                                        <p:cTn id="81" dur="500"/>
                                        <p:tgtEl>
                                          <p:spTgt spid="21"/>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fade">
                                      <p:cBhvr>
                                        <p:cTn id="86" dur="500"/>
                                        <p:tgtEl>
                                          <p:spTgt spid="24"/>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fade">
                                      <p:cBhvr>
                                        <p:cTn id="91" dur="500"/>
                                        <p:tgtEl>
                                          <p:spTgt spid="32"/>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fade">
                                      <p:cBhvr>
                                        <p:cTn id="94" dur="500"/>
                                        <p:tgtEl>
                                          <p:spTgt spid="30"/>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27"/>
                                        </p:tgtEl>
                                        <p:attrNameLst>
                                          <p:attrName>style.visibility</p:attrName>
                                        </p:attrNameLst>
                                      </p:cBhvr>
                                      <p:to>
                                        <p:strVal val="visible"/>
                                      </p:to>
                                    </p:set>
                                    <p:animEffect transition="in" filter="fade">
                                      <p:cBhvr>
                                        <p:cTn id="99" dur="500"/>
                                        <p:tgtEl>
                                          <p:spTgt spid="27"/>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46"/>
                                        </p:tgtEl>
                                        <p:attrNameLst>
                                          <p:attrName>style.visibility</p:attrName>
                                        </p:attrNameLst>
                                      </p:cBhvr>
                                      <p:to>
                                        <p:strVal val="visible"/>
                                      </p:to>
                                    </p:set>
                                    <p:animEffect transition="in" filter="fade">
                                      <p:cBhvr>
                                        <p:cTn id="104" dur="500"/>
                                        <p:tgtEl>
                                          <p:spTgt spid="46"/>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44"/>
                                        </p:tgtEl>
                                        <p:attrNameLst>
                                          <p:attrName>style.visibility</p:attrName>
                                        </p:attrNameLst>
                                      </p:cBhvr>
                                      <p:to>
                                        <p:strVal val="visible"/>
                                      </p:to>
                                    </p:set>
                                    <p:animEffect transition="in" filter="fade">
                                      <p:cBhvr>
                                        <p:cTn id="109" dur="500"/>
                                        <p:tgtEl>
                                          <p:spTgt spid="44"/>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50"/>
                                        </p:tgtEl>
                                        <p:attrNameLst>
                                          <p:attrName>style.visibility</p:attrName>
                                        </p:attrNameLst>
                                      </p:cBhvr>
                                      <p:to>
                                        <p:strVal val="visible"/>
                                      </p:to>
                                    </p:set>
                                    <p:animEffect transition="in" filter="fade">
                                      <p:cBhvr>
                                        <p:cTn id="114" dur="500"/>
                                        <p:tgtEl>
                                          <p:spTgt spid="50"/>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51"/>
                                        </p:tgtEl>
                                        <p:attrNameLst>
                                          <p:attrName>style.visibility</p:attrName>
                                        </p:attrNameLst>
                                      </p:cBhvr>
                                      <p:to>
                                        <p:strVal val="visible"/>
                                      </p:to>
                                    </p:set>
                                    <p:animEffect transition="in" filter="fade">
                                      <p:cBhvr>
                                        <p:cTn id="119" dur="500"/>
                                        <p:tgtEl>
                                          <p:spTgt spid="51"/>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nodeType="clickEffect">
                                  <p:stCondLst>
                                    <p:cond delay="0"/>
                                  </p:stCondLst>
                                  <p:childTnLst>
                                    <p:set>
                                      <p:cBhvr>
                                        <p:cTn id="123" dur="1" fill="hold">
                                          <p:stCondLst>
                                            <p:cond delay="0"/>
                                          </p:stCondLst>
                                        </p:cTn>
                                        <p:tgtEl>
                                          <p:spTgt spid="51">
                                            <p:txEl>
                                              <p:pRg st="0" end="0"/>
                                            </p:txEl>
                                          </p:spTgt>
                                        </p:tgtEl>
                                        <p:attrNameLst>
                                          <p:attrName>style.visibility</p:attrName>
                                        </p:attrNameLst>
                                      </p:cBhvr>
                                      <p:to>
                                        <p:strVal val="visible"/>
                                      </p:to>
                                    </p:set>
                                    <p:animEffect transition="in" filter="fade">
                                      <p:cBhvr>
                                        <p:cTn id="124" dur="500"/>
                                        <p:tgtEl>
                                          <p:spTgt spid="51">
                                            <p:txEl>
                                              <p:pRg st="0" end="0"/>
                                            </p:txEl>
                                          </p:spTgt>
                                        </p:tgtEl>
                                      </p:cBhvr>
                                    </p:animEffect>
                                  </p:childTnLst>
                                </p:cTn>
                              </p:par>
                              <p:par>
                                <p:cTn id="125" presetID="10" presetClass="entr" presetSubtype="0" fill="hold" nodeType="withEffect">
                                  <p:stCondLst>
                                    <p:cond delay="0"/>
                                  </p:stCondLst>
                                  <p:childTnLst>
                                    <p:set>
                                      <p:cBhvr>
                                        <p:cTn id="126" dur="1" fill="hold">
                                          <p:stCondLst>
                                            <p:cond delay="0"/>
                                          </p:stCondLst>
                                        </p:cTn>
                                        <p:tgtEl>
                                          <p:spTgt spid="51">
                                            <p:txEl>
                                              <p:pRg st="1" end="1"/>
                                            </p:txEl>
                                          </p:spTgt>
                                        </p:tgtEl>
                                        <p:attrNameLst>
                                          <p:attrName>style.visibility</p:attrName>
                                        </p:attrNameLst>
                                      </p:cBhvr>
                                      <p:to>
                                        <p:strVal val="visible"/>
                                      </p:to>
                                    </p:set>
                                    <p:animEffect transition="in" filter="fade">
                                      <p:cBhvr>
                                        <p:cTn id="127" dur="500"/>
                                        <p:tgtEl>
                                          <p:spTgt spid="51">
                                            <p:txEl>
                                              <p:pRg st="1" end="1"/>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56"/>
                                        </p:tgtEl>
                                        <p:attrNameLst>
                                          <p:attrName>style.visibility</p:attrName>
                                        </p:attrNameLst>
                                      </p:cBhvr>
                                      <p:to>
                                        <p:strVal val="visible"/>
                                      </p:to>
                                    </p:set>
                                    <p:animEffect transition="in" filter="fade">
                                      <p:cBhvr>
                                        <p:cTn id="132" dur="500"/>
                                        <p:tgtEl>
                                          <p:spTgt spid="56"/>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nodeType="clickEffect">
                                  <p:stCondLst>
                                    <p:cond delay="0"/>
                                  </p:stCondLst>
                                  <p:childTnLst>
                                    <p:set>
                                      <p:cBhvr>
                                        <p:cTn id="136" dur="1" fill="hold">
                                          <p:stCondLst>
                                            <p:cond delay="0"/>
                                          </p:stCondLst>
                                        </p:cTn>
                                        <p:tgtEl>
                                          <p:spTgt spid="59"/>
                                        </p:tgtEl>
                                        <p:attrNameLst>
                                          <p:attrName>style.visibility</p:attrName>
                                        </p:attrNameLst>
                                      </p:cBhvr>
                                      <p:to>
                                        <p:strVal val="visible"/>
                                      </p:to>
                                    </p:set>
                                    <p:animEffect transition="in" filter="fade">
                                      <p:cBhvr>
                                        <p:cTn id="137" dur="500"/>
                                        <p:tgtEl>
                                          <p:spTgt spid="59"/>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0"/>
                                  </p:stCondLst>
                                  <p:childTnLst>
                                    <p:set>
                                      <p:cBhvr>
                                        <p:cTn id="141" dur="1" fill="hold">
                                          <p:stCondLst>
                                            <p:cond delay="0"/>
                                          </p:stCondLst>
                                        </p:cTn>
                                        <p:tgtEl>
                                          <p:spTgt spid="58"/>
                                        </p:tgtEl>
                                        <p:attrNameLst>
                                          <p:attrName>style.visibility</p:attrName>
                                        </p:attrNameLst>
                                      </p:cBhvr>
                                      <p:to>
                                        <p:strVal val="visible"/>
                                      </p:to>
                                    </p:set>
                                    <p:animEffect transition="in" filter="fade">
                                      <p:cBhvr>
                                        <p:cTn id="142" dur="500"/>
                                        <p:tgtEl>
                                          <p:spTgt spid="58"/>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51">
                                            <p:txEl>
                                              <p:pRg st="16" end="16"/>
                                            </p:txEl>
                                          </p:spTgt>
                                        </p:tgtEl>
                                        <p:attrNameLst>
                                          <p:attrName>style.visibility</p:attrName>
                                        </p:attrNameLst>
                                      </p:cBhvr>
                                      <p:to>
                                        <p:strVal val="visible"/>
                                      </p:to>
                                    </p:set>
                                    <p:animEffect transition="in" filter="fade">
                                      <p:cBhvr>
                                        <p:cTn id="147" dur="500"/>
                                        <p:tgtEl>
                                          <p:spTgt spid="51">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animBg="1"/>
      <p:bldP spid="18" grpId="0"/>
      <p:bldP spid="19" grpId="0"/>
      <p:bldP spid="26" grpId="0"/>
      <p:bldP spid="27" grpId="0"/>
      <p:bldP spid="28" grpId="0" animBg="1"/>
      <p:bldP spid="29" grpId="0" animBg="1"/>
      <p:bldP spid="30" grpId="0" animBg="1"/>
      <p:bldP spid="31" grpId="0" animBg="1"/>
      <p:bldP spid="32" grpId="0"/>
      <p:bldP spid="33" grpId="0"/>
      <p:bldP spid="44" grpId="0" animBg="1"/>
      <p:bldP spid="51" grpId="0" animBg="1"/>
      <p:bldP spid="6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9FD38900-8218-4927-8759-953417CC32D1}"/>
              </a:ext>
            </a:extLst>
          </p:cNvPr>
          <p:cNvSpPr/>
          <p:nvPr/>
        </p:nvSpPr>
        <p:spPr>
          <a:xfrm>
            <a:off x="10262285" y="334631"/>
            <a:ext cx="1008610" cy="584775"/>
          </a:xfrm>
          <a:prstGeom prst="rect">
            <a:avLst/>
          </a:prstGeom>
        </p:spPr>
        <p:txBody>
          <a:bodyPr wrap="none">
            <a:spAutoFit/>
          </a:bodyPr>
          <a:lstStyle/>
          <a:p>
            <a:pPr marL="0" marR="0" lvl="0" indent="0" algn="r" defTabSz="913765"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005BBB"/>
                </a:solidFill>
                <a:effectLst/>
                <a:uLnTx/>
                <a:uFillTx/>
                <a:latin typeface="Times New Roman" panose="02020603050405020304" pitchFamily="18" charset="0"/>
                <a:ea typeface="黑体" panose="02010609060101010101" pitchFamily="49" charset="-122"/>
                <a:cs typeface="Times New Roman" panose="02020603050405020304" pitchFamily="18" charset="0"/>
              </a:rPr>
              <a:t>王恺</a:t>
            </a:r>
          </a:p>
        </p:txBody>
      </p:sp>
      <p:sp>
        <p:nvSpPr>
          <p:cNvPr id="4" name="文本框 3">
            <a:extLst>
              <a:ext uri="{FF2B5EF4-FFF2-40B4-BE49-F238E27FC236}">
                <a16:creationId xmlns:a16="http://schemas.microsoft.com/office/drawing/2014/main" id="{37F23435-E1FB-4A85-AE13-A95AE7381B88}"/>
              </a:ext>
            </a:extLst>
          </p:cNvPr>
          <p:cNvSpPr txBox="1"/>
          <p:nvPr/>
        </p:nvSpPr>
        <p:spPr>
          <a:xfrm>
            <a:off x="301840" y="1171852"/>
            <a:ext cx="1338828" cy="369332"/>
          </a:xfrm>
          <a:prstGeom prst="rect">
            <a:avLst/>
          </a:prstGeom>
          <a:noFill/>
        </p:spPr>
        <p:txBody>
          <a:bodyPr wrap="none" rtlCol="0">
            <a:spAutoFit/>
          </a:bodyPr>
          <a:lstStyle/>
          <a:p>
            <a:r>
              <a:rPr lang="zh-CN" altLang="en-US" dirty="0">
                <a:latin typeface="Times New Roman" panose="02020603050405020304" pitchFamily="18" charset="0"/>
                <a:cs typeface="Times New Roman" panose="02020603050405020304" pitchFamily="18" charset="0"/>
              </a:rPr>
              <a:t>当前进展：</a:t>
            </a:r>
          </a:p>
        </p:txBody>
      </p:sp>
      <p:sp>
        <p:nvSpPr>
          <p:cNvPr id="5" name="文本框 4">
            <a:extLst>
              <a:ext uri="{FF2B5EF4-FFF2-40B4-BE49-F238E27FC236}">
                <a16:creationId xmlns:a16="http://schemas.microsoft.com/office/drawing/2014/main" id="{6B0DDF52-0C61-4B59-B770-955C9D723671}"/>
              </a:ext>
            </a:extLst>
          </p:cNvPr>
          <p:cNvSpPr txBox="1"/>
          <p:nvPr/>
        </p:nvSpPr>
        <p:spPr>
          <a:xfrm>
            <a:off x="302458" y="1541184"/>
            <a:ext cx="10442360" cy="843244"/>
          </a:xfrm>
          <a:prstGeom prst="rect">
            <a:avLst/>
          </a:prstGeom>
          <a:noFill/>
        </p:spPr>
        <p:txBody>
          <a:bodyPr wrap="square" rtlCol="0">
            <a:spAutoFit/>
          </a:bodyPr>
          <a:lstStyle/>
          <a:p>
            <a:pPr>
              <a:lnSpc>
                <a:spcPts val="2000"/>
              </a:lnSpc>
            </a:pPr>
            <a:r>
              <a:rPr lang="zh-CN" altLang="en-US" sz="1600" dirty="0">
                <a:latin typeface="Times New Roman" panose="02020603050405020304" pitchFamily="18" charset="0"/>
                <a:ea typeface="仿宋" panose="02010609060101010101" pitchFamily="49" charset="-122"/>
                <a:cs typeface="Times New Roman" panose="02020603050405020304" pitchFamily="18" charset="0"/>
              </a:rPr>
              <a:t>我们深度分析了该领域先前的相关工作，尝试复现了其中的一些工作。</a:t>
            </a:r>
            <a:r>
              <a:rPr lang="zh-CN" altLang="en-US" sz="1600" b="1" dirty="0">
                <a:latin typeface="Times New Roman" panose="02020603050405020304" pitchFamily="18" charset="0"/>
                <a:ea typeface="仿宋" panose="02010609060101010101" pitchFamily="49" charset="-122"/>
                <a:cs typeface="Times New Roman" panose="02020603050405020304" pitchFamily="18" charset="0"/>
              </a:rPr>
              <a:t>在数字域的实验中，目前已经初步建立起了一整套攻击样本产生、训练和评估的流程</a:t>
            </a:r>
            <a:r>
              <a:rPr lang="zh-CN" altLang="en-US" sz="1600" dirty="0">
                <a:latin typeface="Times New Roman" panose="02020603050405020304" pitchFamily="18" charset="0"/>
                <a:ea typeface="仿宋" panose="02010609060101010101" pitchFamily="49" charset="-122"/>
                <a:cs typeface="Times New Roman" panose="02020603050405020304" pitchFamily="18" charset="0"/>
              </a:rPr>
              <a:t>。此外我们也已经初步发现了一种相较于先前工作</a:t>
            </a:r>
            <a:r>
              <a:rPr lang="zh-CN" altLang="en-US" sz="1600" b="1" dirty="0">
                <a:latin typeface="Times New Roman" panose="02020603050405020304" pitchFamily="18" charset="0"/>
                <a:ea typeface="仿宋" panose="02010609060101010101" pitchFamily="49" charset="-122"/>
                <a:cs typeface="Times New Roman" panose="02020603050405020304" pitchFamily="18" charset="0"/>
              </a:rPr>
              <a:t>效率更高</a:t>
            </a:r>
            <a:r>
              <a:rPr lang="zh-CN" altLang="en-US" sz="1600" dirty="0">
                <a:latin typeface="Times New Roman" panose="02020603050405020304" pitchFamily="18" charset="0"/>
                <a:ea typeface="仿宋" panose="02010609060101010101" pitchFamily="49" charset="-122"/>
                <a:cs typeface="Times New Roman" panose="02020603050405020304" pitchFamily="18" charset="0"/>
              </a:rPr>
              <a:t>、</a:t>
            </a:r>
            <a:r>
              <a:rPr lang="zh-CN" altLang="en-US" sz="1600" b="1" dirty="0">
                <a:latin typeface="Times New Roman" panose="02020603050405020304" pitchFamily="18" charset="0"/>
                <a:ea typeface="仿宋" panose="02010609060101010101" pitchFamily="49" charset="-122"/>
                <a:cs typeface="Times New Roman" panose="02020603050405020304" pitchFamily="18" charset="0"/>
              </a:rPr>
              <a:t>效果更好</a:t>
            </a:r>
            <a:r>
              <a:rPr lang="zh-CN" altLang="en-US" sz="1600" dirty="0">
                <a:latin typeface="Times New Roman" panose="02020603050405020304" pitchFamily="18" charset="0"/>
                <a:ea typeface="仿宋" panose="02010609060101010101" pitchFamily="49" charset="-122"/>
                <a:cs typeface="Times New Roman" panose="02020603050405020304" pitchFamily="18" charset="0"/>
              </a:rPr>
              <a:t>的攻击样本生成方法。</a:t>
            </a:r>
          </a:p>
        </p:txBody>
      </p:sp>
      <p:sp>
        <p:nvSpPr>
          <p:cNvPr id="2" name="文本框 1">
            <a:extLst>
              <a:ext uri="{FF2B5EF4-FFF2-40B4-BE49-F238E27FC236}">
                <a16:creationId xmlns:a16="http://schemas.microsoft.com/office/drawing/2014/main" id="{0FF2AD56-9518-4CB5-AF13-D0C5DCE9AEDF}"/>
              </a:ext>
            </a:extLst>
          </p:cNvPr>
          <p:cNvSpPr txBox="1"/>
          <p:nvPr/>
        </p:nvSpPr>
        <p:spPr>
          <a:xfrm>
            <a:off x="301840" y="2406350"/>
            <a:ext cx="8084264" cy="338554"/>
          </a:xfrm>
          <a:prstGeom prst="rect">
            <a:avLst/>
          </a:prstGeom>
          <a:noFill/>
        </p:spPr>
        <p:txBody>
          <a:bodyPr wrap="none" rtlCol="0">
            <a:spAutoFit/>
          </a:bodyPr>
          <a:lstStyle/>
          <a:p>
            <a:r>
              <a:rPr lang="zh-CN" altLang="en-US" sz="1600" b="1" dirty="0">
                <a:latin typeface="Times New Roman" panose="02020603050405020304" pitchFamily="18" charset="0"/>
                <a:ea typeface="仿宋" panose="02010609060101010101" pitchFamily="49" charset="-122"/>
                <a:cs typeface="Times New Roman" panose="02020603050405020304" pitchFamily="18" charset="0"/>
              </a:rPr>
              <a:t>在一定的限制条件下，</a:t>
            </a:r>
            <a:r>
              <a:rPr lang="zh-CN" altLang="en-US" sz="1600" dirty="0">
                <a:latin typeface="Times New Roman" panose="02020603050405020304" pitchFamily="18" charset="0"/>
                <a:ea typeface="仿宋" panose="02010609060101010101" pitchFamily="49" charset="-122"/>
                <a:cs typeface="Times New Roman" panose="02020603050405020304" pitchFamily="18" charset="0"/>
              </a:rPr>
              <a:t>我们已经可以稳定产生针对目标检测网络具有攻击效果的</a:t>
            </a:r>
            <a:r>
              <a:rPr lang="en-US" altLang="zh-CN" sz="1600" dirty="0">
                <a:latin typeface="Times New Roman" panose="02020603050405020304" pitchFamily="18" charset="0"/>
                <a:ea typeface="仿宋" panose="02010609060101010101" pitchFamily="49" charset="-122"/>
                <a:cs typeface="Times New Roman" panose="02020603050405020304" pitchFamily="18" charset="0"/>
              </a:rPr>
              <a:t>patch</a:t>
            </a:r>
            <a:r>
              <a:rPr lang="zh-CN" altLang="en-US" sz="1600" dirty="0">
                <a:latin typeface="Times New Roman" panose="02020603050405020304" pitchFamily="18" charset="0"/>
                <a:ea typeface="仿宋" panose="02010609060101010101" pitchFamily="49" charset="-122"/>
                <a:cs typeface="Times New Roman" panose="02020603050405020304" pitchFamily="18" charset="0"/>
              </a:rPr>
              <a:t>：</a:t>
            </a:r>
            <a:endParaRPr lang="en-US" altLang="zh-CN" sz="1600" dirty="0">
              <a:latin typeface="Times New Roman" panose="02020603050405020304" pitchFamily="18" charset="0"/>
              <a:ea typeface="仿宋" panose="02010609060101010101" pitchFamily="49" charset="-122"/>
              <a:cs typeface="Times New Roman" panose="02020603050405020304" pitchFamily="18" charset="0"/>
            </a:endParaRPr>
          </a:p>
        </p:txBody>
      </p:sp>
      <p:pic>
        <p:nvPicPr>
          <p:cNvPr id="7" name="Picture 6">
            <a:extLst>
              <a:ext uri="{FF2B5EF4-FFF2-40B4-BE49-F238E27FC236}">
                <a16:creationId xmlns:a16="http://schemas.microsoft.com/office/drawing/2014/main" id="{B1DA3699-8F74-4350-ABD0-BC0CB531FF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840" y="3115083"/>
            <a:ext cx="1600112" cy="160011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a:extLst>
              <a:ext uri="{FF2B5EF4-FFF2-40B4-BE49-F238E27FC236}">
                <a16:creationId xmlns:a16="http://schemas.microsoft.com/office/drawing/2014/main" id="{214DF9BA-1F4B-4D20-B329-F7277BBBC7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1952" y="3113552"/>
            <a:ext cx="1600112" cy="160011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61AB5262-5143-42C6-8980-AC38AF2D55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0316" y="3113552"/>
            <a:ext cx="1600112" cy="160011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a:extLst>
              <a:ext uri="{FF2B5EF4-FFF2-40B4-BE49-F238E27FC236}">
                <a16:creationId xmlns:a16="http://schemas.microsoft.com/office/drawing/2014/main" id="{4766C209-5A72-48A1-BD5C-2D90FFE381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40428" y="3113552"/>
            <a:ext cx="1600112" cy="1600112"/>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圆角 10">
            <a:extLst>
              <a:ext uri="{FF2B5EF4-FFF2-40B4-BE49-F238E27FC236}">
                <a16:creationId xmlns:a16="http://schemas.microsoft.com/office/drawing/2014/main" id="{E93BBD5E-0FD2-4D36-924F-9CABDCAD25F3}"/>
              </a:ext>
            </a:extLst>
          </p:cNvPr>
          <p:cNvSpPr/>
          <p:nvPr/>
        </p:nvSpPr>
        <p:spPr>
          <a:xfrm>
            <a:off x="1911096" y="3093733"/>
            <a:ext cx="713232" cy="701027"/>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12" name="矩形: 圆角 11">
            <a:extLst>
              <a:ext uri="{FF2B5EF4-FFF2-40B4-BE49-F238E27FC236}">
                <a16:creationId xmlns:a16="http://schemas.microsoft.com/office/drawing/2014/main" id="{A672FADA-9555-4D83-8B7E-0931F0C480E9}"/>
              </a:ext>
            </a:extLst>
          </p:cNvPr>
          <p:cNvSpPr/>
          <p:nvPr/>
        </p:nvSpPr>
        <p:spPr>
          <a:xfrm>
            <a:off x="5349572" y="3087630"/>
            <a:ext cx="713232" cy="701027"/>
          </a:xfrm>
          <a:prstGeom prst="round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14" name="直接箭头连接符 13">
            <a:extLst>
              <a:ext uri="{FF2B5EF4-FFF2-40B4-BE49-F238E27FC236}">
                <a16:creationId xmlns:a16="http://schemas.microsoft.com/office/drawing/2014/main" id="{8CF35F7C-8D31-4704-ABD6-CBA5CB7BCB2B}"/>
              </a:ext>
            </a:extLst>
          </p:cNvPr>
          <p:cNvCxnSpPr>
            <a:cxnSpLocks/>
            <a:stCxn id="11" idx="2"/>
          </p:cNvCxnSpPr>
          <p:nvPr/>
        </p:nvCxnSpPr>
        <p:spPr>
          <a:xfrm>
            <a:off x="2267712" y="3794760"/>
            <a:ext cx="0" cy="1682496"/>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1AEA7F6C-8E5D-4532-BA81-0A912FD99118}"/>
              </a:ext>
            </a:extLst>
          </p:cNvPr>
          <p:cNvSpPr txBox="1"/>
          <p:nvPr/>
        </p:nvSpPr>
        <p:spPr>
          <a:xfrm>
            <a:off x="616828" y="4636008"/>
            <a:ext cx="970137" cy="276999"/>
          </a:xfrm>
          <a:prstGeom prst="rect">
            <a:avLst/>
          </a:prstGeom>
          <a:noFill/>
        </p:spPr>
        <p:txBody>
          <a:bodyPr wrap="none" rtlCol="0">
            <a:spAutoFit/>
          </a:bodyPr>
          <a:lstStyle/>
          <a:p>
            <a:pPr algn="ctr"/>
            <a:r>
              <a:rPr lang="en-US" altLang="zh-CN" sz="1200" dirty="0">
                <a:latin typeface="Times New Roman" panose="02020603050405020304" pitchFamily="18" charset="0"/>
                <a:ea typeface="仿宋" panose="02010609060101010101" pitchFamily="49" charset="-122"/>
                <a:cs typeface="Times New Roman" panose="02020603050405020304" pitchFamily="18" charset="0"/>
              </a:rPr>
              <a:t>Clean Image</a:t>
            </a:r>
            <a:endParaRPr lang="zh-CN" altLang="en-US" sz="1200"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7" name="文本框 16">
            <a:extLst>
              <a:ext uri="{FF2B5EF4-FFF2-40B4-BE49-F238E27FC236}">
                <a16:creationId xmlns:a16="http://schemas.microsoft.com/office/drawing/2014/main" id="{21297066-F8C1-4810-9452-4A18F29C2651}"/>
              </a:ext>
            </a:extLst>
          </p:cNvPr>
          <p:cNvSpPr txBox="1"/>
          <p:nvPr/>
        </p:nvSpPr>
        <p:spPr>
          <a:xfrm>
            <a:off x="2069463" y="4636008"/>
            <a:ext cx="1265090" cy="276999"/>
          </a:xfrm>
          <a:prstGeom prst="rect">
            <a:avLst/>
          </a:prstGeom>
          <a:noFill/>
        </p:spPr>
        <p:txBody>
          <a:bodyPr wrap="none" rtlCol="0">
            <a:spAutoFit/>
          </a:bodyPr>
          <a:lstStyle/>
          <a:p>
            <a:pPr algn="ctr"/>
            <a:r>
              <a:rPr lang="en-US" altLang="zh-CN" sz="1200" dirty="0">
                <a:latin typeface="Times New Roman" panose="02020603050405020304" pitchFamily="18" charset="0"/>
                <a:ea typeface="仿宋" panose="02010609060101010101" pitchFamily="49" charset="-122"/>
                <a:cs typeface="Times New Roman" panose="02020603050405020304" pitchFamily="18" charset="0"/>
              </a:rPr>
              <a:t>Image with Patch</a:t>
            </a:r>
            <a:endParaRPr lang="zh-CN" altLang="en-US" sz="1200"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9" name="文本框 18">
            <a:extLst>
              <a:ext uri="{FF2B5EF4-FFF2-40B4-BE49-F238E27FC236}">
                <a16:creationId xmlns:a16="http://schemas.microsoft.com/office/drawing/2014/main" id="{94222B72-422C-4E6F-8498-0C0E2189F331}"/>
              </a:ext>
            </a:extLst>
          </p:cNvPr>
          <p:cNvSpPr txBox="1"/>
          <p:nvPr/>
        </p:nvSpPr>
        <p:spPr>
          <a:xfrm>
            <a:off x="4055304" y="4636008"/>
            <a:ext cx="970137" cy="276999"/>
          </a:xfrm>
          <a:prstGeom prst="rect">
            <a:avLst/>
          </a:prstGeom>
          <a:noFill/>
        </p:spPr>
        <p:txBody>
          <a:bodyPr wrap="none" rtlCol="0">
            <a:spAutoFit/>
          </a:bodyPr>
          <a:lstStyle/>
          <a:p>
            <a:pPr algn="ctr"/>
            <a:r>
              <a:rPr lang="en-US" altLang="zh-CN" sz="1200" dirty="0">
                <a:latin typeface="Times New Roman" panose="02020603050405020304" pitchFamily="18" charset="0"/>
                <a:ea typeface="仿宋" panose="02010609060101010101" pitchFamily="49" charset="-122"/>
                <a:cs typeface="Times New Roman" panose="02020603050405020304" pitchFamily="18" charset="0"/>
              </a:rPr>
              <a:t>Clean Image</a:t>
            </a:r>
            <a:endParaRPr lang="zh-CN" altLang="en-US" sz="1200"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20" name="文本框 19">
            <a:extLst>
              <a:ext uri="{FF2B5EF4-FFF2-40B4-BE49-F238E27FC236}">
                <a16:creationId xmlns:a16="http://schemas.microsoft.com/office/drawing/2014/main" id="{65426AFC-648C-4B31-9133-CE9B0FA25E3E}"/>
              </a:ext>
            </a:extLst>
          </p:cNvPr>
          <p:cNvSpPr txBox="1"/>
          <p:nvPr/>
        </p:nvSpPr>
        <p:spPr>
          <a:xfrm>
            <a:off x="5507939" y="4636008"/>
            <a:ext cx="1265090" cy="276999"/>
          </a:xfrm>
          <a:prstGeom prst="rect">
            <a:avLst/>
          </a:prstGeom>
          <a:noFill/>
        </p:spPr>
        <p:txBody>
          <a:bodyPr wrap="none" rtlCol="0">
            <a:spAutoFit/>
          </a:bodyPr>
          <a:lstStyle/>
          <a:p>
            <a:pPr algn="ctr"/>
            <a:r>
              <a:rPr lang="en-US" altLang="zh-CN" sz="1200" dirty="0">
                <a:latin typeface="Times New Roman" panose="02020603050405020304" pitchFamily="18" charset="0"/>
                <a:ea typeface="仿宋" panose="02010609060101010101" pitchFamily="49" charset="-122"/>
                <a:cs typeface="Times New Roman" panose="02020603050405020304" pitchFamily="18" charset="0"/>
              </a:rPr>
              <a:t>Image with Patch</a:t>
            </a:r>
            <a:endParaRPr lang="zh-CN" altLang="en-US" sz="1200" dirty="0">
              <a:latin typeface="Times New Roman" panose="02020603050405020304" pitchFamily="18" charset="0"/>
              <a:ea typeface="仿宋" panose="02010609060101010101" pitchFamily="49" charset="-122"/>
              <a:cs typeface="Times New Roman" panose="02020603050405020304" pitchFamily="18" charset="0"/>
            </a:endParaRPr>
          </a:p>
        </p:txBody>
      </p:sp>
      <p:cxnSp>
        <p:nvCxnSpPr>
          <p:cNvPr id="22" name="连接符: 肘形 21">
            <a:extLst>
              <a:ext uri="{FF2B5EF4-FFF2-40B4-BE49-F238E27FC236}">
                <a16:creationId xmlns:a16="http://schemas.microsoft.com/office/drawing/2014/main" id="{586A7E26-E4C3-4499-854F-2BBA56D55547}"/>
              </a:ext>
            </a:extLst>
          </p:cNvPr>
          <p:cNvCxnSpPr>
            <a:stCxn id="12" idx="2"/>
          </p:cNvCxnSpPr>
          <p:nvPr/>
        </p:nvCxnSpPr>
        <p:spPr>
          <a:xfrm rot="5400000">
            <a:off x="3352963" y="2703406"/>
            <a:ext cx="1267975" cy="3438476"/>
          </a:xfrm>
          <a:prstGeom prst="bentConnector2">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43B486F6-06E8-450D-93F6-AA18AD2B6EE0}"/>
              </a:ext>
            </a:extLst>
          </p:cNvPr>
          <p:cNvSpPr txBox="1"/>
          <p:nvPr/>
        </p:nvSpPr>
        <p:spPr>
          <a:xfrm>
            <a:off x="849698" y="5499197"/>
            <a:ext cx="2836034" cy="276999"/>
          </a:xfrm>
          <a:prstGeom prst="rect">
            <a:avLst/>
          </a:prstGeom>
          <a:noFill/>
          <a:ln>
            <a:solidFill>
              <a:schemeClr val="tx2"/>
            </a:solidFill>
          </a:ln>
        </p:spPr>
        <p:txBody>
          <a:bodyPr wrap="none" rtlCol="0">
            <a:spAutoFit/>
          </a:bodyPr>
          <a:lstStyle/>
          <a:p>
            <a:pPr algn="ctr"/>
            <a:r>
              <a:rPr lang="en-US" altLang="zh-CN" sz="1200" dirty="0">
                <a:latin typeface="Times New Roman" panose="02020603050405020304" pitchFamily="18" charset="0"/>
                <a:ea typeface="仿宋" panose="02010609060101010101" pitchFamily="49" charset="-122"/>
                <a:cs typeface="Times New Roman" panose="02020603050405020304" pitchFamily="18" charset="0"/>
              </a:rPr>
              <a:t>Patch</a:t>
            </a:r>
            <a:r>
              <a:rPr lang="zh-CN" altLang="en-US" sz="1200" dirty="0">
                <a:latin typeface="Times New Roman" panose="02020603050405020304" pitchFamily="18" charset="0"/>
                <a:ea typeface="仿宋" panose="02010609060101010101" pitchFamily="49" charset="-122"/>
                <a:cs typeface="Times New Roman" panose="02020603050405020304" pitchFamily="18" charset="0"/>
              </a:rPr>
              <a:t>所在区域产生了大量无效的检测框</a:t>
            </a:r>
          </a:p>
        </p:txBody>
      </p:sp>
      <p:sp>
        <p:nvSpPr>
          <p:cNvPr id="24" name="矩形: 圆角 23">
            <a:extLst>
              <a:ext uri="{FF2B5EF4-FFF2-40B4-BE49-F238E27FC236}">
                <a16:creationId xmlns:a16="http://schemas.microsoft.com/office/drawing/2014/main" id="{EEDE5D67-0527-413C-BA26-8C61E6833555}"/>
              </a:ext>
            </a:extLst>
          </p:cNvPr>
          <p:cNvSpPr/>
          <p:nvPr/>
        </p:nvSpPr>
        <p:spPr>
          <a:xfrm>
            <a:off x="2330368" y="3438143"/>
            <a:ext cx="1229235" cy="1267976"/>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5" name="矩形: 圆角 24">
            <a:extLst>
              <a:ext uri="{FF2B5EF4-FFF2-40B4-BE49-F238E27FC236}">
                <a16:creationId xmlns:a16="http://schemas.microsoft.com/office/drawing/2014/main" id="{05C836F1-6D52-4864-906E-F40039588290}"/>
              </a:ext>
            </a:extLst>
          </p:cNvPr>
          <p:cNvSpPr/>
          <p:nvPr/>
        </p:nvSpPr>
        <p:spPr>
          <a:xfrm>
            <a:off x="5521141" y="3578155"/>
            <a:ext cx="1340913" cy="738664"/>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27" name="直接箭头连接符 26">
            <a:extLst>
              <a:ext uri="{FF2B5EF4-FFF2-40B4-BE49-F238E27FC236}">
                <a16:creationId xmlns:a16="http://schemas.microsoft.com/office/drawing/2014/main" id="{9683550A-AB18-4899-9E63-93621E1DE50C}"/>
              </a:ext>
            </a:extLst>
          </p:cNvPr>
          <p:cNvCxnSpPr>
            <a:cxnSpLocks/>
          </p:cNvCxnSpPr>
          <p:nvPr/>
        </p:nvCxnSpPr>
        <p:spPr>
          <a:xfrm>
            <a:off x="6169026" y="4316819"/>
            <a:ext cx="0" cy="1553629"/>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连接符: 肘形 29">
            <a:extLst>
              <a:ext uri="{FF2B5EF4-FFF2-40B4-BE49-F238E27FC236}">
                <a16:creationId xmlns:a16="http://schemas.microsoft.com/office/drawing/2014/main" id="{1AC617AB-BEC7-4D4C-8FFB-758F8CF5DB3C}"/>
              </a:ext>
            </a:extLst>
          </p:cNvPr>
          <p:cNvCxnSpPr>
            <a:stCxn id="24" idx="2"/>
          </p:cNvCxnSpPr>
          <p:nvPr/>
        </p:nvCxnSpPr>
        <p:spPr>
          <a:xfrm rot="16200000" flipH="1">
            <a:off x="4253734" y="3397371"/>
            <a:ext cx="606545" cy="3224040"/>
          </a:xfrm>
          <a:prstGeom prst="bentConnector2">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AA483EC3-3315-484E-A55C-346797D16DC7}"/>
              </a:ext>
            </a:extLst>
          </p:cNvPr>
          <p:cNvSpPr txBox="1"/>
          <p:nvPr/>
        </p:nvSpPr>
        <p:spPr>
          <a:xfrm>
            <a:off x="5081358" y="5879346"/>
            <a:ext cx="2220480" cy="276999"/>
          </a:xfrm>
          <a:prstGeom prst="rect">
            <a:avLst/>
          </a:prstGeom>
          <a:noFill/>
          <a:ln>
            <a:solidFill>
              <a:srgbClr val="FFC000"/>
            </a:solidFill>
          </a:ln>
        </p:spPr>
        <p:txBody>
          <a:bodyPr wrap="none" rtlCol="0">
            <a:spAutoFit/>
          </a:bodyPr>
          <a:lstStyle/>
          <a:p>
            <a:pPr algn="ctr"/>
            <a:r>
              <a:rPr lang="en-US" altLang="zh-CN" sz="1200" dirty="0">
                <a:latin typeface="Times New Roman" panose="02020603050405020304" pitchFamily="18" charset="0"/>
                <a:ea typeface="仿宋" panose="02010609060101010101" pitchFamily="49" charset="-122"/>
                <a:cs typeface="Times New Roman" panose="02020603050405020304" pitchFamily="18" charset="0"/>
              </a:rPr>
              <a:t>Patch</a:t>
            </a:r>
            <a:r>
              <a:rPr lang="zh-CN" altLang="en-US" sz="1200" dirty="0">
                <a:latin typeface="Times New Roman" panose="02020603050405020304" pitchFamily="18" charset="0"/>
                <a:ea typeface="仿宋" panose="02010609060101010101" pitchFamily="49" charset="-122"/>
                <a:cs typeface="Times New Roman" panose="02020603050405020304" pitchFamily="18" charset="0"/>
              </a:rPr>
              <a:t>之外的区域检测框被抑制</a:t>
            </a:r>
          </a:p>
        </p:txBody>
      </p:sp>
      <p:sp>
        <p:nvSpPr>
          <p:cNvPr id="32" name="文本框 31">
            <a:extLst>
              <a:ext uri="{FF2B5EF4-FFF2-40B4-BE49-F238E27FC236}">
                <a16:creationId xmlns:a16="http://schemas.microsoft.com/office/drawing/2014/main" id="{DC52821C-D912-49DF-BB5D-7B9A81F307B0}"/>
              </a:ext>
            </a:extLst>
          </p:cNvPr>
          <p:cNvSpPr txBox="1"/>
          <p:nvPr/>
        </p:nvSpPr>
        <p:spPr>
          <a:xfrm>
            <a:off x="7301838" y="3098592"/>
            <a:ext cx="4336463" cy="2632965"/>
          </a:xfrm>
          <a:prstGeom prst="rect">
            <a:avLst/>
          </a:prstGeom>
          <a:noFill/>
        </p:spPr>
        <p:txBody>
          <a:bodyPr wrap="square" rtlCol="0">
            <a:spAutoFit/>
          </a:bodyPr>
          <a:lstStyle/>
          <a:p>
            <a:pPr algn="just">
              <a:lnSpc>
                <a:spcPts val="2000"/>
              </a:lnSpc>
            </a:pPr>
            <a:r>
              <a:rPr lang="zh-CN" altLang="en-US" sz="1600" b="1" dirty="0">
                <a:latin typeface="Times New Roman" panose="02020603050405020304" pitchFamily="18" charset="0"/>
                <a:ea typeface="仿宋" panose="02010609060101010101" pitchFamily="49" charset="-122"/>
                <a:cs typeface="Times New Roman" panose="02020603050405020304" pitchFamily="18" charset="0"/>
              </a:rPr>
              <a:t>效果评估概要：</a:t>
            </a:r>
            <a:endParaRPr lang="en-US" altLang="zh-CN" sz="1600" b="1" dirty="0">
              <a:latin typeface="Times New Roman" panose="02020603050405020304" pitchFamily="18" charset="0"/>
              <a:ea typeface="仿宋" panose="02010609060101010101" pitchFamily="49" charset="-122"/>
              <a:cs typeface="Times New Roman" panose="02020603050405020304" pitchFamily="18" charset="0"/>
            </a:endParaRPr>
          </a:p>
          <a:p>
            <a:pPr algn="just">
              <a:lnSpc>
                <a:spcPts val="2000"/>
              </a:lnSpc>
            </a:pPr>
            <a:r>
              <a:rPr lang="zh-CN" altLang="en-US" sz="1400" dirty="0">
                <a:latin typeface="Times New Roman" panose="02020603050405020304" pitchFamily="18" charset="0"/>
                <a:ea typeface="仿宋" panose="02010609060101010101" pitchFamily="49" charset="-122"/>
                <a:cs typeface="Times New Roman" panose="02020603050405020304" pitchFamily="18" charset="0"/>
              </a:rPr>
              <a:t>被攻击网络：</a:t>
            </a:r>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Faster RCNN, backbone: ResNet 50</a:t>
            </a:r>
            <a:r>
              <a:rPr lang="zh-CN" altLang="en-US" sz="1400" dirty="0">
                <a:latin typeface="Times New Roman" panose="02020603050405020304" pitchFamily="18" charset="0"/>
                <a:ea typeface="仿宋" panose="02010609060101010101" pitchFamily="49" charset="-122"/>
                <a:cs typeface="Times New Roman" panose="02020603050405020304" pitchFamily="18" charset="0"/>
              </a:rPr>
              <a:t>）</a:t>
            </a:r>
            <a:endParaRPr lang="en-US" altLang="zh-CN" sz="1400" dirty="0">
              <a:latin typeface="Times New Roman" panose="02020603050405020304" pitchFamily="18" charset="0"/>
              <a:ea typeface="仿宋" panose="02010609060101010101" pitchFamily="49" charset="-122"/>
              <a:cs typeface="Times New Roman" panose="02020603050405020304" pitchFamily="18" charset="0"/>
            </a:endParaRPr>
          </a:p>
          <a:p>
            <a:pPr algn="just">
              <a:lnSpc>
                <a:spcPts val="2000"/>
              </a:lnSpc>
            </a:pPr>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	   </a:t>
            </a:r>
            <a:r>
              <a:rPr lang="zh-CN" altLang="en-US" sz="1400" dirty="0">
                <a:latin typeface="Times New Roman" panose="02020603050405020304" pitchFamily="18" charset="0"/>
                <a:ea typeface="仿宋" panose="02010609060101010101" pitchFamily="49" charset="-122"/>
                <a:cs typeface="Times New Roman" panose="02020603050405020304" pitchFamily="18" charset="0"/>
              </a:rPr>
              <a:t>在</a:t>
            </a:r>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COCO2017</a:t>
            </a:r>
            <a:r>
              <a:rPr lang="zh-CN" altLang="en-US" sz="1400" dirty="0">
                <a:latin typeface="Times New Roman" panose="02020603050405020304" pitchFamily="18" charset="0"/>
                <a:ea typeface="仿宋" panose="02010609060101010101" pitchFamily="49" charset="-122"/>
                <a:cs typeface="Times New Roman" panose="02020603050405020304" pitchFamily="18" charset="0"/>
              </a:rPr>
              <a:t>验证集（</a:t>
            </a:r>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5000</a:t>
            </a:r>
            <a:r>
              <a:rPr lang="zh-CN" altLang="en-US" sz="1400" dirty="0">
                <a:latin typeface="Times New Roman" panose="02020603050405020304" pitchFamily="18" charset="0"/>
                <a:ea typeface="仿宋" panose="02010609060101010101" pitchFamily="49" charset="-122"/>
                <a:cs typeface="Times New Roman" panose="02020603050405020304" pitchFamily="18" charset="0"/>
              </a:rPr>
              <a:t>张图片）</a:t>
            </a:r>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	   </a:t>
            </a:r>
            <a:r>
              <a:rPr lang="zh-CN" altLang="en-US" sz="1400" dirty="0">
                <a:latin typeface="Times New Roman" panose="02020603050405020304" pitchFamily="18" charset="0"/>
                <a:ea typeface="仿宋" panose="02010609060101010101" pitchFamily="49" charset="-122"/>
                <a:cs typeface="Times New Roman" panose="02020603050405020304" pitchFamily="18" charset="0"/>
              </a:rPr>
              <a:t>上</a:t>
            </a:r>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mAP</a:t>
            </a:r>
            <a:r>
              <a:rPr lang="zh-CN" altLang="en-US" sz="1400" dirty="0">
                <a:latin typeface="Times New Roman" panose="02020603050405020304" pitchFamily="18" charset="0"/>
                <a:ea typeface="仿宋" panose="02010609060101010101" pitchFamily="49" charset="-122"/>
                <a:cs typeface="Times New Roman" panose="02020603050405020304" pitchFamily="18" charset="0"/>
              </a:rPr>
              <a:t>为</a:t>
            </a:r>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0.363</a:t>
            </a:r>
          </a:p>
          <a:p>
            <a:pPr algn="just">
              <a:lnSpc>
                <a:spcPts val="2000"/>
              </a:lnSpc>
            </a:pPr>
            <a:r>
              <a:rPr lang="zh-CN" altLang="en-US" sz="1400" dirty="0">
                <a:latin typeface="Times New Roman" panose="02020603050405020304" pitchFamily="18" charset="0"/>
                <a:ea typeface="仿宋" panose="02010609060101010101" pitchFamily="49" charset="-122"/>
                <a:cs typeface="Times New Roman" panose="02020603050405020304" pitchFamily="18" charset="0"/>
              </a:rPr>
              <a:t>我们的攻击性</a:t>
            </a:r>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Patch</a:t>
            </a:r>
            <a:r>
              <a:rPr lang="zh-CN" altLang="en-US" sz="1400" dirty="0">
                <a:latin typeface="Times New Roman" panose="02020603050405020304" pitchFamily="18" charset="0"/>
                <a:ea typeface="仿宋" panose="02010609060101010101" pitchFamily="49" charset="-122"/>
                <a:cs typeface="Times New Roman" panose="02020603050405020304" pitchFamily="18" charset="0"/>
              </a:rPr>
              <a:t>（</a:t>
            </a:r>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192x192</a:t>
            </a:r>
            <a:r>
              <a:rPr lang="zh-CN" altLang="en-US" sz="1400" dirty="0">
                <a:latin typeface="Times New Roman" panose="02020603050405020304" pitchFamily="18" charset="0"/>
                <a:ea typeface="仿宋" panose="02010609060101010101" pitchFamily="49" charset="-122"/>
                <a:cs typeface="Times New Roman" panose="02020603050405020304" pitchFamily="18" charset="0"/>
              </a:rPr>
              <a:t>，占原图</a:t>
            </a:r>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16%</a:t>
            </a:r>
            <a:r>
              <a:rPr lang="zh-CN" altLang="en-US" sz="1400" dirty="0">
                <a:latin typeface="Times New Roman" panose="02020603050405020304" pitchFamily="18" charset="0"/>
                <a:ea typeface="仿宋" panose="02010609060101010101" pitchFamily="49" charset="-122"/>
                <a:cs typeface="Times New Roman" panose="02020603050405020304" pitchFamily="18" charset="0"/>
              </a:rPr>
              <a:t>）</a:t>
            </a:r>
            <a:r>
              <a:rPr lang="zh-CN" altLang="en-US" sz="1400" b="1" dirty="0">
                <a:latin typeface="Times New Roman" panose="02020603050405020304" pitchFamily="18" charset="0"/>
                <a:ea typeface="仿宋" panose="02010609060101010101" pitchFamily="49" charset="-122"/>
                <a:cs typeface="Times New Roman" panose="02020603050405020304" pitchFamily="18" charset="0"/>
              </a:rPr>
              <a:t>仅在两张图片上</a:t>
            </a:r>
            <a:r>
              <a:rPr lang="zh-CN" altLang="en-US" sz="1400" dirty="0">
                <a:latin typeface="Times New Roman" panose="02020603050405020304" pitchFamily="18" charset="0"/>
                <a:ea typeface="仿宋" panose="02010609060101010101" pitchFamily="49" charset="-122"/>
                <a:cs typeface="Times New Roman" panose="02020603050405020304" pitchFamily="18" charset="0"/>
              </a:rPr>
              <a:t>迭代训练，便使得被攻击网络的</a:t>
            </a:r>
            <a:r>
              <a:rPr lang="en-US" altLang="zh-CN" sz="1400" b="1" dirty="0">
                <a:latin typeface="Times New Roman" panose="02020603050405020304" pitchFamily="18" charset="0"/>
                <a:ea typeface="仿宋" panose="02010609060101010101" pitchFamily="49" charset="-122"/>
                <a:cs typeface="Times New Roman" panose="02020603050405020304" pitchFamily="18" charset="0"/>
              </a:rPr>
              <a:t>mAP</a:t>
            </a:r>
            <a:r>
              <a:rPr lang="zh-CN" altLang="en-US" sz="1400" b="1" dirty="0">
                <a:latin typeface="Times New Roman" panose="02020603050405020304" pitchFamily="18" charset="0"/>
                <a:ea typeface="仿宋" panose="02010609060101010101" pitchFamily="49" charset="-122"/>
                <a:cs typeface="Times New Roman" panose="02020603050405020304" pitchFamily="18" charset="0"/>
              </a:rPr>
              <a:t>降至</a:t>
            </a:r>
            <a:r>
              <a:rPr lang="en-US" altLang="zh-CN" sz="1400" b="1" dirty="0">
                <a:latin typeface="Times New Roman" panose="02020603050405020304" pitchFamily="18" charset="0"/>
                <a:ea typeface="仿宋" panose="02010609060101010101" pitchFamily="49" charset="-122"/>
                <a:cs typeface="Times New Roman" panose="02020603050405020304" pitchFamily="18" charset="0"/>
              </a:rPr>
              <a:t>0.0007</a:t>
            </a:r>
            <a:r>
              <a:rPr lang="zh-CN" altLang="en-US" sz="1400" dirty="0">
                <a:latin typeface="Times New Roman" panose="02020603050405020304" pitchFamily="18" charset="0"/>
                <a:ea typeface="仿宋" panose="02010609060101010101" pitchFamily="49" charset="-122"/>
                <a:cs typeface="Times New Roman" panose="02020603050405020304" pitchFamily="18" charset="0"/>
              </a:rPr>
              <a:t>，同时</a:t>
            </a:r>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Patch</a:t>
            </a:r>
            <a:r>
              <a:rPr lang="zh-CN" altLang="en-US" sz="1400" dirty="0">
                <a:latin typeface="Times New Roman" panose="02020603050405020304" pitchFamily="18" charset="0"/>
                <a:ea typeface="仿宋" panose="02010609060101010101" pitchFamily="49" charset="-122"/>
                <a:cs typeface="Times New Roman" panose="02020603050405020304" pitchFamily="18" charset="0"/>
              </a:rPr>
              <a:t>区域的</a:t>
            </a:r>
            <a:r>
              <a:rPr lang="zh-CN" altLang="en-US" sz="1400" b="1" dirty="0">
                <a:latin typeface="Times New Roman" panose="02020603050405020304" pitchFamily="18" charset="0"/>
                <a:ea typeface="仿宋" panose="02010609060101010101" pitchFamily="49" charset="-122"/>
                <a:cs typeface="Times New Roman" panose="02020603050405020304" pitchFamily="18" charset="0"/>
              </a:rPr>
              <a:t>平均无效检测框生成数量为</a:t>
            </a:r>
            <a:r>
              <a:rPr lang="en-US" altLang="zh-CN" sz="1400" b="1" dirty="0">
                <a:latin typeface="Times New Roman" panose="02020603050405020304" pitchFamily="18" charset="0"/>
                <a:ea typeface="仿宋" panose="02010609060101010101" pitchFamily="49" charset="-122"/>
                <a:cs typeface="Times New Roman" panose="02020603050405020304" pitchFamily="18" charset="0"/>
              </a:rPr>
              <a:t>99.98</a:t>
            </a:r>
            <a:r>
              <a:rPr lang="zh-CN" altLang="en-US" sz="1400" dirty="0">
                <a:latin typeface="Times New Roman" panose="02020603050405020304" pitchFamily="18" charset="0"/>
                <a:ea typeface="仿宋" panose="02010609060101010101" pitchFamily="49" charset="-122"/>
                <a:cs typeface="Times New Roman" panose="02020603050405020304" pitchFamily="18" charset="0"/>
              </a:rPr>
              <a:t>（上限为</a:t>
            </a:r>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100</a:t>
            </a:r>
            <a:r>
              <a:rPr lang="zh-CN" altLang="en-US" sz="1400" dirty="0">
                <a:latin typeface="Times New Roman" panose="02020603050405020304" pitchFamily="18" charset="0"/>
                <a:ea typeface="仿宋" panose="02010609060101010101" pitchFamily="49" charset="-122"/>
                <a:cs typeface="Times New Roman" panose="02020603050405020304" pitchFamily="18" charset="0"/>
              </a:rPr>
              <a:t>），</a:t>
            </a:r>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Patch</a:t>
            </a:r>
            <a:r>
              <a:rPr lang="zh-CN" altLang="en-US" sz="1400" dirty="0">
                <a:latin typeface="Times New Roman" panose="02020603050405020304" pitchFamily="18" charset="0"/>
                <a:ea typeface="仿宋" panose="02010609060101010101" pitchFamily="49" charset="-122"/>
                <a:cs typeface="Times New Roman" panose="02020603050405020304" pitchFamily="18" charset="0"/>
              </a:rPr>
              <a:t>外的</a:t>
            </a:r>
            <a:r>
              <a:rPr lang="zh-CN" altLang="en-US" sz="1400" b="1" dirty="0">
                <a:latin typeface="Times New Roman" panose="02020603050405020304" pitchFamily="18" charset="0"/>
                <a:ea typeface="仿宋" panose="02010609060101010101" pitchFamily="49" charset="-122"/>
                <a:cs typeface="Times New Roman" panose="02020603050405020304" pitchFamily="18" charset="0"/>
              </a:rPr>
              <a:t>检测框抑制率为</a:t>
            </a:r>
            <a:r>
              <a:rPr lang="en-US" altLang="zh-CN" sz="1400" b="1" dirty="0">
                <a:latin typeface="Times New Roman" panose="02020603050405020304" pitchFamily="18" charset="0"/>
                <a:ea typeface="仿宋" panose="02010609060101010101" pitchFamily="49" charset="-122"/>
                <a:cs typeface="Times New Roman" panose="02020603050405020304" pitchFamily="18" charset="0"/>
              </a:rPr>
              <a:t>99.96%</a:t>
            </a:r>
            <a:r>
              <a:rPr lang="zh-CN" altLang="en-US" sz="1400" b="1" dirty="0">
                <a:latin typeface="Times New Roman" panose="02020603050405020304" pitchFamily="18" charset="0"/>
                <a:ea typeface="仿宋" panose="02010609060101010101" pitchFamily="49" charset="-122"/>
                <a:cs typeface="Times New Roman" panose="02020603050405020304" pitchFamily="18" charset="0"/>
              </a:rPr>
              <a:t>，</a:t>
            </a:r>
            <a:r>
              <a:rPr lang="zh-CN" altLang="en-US" sz="1400" dirty="0">
                <a:latin typeface="Times New Roman" panose="02020603050405020304" pitchFamily="18" charset="0"/>
                <a:ea typeface="仿宋" panose="02010609060101010101" pitchFamily="49" charset="-122"/>
                <a:cs typeface="Times New Roman" panose="02020603050405020304" pitchFamily="18" charset="0"/>
              </a:rPr>
              <a:t>此外，经训练的</a:t>
            </a:r>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64x64</a:t>
            </a:r>
            <a:r>
              <a:rPr lang="zh-CN" altLang="en-US" sz="1400" dirty="0">
                <a:latin typeface="Times New Roman" panose="02020603050405020304" pitchFamily="18" charset="0"/>
                <a:ea typeface="仿宋" panose="02010609060101010101" pitchFamily="49" charset="-122"/>
                <a:cs typeface="Times New Roman" panose="02020603050405020304" pitchFamily="18" charset="0"/>
              </a:rPr>
              <a:t>的</a:t>
            </a:r>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Patch</a:t>
            </a:r>
            <a:r>
              <a:rPr lang="zh-CN" altLang="en-US" sz="1400" dirty="0">
                <a:latin typeface="Times New Roman" panose="02020603050405020304" pitchFamily="18" charset="0"/>
                <a:ea typeface="仿宋" panose="02010609060101010101" pitchFamily="49" charset="-122"/>
                <a:cs typeface="Times New Roman" panose="02020603050405020304" pitchFamily="18" charset="0"/>
              </a:rPr>
              <a:t>（占原图</a:t>
            </a:r>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1.8%</a:t>
            </a:r>
            <a:r>
              <a:rPr lang="zh-CN" altLang="en-US" sz="1400" dirty="0">
                <a:latin typeface="Times New Roman" panose="02020603050405020304" pitchFamily="18" charset="0"/>
                <a:ea typeface="仿宋" panose="02010609060101010101" pitchFamily="49" charset="-122"/>
                <a:cs typeface="Times New Roman" panose="02020603050405020304" pitchFamily="18" charset="0"/>
              </a:rPr>
              <a:t>）就能使其</a:t>
            </a:r>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mAP</a:t>
            </a:r>
            <a:r>
              <a:rPr lang="zh-CN" altLang="en-US" sz="1400" dirty="0">
                <a:latin typeface="Times New Roman" panose="02020603050405020304" pitchFamily="18" charset="0"/>
                <a:ea typeface="仿宋" panose="02010609060101010101" pitchFamily="49" charset="-122"/>
                <a:cs typeface="Times New Roman" panose="02020603050405020304" pitchFamily="18" charset="0"/>
              </a:rPr>
              <a:t>降至</a:t>
            </a:r>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0.0023</a:t>
            </a:r>
            <a:endParaRPr lang="zh-CN" altLang="en-US" sz="1400" dirty="0">
              <a:latin typeface="Times New Roman" panose="02020603050405020304" pitchFamily="18" charset="0"/>
              <a:ea typeface="仿宋"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84541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fade">
                                      <p:cBhvr>
                                        <p:cTn id="62" dur="500"/>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fade">
                                      <p:cBhvr>
                                        <p:cTn id="72" dur="500"/>
                                        <p:tgtEl>
                                          <p:spTgt spid="14"/>
                                        </p:tgtEl>
                                      </p:cBhvr>
                                    </p:animEffect>
                                  </p:childTnLst>
                                </p:cTn>
                              </p:par>
                              <p:par>
                                <p:cTn id="73" presetID="10" presetClass="entr" presetSubtype="0" fill="hold" nodeType="with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fade">
                                      <p:cBhvr>
                                        <p:cTn id="75" dur="500"/>
                                        <p:tgtEl>
                                          <p:spTgt spid="22"/>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fade">
                                      <p:cBhvr>
                                        <p:cTn id="80" dur="500"/>
                                        <p:tgtEl>
                                          <p:spTgt spid="23"/>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fade">
                                      <p:cBhvr>
                                        <p:cTn id="85" dur="500"/>
                                        <p:tgtEl>
                                          <p:spTgt spid="24"/>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25"/>
                                        </p:tgtEl>
                                        <p:attrNameLst>
                                          <p:attrName>style.visibility</p:attrName>
                                        </p:attrNameLst>
                                      </p:cBhvr>
                                      <p:to>
                                        <p:strVal val="visible"/>
                                      </p:to>
                                    </p:set>
                                    <p:animEffect transition="in" filter="fade">
                                      <p:cBhvr>
                                        <p:cTn id="90" dur="500"/>
                                        <p:tgtEl>
                                          <p:spTgt spid="25"/>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30"/>
                                        </p:tgtEl>
                                        <p:attrNameLst>
                                          <p:attrName>style.visibility</p:attrName>
                                        </p:attrNameLst>
                                      </p:cBhvr>
                                      <p:to>
                                        <p:strVal val="visible"/>
                                      </p:to>
                                    </p:set>
                                    <p:animEffect transition="in" filter="fade">
                                      <p:cBhvr>
                                        <p:cTn id="95" dur="500"/>
                                        <p:tgtEl>
                                          <p:spTgt spid="30"/>
                                        </p:tgtEl>
                                      </p:cBhvr>
                                    </p:animEffect>
                                  </p:childTnLst>
                                </p:cTn>
                              </p:par>
                              <p:par>
                                <p:cTn id="96" presetID="10" presetClass="entr" presetSubtype="0" fill="hold" nodeType="with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fade">
                                      <p:cBhvr>
                                        <p:cTn id="103" dur="500"/>
                                        <p:tgtEl>
                                          <p:spTgt spid="31"/>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32">
                                            <p:txEl>
                                              <p:pRg st="0" end="0"/>
                                            </p:txEl>
                                          </p:spTgt>
                                        </p:tgtEl>
                                        <p:attrNameLst>
                                          <p:attrName>style.visibility</p:attrName>
                                        </p:attrNameLst>
                                      </p:cBhvr>
                                      <p:to>
                                        <p:strVal val="visible"/>
                                      </p:to>
                                    </p:set>
                                    <p:animEffect transition="in" filter="fade">
                                      <p:cBhvr>
                                        <p:cTn id="108" dur="500"/>
                                        <p:tgtEl>
                                          <p:spTgt spid="32">
                                            <p:txEl>
                                              <p:pRg st="0" end="0"/>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32">
                                            <p:txEl>
                                              <p:pRg st="1" end="1"/>
                                            </p:txEl>
                                          </p:spTgt>
                                        </p:tgtEl>
                                        <p:attrNameLst>
                                          <p:attrName>style.visibility</p:attrName>
                                        </p:attrNameLst>
                                      </p:cBhvr>
                                      <p:to>
                                        <p:strVal val="visible"/>
                                      </p:to>
                                    </p:set>
                                    <p:animEffect transition="in" filter="fade">
                                      <p:cBhvr>
                                        <p:cTn id="113" dur="500"/>
                                        <p:tgtEl>
                                          <p:spTgt spid="32">
                                            <p:txEl>
                                              <p:pRg st="1" end="1"/>
                                            </p:txEl>
                                          </p:spTgt>
                                        </p:tgtEl>
                                      </p:cBhvr>
                                    </p:animEffect>
                                  </p:childTnLst>
                                </p:cTn>
                              </p:par>
                              <p:par>
                                <p:cTn id="114" presetID="10" presetClass="entr" presetSubtype="0" fill="hold" nodeType="withEffect">
                                  <p:stCondLst>
                                    <p:cond delay="0"/>
                                  </p:stCondLst>
                                  <p:childTnLst>
                                    <p:set>
                                      <p:cBhvr>
                                        <p:cTn id="115" dur="1" fill="hold">
                                          <p:stCondLst>
                                            <p:cond delay="0"/>
                                          </p:stCondLst>
                                        </p:cTn>
                                        <p:tgtEl>
                                          <p:spTgt spid="32">
                                            <p:txEl>
                                              <p:pRg st="2" end="2"/>
                                            </p:txEl>
                                          </p:spTgt>
                                        </p:tgtEl>
                                        <p:attrNameLst>
                                          <p:attrName>style.visibility</p:attrName>
                                        </p:attrNameLst>
                                      </p:cBhvr>
                                      <p:to>
                                        <p:strVal val="visible"/>
                                      </p:to>
                                    </p:set>
                                    <p:animEffect transition="in" filter="fade">
                                      <p:cBhvr>
                                        <p:cTn id="116" dur="500"/>
                                        <p:tgtEl>
                                          <p:spTgt spid="32">
                                            <p:txEl>
                                              <p:pRg st="2" end="2"/>
                                            </p:txEl>
                                          </p:spTgt>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nodeType="clickEffect">
                                  <p:stCondLst>
                                    <p:cond delay="0"/>
                                  </p:stCondLst>
                                  <p:childTnLst>
                                    <p:set>
                                      <p:cBhvr>
                                        <p:cTn id="120" dur="1" fill="hold">
                                          <p:stCondLst>
                                            <p:cond delay="0"/>
                                          </p:stCondLst>
                                        </p:cTn>
                                        <p:tgtEl>
                                          <p:spTgt spid="32">
                                            <p:txEl>
                                              <p:pRg st="3" end="3"/>
                                            </p:txEl>
                                          </p:spTgt>
                                        </p:tgtEl>
                                        <p:attrNameLst>
                                          <p:attrName>style.visibility</p:attrName>
                                        </p:attrNameLst>
                                      </p:cBhvr>
                                      <p:to>
                                        <p:strVal val="visible"/>
                                      </p:to>
                                    </p:set>
                                    <p:animEffect transition="in" filter="fade">
                                      <p:cBhvr>
                                        <p:cTn id="121" dur="500"/>
                                        <p:tgtEl>
                                          <p:spTgt spid="3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 grpId="0"/>
      <p:bldP spid="11" grpId="0" animBg="1"/>
      <p:bldP spid="12" grpId="0" animBg="1"/>
      <p:bldP spid="16" grpId="0"/>
      <p:bldP spid="17" grpId="0"/>
      <p:bldP spid="19" grpId="0"/>
      <p:bldP spid="20" grpId="0"/>
      <p:bldP spid="23" grpId="0" animBg="1"/>
      <p:bldP spid="24" grpId="0" animBg="1"/>
      <p:bldP spid="25" grpId="0" animBg="1"/>
      <p:bldP spid="3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3B7BEA0-E70E-459F-82B6-62638824A4A3}"/>
              </a:ext>
            </a:extLst>
          </p:cNvPr>
          <p:cNvSpPr txBox="1"/>
          <p:nvPr/>
        </p:nvSpPr>
        <p:spPr>
          <a:xfrm>
            <a:off x="301840" y="1171852"/>
            <a:ext cx="1338828" cy="369332"/>
          </a:xfrm>
          <a:prstGeom prst="rect">
            <a:avLst/>
          </a:prstGeom>
          <a:noFill/>
        </p:spPr>
        <p:txBody>
          <a:bodyPr wrap="none" rtlCol="0">
            <a:spAutoFit/>
          </a:bodyPr>
          <a:lstStyle/>
          <a:p>
            <a:r>
              <a:rPr lang="zh-CN" altLang="en-US" dirty="0">
                <a:latin typeface="Times New Roman" panose="02020603050405020304" pitchFamily="18" charset="0"/>
                <a:cs typeface="Times New Roman" panose="02020603050405020304" pitchFamily="18" charset="0"/>
              </a:rPr>
              <a:t>后续工作：</a:t>
            </a:r>
          </a:p>
        </p:txBody>
      </p:sp>
      <p:sp>
        <p:nvSpPr>
          <p:cNvPr id="3" name="文本框 2">
            <a:extLst>
              <a:ext uri="{FF2B5EF4-FFF2-40B4-BE49-F238E27FC236}">
                <a16:creationId xmlns:a16="http://schemas.microsoft.com/office/drawing/2014/main" id="{806A057D-9F5E-45BD-99F7-4B387B7D6D0A}"/>
              </a:ext>
            </a:extLst>
          </p:cNvPr>
          <p:cNvSpPr txBox="1"/>
          <p:nvPr/>
        </p:nvSpPr>
        <p:spPr>
          <a:xfrm>
            <a:off x="302458" y="1541184"/>
            <a:ext cx="10442360" cy="1099725"/>
          </a:xfrm>
          <a:prstGeom prst="rect">
            <a:avLst/>
          </a:prstGeom>
          <a:noFill/>
        </p:spPr>
        <p:txBody>
          <a:bodyPr wrap="square" rtlCol="0">
            <a:spAutoFit/>
          </a:bodyPr>
          <a:lstStyle/>
          <a:p>
            <a:pPr>
              <a:lnSpc>
                <a:spcPts val="2000"/>
              </a:lnSpc>
            </a:pPr>
            <a:r>
              <a:rPr lang="zh-CN" altLang="en-US" sz="1600" dirty="0">
                <a:latin typeface="Times New Roman" panose="02020603050405020304" pitchFamily="18" charset="0"/>
                <a:ea typeface="仿宋" panose="02010609060101010101" pitchFamily="49" charset="-122"/>
                <a:cs typeface="Times New Roman" panose="02020603050405020304" pitchFamily="18" charset="0"/>
              </a:rPr>
              <a:t>我们计划的后续工作主要分为两块：</a:t>
            </a:r>
            <a:endParaRPr lang="en-US" altLang="zh-CN" sz="1600" dirty="0">
              <a:latin typeface="Times New Roman" panose="02020603050405020304" pitchFamily="18" charset="0"/>
              <a:ea typeface="仿宋" panose="02010609060101010101" pitchFamily="49" charset="-122"/>
              <a:cs typeface="Times New Roman" panose="02020603050405020304" pitchFamily="18" charset="0"/>
            </a:endParaRPr>
          </a:p>
          <a:p>
            <a:pPr>
              <a:lnSpc>
                <a:spcPts val="2000"/>
              </a:lnSpc>
            </a:pPr>
            <a:r>
              <a:rPr lang="en-US" altLang="zh-CN" sz="1600" b="1" dirty="0">
                <a:latin typeface="Times New Roman" panose="02020603050405020304" pitchFamily="18" charset="0"/>
                <a:ea typeface="仿宋" panose="02010609060101010101" pitchFamily="49" charset="-122"/>
                <a:cs typeface="Times New Roman" panose="02020603050405020304" pitchFamily="18" charset="0"/>
              </a:rPr>
              <a:t>1.</a:t>
            </a:r>
            <a:r>
              <a:rPr lang="zh-CN" altLang="en-US" sz="1600" b="1" dirty="0">
                <a:latin typeface="Times New Roman" panose="02020603050405020304" pitchFamily="18" charset="0"/>
                <a:ea typeface="仿宋" panose="02010609060101010101" pitchFamily="49" charset="-122"/>
                <a:cs typeface="Times New Roman" panose="02020603050405020304" pitchFamily="18" charset="0"/>
              </a:rPr>
              <a:t>提升攻击效果</a:t>
            </a:r>
            <a:r>
              <a:rPr lang="zh-CN" altLang="en-US" sz="1600" dirty="0">
                <a:latin typeface="Times New Roman" panose="02020603050405020304" pitchFamily="18" charset="0"/>
                <a:ea typeface="仿宋" panose="02010609060101010101" pitchFamily="49" charset="-122"/>
                <a:cs typeface="Times New Roman" panose="02020603050405020304" pitchFamily="18" charset="0"/>
              </a:rPr>
              <a:t>，一方面是使所产生的攻击样本对目标检测模型的攻击效果是</a:t>
            </a:r>
            <a:r>
              <a:rPr lang="zh-CN" altLang="en-US" sz="1600" b="1" dirty="0">
                <a:latin typeface="Times New Roman" panose="02020603050405020304" pitchFamily="18" charset="0"/>
                <a:ea typeface="仿宋" panose="02010609060101010101" pitchFamily="49" charset="-122"/>
                <a:cs typeface="Times New Roman" panose="02020603050405020304" pitchFamily="18" charset="0"/>
              </a:rPr>
              <a:t>完全可控</a:t>
            </a:r>
            <a:r>
              <a:rPr lang="zh-CN" altLang="en-US" sz="1600" dirty="0">
                <a:latin typeface="Times New Roman" panose="02020603050405020304" pitchFamily="18" charset="0"/>
                <a:ea typeface="仿宋" panose="02010609060101010101" pitchFamily="49" charset="-122"/>
                <a:cs typeface="Times New Roman" panose="02020603050405020304" pitchFamily="18" charset="0"/>
              </a:rPr>
              <a:t>的（例如，</a:t>
            </a:r>
            <a:r>
              <a:rPr lang="zh-CN" altLang="en-US" sz="1600" b="1" dirty="0">
                <a:latin typeface="Times New Roman" panose="02020603050405020304" pitchFamily="18" charset="0"/>
                <a:ea typeface="仿宋" panose="02010609060101010101" pitchFamily="49" charset="-122"/>
                <a:cs typeface="Times New Roman" panose="02020603050405020304" pitchFamily="18" charset="0"/>
              </a:rPr>
              <a:t>仅抑制某些区域</a:t>
            </a:r>
            <a:r>
              <a:rPr lang="en-US" altLang="zh-CN" sz="1600" b="1" dirty="0">
                <a:latin typeface="Times New Roman" panose="02020603050405020304" pitchFamily="18" charset="0"/>
                <a:ea typeface="仿宋" panose="02010609060101010101" pitchFamily="49" charset="-122"/>
                <a:cs typeface="Times New Roman" panose="02020603050405020304" pitchFamily="18" charset="0"/>
              </a:rPr>
              <a:t>/</a:t>
            </a:r>
            <a:r>
              <a:rPr lang="zh-CN" altLang="en-US" sz="1600" b="1" dirty="0">
                <a:latin typeface="Times New Roman" panose="02020603050405020304" pitchFamily="18" charset="0"/>
                <a:ea typeface="仿宋" panose="02010609060101010101" pitchFamily="49" charset="-122"/>
                <a:cs typeface="Times New Roman" panose="02020603050405020304" pitchFamily="18" charset="0"/>
              </a:rPr>
              <a:t>某些类别的检测框生成、引导特定类别的检测框在特定区域生成等</a:t>
            </a:r>
            <a:r>
              <a:rPr lang="zh-CN" altLang="en-US" sz="1600" dirty="0">
                <a:latin typeface="Times New Roman" panose="02020603050405020304" pitchFamily="18" charset="0"/>
                <a:ea typeface="仿宋" panose="02010609060101010101" pitchFamily="49" charset="-122"/>
                <a:cs typeface="Times New Roman" panose="02020603050405020304" pitchFamily="18" charset="0"/>
              </a:rPr>
              <a:t>），另一方面是提升攻击样本的可靠性。</a:t>
            </a:r>
            <a:endParaRPr lang="en-US" altLang="zh-CN" sz="1600" dirty="0">
              <a:latin typeface="Times New Roman" panose="02020603050405020304" pitchFamily="18" charset="0"/>
              <a:ea typeface="仿宋" panose="02010609060101010101" pitchFamily="49" charset="-122"/>
              <a:cs typeface="Times New Roman" panose="02020603050405020304" pitchFamily="18" charset="0"/>
            </a:endParaRPr>
          </a:p>
          <a:p>
            <a:pPr>
              <a:lnSpc>
                <a:spcPts val="2000"/>
              </a:lnSpc>
            </a:pPr>
            <a:r>
              <a:rPr lang="en-US" altLang="zh-CN" sz="1600" b="1" dirty="0">
                <a:latin typeface="Times New Roman" panose="02020603050405020304" pitchFamily="18" charset="0"/>
                <a:ea typeface="仿宋" panose="02010609060101010101" pitchFamily="49" charset="-122"/>
                <a:cs typeface="Times New Roman" panose="02020603050405020304" pitchFamily="18" charset="0"/>
              </a:rPr>
              <a:t>2.</a:t>
            </a:r>
            <a:r>
              <a:rPr lang="zh-CN" altLang="en-US" sz="1600" b="1" dirty="0">
                <a:latin typeface="Times New Roman" panose="02020603050405020304" pitchFamily="18" charset="0"/>
                <a:ea typeface="仿宋" panose="02010609060101010101" pitchFamily="49" charset="-122"/>
                <a:cs typeface="Times New Roman" panose="02020603050405020304" pitchFamily="18" charset="0"/>
              </a:rPr>
              <a:t>激光可投射</a:t>
            </a:r>
            <a:r>
              <a:rPr lang="zh-CN" altLang="en-US" sz="1600" dirty="0">
                <a:latin typeface="Times New Roman" panose="02020603050405020304" pitchFamily="18" charset="0"/>
                <a:ea typeface="仿宋" panose="02010609060101010101" pitchFamily="49" charset="-122"/>
                <a:cs typeface="Times New Roman" panose="02020603050405020304" pitchFamily="18" charset="0"/>
              </a:rPr>
              <a:t>，我们希望限制生成的对抗图案的复杂度，进而可以由我们的激光设备投射到现实场景中发挥作用。</a:t>
            </a:r>
          </a:p>
        </p:txBody>
      </p:sp>
      <p:pic>
        <p:nvPicPr>
          <p:cNvPr id="5" name="图片 1">
            <a:extLst>
              <a:ext uri="{FF2B5EF4-FFF2-40B4-BE49-F238E27FC236}">
                <a16:creationId xmlns:a16="http://schemas.microsoft.com/office/drawing/2014/main" id="{E8254E9C-51B0-4A46-92E1-A78834641A8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3366"/>
          <a:stretch/>
        </p:blipFill>
        <p:spPr bwMode="auto">
          <a:xfrm>
            <a:off x="301840" y="3429000"/>
            <a:ext cx="3863065" cy="2127747"/>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2">
            <a:extLst>
              <a:ext uri="{FF2B5EF4-FFF2-40B4-BE49-F238E27FC236}">
                <a16:creationId xmlns:a16="http://schemas.microsoft.com/office/drawing/2014/main" id="{4FE2C58A-2A23-45FF-B52E-44BAC6F19693}"/>
              </a:ext>
            </a:extLst>
          </p:cNvPr>
          <p:cNvSpPr txBox="1">
            <a:spLocks noChangeArrowheads="1"/>
          </p:cNvSpPr>
          <p:nvPr/>
        </p:nvSpPr>
        <p:spPr bwMode="auto">
          <a:xfrm>
            <a:off x="513390" y="5537577"/>
            <a:ext cx="1752600" cy="619123"/>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None</a:t>
            </a:r>
            <a:endParaRPr kumimoji="0" lang="en-US" altLang="zh-CN"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2"/>
                </a:solidFill>
                <a:effectLst/>
                <a:latin typeface="Times New Roman" panose="02020603050405020304" pitchFamily="18" charset="0"/>
                <a:ea typeface="等线" panose="02010600030101010101" pitchFamily="2" charset="-122"/>
                <a:cs typeface="Times New Roman" panose="02020603050405020304" pitchFamily="18" charset="0"/>
              </a:rPr>
              <a:t>airplane  90.7%</a:t>
            </a:r>
            <a:endParaRPr kumimoji="0" lang="en-US" altLang="zh-CN" sz="1800" b="0" i="0" u="none" strike="noStrike" cap="none" normalizeH="0" baseline="0" dirty="0">
              <a:ln>
                <a:noFill/>
              </a:ln>
              <a:solidFill>
                <a:schemeClr val="tx2"/>
              </a:solidFill>
              <a:effectLst/>
              <a:latin typeface="Arial" panose="020B0604020202020204" pitchFamily="34" charset="0"/>
            </a:endParaRPr>
          </a:p>
        </p:txBody>
      </p:sp>
      <p:sp>
        <p:nvSpPr>
          <p:cNvPr id="7" name="Text Box 3">
            <a:extLst>
              <a:ext uri="{FF2B5EF4-FFF2-40B4-BE49-F238E27FC236}">
                <a16:creationId xmlns:a16="http://schemas.microsoft.com/office/drawing/2014/main" id="{982A47A2-5A00-46EB-A9CB-E6B23A28A91C}"/>
              </a:ext>
            </a:extLst>
          </p:cNvPr>
          <p:cNvSpPr txBox="1">
            <a:spLocks noChangeArrowheads="1"/>
          </p:cNvSpPr>
          <p:nvPr/>
        </p:nvSpPr>
        <p:spPr bwMode="auto">
          <a:xfrm>
            <a:off x="2265990" y="5537577"/>
            <a:ext cx="2000250" cy="45398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effectLst/>
                <a:latin typeface="Times New Roman" panose="02020603050405020304" pitchFamily="18" charset="0"/>
                <a:ea typeface="等线" panose="02010600030101010101" pitchFamily="2" charset="-122"/>
                <a:cs typeface="Times New Roman" panose="02020603050405020304" pitchFamily="18" charset="0"/>
              </a:rPr>
              <a:t>AdvPatch</a:t>
            </a:r>
            <a:endParaRPr kumimoji="0" lang="en-US" altLang="zh-CN" sz="800" b="0" i="0" u="none" strike="noStrike" cap="none" normalizeH="0" baseline="0" dirty="0">
              <a:ln>
                <a:noFill/>
              </a:ln>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dog  94.2%</a:t>
            </a:r>
            <a:endParaRPr kumimoji="0" lang="en-US" altLang="zh-CN" sz="1800" b="0" i="0" u="none" strike="noStrike" cap="none" normalizeH="0" baseline="0" dirty="0">
              <a:ln>
                <a:noFill/>
              </a:ln>
              <a:solidFill>
                <a:srgbClr val="FF0000"/>
              </a:solidFill>
              <a:effectLst/>
              <a:latin typeface="Arial" panose="020B0604020202020204" pitchFamily="34" charset="0"/>
            </a:endParaRPr>
          </a:p>
        </p:txBody>
      </p:sp>
      <p:sp>
        <p:nvSpPr>
          <p:cNvPr id="8" name="文本框 7">
            <a:extLst>
              <a:ext uri="{FF2B5EF4-FFF2-40B4-BE49-F238E27FC236}">
                <a16:creationId xmlns:a16="http://schemas.microsoft.com/office/drawing/2014/main" id="{A7A9DAFD-8970-4513-98BD-F15438BB36BB}"/>
              </a:ext>
            </a:extLst>
          </p:cNvPr>
          <p:cNvSpPr txBox="1"/>
          <p:nvPr/>
        </p:nvSpPr>
        <p:spPr>
          <a:xfrm>
            <a:off x="301840" y="2913310"/>
            <a:ext cx="7981672" cy="338554"/>
          </a:xfrm>
          <a:prstGeom prst="rect">
            <a:avLst/>
          </a:prstGeom>
          <a:noFill/>
        </p:spPr>
        <p:txBody>
          <a:bodyPr wrap="none" rtlCol="0">
            <a:spAutoFit/>
          </a:bodyPr>
          <a:lstStyle/>
          <a:p>
            <a:r>
              <a:rPr lang="zh-CN" altLang="en-US" sz="1600" dirty="0">
                <a:latin typeface="仿宋" panose="02010609060101010101" pitchFamily="49" charset="-122"/>
                <a:ea typeface="仿宋" panose="02010609060101010101" pitchFamily="49" charset="-122"/>
              </a:rPr>
              <a:t>在激光可投射方面，我们在先前复现的针对分类任务的攻击中已经进行过类似的尝试：</a:t>
            </a:r>
          </a:p>
        </p:txBody>
      </p:sp>
      <p:pic>
        <p:nvPicPr>
          <p:cNvPr id="9" name="图片 8">
            <a:extLst>
              <a:ext uri="{FF2B5EF4-FFF2-40B4-BE49-F238E27FC236}">
                <a16:creationId xmlns:a16="http://schemas.microsoft.com/office/drawing/2014/main" id="{2D12C2A9-26E4-4DD0-84B9-29E7461A190E}"/>
              </a:ext>
            </a:extLst>
          </p:cNvPr>
          <p:cNvPicPr>
            <a:picLocks noChangeAspect="1"/>
          </p:cNvPicPr>
          <p:nvPr/>
        </p:nvPicPr>
        <p:blipFill rotWithShape="1">
          <a:blip r:embed="rId4">
            <a:extLst>
              <a:ext uri="{28A0092B-C50C-407E-A947-70E740481C1C}">
                <a14:useLocalDpi xmlns:a14="http://schemas.microsoft.com/office/drawing/2010/main" val="0"/>
              </a:ext>
            </a:extLst>
          </a:blip>
          <a:srcRect l="-130" t="600" r="58800" b="-600"/>
          <a:stretch/>
        </p:blipFill>
        <p:spPr>
          <a:xfrm>
            <a:off x="4376456" y="3376359"/>
            <a:ext cx="3977432" cy="2294865"/>
          </a:xfrm>
          <a:prstGeom prst="rect">
            <a:avLst/>
          </a:prstGeom>
        </p:spPr>
      </p:pic>
      <p:sp>
        <p:nvSpPr>
          <p:cNvPr id="10" name="文本框 2">
            <a:extLst>
              <a:ext uri="{FF2B5EF4-FFF2-40B4-BE49-F238E27FC236}">
                <a16:creationId xmlns:a16="http://schemas.microsoft.com/office/drawing/2014/main" id="{F5D98028-2512-42D7-A6DF-0749541A4E4D}"/>
              </a:ext>
            </a:extLst>
          </p:cNvPr>
          <p:cNvSpPr txBox="1">
            <a:spLocks noChangeArrowheads="1"/>
          </p:cNvSpPr>
          <p:nvPr/>
        </p:nvSpPr>
        <p:spPr bwMode="auto">
          <a:xfrm>
            <a:off x="4691088" y="5531893"/>
            <a:ext cx="1752600" cy="619123"/>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None</a:t>
            </a:r>
            <a:endParaRPr kumimoji="0" lang="en-US" altLang="zh-CN"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zh-CN" sz="1400" dirty="0">
                <a:solidFill>
                  <a:schemeClr val="accent1"/>
                </a:solidFill>
                <a:latin typeface="Times New Roman" panose="02020603050405020304" pitchFamily="18" charset="0"/>
                <a:ea typeface="等线" panose="02010600030101010101" pitchFamily="2" charset="-122"/>
                <a:cs typeface="Times New Roman" panose="02020603050405020304" pitchFamily="18" charset="0"/>
              </a:rPr>
              <a:t>bird </a:t>
            </a:r>
            <a:r>
              <a:rPr kumimoji="0" lang="en-US" altLang="zh-CN" sz="1400" b="0" i="0" u="none" strike="noStrike" cap="none" normalizeH="0" baseline="0" dirty="0">
                <a:ln>
                  <a:noFill/>
                </a:ln>
                <a:solidFill>
                  <a:schemeClr val="accent1"/>
                </a:solidFill>
                <a:effectLst/>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1400" i="0" u="none" strike="noStrike" cap="none" normalizeH="0" baseline="0" dirty="0">
                <a:ln>
                  <a:noFill/>
                </a:ln>
                <a:solidFill>
                  <a:schemeClr val="accent1"/>
                </a:solidFill>
                <a:effectLst/>
                <a:latin typeface="Times New Roman" panose="02020603050405020304" pitchFamily="18" charset="0"/>
                <a:ea typeface="等线" panose="02010600030101010101" pitchFamily="2" charset="-122"/>
                <a:cs typeface="Times New Roman" panose="02020603050405020304" pitchFamily="18" charset="0"/>
              </a:rPr>
              <a:t>100%</a:t>
            </a:r>
            <a:endParaRPr kumimoji="0" lang="en-US" altLang="zh-CN" sz="1800" i="0" u="none" strike="noStrike" cap="none" normalizeH="0" baseline="0" dirty="0">
              <a:ln>
                <a:noFill/>
              </a:ln>
              <a:solidFill>
                <a:schemeClr val="accent1"/>
              </a:solidFill>
              <a:effectLst/>
              <a:latin typeface="Arial" panose="020B0604020202020204" pitchFamily="34" charset="0"/>
            </a:endParaRPr>
          </a:p>
        </p:txBody>
      </p:sp>
      <p:sp>
        <p:nvSpPr>
          <p:cNvPr id="11" name="文本框 2">
            <a:extLst>
              <a:ext uri="{FF2B5EF4-FFF2-40B4-BE49-F238E27FC236}">
                <a16:creationId xmlns:a16="http://schemas.microsoft.com/office/drawing/2014/main" id="{062091B2-8A21-4EF5-8005-3B6C1617FE97}"/>
              </a:ext>
            </a:extLst>
          </p:cNvPr>
          <p:cNvSpPr txBox="1">
            <a:spLocks noChangeArrowheads="1"/>
          </p:cNvSpPr>
          <p:nvPr/>
        </p:nvSpPr>
        <p:spPr bwMode="auto">
          <a:xfrm>
            <a:off x="6553904" y="5531892"/>
            <a:ext cx="1910200" cy="619123"/>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zh-CN" sz="1400" dirty="0">
                <a:latin typeface="Times New Roman" panose="02020603050405020304" pitchFamily="18" charset="0"/>
                <a:ea typeface="等线" panose="02010600030101010101" pitchFamily="2" charset="-122"/>
                <a:cs typeface="Times New Roman" panose="02020603050405020304" pitchFamily="18" charset="0"/>
              </a:rPr>
              <a:t>AdvPatch</a:t>
            </a:r>
            <a:endParaRPr kumimoji="0" lang="en-US" altLang="zh-CN"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dog  76.0%</a:t>
            </a:r>
            <a:endParaRPr kumimoji="0" lang="en-US" altLang="zh-CN" sz="1800" b="0" i="0" u="none" strike="noStrike" cap="none" normalizeH="0" baseline="0" dirty="0">
              <a:ln>
                <a:noFill/>
              </a:ln>
              <a:solidFill>
                <a:srgbClr val="FF0000"/>
              </a:solidFill>
              <a:effectLst/>
              <a:latin typeface="Arial" panose="020B0604020202020204" pitchFamily="34" charset="0"/>
            </a:endParaRPr>
          </a:p>
        </p:txBody>
      </p:sp>
      <p:sp>
        <p:nvSpPr>
          <p:cNvPr id="17" name="矩形: 圆角 16">
            <a:extLst>
              <a:ext uri="{FF2B5EF4-FFF2-40B4-BE49-F238E27FC236}">
                <a16:creationId xmlns:a16="http://schemas.microsoft.com/office/drawing/2014/main" id="{B03985B6-82D5-4358-B04B-97D35F83C990}"/>
              </a:ext>
            </a:extLst>
          </p:cNvPr>
          <p:cNvSpPr/>
          <p:nvPr/>
        </p:nvSpPr>
        <p:spPr>
          <a:xfrm>
            <a:off x="3471169" y="4722852"/>
            <a:ext cx="640468" cy="614075"/>
          </a:xfrm>
          <a:prstGeom prst="round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0F717234-C5C0-4D7B-8555-C6F7C565DAA5}"/>
              </a:ext>
            </a:extLst>
          </p:cNvPr>
          <p:cNvSpPr/>
          <p:nvPr/>
        </p:nvSpPr>
        <p:spPr>
          <a:xfrm>
            <a:off x="7669678" y="4711619"/>
            <a:ext cx="640468" cy="614075"/>
          </a:xfrm>
          <a:prstGeom prst="round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6078CEBF-5ED6-4221-B552-DA03E2C20A9A}"/>
              </a:ext>
            </a:extLst>
          </p:cNvPr>
          <p:cNvSpPr txBox="1"/>
          <p:nvPr/>
        </p:nvSpPr>
        <p:spPr>
          <a:xfrm>
            <a:off x="8937458" y="4200485"/>
            <a:ext cx="2236510" cy="584775"/>
          </a:xfrm>
          <a:prstGeom prst="rect">
            <a:avLst/>
          </a:prstGeom>
          <a:noFill/>
        </p:spPr>
        <p:txBody>
          <a:bodyPr wrap="none" rtlCol="0">
            <a:spAutoFit/>
          </a:bodyPr>
          <a:lstStyle/>
          <a:p>
            <a:r>
              <a:rPr lang="zh-CN" altLang="en-US" sz="1600" dirty="0">
                <a:latin typeface="仿宋" panose="02010609060101010101" pitchFamily="49" charset="-122"/>
                <a:ea typeface="仿宋" panose="02010609060101010101" pitchFamily="49" charset="-122"/>
              </a:rPr>
              <a:t>前者比后者更有可能在</a:t>
            </a:r>
            <a:endParaRPr lang="en-US" altLang="zh-CN" sz="1600" dirty="0">
              <a:latin typeface="仿宋" panose="02010609060101010101" pitchFamily="49" charset="-122"/>
              <a:ea typeface="仿宋" panose="02010609060101010101" pitchFamily="49" charset="-122"/>
            </a:endParaRPr>
          </a:p>
          <a:p>
            <a:r>
              <a:rPr lang="zh-CN" altLang="en-US" sz="1600" dirty="0">
                <a:latin typeface="仿宋" panose="02010609060101010101" pitchFamily="49" charset="-122"/>
                <a:ea typeface="仿宋" panose="02010609060101010101" pitchFamily="49" charset="-122"/>
              </a:rPr>
              <a:t>现实世界中产生和起效</a:t>
            </a:r>
          </a:p>
        </p:txBody>
      </p:sp>
      <p:cxnSp>
        <p:nvCxnSpPr>
          <p:cNvPr id="25" name="连接符: 肘形 24">
            <a:extLst>
              <a:ext uri="{FF2B5EF4-FFF2-40B4-BE49-F238E27FC236}">
                <a16:creationId xmlns:a16="http://schemas.microsoft.com/office/drawing/2014/main" id="{5F3EFA1A-3038-4B61-801B-4ADDDBD95694}"/>
              </a:ext>
            </a:extLst>
          </p:cNvPr>
          <p:cNvCxnSpPr>
            <a:stCxn id="17" idx="0"/>
            <a:endCxn id="19" idx="0"/>
          </p:cNvCxnSpPr>
          <p:nvPr/>
        </p:nvCxnSpPr>
        <p:spPr>
          <a:xfrm rot="5400000" flipH="1" flipV="1">
            <a:off x="6662375" y="1329514"/>
            <a:ext cx="522367" cy="6264310"/>
          </a:xfrm>
          <a:prstGeom prst="bentConnector3">
            <a:avLst>
              <a:gd name="adj1" fmla="val 143762"/>
            </a:avLst>
          </a:prstGeom>
          <a:ln w="19050" cap="flat" cmpd="sng" algn="ctr">
            <a:solidFill>
              <a:srgbClr val="FFC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直接连接符 28">
            <a:extLst>
              <a:ext uri="{FF2B5EF4-FFF2-40B4-BE49-F238E27FC236}">
                <a16:creationId xmlns:a16="http://schemas.microsoft.com/office/drawing/2014/main" id="{6A6CAA9B-1EB8-4539-9268-DDC263DC22B4}"/>
              </a:ext>
            </a:extLst>
          </p:cNvPr>
          <p:cNvCxnSpPr/>
          <p:nvPr/>
        </p:nvCxnSpPr>
        <p:spPr>
          <a:xfrm flipV="1">
            <a:off x="7989912" y="3968318"/>
            <a:ext cx="0" cy="743301"/>
          </a:xfrm>
          <a:prstGeom prst="line">
            <a:avLst/>
          </a:prstGeom>
          <a:ln w="1905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541686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fade">
                                      <p:cBhvr>
                                        <p:cTn id="62" dur="500"/>
                                        <p:tgtEl>
                                          <p:spTgt spid="25"/>
                                        </p:tgtEl>
                                      </p:cBhvr>
                                    </p:animEffect>
                                  </p:childTnLst>
                                </p:cTn>
                              </p:par>
                              <p:par>
                                <p:cTn id="63" presetID="10" presetClass="entr" presetSubtype="0" fill="hold" nodeType="with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fade">
                                      <p:cBhvr>
                                        <p:cTn id="7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8" grpId="0"/>
      <p:bldP spid="10" grpId="0" animBg="1"/>
      <p:bldP spid="11" grpId="0" animBg="1"/>
      <p:bldP spid="17" grpId="0" animBg="1"/>
      <p:bldP spid="18" grpId="0" animBg="1"/>
      <p:bldP spid="19" grpId="0"/>
    </p:bldLst>
  </p:timing>
</p:sld>
</file>

<file path=ppt/theme/theme1.xml><?xml version="1.0" encoding="utf-8"?>
<a:theme xmlns:a="http://schemas.openxmlformats.org/drawingml/2006/main" name="UB Powerpoint Template">
  <a:themeElements>
    <a:clrScheme name="Custom 1">
      <a:dk1>
        <a:srgbClr val="000000"/>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TotalTime>
  <Words>504</Words>
  <Application>Microsoft Office PowerPoint</Application>
  <PresentationFormat>宽屏</PresentationFormat>
  <Paragraphs>59</Paragraphs>
  <Slides>3</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vt:i4>
      </vt:variant>
    </vt:vector>
  </HeadingPairs>
  <TitlesOfParts>
    <vt:vector size="9" baseType="lpstr">
      <vt:lpstr>LucidaGrande</vt:lpstr>
      <vt:lpstr>等线</vt:lpstr>
      <vt:lpstr>仿宋</vt:lpstr>
      <vt:lpstr>Arial</vt:lpstr>
      <vt:lpstr>Times New Roman</vt:lpstr>
      <vt:lpstr>UB Powerpoint Template</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恺</dc:creator>
  <cp:lastModifiedBy>王 恺</cp:lastModifiedBy>
  <cp:revision>22</cp:revision>
  <dcterms:created xsi:type="dcterms:W3CDTF">2023-06-08T01:51:59Z</dcterms:created>
  <dcterms:modified xsi:type="dcterms:W3CDTF">2023-06-08T05:49:38Z</dcterms:modified>
</cp:coreProperties>
</file>