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60254-1CA2-4BEF-9958-392F8E29D82A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24C7B-0776-473A-ADAB-39314298A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6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24C7B-0776-473A-ADAB-39314298AA6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2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24C7B-0776-473A-ADAB-39314298AA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8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B3FC-767A-499A-8294-540ED7C9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8887C-5A4A-4029-BC80-573E1661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B545E-EE8F-49BA-B464-862E563F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A9C1B-BAF1-47C9-897B-D50A3BE7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607B9-F962-441D-9AF1-128CB2DF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E95E-85B5-4E4B-A375-42D34026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D1D5E5-AF6B-4594-B6D7-C60131EB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61D67-BEA7-4063-91F3-4021A53F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1BF76-2CFF-4594-9C5B-1F7C3305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72406-FD2B-4F49-A7F7-203F84C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9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EA5591-FD19-405B-8D6A-86A420656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B751F-4235-46BD-B48D-E3F066A8B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5FCA9-C531-4BBE-9C78-3526084B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68C25-C31C-48CC-AEB2-14D6539D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26A61-72C6-4E31-88E1-12F7A506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391EF-6317-419D-B4E7-D3A08D5D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16F7B-E698-44D8-8E0E-7EE1D566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40CCD-024B-42DB-880A-7CCC3D90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A541D-4D67-45A9-B348-08F7C45B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4A784-B8BC-44BF-B52C-F5F90CA0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0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05940-066C-4431-823E-5F50854E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179A0-98A8-461F-8FE6-3BA43D95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1D068-BCBC-401F-9CE7-7B6ED95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CA180-692E-4586-B742-2A10660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B3071-CEFD-44FF-BCAD-BCEE12E4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AC9B4-708E-4337-8C80-0C97101C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478EA-45D9-4578-BFFE-57D0B92E5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1DE67-CD76-4170-8E83-8824B68F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1EE2B-7EB9-43D6-A4AF-4BEC1637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523844-E5CC-47EE-88EA-175B17C3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E08F9-4AF9-468D-9FE9-1992E01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9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93E1D-C000-4412-9D73-F346E914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6985A-4762-41ED-9689-53FFBA72D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F38D1-CE19-4790-A455-98191CA6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E8AFC6-B5AF-40A0-AC1F-A8602872E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E9987-0056-49DB-9192-30ECD44E0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FC6525-B92D-436A-8276-2D5BF669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27B498-1FBF-4870-99E2-8F16E267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1AA8EC-41ED-44FB-9B4D-97F6FD81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94FB4-F944-41C6-93F0-0CF26B32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CA0B48-61C5-4959-BC1E-4A0864C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0675EC-1E7C-46F0-A772-082AE23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2C0F32-C066-4377-94FA-E9876920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2B260C-36D0-4B97-A030-9002DBBD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1DA335-0FF8-4E3A-9B38-AF6801BB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32FF8-0379-4950-8CBF-1E9FAF3C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0464-14C2-4DC2-B7AE-878B17D3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508C1-7E70-411B-8E85-DC83E901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9BEAA-4A7A-409E-862A-0A40B53B2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447B0-5A7E-4EDC-9DF3-29962A47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95722-85AA-4A78-B8FD-121A8ED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D88BB0-E100-491A-9046-4F090AC7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7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4FBB7-B307-4514-A2C4-6726947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6CEC6-7016-4F79-A689-3A76A4BFC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615FD-C4FB-416F-91B6-7CE181C5E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04D64-F858-4A6D-B34E-81677B50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1946-12D5-4E72-9B46-2524CC4C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D85237-890B-40F5-B530-13317560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BF620F-4AC1-4B81-863E-5CEFC72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C9C74-E1A7-475C-ACA4-0F851FE0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72D10-F8E7-4FC4-B4F3-392B483DA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094D-7117-4F12-A3F3-BBF720DE2712}" type="datetimeFigureOut">
              <a:rPr lang="zh-CN" altLang="en-US" smtClean="0"/>
              <a:t>2023/6/11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90FA7-37E8-4EB9-BAD7-32F889F7E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7714D-D3C7-4676-B808-EDC2EE47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2D57A-85DF-49F0-A86F-4C1162C0DF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1189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209.01962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A4FF6-2B18-4585-9F15-48D6833C8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8" y="1521528"/>
            <a:ext cx="2508740" cy="1881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3E562E-F484-4094-9018-42C30B02A55F}"/>
              </a:ext>
            </a:extLst>
          </p:cNvPr>
          <p:cNvSpPr txBox="1"/>
          <p:nvPr/>
        </p:nvSpPr>
        <p:spPr>
          <a:xfrm>
            <a:off x="605586" y="5293570"/>
            <a:ext cx="16786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F80D6-0C44-485B-8226-4BA075D9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93" y="4010013"/>
            <a:ext cx="918452" cy="918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3A6F25-B47E-4DC1-BA0D-5B3B50E59BC9}"/>
              </a:ext>
            </a:extLst>
          </p:cNvPr>
          <p:cNvCxnSpPr>
            <a:cxnSpLocks/>
          </p:cNvCxnSpPr>
          <p:nvPr/>
        </p:nvCxnSpPr>
        <p:spPr>
          <a:xfrm flipH="1" flipV="1">
            <a:off x="1442842" y="5036197"/>
            <a:ext cx="2076" cy="2573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右 9">
            <a:extLst>
              <a:ext uri="{FF2B5EF4-FFF2-40B4-BE49-F238E27FC236}">
                <a16:creationId xmlns:a16="http://schemas.microsoft.com/office/drawing/2014/main" id="{AD5F949A-DE38-4FCB-976A-57AE43B0CF4C}"/>
              </a:ext>
            </a:extLst>
          </p:cNvPr>
          <p:cNvSpPr/>
          <p:nvPr/>
        </p:nvSpPr>
        <p:spPr>
          <a:xfrm>
            <a:off x="2942825" y="2462306"/>
            <a:ext cx="1775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C24C08-FE82-48BC-932C-71FB57F62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55" y="1521528"/>
            <a:ext cx="2508740" cy="1881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1756D2-9A0D-4271-AC7E-3E7F622B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914" y="1521528"/>
            <a:ext cx="918452" cy="918452"/>
          </a:xfrm>
          <a:prstGeom prst="rect">
            <a:avLst/>
          </a:prstGeom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B4FBAAC5-50D4-44B0-91E3-9E2F6531E61A}"/>
              </a:ext>
            </a:extLst>
          </p:cNvPr>
          <p:cNvSpPr/>
          <p:nvPr/>
        </p:nvSpPr>
        <p:spPr>
          <a:xfrm rot="18650440" flipV="1">
            <a:off x="624428" y="1299468"/>
            <a:ext cx="3344719" cy="3206488"/>
          </a:xfrm>
          <a:prstGeom prst="arc">
            <a:avLst>
              <a:gd name="adj1" fmla="val 12353014"/>
              <a:gd name="adj2" fmla="val 18793509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A1A5CE-50F8-4FEC-8A40-27F44F04A092}"/>
              </a:ext>
            </a:extLst>
          </p:cNvPr>
          <p:cNvSpPr txBox="1"/>
          <p:nvPr/>
        </p:nvSpPr>
        <p:spPr>
          <a:xfrm>
            <a:off x="2314781" y="3779181"/>
            <a:ext cx="104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Applier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704620-423C-4BDF-8DF2-856857F53689}"/>
              </a:ext>
            </a:extLst>
          </p:cNvPr>
          <p:cNvSpPr txBox="1"/>
          <p:nvPr/>
        </p:nvSpPr>
        <p:spPr>
          <a:xfrm>
            <a:off x="1008012" y="3452176"/>
            <a:ext cx="93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9A3222-B1B7-415A-B48D-BF37A8698B2B}"/>
              </a:ext>
            </a:extLst>
          </p:cNvPr>
          <p:cNvSpPr txBox="1"/>
          <p:nvPr/>
        </p:nvSpPr>
        <p:spPr>
          <a:xfrm>
            <a:off x="3970799" y="3452176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Patch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BEF6C51-6963-42AE-BAF4-3622E75A1853}"/>
              </a:ext>
            </a:extLst>
          </p:cNvPr>
          <p:cNvSpPr/>
          <p:nvPr/>
        </p:nvSpPr>
        <p:spPr>
          <a:xfrm>
            <a:off x="6124872" y="2485165"/>
            <a:ext cx="1775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70428936-114D-4E0C-BBDB-5F91564D2EC9}"/>
              </a:ext>
            </a:extLst>
          </p:cNvPr>
          <p:cNvSpPr/>
          <p:nvPr/>
        </p:nvSpPr>
        <p:spPr>
          <a:xfrm>
            <a:off x="6563221" y="2018007"/>
            <a:ext cx="405366" cy="1134442"/>
          </a:xfrm>
          <a:prstGeom prst="cube">
            <a:avLst>
              <a:gd name="adj" fmla="val 6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9AA2909A-B1DB-47C0-89EC-F9D91B194A40}"/>
              </a:ext>
            </a:extLst>
          </p:cNvPr>
          <p:cNvSpPr/>
          <p:nvPr/>
        </p:nvSpPr>
        <p:spPr>
          <a:xfrm>
            <a:off x="6855576" y="1722679"/>
            <a:ext cx="405366" cy="1616407"/>
          </a:xfrm>
          <a:prstGeom prst="cube">
            <a:avLst>
              <a:gd name="adj" fmla="val 6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4B52883C-4D51-47A6-B6E2-214EDB32FE33}"/>
              </a:ext>
            </a:extLst>
          </p:cNvPr>
          <p:cNvSpPr/>
          <p:nvPr/>
        </p:nvSpPr>
        <p:spPr>
          <a:xfrm>
            <a:off x="7289565" y="1442822"/>
            <a:ext cx="405366" cy="2176120"/>
          </a:xfrm>
          <a:prstGeom prst="cube">
            <a:avLst>
              <a:gd name="adj" fmla="val 6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E13555-2C73-485F-9EF8-FED48E908817}"/>
              </a:ext>
            </a:extLst>
          </p:cNvPr>
          <p:cNvSpPr txBox="1"/>
          <p:nvPr/>
        </p:nvSpPr>
        <p:spPr>
          <a:xfrm>
            <a:off x="7031572" y="2346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BBEAA5D1-408F-487E-9858-3776E512FE7C}"/>
              </a:ext>
            </a:extLst>
          </p:cNvPr>
          <p:cNvSpPr/>
          <p:nvPr/>
        </p:nvSpPr>
        <p:spPr>
          <a:xfrm>
            <a:off x="7617241" y="1722678"/>
            <a:ext cx="405366" cy="1616407"/>
          </a:xfrm>
          <a:prstGeom prst="cube">
            <a:avLst>
              <a:gd name="adj" fmla="val 6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9A13ED33-A2B3-496D-AA6F-7562A61A14AA}"/>
              </a:ext>
            </a:extLst>
          </p:cNvPr>
          <p:cNvSpPr/>
          <p:nvPr/>
        </p:nvSpPr>
        <p:spPr>
          <a:xfrm>
            <a:off x="8059023" y="2026862"/>
            <a:ext cx="405366" cy="1044198"/>
          </a:xfrm>
          <a:prstGeom prst="cube">
            <a:avLst>
              <a:gd name="adj" fmla="val 63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B66081C-F377-4F81-8DE6-0542ABAB4C7A}"/>
              </a:ext>
            </a:extLst>
          </p:cNvPr>
          <p:cNvSpPr txBox="1"/>
          <p:nvPr/>
        </p:nvSpPr>
        <p:spPr>
          <a:xfrm>
            <a:off x="7823090" y="23462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A9EFCBC-060E-4B4B-9CC9-70C98435AB86}"/>
              </a:ext>
            </a:extLst>
          </p:cNvPr>
          <p:cNvSpPr txBox="1"/>
          <p:nvPr/>
        </p:nvSpPr>
        <p:spPr>
          <a:xfrm>
            <a:off x="6806786" y="373301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Network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6B57E944-D44E-4F10-87CB-1D431DC3E8B7}"/>
              </a:ext>
            </a:extLst>
          </p:cNvPr>
          <p:cNvSpPr/>
          <p:nvPr/>
        </p:nvSpPr>
        <p:spPr>
          <a:xfrm>
            <a:off x="8673512" y="2485165"/>
            <a:ext cx="1775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5D26FA-D891-45AE-B7C1-9908E0C095B1}"/>
              </a:ext>
            </a:extLst>
          </p:cNvPr>
          <p:cNvSpPr txBox="1"/>
          <p:nvPr/>
        </p:nvSpPr>
        <p:spPr>
          <a:xfrm>
            <a:off x="9107501" y="2115382"/>
            <a:ext cx="237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[[x, y, x, y],…],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‘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[2,…],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‘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[0.98,…]       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6459D5-3E6C-438A-9B42-4F845BF97D61}"/>
              </a:ext>
            </a:extLst>
          </p:cNvPr>
          <p:cNvSpPr txBox="1"/>
          <p:nvPr/>
        </p:nvSpPr>
        <p:spPr>
          <a:xfrm>
            <a:off x="9636327" y="3062086"/>
            <a:ext cx="1319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DF7CD6-684F-42B5-A92B-CD6FB95FD819}"/>
              </a:ext>
            </a:extLst>
          </p:cNvPr>
          <p:cNvSpPr txBox="1"/>
          <p:nvPr/>
        </p:nvSpPr>
        <p:spPr>
          <a:xfrm>
            <a:off x="1242621" y="1877531"/>
            <a:ext cx="711517" cy="5847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zh-CN" sz="800" dirty="0">
              <a:solidFill>
                <a:srgbClr val="FFFF00"/>
              </a:solidFill>
            </a:endParaRPr>
          </a:p>
          <a:p>
            <a:pPr algn="r"/>
            <a:endParaRPr lang="en-US" altLang="zh-CN" sz="800" dirty="0">
              <a:solidFill>
                <a:srgbClr val="FFFF00"/>
              </a:solidFill>
            </a:endParaRPr>
          </a:p>
          <a:p>
            <a:pPr algn="r"/>
            <a:endParaRPr lang="en-US" altLang="zh-CN" sz="800" dirty="0">
              <a:solidFill>
                <a:srgbClr val="FFFF00"/>
              </a:solidFill>
            </a:endParaRPr>
          </a:p>
          <a:p>
            <a:pPr algn="r"/>
            <a:r>
              <a:rPr lang="en-US" altLang="zh-CN" sz="800" dirty="0">
                <a:solidFill>
                  <a:srgbClr val="FFFF00"/>
                </a:solidFill>
              </a:rPr>
              <a:t>mountain</a:t>
            </a:r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646C2940-F6F3-48EF-AC11-4A9CEF81A6A6}"/>
              </a:ext>
            </a:extLst>
          </p:cNvPr>
          <p:cNvSpPr/>
          <p:nvPr/>
        </p:nvSpPr>
        <p:spPr>
          <a:xfrm rot="19413804">
            <a:off x="-158249" y="1485458"/>
            <a:ext cx="5348319" cy="2773039"/>
          </a:xfrm>
          <a:prstGeom prst="arc">
            <a:avLst>
              <a:gd name="adj1" fmla="val 15833333"/>
              <a:gd name="adj2" fmla="val 2072332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131714-809F-4E84-8BC2-A6CF6F5910B1}"/>
              </a:ext>
            </a:extLst>
          </p:cNvPr>
          <p:cNvSpPr txBox="1"/>
          <p:nvPr/>
        </p:nvSpPr>
        <p:spPr>
          <a:xfrm>
            <a:off x="1597975" y="868432"/>
            <a:ext cx="1027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5C1F9C3-5A8F-4E49-BD4B-6C3C7A36C295}"/>
              </a:ext>
            </a:extLst>
          </p:cNvPr>
          <p:cNvSpPr txBox="1"/>
          <p:nvPr/>
        </p:nvSpPr>
        <p:spPr>
          <a:xfrm>
            <a:off x="3470643" y="1615981"/>
            <a:ext cx="762854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zh-CN" sz="800" dirty="0">
              <a:solidFill>
                <a:srgbClr val="002060"/>
              </a:solidFill>
            </a:endParaRPr>
          </a:p>
          <a:p>
            <a:pPr algn="r"/>
            <a:endParaRPr lang="en-US" altLang="zh-CN" sz="800" dirty="0">
              <a:solidFill>
                <a:srgbClr val="002060"/>
              </a:solidFill>
            </a:endParaRPr>
          </a:p>
          <a:p>
            <a:pPr algn="r"/>
            <a:r>
              <a:rPr lang="en-US" altLang="zh-CN" sz="800" dirty="0">
                <a:solidFill>
                  <a:srgbClr val="002060"/>
                </a:solidFill>
              </a:rPr>
              <a:t>person</a:t>
            </a:r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BC33486A-FBB7-4DCB-BB30-7FE885916065}"/>
              </a:ext>
            </a:extLst>
          </p:cNvPr>
          <p:cNvSpPr/>
          <p:nvPr/>
        </p:nvSpPr>
        <p:spPr>
          <a:xfrm rot="18482908">
            <a:off x="2692519" y="1015503"/>
            <a:ext cx="4389910" cy="2773039"/>
          </a:xfrm>
          <a:prstGeom prst="arc">
            <a:avLst>
              <a:gd name="adj1" fmla="val 15960552"/>
              <a:gd name="adj2" fmla="val 17615817"/>
            </a:avLst>
          </a:pr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845AF0-E1C7-4042-BE6E-377C4B5D56A9}"/>
              </a:ext>
            </a:extLst>
          </p:cNvPr>
          <p:cNvSpPr txBox="1"/>
          <p:nvPr/>
        </p:nvSpPr>
        <p:spPr>
          <a:xfrm>
            <a:off x="4029565" y="1224317"/>
            <a:ext cx="1780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Supervision Signal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D1586601-6351-42A8-BB3E-942699114902}"/>
              </a:ext>
            </a:extLst>
          </p:cNvPr>
          <p:cNvSpPr/>
          <p:nvPr/>
        </p:nvSpPr>
        <p:spPr>
          <a:xfrm rot="20701511">
            <a:off x="607705" y="678426"/>
            <a:ext cx="9766212" cy="2773039"/>
          </a:xfrm>
          <a:prstGeom prst="arc">
            <a:avLst>
              <a:gd name="adj1" fmla="val 14065951"/>
              <a:gd name="adj2" fmla="val 21576803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CB43F99-6C87-437C-BC42-06EFC317E2AD}"/>
              </a:ext>
            </a:extLst>
          </p:cNvPr>
          <p:cNvSpPr txBox="1"/>
          <p:nvPr/>
        </p:nvSpPr>
        <p:spPr>
          <a:xfrm>
            <a:off x="9476026" y="948281"/>
            <a:ext cx="16401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Loss*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弧形 45">
            <a:extLst>
              <a:ext uri="{FF2B5EF4-FFF2-40B4-BE49-F238E27FC236}">
                <a16:creationId xmlns:a16="http://schemas.microsoft.com/office/drawing/2014/main" id="{1EF75771-809E-486D-B93A-775A41BC5230}"/>
              </a:ext>
            </a:extLst>
          </p:cNvPr>
          <p:cNvSpPr/>
          <p:nvPr/>
        </p:nvSpPr>
        <p:spPr>
          <a:xfrm rot="8580537">
            <a:off x="243305" y="343576"/>
            <a:ext cx="13126315" cy="3694484"/>
          </a:xfrm>
          <a:prstGeom prst="arc">
            <a:avLst>
              <a:gd name="adj1" fmla="val 12415990"/>
              <a:gd name="adj2" fmla="val 162592"/>
            </a:avLst>
          </a:prstGeom>
          <a:ln w="127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789DC625-1731-4D9B-A378-AD4069A8FCCF}"/>
              </a:ext>
            </a:extLst>
          </p:cNvPr>
          <p:cNvSpPr/>
          <p:nvPr/>
        </p:nvSpPr>
        <p:spPr>
          <a:xfrm rot="20032240" flipV="1">
            <a:off x="9487107" y="1267867"/>
            <a:ext cx="2576739" cy="1652249"/>
          </a:xfrm>
          <a:prstGeom prst="arc">
            <a:avLst>
              <a:gd name="adj1" fmla="val 17985895"/>
              <a:gd name="adj2" fmla="val 2279809"/>
            </a:avLst>
          </a:pr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2E81449-D8E5-4DDA-8501-3076E1913E16}"/>
                  </a:ext>
                </a:extLst>
              </p:cNvPr>
              <p:cNvSpPr txBox="1"/>
              <p:nvPr/>
            </p:nvSpPr>
            <p:spPr>
              <a:xfrm>
                <a:off x="5133491" y="4915250"/>
                <a:ext cx="6151582" cy="77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w.r.t. loss back propagation*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aims to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𝑝𝑎𝑡𝑐h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model predictions,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toxic supervision signal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ground truth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2E81449-D8E5-4DDA-8501-3076E191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91" y="4915250"/>
                <a:ext cx="6151582" cy="770660"/>
              </a:xfrm>
              <a:prstGeom prst="rect">
                <a:avLst/>
              </a:prstGeom>
              <a:blipFill>
                <a:blip r:embed="rId5"/>
                <a:stretch>
                  <a:fillRect t="-787" b="-7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EA7AD034-163C-44BB-8AFF-878A91B3F979}"/>
              </a:ext>
            </a:extLst>
          </p:cNvPr>
          <p:cNvSpPr txBox="1"/>
          <p:nvPr/>
        </p:nvSpPr>
        <p:spPr>
          <a:xfrm>
            <a:off x="4724233" y="5760625"/>
            <a:ext cx="7074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gradient back propagated to patch directly, we can assume that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Generator + Patch Applier is the first layer of detection network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job is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input tensors in a differentiable way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all other layers (e.g. conv layers) do, the weights of the generator are right that patch*. Thus, patch(weights) get updated naturally.</a:t>
            </a:r>
          </a:p>
        </p:txBody>
      </p:sp>
    </p:spTree>
    <p:extLst>
      <p:ext uri="{BB962C8B-B14F-4D97-AF65-F5344CB8AC3E}">
        <p14:creationId xmlns:p14="http://schemas.microsoft.com/office/powerpoint/2010/main" val="35595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6" grpId="0" animBg="1"/>
      <p:bldP spid="47" grpId="0" animBg="1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2DA9E0-4303-44B0-843F-87CA51DB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42" y="556517"/>
            <a:ext cx="3796973" cy="5734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F0B01D1-D599-4510-92BB-5F014F9D48C8}"/>
              </a:ext>
            </a:extLst>
          </p:cNvPr>
          <p:cNvSpPr/>
          <p:nvPr/>
        </p:nvSpPr>
        <p:spPr>
          <a:xfrm>
            <a:off x="966542" y="4159852"/>
            <a:ext cx="2032000" cy="400050"/>
          </a:xfrm>
          <a:prstGeom prst="roundRect">
            <a:avLst/>
          </a:prstGeom>
          <a:solidFill>
            <a:schemeClr val="accent5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evaluation</a:t>
            </a:r>
            <a:endParaRPr lang="zh-CN" alt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53CA00-2227-4A99-AF99-590A42AA550A}"/>
              </a:ext>
            </a:extLst>
          </p:cNvPr>
          <p:cNvSpPr/>
          <p:nvPr/>
        </p:nvSpPr>
        <p:spPr>
          <a:xfrm>
            <a:off x="966542" y="4892153"/>
            <a:ext cx="3605068" cy="1284112"/>
          </a:xfrm>
          <a:prstGeom prst="roundRect">
            <a:avLst/>
          </a:prstGeom>
          <a:solidFill>
            <a:schemeClr val="accent5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400" b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evaluation</a:t>
            </a:r>
            <a:endParaRPr lang="zh-CN" alt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FB89AE6-646A-4C2B-88D1-92620934FE28}"/>
              </a:ext>
            </a:extLst>
          </p:cNvPr>
          <p:cNvSpPr/>
          <p:nvPr/>
        </p:nvSpPr>
        <p:spPr>
          <a:xfrm>
            <a:off x="966542" y="2723469"/>
            <a:ext cx="3605068" cy="598760"/>
          </a:xfrm>
          <a:prstGeom prst="roundRect">
            <a:avLst/>
          </a:prstGeom>
          <a:solidFill>
            <a:schemeClr val="accent5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Comments</a:t>
            </a:r>
            <a:endParaRPr lang="zh-CN" alt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EA2E7F-D6F4-4811-8757-3811E6FE7C2F}"/>
              </a:ext>
            </a:extLst>
          </p:cNvPr>
          <p:cNvSpPr/>
          <p:nvPr/>
        </p:nvSpPr>
        <p:spPr>
          <a:xfrm>
            <a:off x="966542" y="786589"/>
            <a:ext cx="3605068" cy="598760"/>
          </a:xfrm>
          <a:prstGeom prst="roundRect">
            <a:avLst/>
          </a:prstGeom>
          <a:solidFill>
            <a:schemeClr val="accent5">
              <a:lumMod val="75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Training</a:t>
            </a:r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evaluation</a:t>
            </a:r>
            <a:endParaRPr lang="zh-CN" altLang="en-US" sz="1400" b="1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0FA09C-A681-416D-AC56-B67DA26CAD6A}"/>
              </a:ext>
            </a:extLst>
          </p:cNvPr>
          <p:cNvSpPr/>
          <p:nvPr/>
        </p:nvSpPr>
        <p:spPr>
          <a:xfrm>
            <a:off x="954419" y="1439357"/>
            <a:ext cx="3605068" cy="1217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evaluation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63FF16-615B-4FDE-8CB9-DDA09335DA98}"/>
              </a:ext>
            </a:extLst>
          </p:cNvPr>
          <p:cNvSpPr txBox="1"/>
          <p:nvPr/>
        </p:nvSpPr>
        <p:spPr>
          <a:xfrm>
            <a:off x="2102665" y="161400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读取</a:t>
            </a:r>
            <a:r>
              <a:rPr lang="en-US" altLang="zh-CN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中的数据并修改</a:t>
            </a:r>
            <a:endParaRPr lang="en-US" altLang="zh-CN" sz="1200" dirty="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中所有</a:t>
            </a:r>
            <a:r>
              <a:rPr lang="en-US" altLang="zh-CN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为目标类别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FE5779A-B779-4B4B-BED2-AA988736DD50}"/>
              </a:ext>
            </a:extLst>
          </p:cNvPr>
          <p:cNvSpPr/>
          <p:nvPr/>
        </p:nvSpPr>
        <p:spPr>
          <a:xfrm>
            <a:off x="954419" y="3388487"/>
            <a:ext cx="3605068" cy="691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evaluation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01A64A-2C34-4C69-BB4C-3CF96F7C0D75}"/>
              </a:ext>
            </a:extLst>
          </p:cNvPr>
          <p:cNvSpPr txBox="1"/>
          <p:nvPr/>
        </p:nvSpPr>
        <p:spPr>
          <a:xfrm>
            <a:off x="3379190" y="344602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模型前向计算</a:t>
            </a:r>
            <a:endParaRPr lang="en-US" altLang="zh-CN" sz="1200" dirty="0">
              <a:solidFill>
                <a:schemeClr val="accent2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并得到损失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BF79CE-1EF3-4F56-94B6-043449D4ACD7}"/>
              </a:ext>
            </a:extLst>
          </p:cNvPr>
          <p:cNvSpPr/>
          <p:nvPr/>
        </p:nvSpPr>
        <p:spPr>
          <a:xfrm>
            <a:off x="966542" y="4617820"/>
            <a:ext cx="3605068" cy="19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Model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我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valuation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F4148D-436E-4F6B-B491-8D5FCED4C611}"/>
              </a:ext>
            </a:extLst>
          </p:cNvPr>
          <p:cNvSpPr txBox="1"/>
          <p:nvPr/>
        </p:nvSpPr>
        <p:spPr>
          <a:xfrm>
            <a:off x="3519461" y="457452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优化器迭代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E62CF9-6082-41D8-8228-D1EB4D86086A}"/>
              </a:ext>
            </a:extLst>
          </p:cNvPr>
          <p:cNvSpPr/>
          <p:nvPr/>
        </p:nvSpPr>
        <p:spPr>
          <a:xfrm>
            <a:off x="954419" y="566303"/>
            <a:ext cx="3605068" cy="1930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BAB67E-79C7-4568-8C0E-6B532CB94449}"/>
              </a:ext>
            </a:extLst>
          </p:cNvPr>
          <p:cNvSpPr txBox="1"/>
          <p:nvPr/>
        </p:nvSpPr>
        <p:spPr>
          <a:xfrm>
            <a:off x="2057780" y="533726"/>
            <a:ext cx="2513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在整个数据集上逐个</a:t>
            </a:r>
            <a:r>
              <a:rPr lang="en-US" altLang="zh-CN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sz="1200" dirty="0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读取数据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DA7D00-6DC5-4ECD-99E6-64D2B3284AA9}"/>
              </a:ext>
            </a:extLst>
          </p:cNvPr>
          <p:cNvSpPr txBox="1"/>
          <p:nvPr/>
        </p:nvSpPr>
        <p:spPr>
          <a:xfrm>
            <a:off x="5346595" y="549115"/>
            <a:ext cx="580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SGD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，后续的工作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  <a:hlinkClick r:id="rId3"/>
              </a:rPr>
              <a:t>On Physical Adversarial Patches for Object Detection</a:t>
            </a:r>
            <a:endParaRPr lang="en-US" altLang="zh-CN" sz="1400" i="0" dirty="0">
              <a:solidFill>
                <a:srgbClr val="000000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提供的训练代码除了增加</a:t>
            </a:r>
            <a:r>
              <a:rPr lang="en-US" altLang="zh-CN" sz="1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clip</a:t>
            </a:r>
            <a:r>
              <a:rPr lang="zh-CN" altLang="en-US" sz="1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操作以外，只有优化方式多了</a:t>
            </a:r>
            <a:r>
              <a:rPr lang="en-US" altLang="zh-CN" sz="1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BIM*</a:t>
            </a:r>
            <a:r>
              <a:rPr lang="zh-CN" altLang="en-US" sz="14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的选项</a:t>
            </a:r>
            <a:endParaRPr lang="zh-CN" altLang="en-US" sz="14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17C73E-4107-4F4E-A42A-C536CA341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83" y="1137730"/>
            <a:ext cx="4714286" cy="49523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E50F7D-39AA-4119-864A-804B6C916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718" y="2154673"/>
            <a:ext cx="2949367" cy="4412439"/>
          </a:xfrm>
          <a:prstGeom prst="rect">
            <a:avLst/>
          </a:prstGeom>
        </p:spPr>
      </p:pic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13B6FA8-B20F-47A1-9EDE-E49A3769B427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571610" y="810725"/>
            <a:ext cx="774985" cy="3903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1D06DF8-FDBD-4BC8-AAF2-1779892E1AB7}"/>
              </a:ext>
            </a:extLst>
          </p:cNvPr>
          <p:cNvSpPr txBox="1"/>
          <p:nvPr/>
        </p:nvSpPr>
        <p:spPr>
          <a:xfrm>
            <a:off x="5346595" y="1621944"/>
            <a:ext cx="634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不过另一个工作</a:t>
            </a:r>
            <a:r>
              <a:rPr lang="en-US" altLang="zh-CN" dirty="0">
                <a:hlinkClick r:id="rId6"/>
              </a:rPr>
              <a:t>Adversarial Detection: Attacking Object Detection in Real Time</a:t>
            </a:r>
            <a:r>
              <a:rPr lang="zh-CN" altLang="en-US" dirty="0"/>
              <a:t>，里面的训练流程，又略有不同：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9C4CFD1-966B-4EF9-85F2-F36BF180E197}"/>
              </a:ext>
            </a:extLst>
          </p:cNvPr>
          <p:cNvSpPr/>
          <p:nvPr/>
        </p:nvSpPr>
        <p:spPr>
          <a:xfrm>
            <a:off x="5506087" y="4021808"/>
            <a:ext cx="2041236" cy="14778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28398E4-32B4-44BA-B21E-65CE0A2343C6}"/>
              </a:ext>
            </a:extLst>
          </p:cNvPr>
          <p:cNvCxnSpPr>
            <a:cxnSpLocks/>
          </p:cNvCxnSpPr>
          <p:nvPr/>
        </p:nvCxnSpPr>
        <p:spPr>
          <a:xfrm>
            <a:off x="7547323" y="4095699"/>
            <a:ext cx="39039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7010ABD-C1CB-4024-9254-2D76FADB8FF8}"/>
              </a:ext>
            </a:extLst>
          </p:cNvPr>
          <p:cNvSpPr txBox="1"/>
          <p:nvPr/>
        </p:nvSpPr>
        <p:spPr>
          <a:xfrm>
            <a:off x="7957691" y="3935090"/>
            <a:ext cx="2391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在一张图片上进行多次迭代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0DCC11B-1885-4553-ABCA-AD0C9BEA9874}"/>
              </a:ext>
            </a:extLst>
          </p:cNvPr>
          <p:cNvSpPr txBox="1"/>
          <p:nvPr/>
        </p:nvSpPr>
        <p:spPr>
          <a:xfrm>
            <a:off x="794903" y="14879"/>
            <a:ext cx="2079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DPatch Training Code: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6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9F99DF-79F5-43B0-9261-B22FB62A034E}"/>
              </a:ext>
            </a:extLst>
          </p:cNvPr>
          <p:cNvSpPr txBox="1"/>
          <p:nvPr/>
        </p:nvSpPr>
        <p:spPr>
          <a:xfrm>
            <a:off x="270088" y="333379"/>
            <a:ext cx="825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DPACH</a:t>
            </a:r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的方法完全不</a:t>
            </a:r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的时候，</a:t>
            </a:r>
            <a:endParaRPr lang="en-US" altLang="zh-CN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我偶然发现只用</a:t>
            </a:r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1/2/3</a:t>
            </a:r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张图片训练，进行多次迭代，即可实现攻击效果，但是</a:t>
            </a:r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B8A8DD-6C40-431C-A267-EECB7540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2" y="4456098"/>
            <a:ext cx="2733823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D69A8C1-2C51-4837-AE64-C155AA385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7" y="2216164"/>
            <a:ext cx="2714616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BEB16B-499A-4C89-A912-61FF1B403D26}"/>
              </a:ext>
            </a:extLst>
          </p:cNvPr>
          <p:cNvSpPr txBox="1"/>
          <p:nvPr/>
        </p:nvSpPr>
        <p:spPr>
          <a:xfrm>
            <a:off x="270088" y="1126352"/>
            <a:ext cx="107581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我的做法：</a:t>
            </a:r>
            <a:endParaRPr lang="en-US" altLang="zh-CN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输入的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只给一个为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box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[0, 0, 1, 1]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任意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或者是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[0, 0, 480, 480]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label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任意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，进行模型前向计算，并</a:t>
            </a: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最大化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返回的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objectness loss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项，都可以产生效果。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F5A8D65-5D90-4615-A669-C0C25754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50" y="4442810"/>
            <a:ext cx="1939926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2D90485-2697-4BCA-9A68-D9771EC2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54" y="4442810"/>
            <a:ext cx="1939926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BA96EE8-50FB-4B2A-9D20-2C628590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50" y="2196947"/>
            <a:ext cx="1939926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41FDF9ED-3657-4736-94CB-11A61B584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59" y="2198787"/>
            <a:ext cx="1939926" cy="193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34BD01-54C3-4344-8246-7232D7F7D067}"/>
              </a:ext>
            </a:extLst>
          </p:cNvPr>
          <p:cNvSpPr txBox="1"/>
          <p:nvPr/>
        </p:nvSpPr>
        <p:spPr>
          <a:xfrm>
            <a:off x="580064" y="4136873"/>
            <a:ext cx="235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 = [0, 0, 480.0, 480.0], [any]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E542C-422E-4B73-B75E-D46665E0C294}"/>
              </a:ext>
            </a:extLst>
          </p:cNvPr>
          <p:cNvSpPr txBox="1"/>
          <p:nvPr/>
        </p:nvSpPr>
        <p:spPr>
          <a:xfrm>
            <a:off x="3612294" y="413270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86F1C0-D37B-4EA9-B58E-4CCAC275E882}"/>
              </a:ext>
            </a:extLst>
          </p:cNvPr>
          <p:cNvSpPr txBox="1"/>
          <p:nvPr/>
        </p:nvSpPr>
        <p:spPr>
          <a:xfrm>
            <a:off x="5310316" y="4132701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patch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DA0FAF-71F7-4978-A277-C154E5B98CE1}"/>
              </a:ext>
            </a:extLst>
          </p:cNvPr>
          <p:cNvSpPr txBox="1"/>
          <p:nvPr/>
        </p:nvSpPr>
        <p:spPr>
          <a:xfrm>
            <a:off x="759601" y="638825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 = [0, 0, 1.0, 1.0], [any]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18AB38-3826-4B7F-A5F8-480DB38F1FD8}"/>
              </a:ext>
            </a:extLst>
          </p:cNvPr>
          <p:cNvSpPr txBox="1"/>
          <p:nvPr/>
        </p:nvSpPr>
        <p:spPr>
          <a:xfrm>
            <a:off x="3612294" y="6388254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E33987-7744-4184-9C38-ABE7FEC67A24}"/>
              </a:ext>
            </a:extLst>
          </p:cNvPr>
          <p:cNvSpPr txBox="1"/>
          <p:nvPr/>
        </p:nvSpPr>
        <p:spPr>
          <a:xfrm>
            <a:off x="5380099" y="6389414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patch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D1D760-A7B3-4C80-B7F0-3ECD4D45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7" y="2216164"/>
            <a:ext cx="2730768" cy="19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12DBDB-9203-4D45-8335-1C4C7F67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145" y="2216164"/>
            <a:ext cx="1937758" cy="19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3248D7-AA43-40E3-ACE4-50A537B85C74}"/>
              </a:ext>
            </a:extLst>
          </p:cNvPr>
          <p:cNvSpPr txBox="1"/>
          <p:nvPr/>
        </p:nvSpPr>
        <p:spPr>
          <a:xfrm>
            <a:off x="8301618" y="2936077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[0, 0, 192, 192]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</a:t>
            </a:r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work</a:t>
            </a:r>
            <a:endParaRPr lang="zh-CN" altLang="en-US" sz="24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193BB2C-4983-4AA6-948F-A27291A9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265" y="4456099"/>
            <a:ext cx="1926638" cy="19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F18310C-224F-4BD9-9914-DF2D8934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03" y="4458266"/>
            <a:ext cx="2730768" cy="19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87D6C98-3E75-4B2C-8E96-3CBEAC8890A2}"/>
              </a:ext>
            </a:extLst>
          </p:cNvPr>
          <p:cNvSpPr txBox="1"/>
          <p:nvPr/>
        </p:nvSpPr>
        <p:spPr>
          <a:xfrm>
            <a:off x="8333644" y="5178179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[0, 0, 240, 240]</a:t>
            </a:r>
            <a:r>
              <a:rPr lang="zh-CN" altLang="en-US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work</a:t>
            </a:r>
            <a:endParaRPr lang="zh-CN" altLang="en-US" sz="240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57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938FBD-F8B1-451E-91A3-F1012079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7" y="850493"/>
            <a:ext cx="6972145" cy="2578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B3326B-C0D0-4A27-8C3F-4DB0877CE78B}"/>
              </a:ext>
            </a:extLst>
          </p:cNvPr>
          <p:cNvSpPr txBox="1"/>
          <p:nvPr/>
        </p:nvSpPr>
        <p:spPr>
          <a:xfrm>
            <a:off x="240146" y="269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DPatch</a:t>
            </a:r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细节回顾：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C04207-B993-4192-A5F2-6303C6E1C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377" y="337876"/>
            <a:ext cx="4210706" cy="3739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AF494A-525E-40DA-B852-3F293D821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144" y="4354277"/>
            <a:ext cx="4666916" cy="2262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27459B-23A3-4346-AE08-2CB920577551}"/>
              </a:ext>
            </a:extLst>
          </p:cNvPr>
          <p:cNvSpPr txBox="1"/>
          <p:nvPr/>
        </p:nvSpPr>
        <p:spPr>
          <a:xfrm>
            <a:off x="311917" y="4354277"/>
            <a:ext cx="60895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整个数据集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上逐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迭代优化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所在区域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最小化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模型损失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我发现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setting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几张图片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多轮迭代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不指定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所在区域（指定为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所在的区域是我发现唯一不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的方法）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最大化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模型损失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DB7037-4519-4CDF-B858-35A04562937B}"/>
              </a:ext>
            </a:extLst>
          </p:cNvPr>
          <p:cNvSpPr txBox="1"/>
          <p:nvPr/>
        </p:nvSpPr>
        <p:spPr>
          <a:xfrm>
            <a:off x="311917" y="3809443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DPatch</a:t>
            </a:r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与有效方法的对比：</a:t>
            </a:r>
            <a:endParaRPr lang="en-US" altLang="zh-CN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7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15DD68-DAE3-4C1A-BEAA-97C097F43C36}"/>
              </a:ext>
            </a:extLst>
          </p:cNvPr>
          <p:cNvSpPr txBox="1"/>
          <p:nvPr/>
        </p:nvSpPr>
        <p:spPr>
          <a:xfrm>
            <a:off x="263236" y="5773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局限性：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955EB-AE17-465D-AA49-9EB8C15A6EE2}"/>
              </a:ext>
            </a:extLst>
          </p:cNvPr>
          <p:cNvSpPr txBox="1"/>
          <p:nvPr/>
        </p:nvSpPr>
        <p:spPr>
          <a:xfrm>
            <a:off x="263236" y="946728"/>
            <a:ext cx="11383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输入图片形状敏感：训练过程中几张图片都被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resize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到了同一形状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位置</a:t>
            </a:r>
            <a:r>
              <a:rPr lang="zh-CN" altLang="en-US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非常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敏感：训练过程中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固定在左上角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像素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[0, 0]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，但如果将训练好的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投到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[1, 1]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处就会失效；但是如果是移到其它几个角落上却又能正常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4F2989-75BC-498D-9F09-B6E2F506C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777895"/>
            <a:ext cx="32670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BE28459-FDD9-444C-9FEF-37B98E31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35" y="1777895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A86BB1D-225C-4798-9778-F92BBF33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334" y="1777894"/>
            <a:ext cx="32670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BBC50F-92A5-46A3-A8BF-C04E1747B1DB}"/>
              </a:ext>
            </a:extLst>
          </p:cNvPr>
          <p:cNvSpPr txBox="1"/>
          <p:nvPr/>
        </p:nvSpPr>
        <p:spPr>
          <a:xfrm>
            <a:off x="777585" y="4042351"/>
            <a:ext cx="223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Clean image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19F816-5426-44D8-83F7-B0BF11BF0CC0}"/>
              </a:ext>
            </a:extLst>
          </p:cNvPr>
          <p:cNvSpPr txBox="1"/>
          <p:nvPr/>
        </p:nvSpPr>
        <p:spPr>
          <a:xfrm>
            <a:off x="4026135" y="4042351"/>
            <a:ext cx="223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Resize + Patch </a:t>
            </a:r>
            <a:r>
              <a:rPr lang="zh-CN" altLang="en-US" sz="1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√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415279-742C-460E-9A91-1D965BE631B5}"/>
              </a:ext>
            </a:extLst>
          </p:cNvPr>
          <p:cNvSpPr txBox="1"/>
          <p:nvPr/>
        </p:nvSpPr>
        <p:spPr>
          <a:xfrm>
            <a:off x="7274685" y="4016269"/>
            <a:ext cx="2238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Origin size + Patch × </a:t>
            </a:r>
            <a:endParaRPr lang="zh-CN" altLang="en-US" sz="1400" dirty="0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9806E92-DA8B-4FC1-98D0-47B6438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35" y="4411683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E12F57C-01A0-4F3D-A638-18B072E80091}"/>
              </a:ext>
            </a:extLst>
          </p:cNvPr>
          <p:cNvSpPr txBox="1"/>
          <p:nvPr/>
        </p:nvSpPr>
        <p:spPr>
          <a:xfrm>
            <a:off x="6329165" y="5988338"/>
            <a:ext cx="3526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Clean image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经过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resize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对模型输入几乎没有什么的影响（待实验验证）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11AAB0-CCF2-40F9-AF4D-E0B4414E4C62}"/>
              </a:ext>
            </a:extLst>
          </p:cNvPr>
          <p:cNvSpPr txBox="1"/>
          <p:nvPr/>
        </p:nvSpPr>
        <p:spPr>
          <a:xfrm>
            <a:off x="263236" y="181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效果分析</a:t>
            </a:r>
          </a:p>
        </p:txBody>
      </p:sp>
    </p:spTree>
    <p:extLst>
      <p:ext uri="{BB962C8B-B14F-4D97-AF65-F5344CB8AC3E}">
        <p14:creationId xmlns:p14="http://schemas.microsoft.com/office/powerpoint/2010/main" val="90451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EC62CA-FB1A-4454-A00D-20B7665F3E07}"/>
              </a:ext>
            </a:extLst>
          </p:cNvPr>
          <p:cNvSpPr txBox="1"/>
          <p:nvPr/>
        </p:nvSpPr>
        <p:spPr>
          <a:xfrm>
            <a:off x="263236" y="577396"/>
            <a:ext cx="76450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但其数值上却具有很强的稳定性：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之中添加随机噪声：无影响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整个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的取值做线性变化，比如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 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 /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2.0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+ 0.1 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都不会有非常大的影响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的取值范围再做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clip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，比如从原先的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[0, 1]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再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clip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[0.2, 0.9]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无影响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3E0BC1-8ACF-4670-B9DB-7176FF9DFE21}"/>
              </a:ext>
            </a:extLst>
          </p:cNvPr>
          <p:cNvSpPr txBox="1"/>
          <p:nvPr/>
        </p:nvSpPr>
        <p:spPr>
          <a:xfrm>
            <a:off x="263236" y="181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效果分析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1BB720-5C6F-4D6B-89EC-304897DBA809}"/>
              </a:ext>
            </a:extLst>
          </p:cNvPr>
          <p:cNvSpPr txBox="1"/>
          <p:nvPr/>
        </p:nvSpPr>
        <p:spPr>
          <a:xfrm>
            <a:off x="263236" y="363608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数值分布分析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BF609543-C39C-4259-B07C-23418DDC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5" y="4146195"/>
            <a:ext cx="2824353" cy="18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79DF5-BE2A-46C3-8949-F810F1EB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52" y="1685392"/>
            <a:ext cx="1817945" cy="18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C2DD855-F93A-4778-8697-A175D4D4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068" y="1685392"/>
            <a:ext cx="1817946" cy="18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2DC702B-564C-4324-9A34-61CBDA51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" y="1685392"/>
            <a:ext cx="1817945" cy="18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7F7583-4904-4B93-8405-BA497336FC27}"/>
              </a:ext>
            </a:extLst>
          </p:cNvPr>
          <p:cNvSpPr txBox="1"/>
          <p:nvPr/>
        </p:nvSpPr>
        <p:spPr>
          <a:xfrm>
            <a:off x="292635" y="6118273"/>
            <a:ext cx="511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zh-CN" altLang="en-US" dirty="0"/>
              <a:t>出现这样的原因应该是因为</a:t>
            </a:r>
            <a:r>
              <a:rPr lang="en-US" altLang="zh-CN" dirty="0"/>
              <a:t>clip</a:t>
            </a:r>
            <a:r>
              <a:rPr lang="zh-CN" altLang="en-US" dirty="0"/>
              <a:t>操作，将小于</a:t>
            </a:r>
            <a:r>
              <a:rPr lang="en-US" altLang="zh-CN" dirty="0"/>
              <a:t>0</a:t>
            </a:r>
            <a:r>
              <a:rPr lang="zh-CN" altLang="en-US" dirty="0"/>
              <a:t>的值变为</a:t>
            </a:r>
            <a:r>
              <a:rPr lang="en-US" altLang="zh-CN" dirty="0"/>
              <a:t>0</a:t>
            </a:r>
            <a:r>
              <a:rPr lang="zh-CN" altLang="en-US" dirty="0"/>
              <a:t>，大于</a:t>
            </a:r>
            <a:r>
              <a:rPr lang="en-US" altLang="zh-CN" dirty="0"/>
              <a:t>0</a:t>
            </a:r>
            <a:r>
              <a:rPr lang="zh-CN" altLang="en-US" dirty="0"/>
              <a:t>的值变为</a:t>
            </a:r>
            <a:r>
              <a:rPr lang="en-US" altLang="zh-CN" dirty="0"/>
              <a:t>1</a:t>
            </a:r>
            <a:r>
              <a:rPr lang="zh-CN" altLang="en-US" dirty="0"/>
              <a:t>。后续会再尝试用别的方法归一化。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CBCC55F-4AD0-413B-ADAC-B6486FC5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528" y="4146195"/>
            <a:ext cx="2824352" cy="18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5E4098-E162-42E0-A922-F30E02779C67}"/>
              </a:ext>
            </a:extLst>
          </p:cNvPr>
          <p:cNvSpPr txBox="1"/>
          <p:nvPr/>
        </p:nvSpPr>
        <p:spPr>
          <a:xfrm>
            <a:off x="4208300" y="47909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中间值随机化：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失效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EF73F56-8FBD-4C4E-A7BB-65498E9A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20" y="4142067"/>
            <a:ext cx="2824353" cy="18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9D9A0E-7F38-4CFE-A91A-12E548B420D2}"/>
              </a:ext>
            </a:extLst>
          </p:cNvPr>
          <p:cNvSpPr txBox="1"/>
          <p:nvPr/>
        </p:nvSpPr>
        <p:spPr>
          <a:xfrm>
            <a:off x="7548821" y="4790939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去除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失效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BC79E61E-778A-4EAC-83A5-BD2B400C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756" y="4142067"/>
            <a:ext cx="2824352" cy="18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A96AE8C-D47F-470F-8919-AFA349B5ABB2}"/>
              </a:ext>
            </a:extLst>
          </p:cNvPr>
          <p:cNvSpPr txBox="1"/>
          <p:nvPr/>
        </p:nvSpPr>
        <p:spPr>
          <a:xfrm>
            <a:off x="10004154" y="4790938"/>
            <a:ext cx="144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去除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失效</a:t>
            </a: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591685D7-4F9B-4632-9E19-7D12A59C8658}"/>
              </a:ext>
            </a:extLst>
          </p:cNvPr>
          <p:cNvSpPr/>
          <p:nvPr/>
        </p:nvSpPr>
        <p:spPr>
          <a:xfrm rot="17135291">
            <a:off x="1638338" y="5789191"/>
            <a:ext cx="1788546" cy="982824"/>
          </a:xfrm>
          <a:prstGeom prst="arc">
            <a:avLst>
              <a:gd name="adj1" fmla="val 16200000"/>
              <a:gd name="adj2" fmla="val 207786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0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323BAD-490A-4CB3-846A-8FAA067B1519}"/>
              </a:ext>
            </a:extLst>
          </p:cNvPr>
          <p:cNvSpPr txBox="1"/>
          <p:nvPr/>
        </p:nvSpPr>
        <p:spPr>
          <a:xfrm>
            <a:off x="209292" y="230713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基于几个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Metrics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的分析：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19505F-55F9-468C-A19B-AF956BEC05CD}"/>
              </a:ext>
            </a:extLst>
          </p:cNvPr>
          <p:cNvSpPr txBox="1"/>
          <p:nvPr/>
        </p:nvSpPr>
        <p:spPr>
          <a:xfrm>
            <a:off x="209292" y="748145"/>
            <a:ext cx="11677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在整个验证集上（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5000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张图片，只用了其中两张作为训练）采用以下几个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metrics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评估：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平均检测框增加量（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之内的）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检测框抑制率（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之外的）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3.mAP</a:t>
            </a:r>
          </a:p>
          <a:p>
            <a:pPr algn="just"/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效果：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平均检测框增量是一篇工作内容为对抗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导致产生无用检测框的文章使用的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metric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而我们这个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除了抑制其它框的生成之外，也会在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上产生大量的检测框，所以我也统计了这个指标。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经过测试，无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的数据集官方预训练的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Faster RCNN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总共检测出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158061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个框，其中有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145514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个在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范围之外（避免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直接覆盖引起的检测失败），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mAP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0.364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。带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的图像（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 size 192x192,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resize 480x480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）总共检测出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500000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个框（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该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Faster RCNN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的实现设置了最大检测框数量为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100*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），其中在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之外产生的检测框数量为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66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个（抑制率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99.955%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mAP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0.0007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2AE35C-80F0-4CAD-A849-B82DC3848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" r="24191" b="11366"/>
          <a:stretch/>
        </p:blipFill>
        <p:spPr>
          <a:xfrm>
            <a:off x="209292" y="3758567"/>
            <a:ext cx="3172083" cy="2674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D12F28-998C-4E97-9E5E-473A2AB87B5F}"/>
              </a:ext>
            </a:extLst>
          </p:cNvPr>
          <p:cNvSpPr txBox="1"/>
          <p:nvPr/>
        </p:nvSpPr>
        <p:spPr>
          <a:xfrm>
            <a:off x="1314274" y="6488787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Clean image</a:t>
            </a:r>
            <a:endParaRPr lang="zh-CN" altLang="en-US" sz="12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EA545-9EC3-4C29-8276-E96677B5D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 t="242" r="22439" b="10893"/>
          <a:stretch/>
        </p:blipFill>
        <p:spPr>
          <a:xfrm>
            <a:off x="3549144" y="3758567"/>
            <a:ext cx="3070732" cy="26744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F8DF96-DE60-4466-9BC0-F8BA79777545}"/>
              </a:ext>
            </a:extLst>
          </p:cNvPr>
          <p:cNvSpPr txBox="1"/>
          <p:nvPr/>
        </p:nvSpPr>
        <p:spPr>
          <a:xfrm>
            <a:off x="4455974" y="6488786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en-US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with patch</a:t>
            </a:r>
            <a:endParaRPr lang="zh-CN" altLang="en-US" sz="12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64C031-4364-48D8-8FC4-B8509A660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7" t="27051" r="9392" b="6988"/>
          <a:stretch/>
        </p:blipFill>
        <p:spPr>
          <a:xfrm>
            <a:off x="7343775" y="4102336"/>
            <a:ext cx="2505076" cy="23306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6CD6B4-BAFD-4917-ABA5-0BE48BF17E11}"/>
              </a:ext>
            </a:extLst>
          </p:cNvPr>
          <p:cNvSpPr txBox="1"/>
          <p:nvPr/>
        </p:nvSpPr>
        <p:spPr>
          <a:xfrm>
            <a:off x="7519736" y="6488786"/>
            <a:ext cx="2153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Patch size 64x64 (</a:t>
            </a:r>
            <a:r>
              <a:rPr lang="zh-CN" altLang="en-US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占图片</a:t>
            </a:r>
            <a:r>
              <a:rPr lang="en-US" altLang="zh-CN" sz="12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1.7%)</a:t>
            </a:r>
            <a:endParaRPr lang="zh-CN" altLang="en-US" sz="12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7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D23DD-8C05-481D-96A8-C8CC4D8C2A1C}"/>
              </a:ext>
            </a:extLst>
          </p:cNvPr>
          <p:cNvSpPr txBox="1"/>
          <p:nvPr/>
        </p:nvSpPr>
        <p:spPr>
          <a:xfrm>
            <a:off x="452762" y="557422"/>
            <a:ext cx="1064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针对位置敏感、输入尺寸敏感可以通过数据增强的手段缓解（目前的实现应该还有问题，但已经展现出一定的效果）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11783EA9-F378-469E-BC93-484B37DCD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2" y="1190625"/>
            <a:ext cx="2238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893E19C-2431-4DFF-9244-5B7C6F67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14" y="1190626"/>
            <a:ext cx="32670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951C23-FE88-466B-9CA7-01519E31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190625"/>
            <a:ext cx="32670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622B63-F439-49C9-A12A-B01AD5D6E01D}"/>
              </a:ext>
            </a:extLst>
          </p:cNvPr>
          <p:cNvSpPr txBox="1"/>
          <p:nvPr/>
        </p:nvSpPr>
        <p:spPr>
          <a:xfrm>
            <a:off x="452762" y="3723649"/>
            <a:ext cx="5742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patch</a:t>
            </a:r>
            <a:r>
              <a:rPr lang="zh-CN" altLang="en-US" dirty="0"/>
              <a:t>之外的检测框抑制率</a:t>
            </a:r>
            <a:r>
              <a:rPr lang="en-US" altLang="zh-CN" dirty="0"/>
              <a:t>76%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由原先的</a:t>
            </a:r>
            <a:r>
              <a:rPr lang="en-US" altLang="zh-CN" dirty="0"/>
              <a:t>0.363</a:t>
            </a:r>
            <a:r>
              <a:rPr lang="zh-CN" altLang="en-US" dirty="0"/>
              <a:t>降至</a:t>
            </a:r>
            <a:r>
              <a:rPr lang="en-US" altLang="zh-CN" dirty="0"/>
              <a:t>0.253</a:t>
            </a:r>
            <a:r>
              <a:rPr lang="zh-CN" altLang="en-US" dirty="0"/>
              <a:t>↓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A83B4D-7374-420F-902D-DE4FEFDA9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714" y="3723649"/>
            <a:ext cx="2557367" cy="25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2136BD-2884-44E2-81BE-DBAC49DD68AC}"/>
              </a:ext>
            </a:extLst>
          </p:cNvPr>
          <p:cNvSpPr txBox="1"/>
          <p:nvPr/>
        </p:nvSpPr>
        <p:spPr>
          <a:xfrm>
            <a:off x="443885" y="459768"/>
            <a:ext cx="11123719" cy="301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需要解决的问题：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为什么能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？？？？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我有一些猜想，但又是存在矛盾的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采用其它网络作为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Faster RCNN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或者是其它检测网络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似乎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不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work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后续工作：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首要任务：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项目代码需要重构→模块更新，整合新代码：新的训练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setting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、完善“训练→实验记录→模型评估”流程 ；一些耦合的模块的拆分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… 2.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建一个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GitHub repo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让我们现在在做这个工作的人能更好地参与、合作？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在前面基础上，完善、补充更多实验，尝试探索解决上述存在的问题。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1135</Words>
  <Application>Microsoft Office PowerPoint</Application>
  <PresentationFormat>宽屏</PresentationFormat>
  <Paragraphs>110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华文仿宋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恺</dc:creator>
  <cp:lastModifiedBy>王 恺</cp:lastModifiedBy>
  <cp:revision>49</cp:revision>
  <dcterms:created xsi:type="dcterms:W3CDTF">2023-06-04T03:19:49Z</dcterms:created>
  <dcterms:modified xsi:type="dcterms:W3CDTF">2023-06-11T10:38:55Z</dcterms:modified>
</cp:coreProperties>
</file>