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0874C-6712-4B3B-8496-29151436F959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31BB-1F2E-4A65-9E83-0FBB1D8A6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3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C31BB-1F2E-4A65-9E83-0FBB1D8A6D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429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074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4FD-4ADC-4D3C-A01A-01615997D7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B28-2025-4BFD-ACCF-2858FF2E2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2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7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065E-7155-4E7D-9C3E-F93EF82A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55FC9-AF43-4E0B-A6C9-AB736E3BB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3084E-F537-45AF-9689-623BB37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4FD-4ADC-4D3C-A01A-01615997D76A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1448A-587F-42DC-A392-BE2B1185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57F9B-17B3-49AC-80CA-586FC143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CB28-2025-4BFD-ACCF-2858FF2E2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panose="020B0600040502020204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panose="020B0600040502020204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CFE38F-99E9-4860-AB1C-CCB7480075CA}"/>
              </a:ext>
            </a:extLst>
          </p:cNvPr>
          <p:cNvSpPr txBox="1"/>
          <p:nvPr/>
        </p:nvSpPr>
        <p:spPr>
          <a:xfrm>
            <a:off x="9945666" y="2693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D30A4-EBCB-47FC-A062-4E7980CEFC13}"/>
              </a:ext>
            </a:extLst>
          </p:cNvPr>
          <p:cNvSpPr txBox="1"/>
          <p:nvPr/>
        </p:nvSpPr>
        <p:spPr>
          <a:xfrm>
            <a:off x="537314" y="1327107"/>
            <a:ext cx="10740286" cy="472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近期工作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构思了文章的整体内容，完成了部分写作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设想的卖点：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方法上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data-efficient learning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（相比于其他工作，我们只需要很少的图片用于训练）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效果上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在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simulator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physical-world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中有效果且效果不错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实验上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有完善的评估指标（先前工作中没有的）、制作了一个在仿真环境下评估攻击效果的数据集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收集训练数据集，训练检测模型（在做）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预想是除了正常的检测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annotation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之外，还包括被投射到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空间的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图片上对应的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indices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这样子对抗样本的训练和攻击效果的评估作为一块和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Carla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这边就是可以分离的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待考虑、解决的问题：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1.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投影位置怎么选？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仿真环境中投射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的呈现效果对攻击来说难度太大（不平整面上支离破碎，大角度视角偏移、大尺度缩放）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-&gt;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让投射出的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体现出在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空间中的真实性的同时相对合理（相对平整，角度相对正常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解决方法：投大量的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然后筛选（按某些特征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比如平整度，进行筛选；聚类）出比较合适的位置？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0914033-2C7D-467A-BEE2-95156631DA1D}"/>
              </a:ext>
            </a:extLst>
          </p:cNvPr>
          <p:cNvSpPr txBox="1"/>
          <p:nvPr/>
        </p:nvSpPr>
        <p:spPr>
          <a:xfrm>
            <a:off x="537314" y="1327107"/>
            <a:ext cx="10740286" cy="396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待考虑、解决的问题：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实验结果复现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鲁棒的对抗样还是很难训练、很难收敛，效果弱，只有之前跑出来一个比较强的样本，后面要补实验怎么办？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故事怎么讲？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一张图片为什么需要多轮迭代？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Data-efficient Learning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很好，但是该怎么解释？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工作计划：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完成收集数据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投射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训练模型（被攻击的模型）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计划要做哪些实验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完成实验、记录结果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写作部分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A6817D-371A-4927-B4FE-0F7FE350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5" y="1200150"/>
            <a:ext cx="5946785" cy="389572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4573C3B0-3F26-414C-AF50-ECFB0016675F}"/>
              </a:ext>
            </a:extLst>
          </p:cNvPr>
          <p:cNvSpPr/>
          <p:nvPr/>
        </p:nvSpPr>
        <p:spPr>
          <a:xfrm>
            <a:off x="3269449" y="4505325"/>
            <a:ext cx="293684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0FA689C-19F6-41A8-A326-3C880D3AE528}"/>
              </a:ext>
            </a:extLst>
          </p:cNvPr>
          <p:cNvCxnSpPr/>
          <p:nvPr/>
        </p:nvCxnSpPr>
        <p:spPr>
          <a:xfrm flipH="1" flipV="1">
            <a:off x="1577966" y="3390900"/>
            <a:ext cx="1691483" cy="1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E9DFFD-F790-48A1-A97D-48FC639F141A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997066" y="3390900"/>
            <a:ext cx="1419225" cy="111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3F6C1EA-4B63-4149-9168-F1E03E518DC7}"/>
              </a:ext>
            </a:extLst>
          </p:cNvPr>
          <p:cNvCxnSpPr/>
          <p:nvPr/>
        </p:nvCxnSpPr>
        <p:spPr>
          <a:xfrm>
            <a:off x="2025641" y="2933700"/>
            <a:ext cx="1390650" cy="15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F10453-D070-4D47-876C-03AE235A86DD}"/>
              </a:ext>
            </a:extLst>
          </p:cNvPr>
          <p:cNvCxnSpPr>
            <a:cxnSpLocks/>
          </p:cNvCxnSpPr>
          <p:nvPr/>
        </p:nvCxnSpPr>
        <p:spPr>
          <a:xfrm>
            <a:off x="1651387" y="2962275"/>
            <a:ext cx="1691483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FBF49E8-83E8-47C9-A492-99EEAA406FBE}"/>
              </a:ext>
            </a:extLst>
          </p:cNvPr>
          <p:cNvCxnSpPr/>
          <p:nvPr/>
        </p:nvCxnSpPr>
        <p:spPr>
          <a:xfrm flipH="1">
            <a:off x="1577966" y="2962275"/>
            <a:ext cx="73421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EEA8D5D-A3F4-42C6-AB9E-7A90904D7135}"/>
              </a:ext>
            </a:extLst>
          </p:cNvPr>
          <p:cNvCxnSpPr/>
          <p:nvPr/>
        </p:nvCxnSpPr>
        <p:spPr>
          <a:xfrm>
            <a:off x="1614676" y="3390900"/>
            <a:ext cx="410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6EDA9F-143A-4B8D-B978-6B36427FC5F5}"/>
              </a:ext>
            </a:extLst>
          </p:cNvPr>
          <p:cNvCxnSpPr/>
          <p:nvPr/>
        </p:nvCxnSpPr>
        <p:spPr>
          <a:xfrm>
            <a:off x="1651387" y="2933700"/>
            <a:ext cx="374254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FC01B1-02CF-4E32-8861-24CC0C9A49BB}"/>
              </a:ext>
            </a:extLst>
          </p:cNvPr>
          <p:cNvCxnSpPr/>
          <p:nvPr/>
        </p:nvCxnSpPr>
        <p:spPr>
          <a:xfrm>
            <a:off x="1997066" y="2933700"/>
            <a:ext cx="2857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EC917B-2895-4196-B16C-5258107BB282}"/>
              </a:ext>
            </a:extLst>
          </p:cNvPr>
          <p:cNvCxnSpPr/>
          <p:nvPr/>
        </p:nvCxnSpPr>
        <p:spPr>
          <a:xfrm flipH="1">
            <a:off x="1851816" y="2428875"/>
            <a:ext cx="723900" cy="70485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3DA512D-B8AD-4B55-AC17-5E7878CBF06D}"/>
              </a:ext>
            </a:extLst>
          </p:cNvPr>
          <p:cNvSpPr txBox="1"/>
          <p:nvPr/>
        </p:nvSpPr>
        <p:spPr>
          <a:xfrm>
            <a:off x="2374490" y="2045256"/>
            <a:ext cx="13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B8A9654-5EE0-4606-84CF-B21C333F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21" y="2729448"/>
            <a:ext cx="6023213" cy="3551753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4D7728E-7049-4F60-8499-7165DD987315}"/>
              </a:ext>
            </a:extLst>
          </p:cNvPr>
          <p:cNvSpPr/>
          <p:nvPr/>
        </p:nvSpPr>
        <p:spPr>
          <a:xfrm>
            <a:off x="6106405" y="3462337"/>
            <a:ext cx="71437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91215AD-4949-4FC3-BEB7-F10C173A05F3}"/>
              </a:ext>
            </a:extLst>
          </p:cNvPr>
          <p:cNvCxnSpPr/>
          <p:nvPr/>
        </p:nvCxnSpPr>
        <p:spPr>
          <a:xfrm>
            <a:off x="4771621" y="2924175"/>
            <a:ext cx="59535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4BD587-BA67-49FB-8C95-278E5A3BC1AB}"/>
              </a:ext>
            </a:extLst>
          </p:cNvPr>
          <p:cNvCxnSpPr>
            <a:cxnSpLocks/>
          </p:cNvCxnSpPr>
          <p:nvPr/>
        </p:nvCxnSpPr>
        <p:spPr>
          <a:xfrm flipH="1">
            <a:off x="4960932" y="2729448"/>
            <a:ext cx="17422" cy="3414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A306396-9DEB-4774-8646-ADC78E6BDA0A}"/>
              </a:ext>
            </a:extLst>
          </p:cNvPr>
          <p:cNvSpPr txBox="1"/>
          <p:nvPr/>
        </p:nvSpPr>
        <p:spPr>
          <a:xfrm>
            <a:off x="10342167" y="2924175"/>
            <a:ext cx="27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728BD0-18EA-4927-9579-ED6B7B9D4AF9}"/>
              </a:ext>
            </a:extLst>
          </p:cNvPr>
          <p:cNvSpPr txBox="1"/>
          <p:nvPr/>
        </p:nvSpPr>
        <p:spPr>
          <a:xfrm>
            <a:off x="4978354" y="5774293"/>
            <a:ext cx="27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F41C11-D9FA-4838-8152-5F2C910E9E34}"/>
                  </a:ext>
                </a:extLst>
              </p:cNvPr>
              <p:cNvSpPr txBox="1"/>
              <p:nvPr/>
            </p:nvSpPr>
            <p:spPr>
              <a:xfrm>
                <a:off x="6904923" y="2045256"/>
                <a:ext cx="3889911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𝑖𝑛𝑑𝑖𝑐𝑒𝑠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CF41C11-D9FA-4838-8152-5F2C910E9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23" y="2045256"/>
                <a:ext cx="3889911" cy="277897"/>
              </a:xfrm>
              <a:prstGeom prst="rect">
                <a:avLst/>
              </a:prstGeom>
              <a:blipFill>
                <a:blip r:embed="rId4"/>
                <a:stretch>
                  <a:fillRect l="-1411" t="-222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4CCE636D-D440-4D2D-B4EC-75176F513EB3}"/>
              </a:ext>
            </a:extLst>
          </p:cNvPr>
          <p:cNvSpPr/>
          <p:nvPr/>
        </p:nvSpPr>
        <p:spPr>
          <a:xfrm>
            <a:off x="6172200" y="3571875"/>
            <a:ext cx="45719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0A2A11F-587F-4D37-A329-55627C8DB831}"/>
                  </a:ext>
                </a:extLst>
              </p:cNvPr>
              <p:cNvSpPr txBox="1"/>
              <p:nvPr/>
            </p:nvSpPr>
            <p:spPr>
              <a:xfrm>
                <a:off x="6211063" y="3571875"/>
                <a:ext cx="4048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0A2A11F-587F-4D37-A329-55627C8D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63" y="3571875"/>
                <a:ext cx="404854" cy="184666"/>
              </a:xfrm>
              <a:prstGeom prst="rect">
                <a:avLst/>
              </a:prstGeom>
              <a:blipFill>
                <a:blip r:embed="rId5"/>
                <a:stretch>
                  <a:fillRect l="-13636" t="-3333" r="-12121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5993A2-03C9-47E1-97DE-4C23EB1A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6" y="1540936"/>
            <a:ext cx="7340584" cy="43285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340E25-1609-4868-953C-7E7A28E5A443}"/>
              </a:ext>
            </a:extLst>
          </p:cNvPr>
          <p:cNvSpPr/>
          <p:nvPr/>
        </p:nvSpPr>
        <p:spPr>
          <a:xfrm>
            <a:off x="2550716" y="2273824"/>
            <a:ext cx="838285" cy="67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8E9D7A-F377-4F12-8BD2-8297007ACC75}"/>
              </a:ext>
            </a:extLst>
          </p:cNvPr>
          <p:cNvCxnSpPr>
            <a:cxnSpLocks/>
          </p:cNvCxnSpPr>
          <p:nvPr/>
        </p:nvCxnSpPr>
        <p:spPr>
          <a:xfrm>
            <a:off x="1237846" y="1735663"/>
            <a:ext cx="69861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3CF8A2-DD59-43E4-A505-76F283CC74A1}"/>
              </a:ext>
            </a:extLst>
          </p:cNvPr>
          <p:cNvCxnSpPr>
            <a:cxnSpLocks/>
          </p:cNvCxnSpPr>
          <p:nvPr/>
        </p:nvCxnSpPr>
        <p:spPr>
          <a:xfrm>
            <a:off x="1444579" y="1540936"/>
            <a:ext cx="3022" cy="4160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07A7B96-A4FE-4EB7-A107-5F7B042DECFC}"/>
              </a:ext>
            </a:extLst>
          </p:cNvPr>
          <p:cNvSpPr txBox="1"/>
          <p:nvPr/>
        </p:nvSpPr>
        <p:spPr>
          <a:xfrm>
            <a:off x="7779942" y="1735663"/>
            <a:ext cx="3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534A66-CBB0-46F6-BAC7-6206578B9E28}"/>
              </a:ext>
            </a:extLst>
          </p:cNvPr>
          <p:cNvSpPr txBox="1"/>
          <p:nvPr/>
        </p:nvSpPr>
        <p:spPr>
          <a:xfrm>
            <a:off x="1444579" y="5231682"/>
            <a:ext cx="3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46F5C5-0CA6-4E7D-93CA-36462A2ED8C4}"/>
              </a:ext>
            </a:extLst>
          </p:cNvPr>
          <p:cNvSpPr/>
          <p:nvPr/>
        </p:nvSpPr>
        <p:spPr>
          <a:xfrm>
            <a:off x="2638425" y="2383363"/>
            <a:ext cx="53649" cy="557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ADD468-4C7B-43E8-BB8B-088844CDA51C}"/>
                  </a:ext>
                </a:extLst>
              </p:cNvPr>
              <p:cNvSpPr txBox="1"/>
              <p:nvPr/>
            </p:nvSpPr>
            <p:spPr>
              <a:xfrm>
                <a:off x="2677287" y="2383362"/>
                <a:ext cx="475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ADD468-4C7B-43E8-BB8B-088844CD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87" y="2383362"/>
                <a:ext cx="475077" cy="184666"/>
              </a:xfrm>
              <a:prstGeom prst="rect">
                <a:avLst/>
              </a:prstGeom>
              <a:blipFill>
                <a:blip r:embed="rId3"/>
                <a:stretch>
                  <a:fillRect l="-2564" t="-3333" r="-3846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86163D1-F569-4470-91E6-8221C0159D68}"/>
              </a:ext>
            </a:extLst>
          </p:cNvPr>
          <p:cNvSpPr txBox="1"/>
          <p:nvPr/>
        </p:nvSpPr>
        <p:spPr>
          <a:xfrm>
            <a:off x="3445165" y="2291029"/>
            <a:ext cx="13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数据 14">
            <a:extLst>
              <a:ext uri="{FF2B5EF4-FFF2-40B4-BE49-F238E27FC236}">
                <a16:creationId xmlns:a16="http://schemas.microsoft.com/office/drawing/2014/main" id="{5033FC10-F1CA-458B-8659-059ECF9791C8}"/>
              </a:ext>
            </a:extLst>
          </p:cNvPr>
          <p:cNvSpPr/>
          <p:nvPr/>
        </p:nvSpPr>
        <p:spPr>
          <a:xfrm rot="20264650">
            <a:off x="4782906" y="4031154"/>
            <a:ext cx="748900" cy="4217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0401C-A15B-48FD-8BF3-7555DFE35190}"/>
              </a:ext>
            </a:extLst>
          </p:cNvPr>
          <p:cNvSpPr txBox="1"/>
          <p:nvPr/>
        </p:nvSpPr>
        <p:spPr>
          <a:xfrm>
            <a:off x="5417743" y="3903419"/>
            <a:ext cx="13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78257"/>
      </p:ext>
    </p:extLst>
  </p:cSld>
  <p:clrMapOvr>
    <a:masterClrMapping/>
  </p:clrMapOvr>
</p:sld>
</file>

<file path=ppt/theme/theme1.xml><?xml version="1.0" encoding="utf-8"?>
<a:theme xmlns:a="http://schemas.openxmlformats.org/drawingml/2006/main" name="zju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ju" id="{6382A2BD-9B90-47B9-9A7B-987D46509AD2}" vid="{8E589A1A-9821-47A0-B844-8C9CDC599C4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zju</Template>
  <TotalTime>245</TotalTime>
  <Words>382</Words>
  <Application>Microsoft Office PowerPoint</Application>
  <PresentationFormat>宽屏</PresentationFormat>
  <Paragraphs>38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LucidaGrande</vt:lpstr>
      <vt:lpstr>等线</vt:lpstr>
      <vt:lpstr>Arial</vt:lpstr>
      <vt:lpstr>Cambria Math</vt:lpstr>
      <vt:lpstr>Times New Roman</vt:lpstr>
      <vt:lpstr>zju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恺</dc:creator>
  <cp:lastModifiedBy>王 恺</cp:lastModifiedBy>
  <cp:revision>20</cp:revision>
  <dcterms:created xsi:type="dcterms:W3CDTF">2023-08-31T08:37:50Z</dcterms:created>
  <dcterms:modified xsi:type="dcterms:W3CDTF">2023-09-01T09:15:52Z</dcterms:modified>
</cp:coreProperties>
</file>