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eem Kufi" panose="020B0604020202020204"/>
      <p:regular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  <p:embeddedFont>
      <p:font typeface="Source Sans Pro Light" panose="020B04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961a21ae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961a21ae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961a21ae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a961a21ae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61a21ae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a961a21ae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961a21a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a961a21a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22e0c45c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b22e0c45c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22afbf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b22afbf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961a21ae3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961a21ae3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876525" y="18676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4"/>
          </p:nvPr>
        </p:nvSpPr>
        <p:spPr>
          <a:xfrm>
            <a:off x="876525" y="3534475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7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2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3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4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5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6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7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8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9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3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ubTitle" idx="14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5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TAJHkPbpwmdf9BXoXP2q3-qgUcuKVbAG/vie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ctrTitle"/>
          </p:nvPr>
        </p:nvSpPr>
        <p:spPr>
          <a:xfrm>
            <a:off x="1592850" y="2086888"/>
            <a:ext cx="59583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MY" sz="3600" b="1"/>
              <a:t>Distributed Database Systems</a:t>
            </a:r>
            <a:endParaRPr sz="3600" b="1"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1"/>
          </p:nvPr>
        </p:nvSpPr>
        <p:spPr>
          <a:xfrm>
            <a:off x="2617650" y="2794888"/>
            <a:ext cx="39087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sz="1800">
                <a:solidFill>
                  <a:schemeClr val="dk2"/>
                </a:solidFill>
              </a:rPr>
              <a:t>Kalkidan Fekadu</a:t>
            </a:r>
            <a:r>
              <a:rPr lang="en-MY"/>
              <a:t>,</a:t>
            </a:r>
            <a:r>
              <a:rPr lang="en-MY" sz="1800">
                <a:solidFill>
                  <a:schemeClr val="dk2"/>
                </a:solidFill>
              </a:rPr>
              <a:t> Tee Kah Hui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2"/>
          <p:cNvSpPr/>
          <p:nvPr/>
        </p:nvSpPr>
        <p:spPr>
          <a:xfrm rot="5400000">
            <a:off x="4558741" y="2409699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 ARTICLE LISTENER</a:t>
            </a:r>
            <a:endParaRPr/>
          </a:p>
        </p:txBody>
      </p:sp>
      <p:pic>
        <p:nvPicPr>
          <p:cNvPr id="300" name="Google Shape;30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719" y="1215096"/>
            <a:ext cx="3451812" cy="224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828" y="4173244"/>
            <a:ext cx="8307572" cy="80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1468" y="1499213"/>
            <a:ext cx="3070967" cy="19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/>
          <p:nvPr/>
        </p:nvSpPr>
        <p:spPr>
          <a:xfrm>
            <a:off x="2034363" y="3586716"/>
            <a:ext cx="382772" cy="4961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9D38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1"/>
          <p:cNvSpPr/>
          <p:nvPr/>
        </p:nvSpPr>
        <p:spPr>
          <a:xfrm rot="10800000">
            <a:off x="6666953" y="3569723"/>
            <a:ext cx="382772" cy="4961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9D38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>
            <a:spLocks noGrp="1"/>
          </p:cNvSpPr>
          <p:nvPr>
            <p:ph type="title"/>
          </p:nvPr>
        </p:nvSpPr>
        <p:spPr>
          <a:xfrm>
            <a:off x="1679944" y="540000"/>
            <a:ext cx="67439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MY"/>
              <a:t>BEREAD &amp; POPRANK AGGREGATOR</a:t>
            </a:r>
            <a:endParaRPr/>
          </a:p>
        </p:txBody>
      </p:sp>
      <p:pic>
        <p:nvPicPr>
          <p:cNvPr id="310" name="Google Shape;31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8912" y="1230854"/>
            <a:ext cx="6220046" cy="111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8912" y="2389401"/>
            <a:ext cx="4951228" cy="255198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2"/>
          <p:cNvSpPr txBox="1"/>
          <p:nvPr/>
        </p:nvSpPr>
        <p:spPr>
          <a:xfrm>
            <a:off x="537094" y="1582300"/>
            <a:ext cx="1001083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MY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BEREAD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537094" y="3439453"/>
            <a:ext cx="114285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MY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POPRANK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SHARDING</a:t>
            </a:r>
            <a:endParaRPr/>
          </a:p>
        </p:txBody>
      </p:sp>
      <p:pic>
        <p:nvPicPr>
          <p:cNvPr id="319" name="Google Shape;3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366" y="1609268"/>
            <a:ext cx="3820441" cy="192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7136" y="1609268"/>
            <a:ext cx="4283498" cy="156631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 txBox="1"/>
          <p:nvPr/>
        </p:nvSpPr>
        <p:spPr>
          <a:xfrm>
            <a:off x="1382121" y="1192234"/>
            <a:ext cx="1742931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MY" sz="20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rPr>
              <a:t>article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5787420" y="1192234"/>
            <a:ext cx="1742931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MY" sz="20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rPr>
              <a:t>user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SETUP</a:t>
            </a:r>
            <a:endParaRPr/>
          </a:p>
        </p:txBody>
      </p:sp>
      <p:pic>
        <p:nvPicPr>
          <p:cNvPr id="328" name="Google Shape;3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100"/>
            <a:ext cx="8839199" cy="361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>
            <a:spLocks noGrp="1"/>
          </p:cNvSpPr>
          <p:nvPr>
            <p:ph type="title"/>
          </p:nvPr>
        </p:nvSpPr>
        <p:spPr>
          <a:xfrm>
            <a:off x="925130" y="2085150"/>
            <a:ext cx="742639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MY"/>
              <a:t>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63" y="784350"/>
            <a:ext cx="8480075" cy="32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Monitoring | DBMS status</a:t>
            </a:r>
            <a:endParaRPr/>
          </a:p>
        </p:txBody>
      </p:sp>
      <p:pic>
        <p:nvPicPr>
          <p:cNvPr id="344" name="Google Shape;3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338" y="1292300"/>
            <a:ext cx="6909315" cy="37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7"/>
          <p:cNvSpPr txBox="1"/>
          <p:nvPr/>
        </p:nvSpPr>
        <p:spPr>
          <a:xfrm>
            <a:off x="1338225" y="903200"/>
            <a:ext cx="23196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700" b="1">
                <a:solidFill>
                  <a:srgbClr val="CC412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sh.status</a:t>
            </a:r>
            <a:endParaRPr sz="1700" b="1">
              <a:solidFill>
                <a:srgbClr val="CC412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Monitoring | DBMS status</a:t>
            </a:r>
            <a:endParaRPr/>
          </a:p>
        </p:txBody>
      </p:sp>
      <p:pic>
        <p:nvPicPr>
          <p:cNvPr id="351" name="Google Shape;3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75" y="1546688"/>
            <a:ext cx="47244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3188913"/>
            <a:ext cx="88296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8"/>
          <p:cNvSpPr txBox="1"/>
          <p:nvPr/>
        </p:nvSpPr>
        <p:spPr>
          <a:xfrm>
            <a:off x="808125" y="2738700"/>
            <a:ext cx="35169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700" b="1">
                <a:solidFill>
                  <a:srgbClr val="CC412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URL to the Free Monitoring tool</a:t>
            </a:r>
            <a:endParaRPr sz="1700" b="1">
              <a:solidFill>
                <a:srgbClr val="CC412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1933325" y="1082775"/>
            <a:ext cx="5803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700" b="1">
                <a:solidFill>
                  <a:srgbClr val="CC412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host address of the primary servers for each shard</a:t>
            </a:r>
            <a:endParaRPr sz="1700" b="1">
              <a:solidFill>
                <a:srgbClr val="CC412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Monitoring | DBMS status</a:t>
            </a:r>
            <a:endParaRPr/>
          </a:p>
        </p:txBody>
      </p:sp>
      <p:pic>
        <p:nvPicPr>
          <p:cNvPr id="360" name="Google Shape;360;p29" title="Screen Recording 2020-12-22 at 7.11.26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675" y="1112700"/>
            <a:ext cx="5186950" cy="38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ADDING SHARD</a:t>
            </a:r>
            <a:endParaRPr/>
          </a:p>
        </p:txBody>
      </p:sp>
      <p:pic>
        <p:nvPicPr>
          <p:cNvPr id="366" name="Google Shape;36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609" y="1112700"/>
            <a:ext cx="5334835" cy="380729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0"/>
          <p:cNvSpPr/>
          <p:nvPr/>
        </p:nvSpPr>
        <p:spPr>
          <a:xfrm rot="10800000">
            <a:off x="6289144" y="3260686"/>
            <a:ext cx="572400" cy="28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9D38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Content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2"/>
          </p:nvPr>
        </p:nvSpPr>
        <p:spPr>
          <a:xfrm>
            <a:off x="876525" y="18676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MY"/>
              <a:t>01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2047875" y="2085383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MY"/>
              <a:t>ARCHITECTURE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4"/>
          </p:nvPr>
        </p:nvSpPr>
        <p:spPr>
          <a:xfrm>
            <a:off x="876525" y="3534475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MY"/>
              <a:t>03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5"/>
          </p:nvPr>
        </p:nvSpPr>
        <p:spPr>
          <a:xfrm>
            <a:off x="2047875" y="3752258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MY"/>
              <a:t>DEMO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MY"/>
              <a:t>02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5867175" y="2085383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MY"/>
              <a:t>DATA LOADING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MY"/>
              <a:t>04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867175" y="3752258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MY"/>
              <a:t>EXTRA FEATURES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19431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9431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57624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7624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>
            <a:spLocks noGrp="1"/>
          </p:cNvSpPr>
          <p:nvPr>
            <p:ph type="title"/>
          </p:nvPr>
        </p:nvSpPr>
        <p:spPr>
          <a:xfrm>
            <a:off x="2232000" y="540000"/>
            <a:ext cx="61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MY"/>
              <a:t>DROPPING SERVER   | Before</a:t>
            </a:r>
            <a:endParaRPr/>
          </a:p>
        </p:txBody>
      </p:sp>
      <p:pic>
        <p:nvPicPr>
          <p:cNvPr id="373" name="Google Shape;3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5100"/>
            <a:ext cx="8839200" cy="2742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>
            <a:spLocks noGrp="1"/>
          </p:cNvSpPr>
          <p:nvPr>
            <p:ph type="title"/>
          </p:nvPr>
        </p:nvSpPr>
        <p:spPr>
          <a:xfrm>
            <a:off x="2352000" y="540000"/>
            <a:ext cx="607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MY"/>
              <a:t>DROPPING SERVER |  After</a:t>
            </a:r>
            <a:endParaRPr/>
          </a:p>
        </p:txBody>
      </p:sp>
      <p:pic>
        <p:nvPicPr>
          <p:cNvPr id="379" name="Google Shape;3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1100"/>
            <a:ext cx="8839200" cy="2101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MY"/>
              <a:t>MIGRATION</a:t>
            </a:r>
            <a:endParaRPr/>
          </a:p>
        </p:txBody>
      </p:sp>
      <p:pic>
        <p:nvPicPr>
          <p:cNvPr id="385" name="Google Shape;3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650" y="1220787"/>
            <a:ext cx="5593776" cy="20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175" y="3221800"/>
            <a:ext cx="5650700" cy="1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725" y="2874075"/>
            <a:ext cx="38646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925130" y="2085150"/>
            <a:ext cx="742639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MY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TOOLS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1836087" y="1782547"/>
            <a:ext cx="1197373" cy="36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/>
              <a:t>MongoDB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2"/>
          </p:nvPr>
        </p:nvSpPr>
        <p:spPr>
          <a:xfrm>
            <a:off x="6296638" y="1822414"/>
            <a:ext cx="1804484" cy="3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MY"/>
              <a:t>Jupyter Notebook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3"/>
          </p:nvPr>
        </p:nvSpPr>
        <p:spPr>
          <a:xfrm>
            <a:off x="4664182" y="3626195"/>
            <a:ext cx="1138137" cy="40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MY"/>
              <a:t>Studio 3T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1936195" y="1486098"/>
            <a:ext cx="332228" cy="331102"/>
            <a:chOff x="-49785853" y="2316641"/>
            <a:chExt cx="300466" cy="299449"/>
          </a:xfrm>
        </p:grpSpPr>
        <p:sp>
          <p:nvSpPr>
            <p:cNvPr id="115" name="Google Shape;115;p14"/>
            <p:cNvSpPr/>
            <p:nvPr/>
          </p:nvSpPr>
          <p:spPr>
            <a:xfrm>
              <a:off x="-49746412" y="2316641"/>
              <a:ext cx="217398" cy="299449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-49785853" y="2422316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49783503" y="2362466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-49783509" y="246879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-49520862" y="2421541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-49519503" y="2362466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6394924" y="1525750"/>
            <a:ext cx="334419" cy="331517"/>
          </a:xfrm>
          <a:custGeom>
            <a:avLst/>
            <a:gdLst/>
            <a:ahLst/>
            <a:cxnLst/>
            <a:rect l="l" t="t" r="r" b="b"/>
            <a:pathLst>
              <a:path w="12098" h="11993" extrusionOk="0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4763317" y="3322181"/>
            <a:ext cx="239502" cy="338262"/>
            <a:chOff x="-47300587" y="123275"/>
            <a:chExt cx="190975" cy="269725"/>
          </a:xfrm>
        </p:grpSpPr>
        <p:sp>
          <p:nvSpPr>
            <p:cNvPr id="124" name="Google Shape;124;p14"/>
            <p:cNvSpPr/>
            <p:nvPr/>
          </p:nvSpPr>
          <p:spPr>
            <a:xfrm>
              <a:off x="-47300587" y="123275"/>
              <a:ext cx="190975" cy="269725"/>
            </a:xfrm>
            <a:custGeom>
              <a:avLst/>
              <a:gdLst/>
              <a:ahLst/>
              <a:cxnLst/>
              <a:rect l="l" t="t" r="r" b="b"/>
              <a:pathLst>
                <a:path w="7639" h="10789" extrusionOk="0">
                  <a:moveTo>
                    <a:pt x="5130" y="1283"/>
                  </a:moveTo>
                  <a:cubicBezTo>
                    <a:pt x="5659" y="1283"/>
                    <a:pt x="6050" y="1701"/>
                    <a:pt x="6050" y="2231"/>
                  </a:cubicBezTo>
                  <a:lnTo>
                    <a:pt x="6050" y="6273"/>
                  </a:lnTo>
                  <a:lnTo>
                    <a:pt x="4182" y="6273"/>
                  </a:lnTo>
                  <a:lnTo>
                    <a:pt x="4182" y="5687"/>
                  </a:lnTo>
                  <a:lnTo>
                    <a:pt x="4489" y="5687"/>
                  </a:lnTo>
                  <a:cubicBezTo>
                    <a:pt x="4684" y="5687"/>
                    <a:pt x="4823" y="5548"/>
                    <a:pt x="4823" y="5381"/>
                  </a:cubicBezTo>
                  <a:cubicBezTo>
                    <a:pt x="4823" y="5213"/>
                    <a:pt x="4684" y="5074"/>
                    <a:pt x="4489" y="5074"/>
                  </a:cubicBezTo>
                  <a:lnTo>
                    <a:pt x="4182" y="5074"/>
                  </a:lnTo>
                  <a:lnTo>
                    <a:pt x="4182" y="4433"/>
                  </a:lnTo>
                  <a:lnTo>
                    <a:pt x="4489" y="4433"/>
                  </a:lnTo>
                  <a:cubicBezTo>
                    <a:pt x="4684" y="4433"/>
                    <a:pt x="4823" y="4294"/>
                    <a:pt x="4823" y="4126"/>
                  </a:cubicBezTo>
                  <a:cubicBezTo>
                    <a:pt x="4823" y="3931"/>
                    <a:pt x="4684" y="3792"/>
                    <a:pt x="4489" y="3792"/>
                  </a:cubicBezTo>
                  <a:lnTo>
                    <a:pt x="4182" y="3792"/>
                  </a:lnTo>
                  <a:lnTo>
                    <a:pt x="4182" y="3179"/>
                  </a:lnTo>
                  <a:lnTo>
                    <a:pt x="4489" y="3179"/>
                  </a:lnTo>
                  <a:cubicBezTo>
                    <a:pt x="4684" y="3179"/>
                    <a:pt x="4823" y="3039"/>
                    <a:pt x="4823" y="2872"/>
                  </a:cubicBezTo>
                  <a:cubicBezTo>
                    <a:pt x="4823" y="2677"/>
                    <a:pt x="4684" y="2537"/>
                    <a:pt x="4489" y="2537"/>
                  </a:cubicBezTo>
                  <a:lnTo>
                    <a:pt x="4182" y="2537"/>
                  </a:lnTo>
                  <a:lnTo>
                    <a:pt x="4182" y="2231"/>
                  </a:lnTo>
                  <a:cubicBezTo>
                    <a:pt x="4182" y="1701"/>
                    <a:pt x="4600" y="1283"/>
                    <a:pt x="5130" y="1283"/>
                  </a:cubicBezTo>
                  <a:close/>
                  <a:moveTo>
                    <a:pt x="2649" y="1952"/>
                  </a:moveTo>
                  <a:cubicBezTo>
                    <a:pt x="3178" y="1952"/>
                    <a:pt x="3597" y="2370"/>
                    <a:pt x="3597" y="2900"/>
                  </a:cubicBezTo>
                  <a:lnTo>
                    <a:pt x="3597" y="6328"/>
                  </a:lnTo>
                  <a:lnTo>
                    <a:pt x="1701" y="6328"/>
                  </a:lnTo>
                  <a:lnTo>
                    <a:pt x="1701" y="2900"/>
                  </a:lnTo>
                  <a:cubicBezTo>
                    <a:pt x="1701" y="2370"/>
                    <a:pt x="2119" y="1952"/>
                    <a:pt x="2649" y="1952"/>
                  </a:cubicBezTo>
                  <a:close/>
                  <a:moveTo>
                    <a:pt x="6969" y="6942"/>
                  </a:moveTo>
                  <a:lnTo>
                    <a:pt x="6969" y="7248"/>
                  </a:lnTo>
                  <a:lnTo>
                    <a:pt x="6997" y="7248"/>
                  </a:lnTo>
                  <a:cubicBezTo>
                    <a:pt x="6997" y="7443"/>
                    <a:pt x="6858" y="7583"/>
                    <a:pt x="6691" y="7583"/>
                  </a:cubicBezTo>
                  <a:lnTo>
                    <a:pt x="1088" y="7583"/>
                  </a:lnTo>
                  <a:cubicBezTo>
                    <a:pt x="920" y="7583"/>
                    <a:pt x="781" y="7443"/>
                    <a:pt x="781" y="7248"/>
                  </a:cubicBezTo>
                  <a:lnTo>
                    <a:pt x="781" y="6942"/>
                  </a:lnTo>
                  <a:close/>
                  <a:moveTo>
                    <a:pt x="6273" y="8168"/>
                  </a:moveTo>
                  <a:lnTo>
                    <a:pt x="5827" y="10092"/>
                  </a:lnTo>
                  <a:lnTo>
                    <a:pt x="1952" y="10092"/>
                  </a:lnTo>
                  <a:lnTo>
                    <a:pt x="1506" y="8168"/>
                  </a:lnTo>
                  <a:close/>
                  <a:moveTo>
                    <a:pt x="5102" y="1"/>
                  </a:moveTo>
                  <a:cubicBezTo>
                    <a:pt x="4907" y="1"/>
                    <a:pt x="4767" y="140"/>
                    <a:pt x="4767" y="307"/>
                  </a:cubicBezTo>
                  <a:lnTo>
                    <a:pt x="4767" y="670"/>
                  </a:lnTo>
                  <a:cubicBezTo>
                    <a:pt x="4572" y="698"/>
                    <a:pt x="4405" y="781"/>
                    <a:pt x="4210" y="921"/>
                  </a:cubicBezTo>
                  <a:lnTo>
                    <a:pt x="3987" y="670"/>
                  </a:lnTo>
                  <a:cubicBezTo>
                    <a:pt x="3931" y="614"/>
                    <a:pt x="3847" y="586"/>
                    <a:pt x="3760" y="586"/>
                  </a:cubicBezTo>
                  <a:cubicBezTo>
                    <a:pt x="3673" y="586"/>
                    <a:pt x="3583" y="614"/>
                    <a:pt x="3513" y="670"/>
                  </a:cubicBezTo>
                  <a:cubicBezTo>
                    <a:pt x="3429" y="781"/>
                    <a:pt x="3429" y="976"/>
                    <a:pt x="3513" y="1116"/>
                  </a:cubicBezTo>
                  <a:lnTo>
                    <a:pt x="3764" y="1367"/>
                  </a:lnTo>
                  <a:cubicBezTo>
                    <a:pt x="3708" y="1478"/>
                    <a:pt x="3652" y="1562"/>
                    <a:pt x="3597" y="1673"/>
                  </a:cubicBezTo>
                  <a:cubicBezTo>
                    <a:pt x="3374" y="1506"/>
                    <a:pt x="3123" y="1367"/>
                    <a:pt x="2872" y="1339"/>
                  </a:cubicBezTo>
                  <a:lnTo>
                    <a:pt x="2872" y="976"/>
                  </a:lnTo>
                  <a:cubicBezTo>
                    <a:pt x="2872" y="809"/>
                    <a:pt x="2732" y="670"/>
                    <a:pt x="2537" y="670"/>
                  </a:cubicBezTo>
                  <a:cubicBezTo>
                    <a:pt x="2370" y="670"/>
                    <a:pt x="2231" y="809"/>
                    <a:pt x="2231" y="976"/>
                  </a:cubicBezTo>
                  <a:lnTo>
                    <a:pt x="2231" y="1339"/>
                  </a:lnTo>
                  <a:cubicBezTo>
                    <a:pt x="2036" y="1367"/>
                    <a:pt x="1840" y="1450"/>
                    <a:pt x="1673" y="1562"/>
                  </a:cubicBezTo>
                  <a:lnTo>
                    <a:pt x="1422" y="1339"/>
                  </a:lnTo>
                  <a:cubicBezTo>
                    <a:pt x="1380" y="1283"/>
                    <a:pt x="1304" y="1255"/>
                    <a:pt x="1220" y="1255"/>
                  </a:cubicBezTo>
                  <a:cubicBezTo>
                    <a:pt x="1137" y="1255"/>
                    <a:pt x="1046" y="1283"/>
                    <a:pt x="976" y="1339"/>
                  </a:cubicBezTo>
                  <a:cubicBezTo>
                    <a:pt x="865" y="1450"/>
                    <a:pt x="865" y="1645"/>
                    <a:pt x="976" y="1785"/>
                  </a:cubicBezTo>
                  <a:lnTo>
                    <a:pt x="1227" y="2036"/>
                  </a:lnTo>
                  <a:cubicBezTo>
                    <a:pt x="1116" y="2203"/>
                    <a:pt x="1032" y="2370"/>
                    <a:pt x="976" y="2593"/>
                  </a:cubicBezTo>
                  <a:lnTo>
                    <a:pt x="642" y="2593"/>
                  </a:lnTo>
                  <a:cubicBezTo>
                    <a:pt x="447" y="2593"/>
                    <a:pt x="307" y="2733"/>
                    <a:pt x="307" y="2900"/>
                  </a:cubicBezTo>
                  <a:cubicBezTo>
                    <a:pt x="307" y="3067"/>
                    <a:pt x="447" y="3206"/>
                    <a:pt x="642" y="3206"/>
                  </a:cubicBezTo>
                  <a:lnTo>
                    <a:pt x="948" y="3206"/>
                  </a:lnTo>
                  <a:lnTo>
                    <a:pt x="948" y="3848"/>
                  </a:lnTo>
                  <a:lnTo>
                    <a:pt x="642" y="3848"/>
                  </a:lnTo>
                  <a:cubicBezTo>
                    <a:pt x="447" y="3848"/>
                    <a:pt x="307" y="3987"/>
                    <a:pt x="307" y="4154"/>
                  </a:cubicBezTo>
                  <a:cubicBezTo>
                    <a:pt x="307" y="4321"/>
                    <a:pt x="447" y="4461"/>
                    <a:pt x="642" y="4461"/>
                  </a:cubicBezTo>
                  <a:lnTo>
                    <a:pt x="948" y="4461"/>
                  </a:lnTo>
                  <a:lnTo>
                    <a:pt x="948" y="5102"/>
                  </a:lnTo>
                  <a:lnTo>
                    <a:pt x="642" y="5102"/>
                  </a:lnTo>
                  <a:cubicBezTo>
                    <a:pt x="447" y="5102"/>
                    <a:pt x="307" y="5241"/>
                    <a:pt x="307" y="5409"/>
                  </a:cubicBezTo>
                  <a:cubicBezTo>
                    <a:pt x="307" y="5576"/>
                    <a:pt x="447" y="5715"/>
                    <a:pt x="642" y="5715"/>
                  </a:cubicBezTo>
                  <a:lnTo>
                    <a:pt x="948" y="5715"/>
                  </a:lnTo>
                  <a:lnTo>
                    <a:pt x="948" y="6356"/>
                  </a:lnTo>
                  <a:lnTo>
                    <a:pt x="307" y="6356"/>
                  </a:lnTo>
                  <a:cubicBezTo>
                    <a:pt x="140" y="6356"/>
                    <a:pt x="1" y="6496"/>
                    <a:pt x="1" y="6663"/>
                  </a:cubicBezTo>
                  <a:lnTo>
                    <a:pt x="1" y="7304"/>
                  </a:lnTo>
                  <a:cubicBezTo>
                    <a:pt x="1" y="7722"/>
                    <a:pt x="279" y="8085"/>
                    <a:pt x="697" y="8196"/>
                  </a:cubicBezTo>
                  <a:lnTo>
                    <a:pt x="1255" y="10538"/>
                  </a:lnTo>
                  <a:cubicBezTo>
                    <a:pt x="1283" y="10677"/>
                    <a:pt x="1422" y="10789"/>
                    <a:pt x="1562" y="10789"/>
                  </a:cubicBezTo>
                  <a:lnTo>
                    <a:pt x="5910" y="10789"/>
                  </a:lnTo>
                  <a:cubicBezTo>
                    <a:pt x="6050" y="10789"/>
                    <a:pt x="6217" y="10677"/>
                    <a:pt x="6245" y="10538"/>
                  </a:cubicBezTo>
                  <a:lnTo>
                    <a:pt x="6802" y="8196"/>
                  </a:lnTo>
                  <a:cubicBezTo>
                    <a:pt x="7165" y="8085"/>
                    <a:pt x="7499" y="7722"/>
                    <a:pt x="7499" y="7304"/>
                  </a:cubicBezTo>
                  <a:lnTo>
                    <a:pt x="7499" y="6663"/>
                  </a:lnTo>
                  <a:cubicBezTo>
                    <a:pt x="7638" y="6468"/>
                    <a:pt x="7499" y="6328"/>
                    <a:pt x="7332" y="6328"/>
                  </a:cubicBezTo>
                  <a:lnTo>
                    <a:pt x="6691" y="6328"/>
                  </a:lnTo>
                  <a:lnTo>
                    <a:pt x="6691" y="5074"/>
                  </a:lnTo>
                  <a:lnTo>
                    <a:pt x="6997" y="5074"/>
                  </a:lnTo>
                  <a:cubicBezTo>
                    <a:pt x="7192" y="5074"/>
                    <a:pt x="7332" y="4935"/>
                    <a:pt x="7332" y="4740"/>
                  </a:cubicBezTo>
                  <a:cubicBezTo>
                    <a:pt x="7332" y="4572"/>
                    <a:pt x="7192" y="4433"/>
                    <a:pt x="6997" y="4433"/>
                  </a:cubicBezTo>
                  <a:lnTo>
                    <a:pt x="6691" y="4433"/>
                  </a:lnTo>
                  <a:lnTo>
                    <a:pt x="6691" y="3820"/>
                  </a:lnTo>
                  <a:lnTo>
                    <a:pt x="6997" y="3820"/>
                  </a:lnTo>
                  <a:cubicBezTo>
                    <a:pt x="7192" y="3820"/>
                    <a:pt x="7332" y="3680"/>
                    <a:pt x="7332" y="3485"/>
                  </a:cubicBezTo>
                  <a:cubicBezTo>
                    <a:pt x="7332" y="3318"/>
                    <a:pt x="7192" y="3179"/>
                    <a:pt x="6997" y="3179"/>
                  </a:cubicBezTo>
                  <a:lnTo>
                    <a:pt x="6691" y="3179"/>
                  </a:lnTo>
                  <a:lnTo>
                    <a:pt x="6691" y="2537"/>
                  </a:lnTo>
                  <a:lnTo>
                    <a:pt x="6997" y="2537"/>
                  </a:lnTo>
                  <a:cubicBezTo>
                    <a:pt x="7192" y="2537"/>
                    <a:pt x="7332" y="2398"/>
                    <a:pt x="7332" y="2231"/>
                  </a:cubicBezTo>
                  <a:cubicBezTo>
                    <a:pt x="7332" y="2064"/>
                    <a:pt x="7192" y="1924"/>
                    <a:pt x="6997" y="1924"/>
                  </a:cubicBezTo>
                  <a:lnTo>
                    <a:pt x="6663" y="1924"/>
                  </a:lnTo>
                  <a:cubicBezTo>
                    <a:pt x="6635" y="1701"/>
                    <a:pt x="6551" y="1534"/>
                    <a:pt x="6412" y="1367"/>
                  </a:cubicBezTo>
                  <a:lnTo>
                    <a:pt x="6663" y="1116"/>
                  </a:lnTo>
                  <a:cubicBezTo>
                    <a:pt x="6774" y="1004"/>
                    <a:pt x="6774" y="809"/>
                    <a:pt x="6663" y="670"/>
                  </a:cubicBezTo>
                  <a:cubicBezTo>
                    <a:pt x="6607" y="614"/>
                    <a:pt x="6530" y="586"/>
                    <a:pt x="6450" y="586"/>
                  </a:cubicBezTo>
                  <a:cubicBezTo>
                    <a:pt x="6370" y="586"/>
                    <a:pt x="6286" y="614"/>
                    <a:pt x="6217" y="670"/>
                  </a:cubicBezTo>
                  <a:lnTo>
                    <a:pt x="5966" y="921"/>
                  </a:lnTo>
                  <a:cubicBezTo>
                    <a:pt x="5799" y="809"/>
                    <a:pt x="5604" y="726"/>
                    <a:pt x="5408" y="670"/>
                  </a:cubicBezTo>
                  <a:lnTo>
                    <a:pt x="5408" y="307"/>
                  </a:lnTo>
                  <a:cubicBezTo>
                    <a:pt x="5408" y="140"/>
                    <a:pt x="5269" y="1"/>
                    <a:pt x="5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-47242037" y="188100"/>
              <a:ext cx="15350" cy="31375"/>
            </a:xfrm>
            <a:custGeom>
              <a:avLst/>
              <a:gdLst/>
              <a:ahLst/>
              <a:cxnLst/>
              <a:rect l="l" t="t" r="r" b="b"/>
              <a:pathLst>
                <a:path w="614" h="1255" extrusionOk="0">
                  <a:moveTo>
                    <a:pt x="307" y="0"/>
                  </a:moveTo>
                  <a:cubicBezTo>
                    <a:pt x="140" y="0"/>
                    <a:pt x="0" y="140"/>
                    <a:pt x="0" y="307"/>
                  </a:cubicBezTo>
                  <a:lnTo>
                    <a:pt x="0" y="948"/>
                  </a:lnTo>
                  <a:cubicBezTo>
                    <a:pt x="0" y="1115"/>
                    <a:pt x="140" y="1255"/>
                    <a:pt x="307" y="1255"/>
                  </a:cubicBezTo>
                  <a:cubicBezTo>
                    <a:pt x="474" y="1255"/>
                    <a:pt x="613" y="1115"/>
                    <a:pt x="613" y="948"/>
                  </a:cubicBezTo>
                  <a:lnTo>
                    <a:pt x="613" y="307"/>
                  </a:ln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-47242037" y="234775"/>
              <a:ext cx="15350" cy="31400"/>
            </a:xfrm>
            <a:custGeom>
              <a:avLst/>
              <a:gdLst/>
              <a:ahLst/>
              <a:cxnLst/>
              <a:rect l="l" t="t" r="r" b="b"/>
              <a:pathLst>
                <a:path w="614" h="1256" extrusionOk="0">
                  <a:moveTo>
                    <a:pt x="307" y="1"/>
                  </a:moveTo>
                  <a:cubicBezTo>
                    <a:pt x="140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16"/>
                    <a:pt x="140" y="1255"/>
                    <a:pt x="307" y="1255"/>
                  </a:cubicBezTo>
                  <a:cubicBezTo>
                    <a:pt x="474" y="1255"/>
                    <a:pt x="613" y="1116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-47180012" y="172075"/>
              <a:ext cx="15350" cy="31375"/>
            </a:xfrm>
            <a:custGeom>
              <a:avLst/>
              <a:gdLst/>
              <a:ahLst/>
              <a:cxnLst/>
              <a:rect l="l" t="t" r="r" b="b"/>
              <a:pathLst>
                <a:path w="614" h="1255" extrusionOk="0">
                  <a:moveTo>
                    <a:pt x="307" y="0"/>
                  </a:moveTo>
                  <a:cubicBezTo>
                    <a:pt x="139" y="0"/>
                    <a:pt x="0" y="139"/>
                    <a:pt x="0" y="335"/>
                  </a:cubicBezTo>
                  <a:lnTo>
                    <a:pt x="0" y="948"/>
                  </a:lnTo>
                  <a:cubicBezTo>
                    <a:pt x="0" y="1115"/>
                    <a:pt x="139" y="1254"/>
                    <a:pt x="307" y="1254"/>
                  </a:cubicBezTo>
                  <a:cubicBezTo>
                    <a:pt x="474" y="1254"/>
                    <a:pt x="613" y="1115"/>
                    <a:pt x="613" y="948"/>
                  </a:cubicBezTo>
                  <a:lnTo>
                    <a:pt x="613" y="335"/>
                  </a:lnTo>
                  <a:cubicBezTo>
                    <a:pt x="613" y="139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-47180012" y="218050"/>
              <a:ext cx="15350" cy="32100"/>
            </a:xfrm>
            <a:custGeom>
              <a:avLst/>
              <a:gdLst/>
              <a:ahLst/>
              <a:cxnLst/>
              <a:rect l="l" t="t" r="r" b="b"/>
              <a:pathLst>
                <a:path w="614" h="1284" extrusionOk="0">
                  <a:moveTo>
                    <a:pt x="307" y="1"/>
                  </a:moveTo>
                  <a:cubicBezTo>
                    <a:pt x="139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44"/>
                    <a:pt x="139" y="1283"/>
                    <a:pt x="307" y="1283"/>
                  </a:cubicBezTo>
                  <a:cubicBezTo>
                    <a:pt x="474" y="1283"/>
                    <a:pt x="613" y="1144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4"/>
          <p:cNvSpPr/>
          <p:nvPr/>
        </p:nvSpPr>
        <p:spPr>
          <a:xfrm>
            <a:off x="1731312" y="1456672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6191863" y="1496539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4559407" y="3300320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1836087" y="2095874"/>
            <a:ext cx="2056114" cy="338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Sans Pro"/>
              <a:buNone/>
            </a:pPr>
            <a:r>
              <a:rPr lang="en-MY" sz="105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Sharding, Replication, Monitoring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6316954" y="2135741"/>
            <a:ext cx="1058854" cy="338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Sans Pro"/>
              <a:buNone/>
            </a:pPr>
            <a:r>
              <a:rPr lang="en-MY" sz="105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Query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4664182" y="3946078"/>
            <a:ext cx="1058854" cy="338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Sans Pro"/>
              <a:buNone/>
            </a:pPr>
            <a:r>
              <a:rPr lang="en-MY" sz="105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Monitoring, GUI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l="26374" r="24197"/>
          <a:stretch/>
        </p:blipFill>
        <p:spPr>
          <a:xfrm>
            <a:off x="1042878" y="1517603"/>
            <a:ext cx="639091" cy="8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4">
            <a:alphaModFix/>
          </a:blip>
          <a:srcRect t="17639" b="20074"/>
          <a:stretch/>
        </p:blipFill>
        <p:spPr>
          <a:xfrm>
            <a:off x="5002819" y="1544923"/>
            <a:ext cx="1015688" cy="843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5">
            <a:alphaModFix/>
          </a:blip>
          <a:srcRect l="26332" t="29193" r="44281" b="30266"/>
          <a:stretch/>
        </p:blipFill>
        <p:spPr>
          <a:xfrm>
            <a:off x="3539731" y="3423982"/>
            <a:ext cx="872852" cy="70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ARCHITECTURE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52012" y="1930483"/>
            <a:ext cx="1203251" cy="46388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D38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1809557" y="1688607"/>
            <a:ext cx="1147318" cy="2065585"/>
            <a:chOff x="1487294" y="1726694"/>
            <a:chExt cx="1147318" cy="2065585"/>
          </a:xfrm>
        </p:grpSpPr>
        <p:sp>
          <p:nvSpPr>
            <p:cNvPr id="146" name="Google Shape;146;p15"/>
            <p:cNvSpPr/>
            <p:nvPr/>
          </p:nvSpPr>
          <p:spPr>
            <a:xfrm>
              <a:off x="1487294" y="1726694"/>
              <a:ext cx="1147318" cy="2065585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9D382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5"/>
            <p:cNvGrpSpPr/>
            <p:nvPr/>
          </p:nvGrpSpPr>
          <p:grpSpPr>
            <a:xfrm>
              <a:off x="1661199" y="1941792"/>
              <a:ext cx="799509" cy="1635389"/>
              <a:chOff x="2106132" y="1875917"/>
              <a:chExt cx="799509" cy="1635389"/>
            </a:xfrm>
          </p:grpSpPr>
          <p:sp>
            <p:nvSpPr>
              <p:cNvPr id="148" name="Google Shape;148;p15"/>
              <p:cNvSpPr/>
              <p:nvPr/>
            </p:nvSpPr>
            <p:spPr>
              <a:xfrm>
                <a:off x="2114397" y="2461667"/>
                <a:ext cx="791244" cy="463889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rgbClr val="AB844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12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Config-1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(secondary)</a:t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106133" y="1875917"/>
                <a:ext cx="791244" cy="463889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rgbClr val="AB844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12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Config-1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(primary)</a:t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106132" y="3047417"/>
                <a:ext cx="791245" cy="463889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rgbClr val="AB844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12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Config-1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9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(secondary)</a:t>
                </a: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52" name="Google Shape;152;p15"/>
          <p:cNvCxnSpPr>
            <a:stCxn id="146" idx="3"/>
            <a:endCxn id="153" idx="1"/>
          </p:cNvCxnSpPr>
          <p:nvPr/>
        </p:nvCxnSpPr>
        <p:spPr>
          <a:xfrm rot="10800000" flipH="1">
            <a:off x="2956875" y="1496799"/>
            <a:ext cx="1665000" cy="12246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" name="Google Shape;154;p15"/>
          <p:cNvCxnSpPr>
            <a:cxnSpLocks/>
            <a:stCxn id="143" idx="2"/>
            <a:endCxn id="146" idx="1"/>
          </p:cNvCxnSpPr>
          <p:nvPr/>
        </p:nvCxnSpPr>
        <p:spPr>
          <a:xfrm rot="16200000" flipH="1">
            <a:off x="1218083" y="2129926"/>
            <a:ext cx="327028" cy="855919"/>
          </a:xfrm>
          <a:prstGeom prst="bentConnector2">
            <a:avLst/>
          </a:prstGeom>
          <a:noFill/>
          <a:ln w="38100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5" name="Google Shape;155;p15"/>
          <p:cNvGrpSpPr/>
          <p:nvPr/>
        </p:nvGrpSpPr>
        <p:grpSpPr>
          <a:xfrm>
            <a:off x="4621931" y="1112696"/>
            <a:ext cx="2316292" cy="3895347"/>
            <a:chOff x="3516111" y="1201346"/>
            <a:chExt cx="2316292" cy="3895347"/>
          </a:xfrm>
        </p:grpSpPr>
        <p:grpSp>
          <p:nvGrpSpPr>
            <p:cNvPr id="156" name="Google Shape;156;p15"/>
            <p:cNvGrpSpPr/>
            <p:nvPr/>
          </p:nvGrpSpPr>
          <p:grpSpPr>
            <a:xfrm>
              <a:off x="3516111" y="1201346"/>
              <a:ext cx="2316292" cy="1029582"/>
              <a:chOff x="3516111" y="1201346"/>
              <a:chExt cx="2316292" cy="1029582"/>
            </a:xfrm>
          </p:grpSpPr>
          <p:grpSp>
            <p:nvGrpSpPr>
              <p:cNvPr id="157" name="Google Shape;157;p15"/>
              <p:cNvGrpSpPr/>
              <p:nvPr/>
            </p:nvGrpSpPr>
            <p:grpSpPr>
              <a:xfrm>
                <a:off x="3516111" y="1201346"/>
                <a:ext cx="2316292" cy="767972"/>
                <a:chOff x="3538703" y="1637709"/>
                <a:chExt cx="2316292" cy="767972"/>
              </a:xfrm>
            </p:grpSpPr>
            <p:sp>
              <p:nvSpPr>
                <p:cNvPr id="153" name="Google Shape;153;p15"/>
                <p:cNvSpPr/>
                <p:nvPr/>
              </p:nvSpPr>
              <p:spPr>
                <a:xfrm>
                  <a:off x="3538703" y="1637709"/>
                  <a:ext cx="2316292" cy="767972"/>
                </a:xfrm>
                <a:prstGeom prst="roundRect">
                  <a:avLst>
                    <a:gd name="adj" fmla="val 16667"/>
                  </a:avLst>
                </a:prstGeom>
                <a:noFill/>
                <a:ln w="25400" cap="flat" cmpd="sng">
                  <a:solidFill>
                    <a:srgbClr val="9D382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8" name="Google Shape;158;p15"/>
                <p:cNvGrpSpPr/>
                <p:nvPr/>
              </p:nvGrpSpPr>
              <p:grpSpPr>
                <a:xfrm>
                  <a:off x="3658500" y="1793144"/>
                  <a:ext cx="2076698" cy="457103"/>
                  <a:chOff x="3630382" y="1771812"/>
                  <a:chExt cx="2076698" cy="457103"/>
                </a:xfrm>
              </p:grpSpPr>
              <p:sp>
                <p:nvSpPr>
                  <p:cNvPr id="159" name="Google Shape;159;p15"/>
                  <p:cNvSpPr/>
                  <p:nvPr/>
                </p:nvSpPr>
                <p:spPr>
                  <a:xfrm>
                    <a:off x="3630382" y="1771812"/>
                    <a:ext cx="995500" cy="457103"/>
                  </a:xfrm>
                  <a:prstGeom prst="rect">
                    <a:avLst/>
                  </a:prstGeom>
                  <a:solidFill>
                    <a:schemeClr val="accent5"/>
                  </a:solidFill>
                  <a:ln w="25400" cap="flat" cmpd="sng">
                    <a:solidFill>
                      <a:srgbClr val="48595C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MY"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Shard-</a:t>
                    </a:r>
                    <a:r>
                      <a:rPr lang="en-MY" sz="1200">
                        <a:solidFill>
                          <a:schemeClr val="lt1"/>
                        </a:solidFill>
                      </a:rPr>
                      <a:t>1</a:t>
                    </a:r>
                    <a:r>
                      <a:rPr lang="en-MY"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MY"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(primary)</a:t>
                    </a:r>
                    <a:endParaRPr sz="11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0" name="Google Shape;160;p15"/>
                  <p:cNvSpPr/>
                  <p:nvPr/>
                </p:nvSpPr>
                <p:spPr>
                  <a:xfrm>
                    <a:off x="4711580" y="1771812"/>
                    <a:ext cx="995500" cy="457103"/>
                  </a:xfrm>
                  <a:prstGeom prst="rect">
                    <a:avLst/>
                  </a:prstGeom>
                  <a:solidFill>
                    <a:schemeClr val="accent5"/>
                  </a:solidFill>
                  <a:ln w="25400" cap="flat" cmpd="sng">
                    <a:solidFill>
                      <a:srgbClr val="48595C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MY"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Shard-</a:t>
                    </a:r>
                    <a:r>
                      <a:rPr lang="en-MY" sz="1200">
                        <a:solidFill>
                          <a:schemeClr val="lt1"/>
                        </a:solidFill>
                      </a:rPr>
                      <a:t>1</a:t>
                    </a:r>
                    <a:r>
                      <a:rPr lang="en-MY"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MY"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(secondary)</a:t>
                    </a:r>
                    <a:endParaRPr sz="11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61" name="Google Shape;161;p15"/>
              <p:cNvSpPr txBox="1"/>
              <p:nvPr/>
            </p:nvSpPr>
            <p:spPr>
              <a:xfrm>
                <a:off x="3561699" y="1969318"/>
                <a:ext cx="71045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DBMS 1</a:t>
                </a:r>
                <a:endParaRPr/>
              </a:p>
            </p:txBody>
          </p:sp>
          <p:sp>
            <p:nvSpPr>
              <p:cNvPr id="162" name="Google Shape;162;p15"/>
              <p:cNvSpPr txBox="1"/>
              <p:nvPr/>
            </p:nvSpPr>
            <p:spPr>
              <a:xfrm>
                <a:off x="4135128" y="1969318"/>
                <a:ext cx="74090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Region: Hong Kong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Category: Science</a:t>
                </a:r>
                <a:endParaRPr/>
              </a:p>
            </p:txBody>
          </p:sp>
        </p:grpSp>
        <p:grpSp>
          <p:nvGrpSpPr>
            <p:cNvPr id="163" name="Google Shape;163;p15"/>
            <p:cNvGrpSpPr/>
            <p:nvPr/>
          </p:nvGrpSpPr>
          <p:grpSpPr>
            <a:xfrm>
              <a:off x="3516111" y="2337222"/>
              <a:ext cx="2316292" cy="1049111"/>
              <a:chOff x="3516111" y="2347394"/>
              <a:chExt cx="2316292" cy="1049111"/>
            </a:xfrm>
          </p:grpSpPr>
          <p:sp>
            <p:nvSpPr>
              <p:cNvPr id="164" name="Google Shape;164;p15"/>
              <p:cNvSpPr txBox="1"/>
              <p:nvPr/>
            </p:nvSpPr>
            <p:spPr>
              <a:xfrm>
                <a:off x="3523856" y="3134895"/>
                <a:ext cx="71045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DBMS 2</a:t>
                </a:r>
                <a:endParaRPr/>
              </a:p>
            </p:txBody>
          </p:sp>
          <p:sp>
            <p:nvSpPr>
              <p:cNvPr id="165" name="Google Shape;165;p15"/>
              <p:cNvSpPr txBox="1"/>
              <p:nvPr/>
            </p:nvSpPr>
            <p:spPr>
              <a:xfrm>
                <a:off x="4133658" y="3134895"/>
                <a:ext cx="122546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Region: Beijing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Category: Science &amp; Technology</a:t>
                </a:r>
                <a:endParaRPr/>
              </a:p>
            </p:txBody>
          </p:sp>
          <p:grpSp>
            <p:nvGrpSpPr>
              <p:cNvPr id="166" name="Google Shape;166;p15"/>
              <p:cNvGrpSpPr/>
              <p:nvPr/>
            </p:nvGrpSpPr>
            <p:grpSpPr>
              <a:xfrm>
                <a:off x="3516111" y="2347394"/>
                <a:ext cx="2316292" cy="767972"/>
                <a:chOff x="3724583" y="3379699"/>
                <a:chExt cx="2316292" cy="767972"/>
              </a:xfrm>
            </p:grpSpPr>
            <p:sp>
              <p:nvSpPr>
                <p:cNvPr id="167" name="Google Shape;167;p15"/>
                <p:cNvSpPr/>
                <p:nvPr/>
              </p:nvSpPr>
              <p:spPr>
                <a:xfrm>
                  <a:off x="3724583" y="3379699"/>
                  <a:ext cx="2316292" cy="767972"/>
                </a:xfrm>
                <a:prstGeom prst="roundRect">
                  <a:avLst>
                    <a:gd name="adj" fmla="val 16667"/>
                  </a:avLst>
                </a:prstGeom>
                <a:noFill/>
                <a:ln w="25400" cap="flat" cmpd="sng">
                  <a:solidFill>
                    <a:srgbClr val="9D382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8" name="Google Shape;168;p15"/>
                <p:cNvGrpSpPr/>
                <p:nvPr/>
              </p:nvGrpSpPr>
              <p:grpSpPr>
                <a:xfrm>
                  <a:off x="3844380" y="3535134"/>
                  <a:ext cx="2076698" cy="457103"/>
                  <a:chOff x="3844380" y="3535134"/>
                  <a:chExt cx="2076698" cy="457103"/>
                </a:xfrm>
              </p:grpSpPr>
              <p:sp>
                <p:nvSpPr>
                  <p:cNvPr id="169" name="Google Shape;169;p15"/>
                  <p:cNvSpPr/>
                  <p:nvPr/>
                </p:nvSpPr>
                <p:spPr>
                  <a:xfrm>
                    <a:off x="3844380" y="3535134"/>
                    <a:ext cx="995500" cy="457103"/>
                  </a:xfrm>
                  <a:prstGeom prst="rect">
                    <a:avLst/>
                  </a:prstGeom>
                  <a:solidFill>
                    <a:schemeClr val="accent5"/>
                  </a:solidFill>
                  <a:ln w="25400" cap="flat" cmpd="sng">
                    <a:solidFill>
                      <a:srgbClr val="48595C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MY"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Shard-</a:t>
                    </a:r>
                    <a:r>
                      <a:rPr lang="en-MY" sz="1200">
                        <a:solidFill>
                          <a:schemeClr val="lt1"/>
                        </a:solidFill>
                      </a:rPr>
                      <a:t>2</a:t>
                    </a:r>
                    <a:r>
                      <a:rPr lang="en-MY"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MY"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(primary)</a:t>
                    </a:r>
                    <a:endParaRPr sz="11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" name="Google Shape;170;p15"/>
                  <p:cNvSpPr/>
                  <p:nvPr/>
                </p:nvSpPr>
                <p:spPr>
                  <a:xfrm>
                    <a:off x="4925578" y="3535134"/>
                    <a:ext cx="995500" cy="457103"/>
                  </a:xfrm>
                  <a:prstGeom prst="rect">
                    <a:avLst/>
                  </a:prstGeom>
                  <a:solidFill>
                    <a:schemeClr val="accent5"/>
                  </a:solidFill>
                  <a:ln w="25400" cap="flat" cmpd="sng">
                    <a:solidFill>
                      <a:srgbClr val="48595C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MY"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Shard-</a:t>
                    </a:r>
                    <a:r>
                      <a:rPr lang="en-MY" sz="1200">
                        <a:solidFill>
                          <a:schemeClr val="lt1"/>
                        </a:solidFill>
                      </a:rPr>
                      <a:t>2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MY"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(secondary)</a:t>
                    </a:r>
                    <a:endParaRPr sz="11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71" name="Google Shape;171;p15"/>
            <p:cNvGrpSpPr/>
            <p:nvPr/>
          </p:nvGrpSpPr>
          <p:grpSpPr>
            <a:xfrm>
              <a:off x="3516111" y="3492627"/>
              <a:ext cx="2316292" cy="1604066"/>
              <a:chOff x="3516111" y="3492627"/>
              <a:chExt cx="2316292" cy="1604066"/>
            </a:xfrm>
          </p:grpSpPr>
          <p:sp>
            <p:nvSpPr>
              <p:cNvPr id="172" name="Google Shape;172;p15"/>
              <p:cNvSpPr txBox="1"/>
              <p:nvPr/>
            </p:nvSpPr>
            <p:spPr>
              <a:xfrm>
                <a:off x="3561699" y="4835083"/>
                <a:ext cx="71045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DBMS 3</a:t>
                </a:r>
                <a:endParaRPr/>
              </a:p>
            </p:txBody>
          </p:sp>
          <p:grpSp>
            <p:nvGrpSpPr>
              <p:cNvPr id="173" name="Google Shape;173;p15"/>
              <p:cNvGrpSpPr/>
              <p:nvPr/>
            </p:nvGrpSpPr>
            <p:grpSpPr>
              <a:xfrm>
                <a:off x="3516111" y="3492627"/>
                <a:ext cx="2316292" cy="1356071"/>
                <a:chOff x="6259258" y="2081788"/>
                <a:chExt cx="2316292" cy="1356071"/>
              </a:xfrm>
            </p:grpSpPr>
            <p:sp>
              <p:nvSpPr>
                <p:cNvPr id="174" name="Google Shape;174;p15"/>
                <p:cNvSpPr/>
                <p:nvPr/>
              </p:nvSpPr>
              <p:spPr>
                <a:xfrm>
                  <a:off x="6259258" y="2081788"/>
                  <a:ext cx="2316292" cy="1356071"/>
                </a:xfrm>
                <a:prstGeom prst="roundRect">
                  <a:avLst>
                    <a:gd name="adj" fmla="val 16667"/>
                  </a:avLst>
                </a:prstGeom>
                <a:noFill/>
                <a:ln w="25400" cap="flat" cmpd="sng">
                  <a:solidFill>
                    <a:srgbClr val="9D382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5" name="Google Shape;175;p15"/>
                <p:cNvGrpSpPr/>
                <p:nvPr/>
              </p:nvGrpSpPr>
              <p:grpSpPr>
                <a:xfrm>
                  <a:off x="6379055" y="2237224"/>
                  <a:ext cx="2076698" cy="1031584"/>
                  <a:chOff x="6379055" y="2237224"/>
                  <a:chExt cx="2076698" cy="1031584"/>
                </a:xfrm>
              </p:grpSpPr>
              <p:grpSp>
                <p:nvGrpSpPr>
                  <p:cNvPr id="176" name="Google Shape;176;p15"/>
                  <p:cNvGrpSpPr/>
                  <p:nvPr/>
                </p:nvGrpSpPr>
                <p:grpSpPr>
                  <a:xfrm>
                    <a:off x="6379055" y="2811705"/>
                    <a:ext cx="2076698" cy="457103"/>
                    <a:chOff x="6379055" y="2811705"/>
                    <a:chExt cx="2076698" cy="457103"/>
                  </a:xfrm>
                </p:grpSpPr>
                <p:sp>
                  <p:nvSpPr>
                    <p:cNvPr id="177" name="Google Shape;177;p15"/>
                    <p:cNvSpPr/>
                    <p:nvPr/>
                  </p:nvSpPr>
                  <p:spPr>
                    <a:xfrm>
                      <a:off x="6379055" y="2811705"/>
                      <a:ext cx="995500" cy="457103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w="25400" cap="flat" cmpd="sng">
                      <a:solidFill>
                        <a:srgbClr val="48595C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Shard-</a:t>
                      </a:r>
                      <a:r>
                        <a:rPr lang="en-MY" sz="1200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(secondary)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8" name="Google Shape;178;p15"/>
                    <p:cNvSpPr/>
                    <p:nvPr/>
                  </p:nvSpPr>
                  <p:spPr>
                    <a:xfrm>
                      <a:off x="7460253" y="2811705"/>
                      <a:ext cx="995500" cy="457103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w="25400" cap="flat" cmpd="sng">
                      <a:solidFill>
                        <a:srgbClr val="48595C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Shard-</a:t>
                      </a:r>
                      <a:r>
                        <a:rPr lang="en-MY" sz="1200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en-MY" sz="12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(secondary)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79" name="Google Shape;179;p15"/>
                  <p:cNvSpPr/>
                  <p:nvPr/>
                </p:nvSpPr>
                <p:spPr>
                  <a:xfrm>
                    <a:off x="6919654" y="2237224"/>
                    <a:ext cx="995500" cy="457103"/>
                  </a:xfrm>
                  <a:prstGeom prst="rect">
                    <a:avLst/>
                  </a:prstGeom>
                  <a:solidFill>
                    <a:schemeClr val="accent5"/>
                  </a:solidFill>
                  <a:ln w="25400" cap="flat" cmpd="sng">
                    <a:solidFill>
                      <a:srgbClr val="48595C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MY"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Shard-</a:t>
                    </a:r>
                    <a:r>
                      <a:rPr lang="en-MY" sz="1200">
                        <a:solidFill>
                          <a:schemeClr val="lt1"/>
                        </a:solidFill>
                      </a:rPr>
                      <a:t>3</a:t>
                    </a:r>
                    <a:r>
                      <a:rPr lang="en-MY"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MY"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(primary)</a:t>
                    </a:r>
                    <a:endParaRPr sz="11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cxnSp>
        <p:nvCxnSpPr>
          <p:cNvPr id="180" name="Google Shape;180;p15"/>
          <p:cNvCxnSpPr>
            <a:stCxn id="146" idx="3"/>
            <a:endCxn id="167" idx="1"/>
          </p:cNvCxnSpPr>
          <p:nvPr/>
        </p:nvCxnSpPr>
        <p:spPr>
          <a:xfrm rot="10800000" flipH="1">
            <a:off x="2956875" y="2632599"/>
            <a:ext cx="1665000" cy="88800"/>
          </a:xfrm>
          <a:prstGeom prst="straightConnector1">
            <a:avLst/>
          </a:prstGeom>
          <a:noFill/>
          <a:ln w="38100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15"/>
          <p:cNvCxnSpPr>
            <a:stCxn id="146" idx="3"/>
            <a:endCxn id="174" idx="1"/>
          </p:cNvCxnSpPr>
          <p:nvPr/>
        </p:nvCxnSpPr>
        <p:spPr>
          <a:xfrm>
            <a:off x="2956875" y="2721399"/>
            <a:ext cx="1665000" cy="13605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2" name="Google Shape;182;p15"/>
          <p:cNvSpPr/>
          <p:nvPr/>
        </p:nvSpPr>
        <p:spPr>
          <a:xfrm>
            <a:off x="7660043" y="1112712"/>
            <a:ext cx="835200" cy="3633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D38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GridFS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5"/>
          <p:cNvCxnSpPr>
            <a:stCxn id="153" idx="3"/>
          </p:cNvCxnSpPr>
          <p:nvPr/>
        </p:nvCxnSpPr>
        <p:spPr>
          <a:xfrm>
            <a:off x="6938223" y="1496682"/>
            <a:ext cx="660300" cy="0"/>
          </a:xfrm>
          <a:prstGeom prst="straightConnector1">
            <a:avLst/>
          </a:prstGeom>
          <a:noFill/>
          <a:ln w="38100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15"/>
          <p:cNvCxnSpPr>
            <a:stCxn id="167" idx="3"/>
          </p:cNvCxnSpPr>
          <p:nvPr/>
        </p:nvCxnSpPr>
        <p:spPr>
          <a:xfrm>
            <a:off x="6938223" y="2632558"/>
            <a:ext cx="660300" cy="0"/>
          </a:xfrm>
          <a:prstGeom prst="straightConnector1">
            <a:avLst/>
          </a:prstGeom>
          <a:noFill/>
          <a:ln w="38100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15"/>
          <p:cNvCxnSpPr>
            <a:stCxn id="174" idx="3"/>
          </p:cNvCxnSpPr>
          <p:nvPr/>
        </p:nvCxnSpPr>
        <p:spPr>
          <a:xfrm>
            <a:off x="6938223" y="4082013"/>
            <a:ext cx="660300" cy="0"/>
          </a:xfrm>
          <a:prstGeom prst="straightConnector1">
            <a:avLst/>
          </a:prstGeom>
          <a:noFill/>
          <a:ln w="38100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15"/>
          <p:cNvSpPr/>
          <p:nvPr/>
        </p:nvSpPr>
        <p:spPr>
          <a:xfrm>
            <a:off x="3213015" y="2256251"/>
            <a:ext cx="1147200" cy="898200"/>
          </a:xfrm>
          <a:prstGeom prst="ellipse">
            <a:avLst/>
          </a:prstGeom>
          <a:solidFill>
            <a:srgbClr val="4A86E8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lt1"/>
                </a:solidFill>
              </a:rPr>
              <a:t>Mongos 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Data Loading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1976600" y="1636914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MY"/>
              <a:t>user, read, article, beread, popular-rank</a:t>
            </a:r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2"/>
          </p:nvPr>
        </p:nvSpPr>
        <p:spPr>
          <a:xfrm>
            <a:off x="5748500" y="1636914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MY"/>
              <a:t>unstructured data</a:t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1795625" y="1315038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5567525" y="1315038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3"/>
          </p:nvPr>
        </p:nvSpPr>
        <p:spPr>
          <a:xfrm>
            <a:off x="1976925" y="1319639"/>
            <a:ext cx="2285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MY"/>
              <a:t>MONGOIMPORT 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4"/>
          </p:nvPr>
        </p:nvSpPr>
        <p:spPr>
          <a:xfrm>
            <a:off x="5748500" y="1319639"/>
            <a:ext cx="2285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MY"/>
              <a:t>MONGOFILES</a:t>
            </a:r>
            <a:endParaRPr/>
          </a:p>
        </p:txBody>
      </p:sp>
      <p:grpSp>
        <p:nvGrpSpPr>
          <p:cNvPr id="198" name="Google Shape;198;p16"/>
          <p:cNvGrpSpPr/>
          <p:nvPr/>
        </p:nvGrpSpPr>
        <p:grpSpPr>
          <a:xfrm>
            <a:off x="1223193" y="1613873"/>
            <a:ext cx="335064" cy="335932"/>
            <a:chOff x="-50523475" y="2316000"/>
            <a:chExt cx="299325" cy="300100"/>
          </a:xfrm>
        </p:grpSpPr>
        <p:sp>
          <p:nvSpPr>
            <p:cNvPr id="199" name="Google Shape;199;p16"/>
            <p:cNvSpPr/>
            <p:nvPr/>
          </p:nvSpPr>
          <p:spPr>
            <a:xfrm>
              <a:off x="-50453375" y="2387675"/>
              <a:ext cx="158350" cy="228425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-50523475" y="2316000"/>
              <a:ext cx="299325" cy="178025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6"/>
          <p:cNvSpPr/>
          <p:nvPr/>
        </p:nvSpPr>
        <p:spPr>
          <a:xfrm>
            <a:off x="5567525" y="1315038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6"/>
          <p:cNvGrpSpPr/>
          <p:nvPr/>
        </p:nvGrpSpPr>
        <p:grpSpPr>
          <a:xfrm>
            <a:off x="4975106" y="1617385"/>
            <a:ext cx="375042" cy="328925"/>
            <a:chOff x="-46033225" y="1982825"/>
            <a:chExt cx="300900" cy="263900"/>
          </a:xfrm>
        </p:grpSpPr>
        <p:sp>
          <p:nvSpPr>
            <p:cNvPr id="203" name="Google Shape;203;p16"/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6" name="Google Shape;2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00" y="2518904"/>
            <a:ext cx="4241001" cy="7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00" y="3452239"/>
            <a:ext cx="4240999" cy="136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001" y="2979687"/>
            <a:ext cx="4072699" cy="206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5469" y="2327800"/>
            <a:ext cx="389175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Aggregate</a:t>
            </a:r>
            <a:endParaRPr/>
          </a:p>
        </p:txBody>
      </p:sp>
      <p:pic>
        <p:nvPicPr>
          <p:cNvPr id="215" name="Google Shape;2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100"/>
            <a:ext cx="8839199" cy="1384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2111"/>
            <a:ext cx="8839200" cy="1757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Calculate popular score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3623700" y="1852050"/>
            <a:ext cx="1896600" cy="189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Popular Score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878675" y="1532325"/>
            <a:ext cx="1896600" cy="417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readOrNot</a:t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878675" y="2603900"/>
            <a:ext cx="1896600" cy="417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shareOrNot</a:t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878675" y="3675475"/>
            <a:ext cx="1896600" cy="417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commentOrNot</a:t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6404275" y="1897425"/>
            <a:ext cx="1896600" cy="417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agreeOrNot</a:t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6368725" y="3250400"/>
            <a:ext cx="2272500" cy="417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0.01 * readTimeLength</a:t>
            </a:r>
            <a:endParaRPr/>
          </a:p>
        </p:txBody>
      </p:sp>
      <p:cxnSp>
        <p:nvCxnSpPr>
          <p:cNvPr id="228" name="Google Shape;228;p18"/>
          <p:cNvCxnSpPr>
            <a:stCxn id="223" idx="3"/>
            <a:endCxn id="222" idx="1"/>
          </p:cNvCxnSpPr>
          <p:nvPr/>
        </p:nvCxnSpPr>
        <p:spPr>
          <a:xfrm>
            <a:off x="2775275" y="1741275"/>
            <a:ext cx="11262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8"/>
          <p:cNvCxnSpPr>
            <a:stCxn id="224" idx="3"/>
            <a:endCxn id="222" idx="2"/>
          </p:cNvCxnSpPr>
          <p:nvPr/>
        </p:nvCxnSpPr>
        <p:spPr>
          <a:xfrm rot="10800000" flipH="1">
            <a:off x="2775275" y="2800250"/>
            <a:ext cx="8484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18"/>
          <p:cNvCxnSpPr>
            <a:stCxn id="225" idx="3"/>
            <a:endCxn id="222" idx="3"/>
          </p:cNvCxnSpPr>
          <p:nvPr/>
        </p:nvCxnSpPr>
        <p:spPr>
          <a:xfrm rot="10800000" flipH="1">
            <a:off x="2775275" y="3471025"/>
            <a:ext cx="1126200" cy="4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18"/>
          <p:cNvCxnSpPr>
            <a:stCxn id="226" idx="1"/>
            <a:endCxn id="222" idx="7"/>
          </p:cNvCxnSpPr>
          <p:nvPr/>
        </p:nvCxnSpPr>
        <p:spPr>
          <a:xfrm flipH="1">
            <a:off x="5242675" y="2106375"/>
            <a:ext cx="1161600" cy="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18"/>
          <p:cNvCxnSpPr>
            <a:stCxn id="227" idx="1"/>
            <a:endCxn id="222" idx="5"/>
          </p:cNvCxnSpPr>
          <p:nvPr/>
        </p:nvCxnSpPr>
        <p:spPr>
          <a:xfrm flipH="1">
            <a:off x="5242525" y="3459350"/>
            <a:ext cx="11262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AGGREGRATION</a:t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7088505" y="2858364"/>
            <a:ext cx="708660" cy="33528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D38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502920" y="1455420"/>
            <a:ext cx="708660" cy="33528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D38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article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502920" y="2692434"/>
            <a:ext cx="708660" cy="33528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D38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2055495" y="1455420"/>
            <a:ext cx="830580" cy="3352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859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articlesci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2055495" y="2199482"/>
            <a:ext cx="830580" cy="3352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859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beread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3493006" y="1932518"/>
            <a:ext cx="830580" cy="3352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859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bereadsci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2055495" y="3227071"/>
            <a:ext cx="830580" cy="3352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859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popscore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3741420" y="3227071"/>
            <a:ext cx="830580" cy="3352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859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popyear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3741420" y="3721441"/>
            <a:ext cx="830580" cy="3352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859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popmonth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3741420" y="4215811"/>
            <a:ext cx="830580" cy="3352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859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popweek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3741420" y="4710180"/>
            <a:ext cx="830580" cy="3352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859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popday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5427347" y="3227071"/>
            <a:ext cx="830580" cy="3352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859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popyear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9"/>
          <p:cNvCxnSpPr>
            <a:stCxn id="239" idx="3"/>
            <a:endCxn id="241" idx="1"/>
          </p:cNvCxnSpPr>
          <p:nvPr/>
        </p:nvCxnSpPr>
        <p:spPr>
          <a:xfrm>
            <a:off x="1211580" y="1623060"/>
            <a:ext cx="843900" cy="0"/>
          </a:xfrm>
          <a:prstGeom prst="straightConnector1">
            <a:avLst/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19"/>
          <p:cNvCxnSpPr>
            <a:stCxn id="240" idx="3"/>
            <a:endCxn id="242" idx="1"/>
          </p:cNvCxnSpPr>
          <p:nvPr/>
        </p:nvCxnSpPr>
        <p:spPr>
          <a:xfrm rot="10800000" flipH="1">
            <a:off x="1211580" y="2367174"/>
            <a:ext cx="843900" cy="49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19"/>
          <p:cNvCxnSpPr>
            <a:stCxn id="240" idx="3"/>
            <a:endCxn id="244" idx="1"/>
          </p:cNvCxnSpPr>
          <p:nvPr/>
        </p:nvCxnSpPr>
        <p:spPr>
          <a:xfrm>
            <a:off x="1211580" y="2860074"/>
            <a:ext cx="843900" cy="53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19"/>
          <p:cNvCxnSpPr>
            <a:stCxn id="239" idx="2"/>
            <a:endCxn id="242" idx="0"/>
          </p:cNvCxnSpPr>
          <p:nvPr/>
        </p:nvCxnSpPr>
        <p:spPr>
          <a:xfrm rot="-5400000" flipH="1">
            <a:off x="1459500" y="1188450"/>
            <a:ext cx="408900" cy="161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p19"/>
          <p:cNvCxnSpPr>
            <a:stCxn id="239" idx="1"/>
            <a:endCxn id="244" idx="2"/>
          </p:cNvCxnSpPr>
          <p:nvPr/>
        </p:nvCxnSpPr>
        <p:spPr>
          <a:xfrm>
            <a:off x="502920" y="1623060"/>
            <a:ext cx="1968000" cy="1939200"/>
          </a:xfrm>
          <a:prstGeom prst="bentConnector4">
            <a:avLst>
              <a:gd name="adj1" fmla="val -11616"/>
              <a:gd name="adj2" fmla="val 111793"/>
            </a:avLst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p19"/>
          <p:cNvCxnSpPr>
            <a:stCxn id="244" idx="3"/>
            <a:endCxn id="245" idx="1"/>
          </p:cNvCxnSpPr>
          <p:nvPr/>
        </p:nvCxnSpPr>
        <p:spPr>
          <a:xfrm>
            <a:off x="2886075" y="3394711"/>
            <a:ext cx="855300" cy="0"/>
          </a:xfrm>
          <a:prstGeom prst="straightConnector1">
            <a:avLst/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19"/>
          <p:cNvCxnSpPr>
            <a:stCxn id="244" idx="3"/>
            <a:endCxn id="246" idx="1"/>
          </p:cNvCxnSpPr>
          <p:nvPr/>
        </p:nvCxnSpPr>
        <p:spPr>
          <a:xfrm>
            <a:off x="2886075" y="3394711"/>
            <a:ext cx="855300" cy="49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p19"/>
          <p:cNvCxnSpPr>
            <a:stCxn id="244" idx="3"/>
            <a:endCxn id="247" idx="1"/>
          </p:cNvCxnSpPr>
          <p:nvPr/>
        </p:nvCxnSpPr>
        <p:spPr>
          <a:xfrm>
            <a:off x="2886075" y="3394711"/>
            <a:ext cx="855300" cy="98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" name="Google Shape;258;p19"/>
          <p:cNvCxnSpPr>
            <a:stCxn id="244" idx="3"/>
            <a:endCxn id="248" idx="1"/>
          </p:cNvCxnSpPr>
          <p:nvPr/>
        </p:nvCxnSpPr>
        <p:spPr>
          <a:xfrm>
            <a:off x="2886075" y="3394711"/>
            <a:ext cx="855300" cy="148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19"/>
          <p:cNvCxnSpPr>
            <a:stCxn id="248" idx="3"/>
            <a:endCxn id="249" idx="1"/>
          </p:cNvCxnSpPr>
          <p:nvPr/>
        </p:nvCxnSpPr>
        <p:spPr>
          <a:xfrm rot="10800000" flipH="1">
            <a:off x="4572000" y="3394620"/>
            <a:ext cx="855300" cy="148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19"/>
          <p:cNvCxnSpPr>
            <a:stCxn id="245" idx="3"/>
            <a:endCxn id="249" idx="1"/>
          </p:cNvCxnSpPr>
          <p:nvPr/>
        </p:nvCxnSpPr>
        <p:spPr>
          <a:xfrm>
            <a:off x="4572000" y="3394711"/>
            <a:ext cx="855300" cy="0"/>
          </a:xfrm>
          <a:prstGeom prst="straightConnector1">
            <a:avLst/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19"/>
          <p:cNvCxnSpPr>
            <a:stCxn id="247" idx="3"/>
            <a:endCxn id="249" idx="1"/>
          </p:cNvCxnSpPr>
          <p:nvPr/>
        </p:nvCxnSpPr>
        <p:spPr>
          <a:xfrm rot="10800000" flipH="1">
            <a:off x="4572000" y="3394651"/>
            <a:ext cx="855300" cy="98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2" name="Google Shape;262;p19"/>
          <p:cNvCxnSpPr>
            <a:stCxn id="246" idx="3"/>
            <a:endCxn id="249" idx="1"/>
          </p:cNvCxnSpPr>
          <p:nvPr/>
        </p:nvCxnSpPr>
        <p:spPr>
          <a:xfrm rot="10800000" flipH="1">
            <a:off x="4572000" y="3394681"/>
            <a:ext cx="855300" cy="49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3" name="Google Shape;263;p19"/>
          <p:cNvSpPr/>
          <p:nvPr/>
        </p:nvSpPr>
        <p:spPr>
          <a:xfrm>
            <a:off x="7338060" y="1249928"/>
            <a:ext cx="1386840" cy="1386840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rgbClr val="AB84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DBMS 1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7338060" y="3406140"/>
            <a:ext cx="1386840" cy="1386840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rgbClr val="AB84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DBMS 2</a:t>
            </a:r>
            <a:endParaRPr/>
          </a:p>
        </p:txBody>
      </p:sp>
      <p:cxnSp>
        <p:nvCxnSpPr>
          <p:cNvPr id="265" name="Google Shape;265;p19"/>
          <p:cNvCxnSpPr>
            <a:stCxn id="239" idx="0"/>
            <a:endCxn id="263" idx="2"/>
          </p:cNvCxnSpPr>
          <p:nvPr/>
        </p:nvCxnSpPr>
        <p:spPr>
          <a:xfrm rot="-5400000" flipH="1">
            <a:off x="3853800" y="-1541130"/>
            <a:ext cx="487800" cy="6480900"/>
          </a:xfrm>
          <a:prstGeom prst="bentConnector4">
            <a:avLst>
              <a:gd name="adj1" fmla="val -46863"/>
              <a:gd name="adj2" fmla="val 93311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6" name="Google Shape;266;p19"/>
          <p:cNvCxnSpPr>
            <a:stCxn id="239" idx="0"/>
            <a:endCxn id="264" idx="2"/>
          </p:cNvCxnSpPr>
          <p:nvPr/>
        </p:nvCxnSpPr>
        <p:spPr>
          <a:xfrm rot="-5400000" flipH="1">
            <a:off x="2775600" y="-462930"/>
            <a:ext cx="2644200" cy="6480900"/>
          </a:xfrm>
          <a:prstGeom prst="bentConnector4">
            <a:avLst>
              <a:gd name="adj1" fmla="val -8646"/>
              <a:gd name="adj2" fmla="val 88006"/>
            </a:avLst>
          </a:prstGeom>
          <a:noFill/>
          <a:ln w="28575" cap="flat" cmpd="sng">
            <a:solidFill>
              <a:srgbClr val="00B0F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67" name="Google Shape;267;p19"/>
          <p:cNvCxnSpPr>
            <a:stCxn id="241" idx="3"/>
            <a:endCxn id="264" idx="2"/>
          </p:cNvCxnSpPr>
          <p:nvPr/>
        </p:nvCxnSpPr>
        <p:spPr>
          <a:xfrm>
            <a:off x="2886075" y="1623060"/>
            <a:ext cx="4452000" cy="2476500"/>
          </a:xfrm>
          <a:prstGeom prst="bentConnector3">
            <a:avLst>
              <a:gd name="adj1" fmla="val 80124"/>
            </a:avLst>
          </a:prstGeom>
          <a:noFill/>
          <a:ln w="28575" cap="flat" cmpd="sng">
            <a:solidFill>
              <a:srgbClr val="00B0F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68" name="Google Shape;268;p19"/>
          <p:cNvCxnSpPr>
            <a:stCxn id="243" idx="3"/>
            <a:endCxn id="264" idx="2"/>
          </p:cNvCxnSpPr>
          <p:nvPr/>
        </p:nvCxnSpPr>
        <p:spPr>
          <a:xfrm>
            <a:off x="4323586" y="2100158"/>
            <a:ext cx="3014400" cy="1999500"/>
          </a:xfrm>
          <a:prstGeom prst="bentConnector3">
            <a:avLst>
              <a:gd name="adj1" fmla="val 66932"/>
            </a:avLst>
          </a:prstGeom>
          <a:noFill/>
          <a:ln w="28575" cap="flat" cmpd="sng">
            <a:solidFill>
              <a:srgbClr val="00B0F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19"/>
          <p:cNvCxnSpPr>
            <a:stCxn id="242" idx="3"/>
            <a:endCxn id="263" idx="2"/>
          </p:cNvCxnSpPr>
          <p:nvPr/>
        </p:nvCxnSpPr>
        <p:spPr>
          <a:xfrm rot="10800000" flipH="1">
            <a:off x="2886075" y="1943222"/>
            <a:ext cx="4452000" cy="423900"/>
          </a:xfrm>
          <a:prstGeom prst="bentConnector3">
            <a:avLst>
              <a:gd name="adj1" fmla="val 66399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19"/>
          <p:cNvCxnSpPr>
            <a:stCxn id="242" idx="3"/>
            <a:endCxn id="264" idx="2"/>
          </p:cNvCxnSpPr>
          <p:nvPr/>
        </p:nvCxnSpPr>
        <p:spPr>
          <a:xfrm>
            <a:off x="2886075" y="2367122"/>
            <a:ext cx="4452000" cy="1732500"/>
          </a:xfrm>
          <a:prstGeom prst="bentConnector3">
            <a:avLst>
              <a:gd name="adj1" fmla="val 88372"/>
            </a:avLst>
          </a:prstGeom>
          <a:noFill/>
          <a:ln w="28575" cap="flat" cmpd="sng">
            <a:solidFill>
              <a:srgbClr val="00B0F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71" name="Google Shape;271;p19"/>
          <p:cNvCxnSpPr>
            <a:stCxn id="242" idx="3"/>
            <a:endCxn id="243" idx="1"/>
          </p:cNvCxnSpPr>
          <p:nvPr/>
        </p:nvCxnSpPr>
        <p:spPr>
          <a:xfrm rot="10800000" flipH="1">
            <a:off x="2886075" y="2100122"/>
            <a:ext cx="606900" cy="2670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2" name="Google Shape;272;p19"/>
          <p:cNvCxnSpPr>
            <a:stCxn id="249" idx="0"/>
            <a:endCxn id="263" idx="2"/>
          </p:cNvCxnSpPr>
          <p:nvPr/>
        </p:nvCxnSpPr>
        <p:spPr>
          <a:xfrm rot="-5400000">
            <a:off x="5948537" y="1837471"/>
            <a:ext cx="1283700" cy="1495500"/>
          </a:xfrm>
          <a:prstGeom prst="bentConnector2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" name="Google Shape;273;p19"/>
          <p:cNvCxnSpPr>
            <a:stCxn id="249" idx="2"/>
            <a:endCxn id="264" idx="2"/>
          </p:cNvCxnSpPr>
          <p:nvPr/>
        </p:nvCxnSpPr>
        <p:spPr>
          <a:xfrm rot="-5400000" flipH="1">
            <a:off x="6321737" y="3083251"/>
            <a:ext cx="537300" cy="1495500"/>
          </a:xfrm>
          <a:prstGeom prst="bentConnector2">
            <a:avLst/>
          </a:prstGeom>
          <a:noFill/>
          <a:ln w="28575" cap="flat" cmpd="sng">
            <a:solidFill>
              <a:srgbClr val="00B0F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74" name="Google Shape;274;p19"/>
          <p:cNvCxnSpPr>
            <a:stCxn id="238" idx="3"/>
            <a:endCxn id="263" idx="4"/>
          </p:cNvCxnSpPr>
          <p:nvPr/>
        </p:nvCxnSpPr>
        <p:spPr>
          <a:xfrm rot="10800000" flipH="1">
            <a:off x="7797165" y="2636904"/>
            <a:ext cx="234300" cy="389100"/>
          </a:xfrm>
          <a:prstGeom prst="bentConnector2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5" name="Google Shape;275;p19"/>
          <p:cNvCxnSpPr>
            <a:stCxn id="238" idx="3"/>
            <a:endCxn id="264" idx="0"/>
          </p:cNvCxnSpPr>
          <p:nvPr/>
        </p:nvCxnSpPr>
        <p:spPr>
          <a:xfrm>
            <a:off x="7797165" y="3026004"/>
            <a:ext cx="234300" cy="380100"/>
          </a:xfrm>
          <a:prstGeom prst="bentConnector2">
            <a:avLst/>
          </a:prstGeom>
          <a:noFill/>
          <a:ln w="28575" cap="flat" cmpd="sng">
            <a:solidFill>
              <a:srgbClr val="00B0F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76" name="Google Shape;276;p19"/>
          <p:cNvSpPr txBox="1"/>
          <p:nvPr/>
        </p:nvSpPr>
        <p:spPr>
          <a:xfrm>
            <a:off x="2130787" y="1296329"/>
            <a:ext cx="67999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category: science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3568299" y="1773428"/>
            <a:ext cx="67999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category: science</a:t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2042158" y="2689861"/>
            <a:ext cx="855344" cy="3352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859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readregion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19"/>
          <p:cNvCxnSpPr>
            <a:stCxn id="240" idx="3"/>
            <a:endCxn id="278" idx="1"/>
          </p:cNvCxnSpPr>
          <p:nvPr/>
        </p:nvCxnSpPr>
        <p:spPr>
          <a:xfrm rot="10800000" flipH="1">
            <a:off x="1211580" y="2857374"/>
            <a:ext cx="830700" cy="2700"/>
          </a:xfrm>
          <a:prstGeom prst="straightConnector1">
            <a:avLst/>
          </a:prstGeom>
          <a:noFill/>
          <a:ln w="9525" cap="flat" cmpd="sng">
            <a:solidFill>
              <a:srgbClr val="D7492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0" name="Google Shape;280;p19"/>
          <p:cNvCxnSpPr>
            <a:stCxn id="278" idx="3"/>
            <a:endCxn id="263" idx="2"/>
          </p:cNvCxnSpPr>
          <p:nvPr/>
        </p:nvCxnSpPr>
        <p:spPr>
          <a:xfrm rot="10800000" flipH="1">
            <a:off x="2897502" y="1943401"/>
            <a:ext cx="4440600" cy="914100"/>
          </a:xfrm>
          <a:prstGeom prst="bentConnector3">
            <a:avLst>
              <a:gd name="adj1" fmla="val 66281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1" name="Google Shape;281;p19"/>
          <p:cNvCxnSpPr>
            <a:stCxn id="278" idx="3"/>
            <a:endCxn id="264" idx="2"/>
          </p:cNvCxnSpPr>
          <p:nvPr/>
        </p:nvCxnSpPr>
        <p:spPr>
          <a:xfrm>
            <a:off x="2897502" y="2857501"/>
            <a:ext cx="4440600" cy="1242000"/>
          </a:xfrm>
          <a:prstGeom prst="bentConnector3">
            <a:avLst>
              <a:gd name="adj1" fmla="val 85756"/>
            </a:avLst>
          </a:prstGeom>
          <a:noFill/>
          <a:ln w="28575" cap="flat" cmpd="sng">
            <a:solidFill>
              <a:srgbClr val="00B0F0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MY"/>
              <a:t>MONITORING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2"/>
          </p:nvPr>
        </p:nvSpPr>
        <p:spPr>
          <a:xfrm>
            <a:off x="1512599" y="1194631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MY"/>
              <a:t>MONGODB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4"/>
          </p:nvPr>
        </p:nvSpPr>
        <p:spPr>
          <a:xfrm>
            <a:off x="6321069" y="1194631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MY"/>
              <a:t>STUDIO 3T</a:t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4558738" y="1311266"/>
            <a:ext cx="45719" cy="3608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720000" y="1584246"/>
            <a:ext cx="3013802" cy="137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MY"/>
              <a:t>sh.status()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MY"/>
              <a:t>mongostat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MY"/>
              <a:t>MongoDB 4.0 Free Monitoring</a:t>
            </a:r>
            <a:endParaRPr/>
          </a:p>
          <a:p>
            <a:pPr marL="2857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2857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None/>
            </a:pPr>
            <a:endParaRPr/>
          </a:p>
        </p:txBody>
      </p:sp>
      <p:sp>
        <p:nvSpPr>
          <p:cNvPr id="291" name="Google Shape;291;p20"/>
          <p:cNvSpPr txBox="1"/>
          <p:nvPr/>
        </p:nvSpPr>
        <p:spPr>
          <a:xfrm>
            <a:off x="5383150" y="1584246"/>
            <a:ext cx="3013802" cy="42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MY"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 status chart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2" name="Google Shape;29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940" y="2165828"/>
            <a:ext cx="4273597" cy="204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418" y="2874363"/>
            <a:ext cx="4231081" cy="69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960" y="3744170"/>
            <a:ext cx="3611881" cy="124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(16:9)</PresentationFormat>
  <Paragraphs>107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Reem Kufi</vt:lpstr>
      <vt:lpstr>Arial</vt:lpstr>
      <vt:lpstr>Source Sans Pro Light</vt:lpstr>
      <vt:lpstr>Source Sans Pro</vt:lpstr>
      <vt:lpstr>Simple Meeting by Slidesgo</vt:lpstr>
      <vt:lpstr>Distributed Database Systems</vt:lpstr>
      <vt:lpstr>Content</vt:lpstr>
      <vt:lpstr>TOOLS</vt:lpstr>
      <vt:lpstr>ARCHITECTURE</vt:lpstr>
      <vt:lpstr>Data Loading</vt:lpstr>
      <vt:lpstr>Aggregate</vt:lpstr>
      <vt:lpstr>Calculate popular score</vt:lpstr>
      <vt:lpstr>AGGREGRATION</vt:lpstr>
      <vt:lpstr>MONITORING</vt:lpstr>
      <vt:lpstr> ARTICLE LISTENER</vt:lpstr>
      <vt:lpstr>BEREAD &amp; POPRANK AGGREGATOR</vt:lpstr>
      <vt:lpstr>SHARDING</vt:lpstr>
      <vt:lpstr>SETUP</vt:lpstr>
      <vt:lpstr>DEMO</vt:lpstr>
      <vt:lpstr>PowerPoint Presentation</vt:lpstr>
      <vt:lpstr>Monitoring | DBMS status</vt:lpstr>
      <vt:lpstr>Monitoring | DBMS status</vt:lpstr>
      <vt:lpstr>Monitoring | DBMS status</vt:lpstr>
      <vt:lpstr>ADDING SHARD</vt:lpstr>
      <vt:lpstr>DROPPING SERVER   | Before</vt:lpstr>
      <vt:lpstr>DROPPING SERVER |  After</vt:lpstr>
      <vt:lpstr>MIGRATION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cp:lastModifiedBy>user</cp:lastModifiedBy>
  <cp:revision>1</cp:revision>
  <dcterms:modified xsi:type="dcterms:W3CDTF">2020-12-22T05:32:53Z</dcterms:modified>
</cp:coreProperties>
</file>