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70" r:id="rId2"/>
    <p:sldId id="257" r:id="rId3"/>
    <p:sldId id="258" r:id="rId4"/>
    <p:sldId id="260" r:id="rId5"/>
    <p:sldId id="262" r:id="rId6"/>
    <p:sldId id="263" r:id="rId7"/>
    <p:sldId id="265" r:id="rId8"/>
    <p:sldId id="261" r:id="rId9"/>
    <p:sldId id="266" r:id="rId10"/>
    <p:sldId id="267" r:id="rId11"/>
    <p:sldId id="268" r:id="rId12"/>
    <p:sldId id="264" r:id="rId13"/>
    <p:sldId id="259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D02009-BC22-4702-BC8F-3BA384810630}" v="8" dt="2022-03-10T07:45:43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ung-sun Park" userId="f443d911578826b0" providerId="LiveId" clId="{D7D02009-BC22-4702-BC8F-3BA384810630}"/>
    <pc:docChg chg="custSel addSld delSld modSld">
      <pc:chgData name="Heung-sun Park" userId="f443d911578826b0" providerId="LiveId" clId="{D7D02009-BC22-4702-BC8F-3BA384810630}" dt="2022-03-10T07:46:01.611" v="19" actId="1076"/>
      <pc:docMkLst>
        <pc:docMk/>
      </pc:docMkLst>
      <pc:sldChg chg="addSp delSp modSp mod">
        <pc:chgData name="Heung-sun Park" userId="f443d911578826b0" providerId="LiveId" clId="{D7D02009-BC22-4702-BC8F-3BA384810630}" dt="2022-03-10T07:44:33.881" v="12" actId="1076"/>
        <pc:sldMkLst>
          <pc:docMk/>
          <pc:sldMk cId="4043737824" sldId="257"/>
        </pc:sldMkLst>
        <pc:spChg chg="add del">
          <ac:chgData name="Heung-sun Park" userId="f443d911578826b0" providerId="LiveId" clId="{D7D02009-BC22-4702-BC8F-3BA384810630}" dt="2022-03-10T07:43:03.183" v="3" actId="478"/>
          <ac:spMkLst>
            <pc:docMk/>
            <pc:sldMk cId="4043737824" sldId="257"/>
            <ac:spMk id="8" creationId="{03D0B49A-C8C2-48A1-B1BB-97578AED1E94}"/>
          </ac:spMkLst>
        </pc:spChg>
        <pc:picChg chg="del">
          <ac:chgData name="Heung-sun Park" userId="f443d911578826b0" providerId="LiveId" clId="{D7D02009-BC22-4702-BC8F-3BA384810630}" dt="2022-03-10T07:44:24.859" v="11" actId="478"/>
          <ac:picMkLst>
            <pc:docMk/>
            <pc:sldMk cId="4043737824" sldId="257"/>
            <ac:picMk id="5" creationId="{282CF6DD-7FE8-4063-9551-1B7BBCE92ABE}"/>
          </ac:picMkLst>
        </pc:picChg>
        <pc:picChg chg="add mod">
          <ac:chgData name="Heung-sun Park" userId="f443d911578826b0" providerId="LiveId" clId="{D7D02009-BC22-4702-BC8F-3BA384810630}" dt="2022-03-10T07:43:29.261" v="6" actId="1076"/>
          <ac:picMkLst>
            <pc:docMk/>
            <pc:sldMk cId="4043737824" sldId="257"/>
            <ac:picMk id="9" creationId="{D730C55B-3DDA-465A-AADC-C6173C1A8E2B}"/>
          </ac:picMkLst>
        </pc:picChg>
        <pc:picChg chg="add mod">
          <ac:chgData name="Heung-sun Park" userId="f443d911578826b0" providerId="LiveId" clId="{D7D02009-BC22-4702-BC8F-3BA384810630}" dt="2022-03-10T07:44:33.881" v="12" actId="1076"/>
          <ac:picMkLst>
            <pc:docMk/>
            <pc:sldMk cId="4043737824" sldId="257"/>
            <ac:picMk id="10" creationId="{252EECDD-5EF9-474F-908A-535BC059E7C3}"/>
          </ac:picMkLst>
        </pc:picChg>
      </pc:sldChg>
      <pc:sldChg chg="new del">
        <pc:chgData name="Heung-sun Park" userId="f443d911578826b0" providerId="LiveId" clId="{D7D02009-BC22-4702-BC8F-3BA384810630}" dt="2022-03-10T07:43:08.108" v="4" actId="47"/>
        <pc:sldMkLst>
          <pc:docMk/>
          <pc:sldMk cId="1382552536" sldId="269"/>
        </pc:sldMkLst>
      </pc:sldChg>
      <pc:sldChg chg="addSp modSp add mod setBg">
        <pc:chgData name="Heung-sun Park" userId="f443d911578826b0" providerId="LiveId" clId="{D7D02009-BC22-4702-BC8F-3BA384810630}" dt="2022-03-10T07:46:01.611" v="19" actId="1076"/>
        <pc:sldMkLst>
          <pc:docMk/>
          <pc:sldMk cId="122403986" sldId="270"/>
        </pc:sldMkLst>
        <pc:spChg chg="add mod">
          <ac:chgData name="Heung-sun Park" userId="f443d911578826b0" providerId="LiveId" clId="{D7D02009-BC22-4702-BC8F-3BA384810630}" dt="2022-03-10T07:46:01.611" v="19" actId="1076"/>
          <ac:spMkLst>
            <pc:docMk/>
            <pc:sldMk cId="122403986" sldId="270"/>
            <ac:spMk id="5" creationId="{A14567F5-1186-472D-83EE-E41FAE0E33CE}"/>
          </ac:spMkLst>
        </pc:spChg>
        <pc:picChg chg="mod">
          <ac:chgData name="Heung-sun Park" userId="f443d911578826b0" providerId="LiveId" clId="{D7D02009-BC22-4702-BC8F-3BA384810630}" dt="2022-03-10T07:45:43.139" v="16" actId="1076"/>
          <ac:picMkLst>
            <pc:docMk/>
            <pc:sldMk cId="122403986" sldId="270"/>
            <ac:picMk id="1026" creationId="{38C129D8-7AF6-4657-ADEB-E61F16354BA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2022-03-10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2022-03-10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C129D8-7AF6-4657-ADEB-E61F16354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372" y="1797045"/>
            <a:ext cx="6716272" cy="448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39A780D-C5B0-45CA-B464-22D3B2A73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5" y="484632"/>
            <a:ext cx="4107394" cy="58887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4567F5-1186-472D-83EE-E41FAE0E33CE}"/>
              </a:ext>
            </a:extLst>
          </p:cNvPr>
          <p:cNvSpPr txBox="1"/>
          <p:nvPr/>
        </p:nvSpPr>
        <p:spPr>
          <a:xfrm>
            <a:off x="341372" y="4846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" sz="1800" dirty="0">
                <a:latin typeface="Batang" panose="02030600000101010101" pitchFamily="18" charset="-127"/>
                <a:ea typeface="Batang" panose="02030600000101010101" pitchFamily="18" charset="-127"/>
              </a:rPr>
              <a:t>KBO </a:t>
            </a:r>
            <a:r>
              <a:rPr lang="ko-KR" altLang="en-US" sz="1800" dirty="0">
                <a:latin typeface="Batang" panose="02030600000101010101" pitchFamily="18" charset="-127"/>
                <a:ea typeface="Batang" panose="02030600000101010101" pitchFamily="18" charset="-127"/>
              </a:rPr>
              <a:t>데이터 셋을 </a:t>
            </a:r>
            <a:br>
              <a:rPr lang="en-US" altLang="ko-KR" sz="18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800" dirty="0">
                <a:latin typeface="Batang" panose="02030600000101010101" pitchFamily="18" charset="-127"/>
                <a:ea typeface="Batang" panose="02030600000101010101" pitchFamily="18" charset="-127"/>
              </a:rPr>
              <a:t>  </a:t>
            </a:r>
            <a:r>
              <a:rPr lang="ko-KR" altLang="en-US" sz="1800" dirty="0">
                <a:latin typeface="Batang" panose="02030600000101010101" pitchFamily="18" charset="-127"/>
                <a:ea typeface="Batang" panose="02030600000101010101" pitchFamily="18" charset="-127"/>
              </a:rPr>
              <a:t>분석해보자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0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65EF42-D778-4A19-A814-A21F826D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7B8D92-B55A-47F1-9691-BD2C551FF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31"/>
            <a:ext cx="12192000" cy="62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265FB6-F72A-409B-AFA3-85B5EEF0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4B5AB0-FE07-4B4E-8372-88B32AE9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130"/>
            <a:ext cx="8041796" cy="4307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2257D1-97AD-4863-98E6-94C9660A901C}"/>
              </a:ext>
            </a:extLst>
          </p:cNvPr>
          <p:cNvSpPr txBox="1"/>
          <p:nvPr/>
        </p:nvSpPr>
        <p:spPr>
          <a:xfrm>
            <a:off x="8218426" y="1031846"/>
            <a:ext cx="258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대부터 시작하여 </a:t>
            </a:r>
            <a:r>
              <a:rPr lang="en-US" altLang="ko-KR" dirty="0"/>
              <a:t>40</a:t>
            </a:r>
            <a:r>
              <a:rPr lang="ko-KR" altLang="en-US" dirty="0"/>
              <a:t>대 직전까지 전성기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E78CD-66D7-4C2C-ACB3-378ED5E80994}"/>
              </a:ext>
            </a:extLst>
          </p:cNvPr>
          <p:cNvSpPr txBox="1"/>
          <p:nvPr/>
        </p:nvSpPr>
        <p:spPr>
          <a:xfrm>
            <a:off x="643156" y="4992791"/>
            <a:ext cx="5573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effectLst/>
                <a:latin typeface="-apple-system"/>
              </a:rPr>
              <a:t>모든 지표를 고려하여 종합적인 점수를 나타내는 </a:t>
            </a:r>
            <a:r>
              <a:rPr lang="en-US" altLang="ko-KR" b="0" i="0" dirty="0">
                <a:effectLst/>
                <a:latin typeface="-apple-system"/>
              </a:rPr>
              <a:t>war </a:t>
            </a:r>
            <a:r>
              <a:rPr lang="ko-KR" altLang="en-US" b="0" i="0" dirty="0">
                <a:effectLst/>
                <a:latin typeface="-apple-system"/>
              </a:rPr>
              <a:t>지표를 보면 중간중간 기복을 보이는 순간이 있는데 대표적으로 </a:t>
            </a:r>
            <a:r>
              <a:rPr lang="en-US" altLang="ko-KR" b="0" i="0" dirty="0">
                <a:effectLst/>
                <a:latin typeface="-apple-system"/>
              </a:rPr>
              <a:t>22~24</a:t>
            </a:r>
            <a:r>
              <a:rPr lang="ko-KR" altLang="en-US" b="0" i="0" dirty="0">
                <a:effectLst/>
                <a:latin typeface="-apple-system"/>
              </a:rPr>
              <a:t>살</a:t>
            </a:r>
            <a:r>
              <a:rPr lang="en-US" altLang="ko-KR" b="0" i="0" dirty="0">
                <a:effectLst/>
                <a:latin typeface="-apple-system"/>
              </a:rPr>
              <a:t>, 28~30</a:t>
            </a:r>
            <a:r>
              <a:rPr lang="ko-KR" altLang="en-US" b="0" i="0" dirty="0">
                <a:effectLst/>
                <a:latin typeface="-apple-system"/>
              </a:rPr>
              <a:t>살</a:t>
            </a:r>
            <a:r>
              <a:rPr lang="en-US" altLang="ko-KR" b="0" i="0" dirty="0">
                <a:effectLst/>
                <a:latin typeface="-apple-system"/>
              </a:rPr>
              <a:t>, 37~39</a:t>
            </a:r>
            <a:r>
              <a:rPr lang="ko-KR" altLang="en-US" b="0" i="0" dirty="0">
                <a:effectLst/>
                <a:latin typeface="-apple-system"/>
              </a:rPr>
              <a:t>살이다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7A1E2-2CA3-42E5-9A5C-A3B337331E4F}"/>
              </a:ext>
            </a:extLst>
          </p:cNvPr>
          <p:cNvSpPr txBox="1"/>
          <p:nvPr/>
        </p:nvSpPr>
        <p:spPr>
          <a:xfrm>
            <a:off x="8468993" y="1750042"/>
            <a:ext cx="32413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ㄴ</a:t>
            </a:r>
            <a:r>
              <a:rPr lang="ko-KR" altLang="en-US" dirty="0"/>
              <a:t> </a:t>
            </a:r>
            <a:r>
              <a:rPr lang="ko-KR" altLang="en-US" sz="1600" b="0" i="0" dirty="0">
                <a:effectLst/>
                <a:latin typeface="-apple-system"/>
              </a:rPr>
              <a:t>즉</a:t>
            </a:r>
            <a:r>
              <a:rPr lang="en-US" altLang="ko-KR" sz="1600" b="0" i="0" dirty="0">
                <a:effectLst/>
                <a:latin typeface="-apple-system"/>
              </a:rPr>
              <a:t>, </a:t>
            </a:r>
            <a:r>
              <a:rPr lang="ko-KR" altLang="en-US" sz="1600" b="0" i="0" dirty="0">
                <a:effectLst/>
                <a:latin typeface="-apple-system"/>
              </a:rPr>
              <a:t>노화에 대한 감퇴보다는 지속적인 훈련과 경험의 축적으로 선수의 기량이 점진적으로 성장한다는 것을 의미</a:t>
            </a:r>
            <a:r>
              <a:rPr lang="ko-KR" altLang="en-US" sz="16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3E6B5-D090-41F8-9C3C-EA411B8CA29B}"/>
              </a:ext>
            </a:extLst>
          </p:cNvPr>
          <p:cNvSpPr txBox="1"/>
          <p:nvPr/>
        </p:nvSpPr>
        <p:spPr>
          <a:xfrm>
            <a:off x="7644300" y="4972238"/>
            <a:ext cx="4135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군복무로 인한 성적 저하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나잇살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선수의 휴식기로 인한 데이터 부족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27499-D899-4A83-94D7-6C3EE21FABFF}"/>
              </a:ext>
            </a:extLst>
          </p:cNvPr>
          <p:cNvSpPr txBox="1"/>
          <p:nvPr/>
        </p:nvSpPr>
        <p:spPr>
          <a:xfrm>
            <a:off x="6544521" y="5162068"/>
            <a:ext cx="771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=&gt;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2728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E2920-9DB0-4356-8AA8-A2D8B5EE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데이터 분석과정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9A22C3-35E3-4B3B-8694-1D82D882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5310E1-8B46-46C2-8F85-D86BAE733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46" y="2536518"/>
            <a:ext cx="4048690" cy="2724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0D3F7D-00B2-4BD5-AF61-4E4BEF6F3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01" y="2522228"/>
            <a:ext cx="4039164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00D53-6058-433B-B7D5-8A19BD7B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C2794-800C-4384-A1F7-57F42D9F9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0C84A-890D-46CA-9CF2-70175463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2022-03-10</a:t>
            </a:fld>
            <a:endParaRPr lang="en-US" dirty="0"/>
          </a:p>
        </p:txBody>
      </p:sp>
      <p:graphicFrame>
        <p:nvGraphicFramePr>
          <p:cNvPr id="5" name="테이블 4" descr="테이블">
            <a:extLst>
              <a:ext uri="{FF2B5EF4-FFF2-40B4-BE49-F238E27FC236}">
                <a16:creationId xmlns:a16="http://schemas.microsoft.com/office/drawing/2014/main" id="{0A370870-CF3F-40DF-AB1C-A71A2C1A1E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248665"/>
              </p:ext>
            </p:extLst>
          </p:nvPr>
        </p:nvGraphicFramePr>
        <p:xfrm>
          <a:off x="1517650" y="2971800"/>
          <a:ext cx="9144000" cy="2554355"/>
        </p:xfrm>
        <a:graphic>
          <a:graphicData uri="http://schemas.openxmlformats.org/drawingml/2006/table">
            <a:tbl>
              <a:tblPr firstRow="1" bandRow="1"/>
              <a:tblGrid>
                <a:gridCol w="1828800">
                  <a:extLst>
                    <a:ext uri="{9D8B030D-6E8A-4147-A177-3AD203B41FA5}">
                      <a16:colId xmlns:a16="http://schemas.microsoft.com/office/drawing/2014/main" val="16409216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26737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202353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389514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431111108"/>
                    </a:ext>
                  </a:extLst>
                </a:gridCol>
              </a:tblGrid>
              <a:tr h="5108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248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248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248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 </a:t>
                      </a:r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248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 </a:t>
                      </a:r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24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69346"/>
                  </a:ext>
                </a:extLst>
              </a:tr>
              <a:tr h="5108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34672"/>
                  </a:ext>
                </a:extLst>
              </a:tr>
              <a:tr h="5108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</a:t>
                      </a:r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065548"/>
                  </a:ext>
                </a:extLst>
              </a:tr>
              <a:tr h="5108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</a:t>
                      </a:r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659414"/>
                  </a:ext>
                </a:extLst>
              </a:tr>
              <a:tr h="5108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</a:t>
                      </a:r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999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34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2EECDD-5EF9-474F-908A-535BC059E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090902"/>
            <a:ext cx="6716272" cy="448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9195" y="2318640"/>
            <a:ext cx="7130462" cy="139558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" sz="7200" dirty="0">
                <a:latin typeface="Batang" panose="02030600000101010101" pitchFamily="18" charset="-127"/>
                <a:ea typeface="Batang" panose="02030600000101010101" pitchFamily="18" charset="-127"/>
              </a:rPr>
              <a:t>KBO </a:t>
            </a:r>
            <a:r>
              <a:rPr lang="ko-KR" altLang="en-US" sz="7200" dirty="0">
                <a:latin typeface="Batang" panose="02030600000101010101" pitchFamily="18" charset="-127"/>
                <a:ea typeface="Batang" panose="02030600000101010101" pitchFamily="18" charset="-127"/>
              </a:rPr>
              <a:t>데이터 셋을 </a:t>
            </a:r>
            <a:br>
              <a:rPr lang="en-US" altLang="ko-KR" sz="72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7200" dirty="0">
                <a:latin typeface="Batang" panose="02030600000101010101" pitchFamily="18" charset="-127"/>
                <a:ea typeface="Batang" panose="02030600000101010101" pitchFamily="18" charset="-127"/>
              </a:rPr>
              <a:t>  </a:t>
            </a:r>
            <a:r>
              <a:rPr lang="ko-KR" altLang="en-US" sz="7200" dirty="0">
                <a:latin typeface="Batang" panose="02030600000101010101" pitchFamily="18" charset="-127"/>
                <a:ea typeface="Batang" panose="02030600000101010101" pitchFamily="18" charset="-127"/>
              </a:rPr>
              <a:t>분석해보자</a:t>
            </a:r>
            <a:endParaRPr lang="ko" sz="72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Money ball 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730C55B-3DDA-465A-AADC-C6173C1A8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59" y="627507"/>
            <a:ext cx="4107394" cy="588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339" y="775730"/>
            <a:ext cx="4159557" cy="281545"/>
          </a:xfrm>
        </p:spPr>
        <p:txBody>
          <a:bodyPr rtlCol="0" anchor="ctr">
            <a:normAutofit fontScale="90000"/>
          </a:bodyPr>
          <a:lstStyle/>
          <a:p>
            <a:pPr lvl="0" rtl="0"/>
            <a:r>
              <a:rPr lang="en-US" altLang="ko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&lt;</a:t>
            </a:r>
            <a:r>
              <a:rPr lang="ko-KR" altLang="en-US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목차</a:t>
            </a:r>
            <a:r>
              <a:rPr lang="en-US" altLang="ko-KR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임시</a:t>
            </a:r>
            <a:r>
              <a:rPr lang="en-US" altLang="ko-KR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en-US" altLang="ko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&gt;</a:t>
            </a:r>
            <a:br>
              <a:rPr lang="en-US" altLang="ko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endParaRPr lang="ko" sz="4800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0EA7A-37A8-4989-A9F6-A705BA9488DB}"/>
              </a:ext>
            </a:extLst>
          </p:cNvPr>
          <p:cNvSpPr txBox="1"/>
          <p:nvPr/>
        </p:nvSpPr>
        <p:spPr>
          <a:xfrm>
            <a:off x="890789" y="1057275"/>
            <a:ext cx="10720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KBO DATA </a:t>
            </a: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개요 </a:t>
            </a:r>
            <a:r>
              <a:rPr lang="en-US" altLang="ko-KR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– 37</a:t>
            </a: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개 컬럼 설명</a:t>
            </a:r>
            <a:endParaRPr lang="en-US" altLang="ko-KR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데이터 확인</a:t>
            </a:r>
            <a:endParaRPr lang="en-US" altLang="ko-KR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데이터 </a:t>
            </a:r>
            <a:r>
              <a:rPr lang="ko-KR" altLang="en-US" i="1" dirty="0" err="1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전처리</a:t>
            </a:r>
            <a:endParaRPr lang="en-US" altLang="ko-KR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주요 공격지표 선정</a:t>
            </a:r>
            <a:endParaRPr lang="en-US" altLang="ko-KR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914400" lvl="1" indent="-457200">
              <a:buAutoNum type="arabicPeriod"/>
            </a:pP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전통적 지표 </a:t>
            </a:r>
            <a:r>
              <a:rPr lang="en-US" altLang="ko-KR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vs. </a:t>
            </a:r>
            <a:r>
              <a:rPr lang="ko-KR" altLang="en-US" i="1" dirty="0" err="1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세이버메트릭스</a:t>
            </a:r>
            <a:endParaRPr lang="en-US" altLang="ko-KR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914400" lvl="1" indent="-457200">
              <a:buAutoNum type="arabicPeriod"/>
            </a:pP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주요 공격지표 선정</a:t>
            </a:r>
            <a:endParaRPr lang="en-US" altLang="ko-KR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914400" lvl="1" indent="-457200">
              <a:buAutoNum type="arabicPeriod"/>
            </a:pP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주요 공격지표간 상관관계</a:t>
            </a:r>
            <a:endParaRPr lang="en-US" altLang="ko-KR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914400" lvl="1" indent="-457200">
              <a:buAutoNum type="arabicPeriod"/>
            </a:pP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최종 사용 컬럼 선정</a:t>
            </a:r>
            <a:endParaRPr lang="en-US" altLang="ko-KR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데이터 분석</a:t>
            </a:r>
            <a:endParaRPr lang="en-US" altLang="ko-KR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914400" lvl="1" indent="-457200">
              <a:buAutoNum type="arabicPeriod"/>
            </a:pPr>
            <a:r>
              <a:rPr lang="ko-KR" altLang="en-US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나이별 기량 변화</a:t>
            </a:r>
            <a:endParaRPr lang="en-US" altLang="ko-KR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914400" lvl="1" indent="-457200">
              <a:buAutoNum type="arabicPeriod"/>
            </a:pPr>
            <a:r>
              <a:rPr lang="ko-KR" altLang="en-US" dirty="0"/>
              <a:t>연도별 연봉 변화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B5B92-A885-4B66-9844-BF78EB32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개요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ABB1C-990F-4A8D-8101-E9FEF089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2022-03-10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1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8A9E4-2A17-4955-B023-B024C397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나온 의견 정리</a:t>
            </a:r>
            <a:r>
              <a:rPr lang="en-US" altLang="ko-KR" dirty="0"/>
              <a:t>(</a:t>
            </a:r>
            <a:r>
              <a:rPr lang="ko-KR" altLang="en-US" dirty="0"/>
              <a:t>임시</a:t>
            </a:r>
            <a:r>
              <a:rPr lang="en-US" altLang="ko-KR" dirty="0"/>
              <a:t>)&gt;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10B3C-D29B-443E-97EF-31FFEDBB5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969" y="3097460"/>
            <a:ext cx="6751460" cy="1062838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선수들의 연봉적합도를 구해보자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연봉적합도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편의상 선수가 기량에 따라 얼마나 적합한 봉급을 받는지를 구분하기 위해 지어낸 말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5A7AF-5D40-4685-B92C-9C71EB98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296E2-C13E-450A-B7E7-0EDCF89ED642}"/>
              </a:ext>
            </a:extLst>
          </p:cNvPr>
          <p:cNvSpPr txBox="1"/>
          <p:nvPr/>
        </p:nvSpPr>
        <p:spPr>
          <a:xfrm>
            <a:off x="1150969" y="2294468"/>
            <a:ext cx="99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선수들의 나이에 따른 기량의</a:t>
            </a:r>
            <a:r>
              <a:rPr lang="en-US" altLang="ko-KR" dirty="0"/>
              <a:t> </a:t>
            </a:r>
            <a:r>
              <a:rPr lang="ko-KR" altLang="en-US" dirty="0"/>
              <a:t>변화</a:t>
            </a:r>
          </a:p>
        </p:txBody>
      </p:sp>
    </p:spTree>
    <p:extLst>
      <p:ext uri="{BB962C8B-B14F-4D97-AF65-F5344CB8AC3E}">
        <p14:creationId xmlns:p14="http://schemas.microsoft.com/office/powerpoint/2010/main" val="363840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D5971-C5C8-4EFB-AB7C-A572BBC8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야구 용어정리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E1FEEF-578D-418F-BAD2-9D29548E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74D8FF5-CEDC-4898-80E1-B034F1F4A8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1" t="-271" r="56605" b="271"/>
          <a:stretch/>
        </p:blipFill>
        <p:spPr>
          <a:xfrm>
            <a:off x="3440222" y="2381610"/>
            <a:ext cx="1621997" cy="309605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A090B23-8DE2-49F5-AFF4-2C771B58A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65"/>
          <a:stretch/>
        </p:blipFill>
        <p:spPr>
          <a:xfrm>
            <a:off x="988971" y="2381609"/>
            <a:ext cx="1838143" cy="309605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DA1C6C1-B3B8-4D44-8C7D-562F31858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23" r="25566"/>
          <a:stretch/>
        </p:blipFill>
        <p:spPr>
          <a:xfrm>
            <a:off x="5675327" y="2381610"/>
            <a:ext cx="2584850" cy="309605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6A5A712-660E-41AB-BD75-3E9BEFC5B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47" r="1042" b="24807"/>
          <a:stretch/>
        </p:blipFill>
        <p:spPr>
          <a:xfrm>
            <a:off x="8873285" y="2381610"/>
            <a:ext cx="2025335" cy="23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A126F-7A06-4EC5-BB32-707AE826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&lt;</a:t>
            </a:r>
            <a:r>
              <a:rPr lang="ko-KR" altLang="en-US" sz="4400" dirty="0"/>
              <a:t>선수들의 나이에 따른 기량의 변화</a:t>
            </a:r>
            <a:r>
              <a:rPr lang="en-US" altLang="ko-KR" sz="4400" dirty="0"/>
              <a:t>&gt;</a:t>
            </a:r>
            <a:endParaRPr lang="ko-KR" altLang="en-US" sz="440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F33BCD-B20A-4919-94B0-7C38A2C7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2022-03-10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1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F7728-C5AE-47F2-8257-4DF5A947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 err="1"/>
              <a:t>스탯에</a:t>
            </a:r>
            <a:r>
              <a:rPr lang="ko-KR" altLang="en-US" dirty="0"/>
              <a:t> 관한 설명</a:t>
            </a:r>
            <a:r>
              <a:rPr lang="en-US" altLang="ko-KR" dirty="0"/>
              <a:t>(</a:t>
            </a:r>
            <a:r>
              <a:rPr lang="ko-KR" altLang="en-US" dirty="0"/>
              <a:t>임시</a:t>
            </a:r>
            <a:r>
              <a:rPr lang="en-US" altLang="ko-KR" dirty="0"/>
              <a:t>)&gt;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5229A-B51B-44AA-85C6-0BD30AD0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1653"/>
            <a:ext cx="10058400" cy="2796575"/>
          </a:xfrm>
        </p:spPr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야구 경기가 거듭되면서 기록을 계속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쌓다보면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필연적으로 다양한 통계수치들이 발생한다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타자의 경우는 타율과 타점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도루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홈런 등이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투수에게는 평균자책점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탈삼진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승패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세이브 등과 같은 기록들이 쏟아진다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이처럼 통계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(Statistics)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에서 뽑은 선수 개인의 기록을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스탯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(Stat)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이라고 부르는데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스탯은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그 선수가 뛰어난 선수인지 아닌지를 판단하는 기준으로 사용되고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E019B-12F7-4392-9E15-CBD41C2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2022-03-10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3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ED1EB9-19B7-4417-A83A-FD6B447C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197234-9543-4CD8-9256-BCC02B31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192"/>
            <a:ext cx="12192000" cy="631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{93CAF221-937D-4E4B-A6E1-C7E9C6F24B48}tf56160789_win32</Template>
  <TotalTime>591</TotalTime>
  <Words>283</Words>
  <Application>Microsoft Office PowerPoint</Application>
  <PresentationFormat>와이드스크린</PresentationFormat>
  <Paragraphs>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-apple-system</vt:lpstr>
      <vt:lpstr>Noto Sans KR</vt:lpstr>
      <vt:lpstr>Malgun Gothic</vt:lpstr>
      <vt:lpstr>Malgun Gothic</vt:lpstr>
      <vt:lpstr>Batang</vt:lpstr>
      <vt:lpstr>Arial</vt:lpstr>
      <vt:lpstr>Calibri</vt:lpstr>
      <vt:lpstr>Franklin Gothic Book</vt:lpstr>
      <vt:lpstr>1_RetrospectVTI</vt:lpstr>
      <vt:lpstr>PowerPoint 프레젠테이션</vt:lpstr>
      <vt:lpstr>KBO 데이터 셋을    분석해보자</vt:lpstr>
      <vt:lpstr>&lt;목차(임시)&gt; </vt:lpstr>
      <vt:lpstr>&lt;개요&gt;</vt:lpstr>
      <vt:lpstr>&lt;나온 의견 정리(임시)&gt;</vt:lpstr>
      <vt:lpstr>&lt;야구 용어정리&gt;</vt:lpstr>
      <vt:lpstr>&lt;선수들의 나이에 따른 기량의 변화&gt;</vt:lpstr>
      <vt:lpstr>&lt;스탯에 관한 설명(임시)&gt;</vt:lpstr>
      <vt:lpstr>PowerPoint 프레젠테이션</vt:lpstr>
      <vt:lpstr>PowerPoint 프레젠테이션</vt:lpstr>
      <vt:lpstr>PowerPoint 프레젠테이션</vt:lpstr>
      <vt:lpstr>&lt;데이터 분석과정&gt;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KBO 데이터 셋 </dc:title>
  <dc:creator>- Greed</dc:creator>
  <cp:lastModifiedBy>Heung-sun Park</cp:lastModifiedBy>
  <cp:revision>4</cp:revision>
  <dcterms:created xsi:type="dcterms:W3CDTF">2022-03-08T06:16:09Z</dcterms:created>
  <dcterms:modified xsi:type="dcterms:W3CDTF">2022-03-10T08:07:31Z</dcterms:modified>
</cp:coreProperties>
</file>