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5" r:id="rId3"/>
    <p:sldId id="258" r:id="rId4"/>
    <p:sldId id="274" r:id="rId5"/>
    <p:sldId id="257" r:id="rId6"/>
    <p:sldId id="271" r:id="rId7"/>
    <p:sldId id="272" r:id="rId8"/>
    <p:sldId id="270" r:id="rId9"/>
    <p:sldId id="259" r:id="rId10"/>
    <p:sldId id="268" r:id="rId11"/>
    <p:sldId id="260" r:id="rId12"/>
    <p:sldId id="265" r:id="rId13"/>
    <p:sldId id="276" r:id="rId14"/>
    <p:sldId id="273" r:id="rId15"/>
    <p:sldId id="262" r:id="rId16"/>
    <p:sldId id="277" r:id="rId17"/>
    <p:sldId id="266" r:id="rId18"/>
    <p:sldId id="263" r:id="rId19"/>
    <p:sldId id="261" r:id="rId20"/>
    <p:sldId id="264" r:id="rId21"/>
    <p:sldId id="2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35286" autoAdjust="0"/>
  </p:normalViewPr>
  <p:slideViewPr>
    <p:cSldViewPr snapToGrid="0" snapToObjects="1">
      <p:cViewPr varScale="1">
        <p:scale>
          <a:sx n="50" d="100"/>
          <a:sy n="50" d="100"/>
        </p:scale>
        <p:origin x="-420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EC5393-AF09-2149-9EDE-2C59368706AE}" type="datetimeFigureOut">
              <a:rPr lang="en-US" smtClean="0"/>
              <a:t>10/9/15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B756B3-920B-BF4B-941F-609798E27EE1}" type="slidenum">
              <a:rPr lang="en-US" smtClean="0"/>
              <a:t>‹#›</a:t>
            </a:fld>
            <a:endParaRPr lang="en-US"/>
          </a:p>
        </p:txBody>
      </p:sp>
    </p:spTree>
    <p:extLst>
      <p:ext uri="{BB962C8B-B14F-4D97-AF65-F5344CB8AC3E}">
        <p14:creationId xmlns:p14="http://schemas.microsoft.com/office/powerpoint/2010/main" val="21067214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www.madebyloren.com/github-for-writers"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HoTT/book" TargetMode="External"/><Relationship Id="rId4" Type="http://schemas.openxmlformats.org/officeDocument/2006/relationships/hyperlink" Target="https://github.com/HoTT/book/issues?page=1&amp;state=open" TargetMode="External"/><Relationship Id="rId5" Type="http://schemas.openxmlformats.org/officeDocument/2006/relationships/hyperlink" Target="http://math.andrej.com/2013/06/20/the-hott-book/"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ripting.com/stories/2009/08/09/narrateYourWork.html" TargetMode="External"/><Relationship Id="rId4" Type="http://schemas.openxmlformats.org/officeDocument/2006/relationships/hyperlink" Target="http://www.tractionsoftware.com/traction/permalink/Blog1351" TargetMode="External"/><Relationship Id="rId5" Type="http://schemas.openxmlformats.org/officeDocument/2006/relationships/hyperlink" Target="http://www.theresponsiveorg.com/" TargetMode="External"/><Relationship Id="rId6" Type="http://schemas.openxmlformats.org/officeDocument/2006/relationships/hyperlink" Target="http://www.theresponsiveorg.com/manifesto" TargetMode="External"/><Relationship Id="rId7" Type="http://schemas.openxmlformats.org/officeDocument/2006/relationships/hyperlink" Target="https://github.com/benbalter/benbalter.github.com/blob/787511ab59a9d95cb356abc0b4f0ca67693b9236/_posts/2014-01-27-open-collabortion.md" TargetMode="External"/><Relationship Id="rId8" Type="http://schemas.openxmlformats.org/officeDocument/2006/relationships/hyperlink" Target="http://www.wired.com/2013/09/github-for-anything/all" TargetMode="External"/><Relationship Id="rId9" Type="http://schemas.openxmlformats.org/officeDocument/2006/relationships/hyperlink" Target="http://readwrite.com/2013/11/08/seven-ways-to-use-github-that-arent-coding"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techcrunch.com/2012/07/14/what-exactly-is-github-anyway/" TargetMode="External"/><Relationship Id="rId4" Type="http://schemas.openxmlformats.org/officeDocument/2006/relationships/hyperlink" Target="http://techcrunch.com/2012/04/19/an-interview-with-millenium-technology-prize-finalist-linus-torvalds/"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jekyllrb.com/"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www.quora.com/What-are-some-good-uses-for-the-GitHub-Student-Developer-Pack"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 TargetMode="External"/><Relationship Id="rId4" Type="http://schemas.openxmlformats.org/officeDocument/2006/relationships/hyperlink" Target="https://github.com/blog/1724-10-million-repositories" TargetMode="External"/><Relationship Id="rId5" Type="http://schemas.openxmlformats.org/officeDocument/2006/relationships/hyperlink" Target="http://www.forbes.com/sites/anthonykosner/2012/07/15/github-is-the-next-big-social-network-powered-by-what-you-do-not-who-you-know/"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Template:</a:t>
            </a:r>
            <a:r>
              <a:rPr lang="en-US" baseline="0" dirty="0" smtClean="0"/>
              <a:t> https://</a:t>
            </a:r>
            <a:r>
              <a:rPr lang="en-US" baseline="0" dirty="0" err="1" smtClean="0"/>
              <a:t>speakerdeck.com</a:t>
            </a:r>
            <a:r>
              <a:rPr lang="en-US" baseline="0" dirty="0" smtClean="0"/>
              <a:t>/</a:t>
            </a:r>
            <a:r>
              <a:rPr lang="en-US" baseline="0" dirty="0" err="1" smtClean="0"/>
              <a:t>garethr</a:t>
            </a:r>
            <a:r>
              <a:rPr lang="en-US" baseline="0" dirty="0" smtClean="0"/>
              <a:t>/operations-without-the-operating-system</a:t>
            </a:r>
          </a:p>
          <a:p>
            <a:r>
              <a:rPr lang="en-US" baseline="0" dirty="0" smtClean="0"/>
              <a:t>Template: https://</a:t>
            </a:r>
            <a:r>
              <a:rPr lang="en-US" baseline="0" dirty="0" err="1" smtClean="0"/>
              <a:t>speakerdeck.com</a:t>
            </a:r>
            <a:r>
              <a:rPr lang="en-US" baseline="0" dirty="0" smtClean="0"/>
              <a:t>/</a:t>
            </a:r>
            <a:r>
              <a:rPr lang="en-US" baseline="0" dirty="0" err="1" smtClean="0"/>
              <a:t>portertech</a:t>
            </a:r>
            <a:r>
              <a:rPr lang="en-US" baseline="0" dirty="0" smtClean="0"/>
              <a:t>/infrastructure-as-code-and-monitoring</a:t>
            </a:r>
            <a:endParaRPr lang="en-US" dirty="0" smtClean="0"/>
          </a:p>
          <a:p>
            <a:endParaRPr lang="en-US" dirty="0" smtClean="0"/>
          </a:p>
          <a:p>
            <a:r>
              <a:rPr lang="en-US" dirty="0" smtClean="0"/>
              <a:t>The </a:t>
            </a:r>
            <a:r>
              <a:rPr lang="en-US" dirty="0" smtClean="0"/>
              <a:t>difference between :</a:t>
            </a:r>
          </a:p>
          <a:p>
            <a:r>
              <a:rPr lang="en-US" dirty="0" smtClean="0"/>
              <a:t> - open source</a:t>
            </a:r>
            <a:r>
              <a:rPr lang="en-US" baseline="0" dirty="0" smtClean="0"/>
              <a:t> &amp;&amp; open </a:t>
            </a:r>
            <a:r>
              <a:rPr lang="en-US" baseline="0" dirty="0" err="1" smtClean="0"/>
              <a:t>api</a:t>
            </a:r>
            <a:r>
              <a:rPr lang="en-US" baseline="0" dirty="0" smtClean="0"/>
              <a:t> http://</a:t>
            </a:r>
            <a:r>
              <a:rPr lang="en-US" baseline="0" dirty="0" err="1" smtClean="0"/>
              <a:t>toni.org</a:t>
            </a:r>
            <a:r>
              <a:rPr lang="en-US" baseline="0" dirty="0" smtClean="0"/>
              <a:t>/2007/01/30/open-source-</a:t>
            </a:r>
            <a:r>
              <a:rPr lang="en-US" baseline="0" dirty="0" err="1" smtClean="0"/>
              <a:t>vs</a:t>
            </a:r>
            <a:r>
              <a:rPr lang="en-US" baseline="0" dirty="0" smtClean="0"/>
              <a:t>-open-</a:t>
            </a:r>
            <a:r>
              <a:rPr lang="en-US" baseline="0" dirty="0" err="1" smtClean="0"/>
              <a:t>apis</a:t>
            </a:r>
            <a:r>
              <a:rPr lang="en-US" baseline="0" dirty="0" smtClean="0"/>
              <a:t>/</a:t>
            </a:r>
          </a:p>
          <a:p>
            <a:endParaRPr lang="en-US" baseline="0" dirty="0" smtClean="0"/>
          </a:p>
          <a:p>
            <a:r>
              <a:rPr lang="en-US" baseline="0" dirty="0" smtClean="0"/>
              <a:t>Agenda:</a:t>
            </a:r>
          </a:p>
          <a:p>
            <a:r>
              <a:rPr lang="en-US" baseline="0" dirty="0" smtClean="0"/>
              <a:t> - intro</a:t>
            </a:r>
          </a:p>
          <a:p>
            <a:r>
              <a:rPr lang="en-US" baseline="0" dirty="0" smtClean="0"/>
              <a:t>	- z </a:t>
            </a:r>
            <a:r>
              <a:rPr lang="en-US" baseline="0" dirty="0" err="1" smtClean="0"/>
              <a:t>teflonem</a:t>
            </a:r>
            <a:r>
              <a:rPr lang="en-US" baseline="0" dirty="0" smtClean="0"/>
              <a:t> od </a:t>
            </a:r>
            <a:r>
              <a:rPr lang="en-US" baseline="0" dirty="0" err="1" smtClean="0"/>
              <a:t>promu</a:t>
            </a:r>
            <a:r>
              <a:rPr lang="en-US" baseline="0" dirty="0" smtClean="0"/>
              <a:t> </a:t>
            </a:r>
            <a:r>
              <a:rPr lang="en-US" baseline="0" dirty="0" err="1" smtClean="0"/>
              <a:t>kosmicznego</a:t>
            </a:r>
            <a:r>
              <a:rPr lang="en-US" baseline="0" dirty="0" smtClean="0"/>
              <a:t> do </a:t>
            </a:r>
            <a:r>
              <a:rPr lang="en-US" baseline="0" dirty="0" err="1" smtClean="0"/>
              <a:t>kuchni</a:t>
            </a:r>
            <a:endParaRPr lang="en-US" baseline="0" dirty="0" smtClean="0"/>
          </a:p>
          <a:p>
            <a:r>
              <a:rPr lang="en-US" baseline="0" dirty="0" smtClean="0"/>
              <a:t>	- </a:t>
            </a:r>
            <a:r>
              <a:rPr lang="en-US" baseline="0" dirty="0" err="1" smtClean="0"/>
              <a:t>inne</a:t>
            </a:r>
            <a:r>
              <a:rPr lang="en-US" baseline="0" dirty="0" smtClean="0"/>
              <a:t> </a:t>
            </a:r>
            <a:r>
              <a:rPr lang="en-US" baseline="0" dirty="0" err="1" smtClean="0"/>
              <a:t>przyklady</a:t>
            </a:r>
            <a:r>
              <a:rPr lang="en-US" baseline="0" dirty="0" smtClean="0"/>
              <a:t> </a:t>
            </a:r>
            <a:r>
              <a:rPr lang="en-US" baseline="0" dirty="0" err="1" smtClean="0"/>
              <a:t>rozwiazan</a:t>
            </a:r>
            <a:r>
              <a:rPr lang="en-US" baseline="0" dirty="0" smtClean="0"/>
              <a:t> </a:t>
            </a:r>
            <a:r>
              <a:rPr lang="en-US" baseline="0" dirty="0" err="1" smtClean="0"/>
              <a:t>technicznych</a:t>
            </a:r>
            <a:r>
              <a:rPr lang="en-US" baseline="0" dirty="0" smtClean="0"/>
              <a:t> </a:t>
            </a:r>
            <a:r>
              <a:rPr lang="en-US" baseline="0" dirty="0" err="1" smtClean="0"/>
              <a:t>ktore</a:t>
            </a:r>
            <a:r>
              <a:rPr lang="en-US" baseline="0" dirty="0" smtClean="0"/>
              <a:t> </a:t>
            </a:r>
            <a:r>
              <a:rPr lang="en-US" baseline="0" dirty="0" err="1" smtClean="0"/>
              <a:t>przenikly</a:t>
            </a:r>
            <a:r>
              <a:rPr lang="en-US" baseline="0" dirty="0" smtClean="0"/>
              <a:t> do </a:t>
            </a:r>
            <a:r>
              <a:rPr lang="en-US" baseline="0" dirty="0" err="1" smtClean="0"/>
              <a:t>naszego</a:t>
            </a:r>
            <a:r>
              <a:rPr lang="en-US" baseline="0" dirty="0" smtClean="0"/>
              <a:t> </a:t>
            </a:r>
            <a:r>
              <a:rPr lang="en-US" baseline="0" dirty="0" err="1" smtClean="0"/>
              <a:t>zycia</a:t>
            </a:r>
            <a:endParaRPr lang="en-US" baseline="0" dirty="0" smtClean="0"/>
          </a:p>
          <a:p>
            <a:r>
              <a:rPr lang="en-US" baseline="0" dirty="0" smtClean="0"/>
              <a:t>	- </a:t>
            </a:r>
            <a:r>
              <a:rPr lang="en-US" baseline="0" dirty="0" err="1" smtClean="0"/>
              <a:t>przyklady</a:t>
            </a:r>
            <a:r>
              <a:rPr lang="en-US" baseline="0" dirty="0" smtClean="0"/>
              <a:t> </a:t>
            </a:r>
            <a:r>
              <a:rPr lang="en-US" baseline="0" dirty="0" err="1" smtClean="0"/>
              <a:t>technologii</a:t>
            </a:r>
            <a:r>
              <a:rPr lang="en-US" baseline="0" dirty="0" smtClean="0"/>
              <a:t> IT</a:t>
            </a:r>
          </a:p>
          <a:p>
            <a:endParaRPr lang="en-US" baseline="0" dirty="0" smtClean="0"/>
          </a:p>
          <a:p>
            <a:r>
              <a:rPr lang="en-US" baseline="0" dirty="0" smtClean="0"/>
              <a:t> - 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r>
              <a:rPr lang="en-US" baseline="0" dirty="0" smtClean="0"/>
              <a:t>	</a:t>
            </a:r>
          </a:p>
          <a:p>
            <a:r>
              <a:rPr lang="en-US" baseline="0" dirty="0" smtClean="0"/>
              <a:t> - 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blow</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a:t>
            </a:r>
            <a:r>
              <a:rPr lang="en-US" baseline="0" dirty="0" smtClean="0"/>
              <a:t>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endParaRPr lang="en-US" baseline="0" dirty="0" smtClean="0"/>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baseline="0" dirty="0" smtClean="0"/>
          </a:p>
          <a:p>
            <a:r>
              <a:rPr lang="en-US" baseline="0" dirty="0" smtClean="0"/>
              <a:t> - </a:t>
            </a:r>
            <a:r>
              <a:rPr lang="en-US" baseline="0" dirty="0" err="1" smtClean="0"/>
              <a:t>podsumowanie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a:t>
            </a:fld>
            <a:endParaRPr lang="en-US"/>
          </a:p>
        </p:txBody>
      </p:sp>
    </p:spTree>
    <p:extLst>
      <p:ext uri="{BB962C8B-B14F-4D97-AF65-F5344CB8AC3E}">
        <p14:creationId xmlns:p14="http://schemas.microsoft.com/office/powerpoint/2010/main" val="3925492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Praca</a:t>
            </a:r>
            <a:r>
              <a:rPr lang="en-US" dirty="0" smtClean="0"/>
              <a:t> w </a:t>
            </a:r>
            <a:r>
              <a:rPr lang="en-US" dirty="0" err="1" smtClean="0"/>
              <a:t>grupie</a:t>
            </a:r>
            <a:r>
              <a:rPr lang="en-US" dirty="0" smtClean="0"/>
              <a:t>:</a:t>
            </a:r>
            <a:r>
              <a:rPr lang="en-US" baseline="0" dirty="0" smtClean="0"/>
              <a:t> </a:t>
            </a:r>
            <a:r>
              <a:rPr lang="en-US" dirty="0" smtClean="0"/>
              <a:t>https://</a:t>
            </a:r>
            <a:r>
              <a:rPr lang="en-US" dirty="0" err="1" smtClean="0"/>
              <a:t>www.lullabot.com</a:t>
            </a:r>
            <a:r>
              <a:rPr lang="en-US" dirty="0" smtClean="0"/>
              <a:t>/articles/managing-projects-with-</a:t>
            </a:r>
            <a:r>
              <a:rPr lang="en-US" dirty="0" err="1" smtClean="0"/>
              <a:t>github</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Przykład</a:t>
            </a:r>
            <a:r>
              <a:rPr lang="en-US" dirty="0" smtClean="0"/>
              <a:t> ‘for writers’ </a:t>
            </a:r>
            <a:r>
              <a:rPr lang="en-US" dirty="0" smtClean="0">
                <a:hlinkClick r:id="rId3"/>
              </a:rPr>
              <a:t>http://www.madebyloren.com/github-for-writers</a:t>
            </a:r>
            <a:endParaRPr lang="en-US" dirty="0" smtClean="0"/>
          </a:p>
          <a:p>
            <a:endParaRPr lang="en-US" dirty="0" smtClean="0"/>
          </a:p>
          <a:p>
            <a:r>
              <a:rPr lang="en-US" dirty="0" err="1" smtClean="0"/>
              <a:t>Pokazac</a:t>
            </a:r>
            <a:r>
              <a:rPr lang="en-US" baseline="0" dirty="0" smtClean="0"/>
              <a:t> </a:t>
            </a:r>
            <a:r>
              <a:rPr lang="en-US" baseline="0" dirty="0" err="1" smtClean="0"/>
              <a:t>na</a:t>
            </a:r>
            <a:r>
              <a:rPr lang="en-US" baseline="0" dirty="0" smtClean="0"/>
              <a:t> </a:t>
            </a:r>
            <a:r>
              <a:rPr lang="en-US" baseline="0" dirty="0" err="1" smtClean="0"/>
              <a:t>przykladzie</a:t>
            </a:r>
            <a:r>
              <a:rPr lang="en-US" baseline="0" dirty="0" smtClean="0"/>
              <a:t> </a:t>
            </a:r>
            <a:r>
              <a:rPr lang="en-US" baseline="0" dirty="0" err="1" smtClean="0"/>
              <a:t>jakiegos</a:t>
            </a:r>
            <a:r>
              <a:rPr lang="en-US" baseline="0" dirty="0" smtClean="0"/>
              <a:t> </a:t>
            </a:r>
            <a:r>
              <a:rPr lang="en-US" baseline="0" dirty="0" err="1" smtClean="0"/>
              <a:t>projektu</a:t>
            </a:r>
            <a:r>
              <a:rPr lang="en-US" baseline="0" dirty="0" smtClean="0"/>
              <a:t> open source </a:t>
            </a:r>
            <a:r>
              <a:rPr lang="en-US" baseline="0" dirty="0" err="1" smtClean="0"/>
              <a:t>ilu</a:t>
            </a:r>
            <a:r>
              <a:rPr lang="en-US" baseline="0" dirty="0" smtClean="0"/>
              <a:t> </a:t>
            </a:r>
            <a:r>
              <a:rPr lang="en-US" baseline="0" dirty="0" err="1" smtClean="0"/>
              <a:t>ludzi</a:t>
            </a:r>
            <a:r>
              <a:rPr lang="en-US" baseline="0" dirty="0" smtClean="0"/>
              <a:t> tam </a:t>
            </a:r>
            <a:r>
              <a:rPr lang="en-US" baseline="0" dirty="0" err="1" smtClean="0"/>
              <a:t>commituje</a:t>
            </a:r>
            <a:r>
              <a:rPr lang="en-US" baseline="0" dirty="0" smtClean="0"/>
              <a:t> – I </a:t>
            </a:r>
            <a:r>
              <a:rPr lang="en-US" baseline="0" dirty="0" err="1" smtClean="0"/>
              <a:t>jakies</a:t>
            </a:r>
            <a:r>
              <a:rPr lang="en-US" baseline="0" dirty="0" smtClean="0"/>
              <a:t> </a:t>
            </a:r>
            <a:r>
              <a:rPr lang="en-US" baseline="0" dirty="0" err="1" smtClean="0"/>
              <a:t>ciekawe</a:t>
            </a:r>
            <a:r>
              <a:rPr lang="en-US" baseline="0" dirty="0" smtClean="0"/>
              <a:t> </a:t>
            </a:r>
            <a:r>
              <a:rPr lang="en-US" baseline="0" dirty="0" err="1" smtClean="0"/>
              <a:t>funkcjie</a:t>
            </a:r>
            <a:endParaRPr lang="en-US" baseline="0" dirty="0" smtClean="0"/>
          </a:p>
          <a:p>
            <a:endParaRPr lang="en-US" baseline="0" dirty="0" smtClean="0"/>
          </a:p>
          <a:p>
            <a:r>
              <a:rPr lang="en-US" baseline="0" dirty="0" err="1" smtClean="0"/>
              <a:t>Pokazac</a:t>
            </a:r>
            <a:r>
              <a:rPr lang="en-US" baseline="0" dirty="0" smtClean="0"/>
              <a:t> </a:t>
            </a:r>
            <a:r>
              <a:rPr lang="en-US" baseline="0" dirty="0" err="1" smtClean="0"/>
              <a:t>moze</a:t>
            </a:r>
            <a:r>
              <a:rPr lang="en-US" baseline="0" dirty="0" smtClean="0"/>
              <a:t> </a:t>
            </a:r>
            <a:r>
              <a:rPr lang="en-US" baseline="0" dirty="0" err="1" smtClean="0"/>
              <a:t>GitHub</a:t>
            </a:r>
            <a:r>
              <a:rPr lang="en-US" baseline="0" dirty="0" smtClean="0"/>
              <a:t> flow:</a:t>
            </a:r>
          </a:p>
          <a:p>
            <a:endParaRPr lang="en-US" baseline="0" dirty="0" smtClean="0"/>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Flow is a workflow built on top of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that goes like this:  </a:t>
            </a:r>
          </a:p>
          <a:p>
            <a:r>
              <a:rPr lang="en-US" sz="1200" kern="1200" dirty="0" smtClean="0">
                <a:solidFill>
                  <a:schemeClr val="tx1"/>
                </a:solidFill>
                <a:latin typeface="+mn-lt"/>
                <a:ea typeface="+mn-ea"/>
                <a:cs typeface="+mn-cs"/>
              </a:rPr>
              <a:t>A main (master) branch is considered stable</a:t>
            </a:r>
          </a:p>
          <a:p>
            <a:r>
              <a:rPr lang="en-US" sz="1200" kern="1200" dirty="0" smtClean="0">
                <a:solidFill>
                  <a:schemeClr val="tx1"/>
                </a:solidFill>
                <a:latin typeface="+mn-lt"/>
                <a:ea typeface="+mn-ea"/>
                <a:cs typeface="+mn-cs"/>
              </a:rPr>
              <a:t>Updates are done on separate branches off of master</a:t>
            </a:r>
          </a:p>
          <a:p>
            <a:r>
              <a:rPr lang="en-US" sz="1200" kern="1200" dirty="0" smtClean="0">
                <a:solidFill>
                  <a:schemeClr val="tx1"/>
                </a:solidFill>
                <a:latin typeface="+mn-lt"/>
                <a:ea typeface="+mn-ea"/>
                <a:cs typeface="+mn-cs"/>
              </a:rPr>
              <a:t>When an update is ready to be merged in, a 'pull request' is created</a:t>
            </a:r>
          </a:p>
          <a:p>
            <a:r>
              <a:rPr lang="en-US" sz="1200" kern="1200" dirty="0" smtClean="0">
                <a:solidFill>
                  <a:schemeClr val="tx1"/>
                </a:solidFill>
                <a:latin typeface="+mn-lt"/>
                <a:ea typeface="+mn-ea"/>
                <a:cs typeface="+mn-cs"/>
              </a:rPr>
              <a:t>The pull request is reviewed by a team member, noting any changes that should be made</a:t>
            </a:r>
          </a:p>
          <a:p>
            <a:r>
              <a:rPr lang="en-US" sz="1200" kern="1200" dirty="0" smtClean="0">
                <a:solidFill>
                  <a:schemeClr val="tx1"/>
                </a:solidFill>
                <a:latin typeface="+mn-lt"/>
                <a:ea typeface="+mn-ea"/>
                <a:cs typeface="+mn-cs"/>
              </a:rPr>
              <a:t>When the pull request is approved, the branch containing updates is merged into master</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So for non-developers</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Imagine the same workflow applied to a collaborative document, like a college engineering group research paper: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start writing the paper, implementing a basic structure and some initial facts.</a:t>
            </a:r>
          </a:p>
          <a:p>
            <a:r>
              <a:rPr lang="en-US" sz="1200" kern="1200" dirty="0" smtClean="0">
                <a:solidFill>
                  <a:schemeClr val="tx1"/>
                </a:solidFill>
                <a:latin typeface="+mn-lt"/>
                <a:ea typeface="+mn-ea"/>
                <a:cs typeface="+mn-cs"/>
              </a:rPr>
              <a:t>Jacob clicks a button and branches off onto his own version of the document. He doesn't have to download a file, make a copy, and rename it.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takes care of that. He can make changes at will, without worrying about affecting anybody else (unlike real-time tools like Google Docs). He adds a new section, and also fixes some of my factual errors.</a:t>
            </a:r>
          </a:p>
          <a:p>
            <a:r>
              <a:rPr lang="en-US" sz="1200" kern="1200" dirty="0" smtClean="0">
                <a:solidFill>
                  <a:schemeClr val="tx1"/>
                </a:solidFill>
                <a:latin typeface="+mn-lt"/>
                <a:ea typeface="+mn-ea"/>
                <a:cs typeface="+mn-cs"/>
              </a:rPr>
              <a:t>Jacob thinks his changes are ready to be merged into the main document, so he creates a pull request (again, with the click of a button).</a:t>
            </a:r>
          </a:p>
          <a:p>
            <a:r>
              <a:rPr lang="en-US" sz="1200" kern="1200" dirty="0" smtClean="0">
                <a:solidFill>
                  <a:schemeClr val="tx1"/>
                </a:solidFill>
                <a:latin typeface="+mn-lt"/>
                <a:ea typeface="+mn-ea"/>
                <a:cs typeface="+mn-cs"/>
              </a:rPr>
              <a:t>The team is automatically notified via email that Jacob opened a pull request. Everyone can quickly see exactly what changed - line for line, word for word.</a:t>
            </a:r>
          </a:p>
          <a:p>
            <a:r>
              <a:rPr lang="en-US" sz="1200" kern="1200" dirty="0" err="1" smtClean="0">
                <a:solidFill>
                  <a:schemeClr val="tx1"/>
                </a:solidFill>
                <a:latin typeface="+mn-lt"/>
                <a:ea typeface="+mn-ea"/>
                <a:cs typeface="+mn-cs"/>
              </a:rPr>
              <a:t>Marva</a:t>
            </a:r>
            <a:r>
              <a:rPr lang="en-US" sz="1200" kern="1200" dirty="0" smtClean="0">
                <a:solidFill>
                  <a:schemeClr val="tx1"/>
                </a:solidFill>
                <a:latin typeface="+mn-lt"/>
                <a:ea typeface="+mn-ea"/>
                <a:cs typeface="+mn-cs"/>
              </a:rPr>
              <a:t> looks over Jacob's work and notices a few grammatical issues, which she points out in a comment on Jacob's pull request.</a:t>
            </a:r>
          </a:p>
          <a:p>
            <a:r>
              <a:rPr lang="en-US" sz="1200" kern="1200" dirty="0" smtClean="0">
                <a:solidFill>
                  <a:schemeClr val="tx1"/>
                </a:solidFill>
                <a:latin typeface="+mn-lt"/>
                <a:ea typeface="+mn-ea"/>
                <a:cs typeface="+mn-cs"/>
              </a:rPr>
              <a:t>Jacob fixes the errors, </a:t>
            </a:r>
            <a:r>
              <a:rPr lang="en-US" sz="1200" kern="1200" dirty="0" err="1" smtClean="0">
                <a:solidFill>
                  <a:schemeClr val="tx1"/>
                </a:solidFill>
                <a:latin typeface="+mn-lt"/>
                <a:ea typeface="+mn-ea"/>
                <a:cs typeface="+mn-cs"/>
              </a:rPr>
              <a:t>Marva</a:t>
            </a:r>
            <a:r>
              <a:rPr lang="en-US" sz="1200" kern="1200" dirty="0" smtClean="0">
                <a:solidFill>
                  <a:schemeClr val="tx1"/>
                </a:solidFill>
                <a:latin typeface="+mn-lt"/>
                <a:ea typeface="+mn-ea"/>
                <a:cs typeface="+mn-cs"/>
              </a:rPr>
              <a:t> approves his pull request (again, with the click of a button), and the changes are merged into the main document.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workflow may sound complex, but it's actually incredibly simple and efficient in practice.</a:t>
            </a:r>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12</a:t>
            </a:fld>
            <a:endParaRPr lang="en-US"/>
          </a:p>
        </p:txBody>
      </p:sp>
    </p:spTree>
    <p:extLst>
      <p:ext uri="{BB962C8B-B14F-4D97-AF65-F5344CB8AC3E}">
        <p14:creationId xmlns:p14="http://schemas.microsoft.com/office/powerpoint/2010/main" val="185041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The </a:t>
            </a:r>
            <a:r>
              <a:rPr lang="en-US" sz="1200" b="1" kern="1200" dirty="0" err="1" smtClean="0">
                <a:solidFill>
                  <a:schemeClr val="tx1"/>
                </a:solidFill>
                <a:latin typeface="+mn-lt"/>
                <a:ea typeface="+mn-ea"/>
                <a:cs typeface="+mn-cs"/>
              </a:rPr>
              <a:t>HoTT</a:t>
            </a:r>
            <a:r>
              <a:rPr lang="en-US" sz="1200" b="1" kern="1200" dirty="0" smtClean="0">
                <a:solidFill>
                  <a:schemeClr val="tx1"/>
                </a:solidFill>
                <a:latin typeface="+mn-lt"/>
                <a:ea typeface="+mn-ea"/>
                <a:cs typeface="+mn-cs"/>
              </a:rPr>
              <a:t> Book: Proof</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A group of almost 40 mathematicians wrote a 600 page textbook on </a:t>
            </a:r>
            <a:r>
              <a:rPr lang="en-US" sz="1200" b="0" kern="1200" dirty="0" err="1" smtClean="0">
                <a:solidFill>
                  <a:schemeClr val="tx1"/>
                </a:solidFill>
                <a:latin typeface="+mn-lt"/>
                <a:ea typeface="+mn-ea"/>
                <a:cs typeface="+mn-cs"/>
              </a:rPr>
              <a:t>Homotopy</a:t>
            </a:r>
            <a:r>
              <a:rPr lang="en-US" sz="1200" b="0" kern="1200" dirty="0" smtClean="0">
                <a:solidFill>
                  <a:schemeClr val="tx1"/>
                </a:solidFill>
                <a:latin typeface="+mn-lt"/>
                <a:ea typeface="+mn-ea"/>
                <a:cs typeface="+mn-cs"/>
              </a:rPr>
              <a:t> Type Theory in less than six months. They taught themselves </a:t>
            </a:r>
            <a:r>
              <a:rPr lang="en-US" sz="1200" b="0" kern="1200" dirty="0" err="1" smtClean="0">
                <a:solidFill>
                  <a:schemeClr val="tx1"/>
                </a:solidFill>
                <a:latin typeface="+mn-lt"/>
                <a:ea typeface="+mn-ea"/>
                <a:cs typeface="+mn-cs"/>
              </a:rPr>
              <a:t>git</a:t>
            </a:r>
            <a:r>
              <a:rPr lang="en-US" sz="1200" b="0" kern="1200" dirty="0" smtClean="0">
                <a:solidFill>
                  <a:schemeClr val="tx1"/>
                </a:solidFill>
                <a:latin typeface="+mn-lt"/>
                <a:ea typeface="+mn-ea"/>
                <a:cs typeface="+mn-cs"/>
              </a:rPr>
              <a:t>, and they used </a:t>
            </a:r>
            <a:r>
              <a:rPr lang="en-US" sz="1200" b="0" kern="1200" dirty="0" err="1" smtClean="0">
                <a:solidFill>
                  <a:schemeClr val="tx1"/>
                </a:solidFill>
                <a:latin typeface="+mn-lt"/>
                <a:ea typeface="+mn-ea"/>
                <a:cs typeface="+mn-cs"/>
              </a:rPr>
              <a:t>GitHub</a:t>
            </a:r>
            <a:r>
              <a:rPr lang="en-US" sz="1200" b="0" kern="1200" dirty="0" smtClean="0">
                <a:solidFill>
                  <a:schemeClr val="tx1"/>
                </a:solidFill>
                <a:latin typeface="+mn-lt"/>
                <a:ea typeface="+mn-ea"/>
                <a:cs typeface="+mn-cs"/>
              </a:rPr>
              <a:t> for hosting, pull requests, and discussions. The book simply wouldn't exist without </a:t>
            </a:r>
            <a:r>
              <a:rPr lang="en-US" sz="1200" b="0" kern="1200" dirty="0" err="1" smtClean="0">
                <a:solidFill>
                  <a:schemeClr val="tx1"/>
                </a:solidFill>
                <a:latin typeface="+mn-lt"/>
                <a:ea typeface="+mn-ea"/>
                <a:cs typeface="+mn-cs"/>
              </a:rPr>
              <a:t>GitHub</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That. Is. Amazing.</a:t>
            </a:r>
          </a:p>
          <a:p>
            <a:r>
              <a:rPr lang="en-US" sz="1200" b="0" kern="1200" dirty="0" smtClean="0">
                <a:solidFill>
                  <a:schemeClr val="tx1"/>
                </a:solidFill>
                <a:latin typeface="+mn-lt"/>
                <a:ea typeface="+mn-ea"/>
                <a:cs typeface="+mn-cs"/>
              </a:rPr>
              <a:t>I subscribed to the </a:t>
            </a:r>
            <a:r>
              <a:rPr lang="en-US" sz="1200" b="0" kern="1200" dirty="0" smtClean="0">
                <a:solidFill>
                  <a:schemeClr val="tx1"/>
                </a:solidFill>
                <a:latin typeface="+mn-lt"/>
                <a:ea typeface="+mn-ea"/>
                <a:cs typeface="+mn-cs"/>
                <a:hlinkClick r:id="rId3"/>
              </a:rPr>
              <a:t>project on GitHub and I receive email updates every single day. The book has been released, but they're </a:t>
            </a:r>
            <a:r>
              <a:rPr lang="en-US" sz="1200" b="0" kern="1200" dirty="0" smtClean="0">
                <a:solidFill>
                  <a:schemeClr val="tx1"/>
                </a:solidFill>
                <a:latin typeface="+mn-lt"/>
                <a:ea typeface="+mn-ea"/>
                <a:cs typeface="+mn-cs"/>
                <a:hlinkClick r:id="rId4"/>
              </a:rPr>
              <a:t>still iterating constantly. I can't even begin to comprehend the complex mathematics racing through my inbox, but the fact that these brilliant mathematicians are collaborating like this, creating something that has never existed before, out in the open, and I have a front row seat... it just blows my mind.</a:t>
            </a:r>
          </a:p>
          <a:p>
            <a:r>
              <a:rPr lang="en-US" sz="1200" b="0" kern="1200" dirty="0" smtClean="0">
                <a:solidFill>
                  <a:schemeClr val="tx1"/>
                </a:solidFill>
                <a:latin typeface="+mn-lt"/>
                <a:ea typeface="+mn-ea"/>
                <a:cs typeface="+mn-cs"/>
              </a:rPr>
              <a:t>If you have a minute, read about their </a:t>
            </a:r>
            <a:r>
              <a:rPr lang="en-US" sz="1200" b="0" kern="1200" dirty="0" smtClean="0">
                <a:solidFill>
                  <a:schemeClr val="tx1"/>
                </a:solidFill>
                <a:latin typeface="+mn-lt"/>
                <a:ea typeface="+mn-ea"/>
                <a:cs typeface="+mn-cs"/>
                <a:hlinkClick r:id="rId5"/>
              </a:rPr>
              <a:t>experiences writing the book. Here's a snippet: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mathematicians do not normally work together in large groups. In a small group they can get away with using obsolete technology, such as sending each other source </a:t>
            </a:r>
            <a:r>
              <a:rPr lang="en-US" sz="1200" b="0" kern="1200" dirty="0" err="1" smtClean="0">
                <a:solidFill>
                  <a:schemeClr val="tx1"/>
                </a:solidFill>
                <a:latin typeface="+mn-lt"/>
                <a:ea typeface="+mn-ea"/>
                <a:cs typeface="+mn-cs"/>
              </a:rPr>
              <a:t>LaTeX</a:t>
            </a:r>
            <a:r>
              <a:rPr lang="en-US" sz="1200" b="0" kern="1200" dirty="0" smtClean="0">
                <a:solidFill>
                  <a:schemeClr val="tx1"/>
                </a:solidFill>
                <a:latin typeface="+mn-lt"/>
                <a:ea typeface="+mn-ea"/>
                <a:cs typeface="+mn-cs"/>
              </a:rPr>
              <a:t> files by email, but with two dozen people even </a:t>
            </a:r>
            <a:r>
              <a:rPr lang="en-US" sz="1200" b="0" kern="1200" dirty="0" err="1" smtClean="0">
                <a:solidFill>
                  <a:schemeClr val="tx1"/>
                </a:solidFill>
                <a:latin typeface="+mn-lt"/>
                <a:ea typeface="+mn-ea"/>
                <a:cs typeface="+mn-cs"/>
              </a:rPr>
              <a:t>Dropbox</a:t>
            </a:r>
            <a:r>
              <a:rPr lang="en-US" sz="1200" b="0" kern="1200" dirty="0" smtClean="0">
                <a:solidFill>
                  <a:schemeClr val="tx1"/>
                </a:solidFill>
                <a:latin typeface="+mn-lt"/>
                <a:ea typeface="+mn-ea"/>
                <a:cs typeface="+mn-cs"/>
              </a:rPr>
              <a:t> or any other file synchronization system would have failed miserably.... We used </a:t>
            </a:r>
            <a:r>
              <a:rPr lang="en-US" sz="1200" b="0" kern="1200" dirty="0" err="1" smtClean="0">
                <a:solidFill>
                  <a:schemeClr val="tx1"/>
                </a:solidFill>
                <a:latin typeface="+mn-lt"/>
                <a:ea typeface="+mn-ea"/>
                <a:cs typeface="+mn-cs"/>
              </a:rPr>
              <a:t>git</a:t>
            </a:r>
            <a:r>
              <a:rPr lang="en-US" sz="1200" b="0" kern="1200" dirty="0" smtClean="0">
                <a:solidFill>
                  <a:schemeClr val="tx1"/>
                </a:solidFill>
                <a:latin typeface="+mn-lt"/>
                <a:ea typeface="+mn-ea"/>
                <a:cs typeface="+mn-cs"/>
              </a:rPr>
              <a:t> and </a:t>
            </a:r>
            <a:r>
              <a:rPr lang="en-US" sz="1200" b="0" kern="1200" dirty="0" err="1" smtClean="0">
                <a:solidFill>
                  <a:schemeClr val="tx1"/>
                </a:solidFill>
                <a:latin typeface="+mn-lt"/>
                <a:ea typeface="+mn-ea"/>
                <a:cs typeface="+mn-cs"/>
              </a:rPr>
              <a:t>github.com</a:t>
            </a:r>
            <a:r>
              <a:rPr lang="en-US" sz="1200" b="0" kern="1200" dirty="0" smtClean="0">
                <a:solidFill>
                  <a:schemeClr val="tx1"/>
                </a:solidFill>
                <a:latin typeface="+mn-lt"/>
                <a:ea typeface="+mn-ea"/>
                <a:cs typeface="+mn-cs"/>
              </a:rPr>
              <a:t>. In the beginning it took some convincing and getting used to, although it was not too bad. In the end the repository served not only as an archive for our files, but also as a central hub for planning and discussions. For several months I checked </a:t>
            </a:r>
            <a:r>
              <a:rPr lang="en-US" sz="1200" b="0" kern="1200" dirty="0" err="1" smtClean="0">
                <a:solidFill>
                  <a:schemeClr val="tx1"/>
                </a:solidFill>
                <a:latin typeface="+mn-lt"/>
                <a:ea typeface="+mn-ea"/>
                <a:cs typeface="+mn-cs"/>
              </a:rPr>
              <a:t>github</a:t>
            </a:r>
            <a:r>
              <a:rPr lang="en-US" sz="1200" b="0" kern="1200" dirty="0" smtClean="0">
                <a:solidFill>
                  <a:schemeClr val="tx1"/>
                </a:solidFill>
                <a:latin typeface="+mn-lt"/>
                <a:ea typeface="+mn-ea"/>
                <a:cs typeface="+mn-cs"/>
              </a:rPr>
              <a:t> more often than email and </a:t>
            </a:r>
            <a:r>
              <a:rPr lang="en-US" sz="1200" b="0" kern="1200" dirty="0" err="1" smtClean="0">
                <a:solidFill>
                  <a:schemeClr val="tx1"/>
                </a:solidFill>
                <a:latin typeface="+mn-lt"/>
                <a:ea typeface="+mn-ea"/>
                <a:cs typeface="+mn-cs"/>
              </a:rPr>
              <a:t>Facbook</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Github</a:t>
            </a:r>
            <a:r>
              <a:rPr lang="en-US" sz="1200" b="0" kern="1200" dirty="0" smtClean="0">
                <a:solidFill>
                  <a:schemeClr val="tx1"/>
                </a:solidFill>
                <a:latin typeface="+mn-lt"/>
                <a:ea typeface="+mn-ea"/>
                <a:cs typeface="+mn-cs"/>
              </a:rPr>
              <a:t> was my Facebook (without the cute kittens). If you do not know about tools like </a:t>
            </a:r>
            <a:r>
              <a:rPr lang="en-US" sz="1200" b="0" kern="1200" dirty="0" err="1" smtClean="0">
                <a:solidFill>
                  <a:schemeClr val="tx1"/>
                </a:solidFill>
                <a:latin typeface="+mn-lt"/>
                <a:ea typeface="+mn-ea"/>
                <a:cs typeface="+mn-cs"/>
              </a:rPr>
              <a:t>git</a:t>
            </a:r>
            <a:r>
              <a:rPr lang="en-US" sz="1200" b="0" kern="1200" dirty="0" smtClean="0">
                <a:solidFill>
                  <a:schemeClr val="tx1"/>
                </a:solidFill>
                <a:latin typeface="+mn-lt"/>
                <a:ea typeface="+mn-ea"/>
                <a:cs typeface="+mn-cs"/>
              </a:rPr>
              <a:t> but you write scientific papers (or you create any kind of digital content) you really, really should learn about revision control systems. Even as a sole author of a paper you will profit from learning how to use one ...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Amazing</a:t>
            </a:r>
          </a:p>
          <a:p>
            <a:endParaRPr lang="en-US" dirty="0" smtClean="0"/>
          </a:p>
          <a:p>
            <a:endParaRPr lang="en-US" dirty="0" smtClean="0"/>
          </a:p>
          <a:p>
            <a:r>
              <a:rPr lang="en-US" dirty="0" smtClean="0"/>
              <a:t>Taken all form:</a:t>
            </a:r>
            <a:r>
              <a:rPr lang="en-US" baseline="0" dirty="0" smtClean="0"/>
              <a:t> http://</a:t>
            </a:r>
            <a:r>
              <a:rPr lang="en-US" baseline="0" dirty="0" err="1" smtClean="0"/>
              <a:t>www.madebyloren.com</a:t>
            </a:r>
            <a:r>
              <a:rPr lang="en-US" baseline="0" dirty="0" smtClean="0"/>
              <a:t>/</a:t>
            </a:r>
            <a:r>
              <a:rPr lang="en-US" baseline="0" dirty="0" err="1" smtClean="0"/>
              <a:t>github</a:t>
            </a:r>
            <a:r>
              <a:rPr lang="en-US" baseline="0" dirty="0" smtClean="0"/>
              <a:t>-for-writers</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13</a:t>
            </a:fld>
            <a:endParaRPr lang="en-US"/>
          </a:p>
        </p:txBody>
      </p:sp>
    </p:spTree>
    <p:extLst>
      <p:ext uri="{BB962C8B-B14F-4D97-AF65-F5344CB8AC3E}">
        <p14:creationId xmlns:p14="http://schemas.microsoft.com/office/powerpoint/2010/main" val="973216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moze</a:t>
            </a:r>
            <a:r>
              <a:rPr lang="en-US" baseline="0" dirty="0" smtClean="0"/>
              <a:t> </a:t>
            </a:r>
            <a:r>
              <a:rPr lang="en-US" baseline="0" dirty="0" err="1" smtClean="0"/>
              <a:t>znacycz</a:t>
            </a:r>
            <a:r>
              <a:rPr lang="en-US" baseline="0" dirty="0" smtClean="0"/>
              <a:t> </a:t>
            </a:r>
            <a:r>
              <a:rPr lang="en-US" baseline="0" dirty="0" err="1" smtClean="0"/>
              <a:t>dla</a:t>
            </a:r>
            <a:r>
              <a:rPr lang="en-US" baseline="0" dirty="0" smtClean="0"/>
              <a:t> was</a:t>
            </a:r>
          </a:p>
          <a:p>
            <a:r>
              <a:rPr lang="en-US" baseline="0" dirty="0" smtClean="0"/>
              <a:t>	- demo – </a:t>
            </a:r>
            <a:r>
              <a:rPr lang="en-US" baseline="0" dirty="0" err="1" smtClean="0"/>
              <a:t>wspolna</a:t>
            </a:r>
            <a:r>
              <a:rPr lang="en-US" baseline="0" dirty="0" smtClean="0"/>
              <a:t> </a:t>
            </a:r>
            <a:r>
              <a:rPr lang="en-US" baseline="0" dirty="0" err="1" smtClean="0"/>
              <a:t>praca</a:t>
            </a:r>
            <a:r>
              <a:rPr lang="en-US" baseline="0" dirty="0" smtClean="0"/>
              <a:t> </a:t>
            </a:r>
            <a:r>
              <a:rPr lang="en-US" baseline="0" dirty="0" err="1" smtClean="0"/>
              <a:t>nad</a:t>
            </a:r>
            <a:r>
              <a:rPr lang="en-US" baseline="0" dirty="0" smtClean="0"/>
              <a:t> </a:t>
            </a:r>
            <a:r>
              <a:rPr lang="en-US" baseline="0" dirty="0" err="1" smtClean="0"/>
              <a:t>dokumentemtej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wy</a:t>
            </a:r>
            <a:r>
              <a:rPr lang="en-US" baseline="0" dirty="0" smtClean="0"/>
              <a:t> </a:t>
            </a:r>
            <a:r>
              <a:rPr lang="en-US" baseline="0" dirty="0" err="1" smtClean="0"/>
              <a:t>tez</a:t>
            </a:r>
            <a:r>
              <a:rPr lang="en-US" baseline="0" dirty="0" smtClean="0"/>
              <a:t> </a:t>
            </a:r>
            <a:r>
              <a:rPr lang="en-US" baseline="0" dirty="0" err="1" smtClean="0"/>
              <a:t>mozecie</a:t>
            </a:r>
            <a:r>
              <a:rPr lang="en-US" baseline="0" dirty="0" smtClean="0"/>
              <a:t> </a:t>
            </a:r>
            <a:r>
              <a:rPr lang="en-US" baseline="0" dirty="0" err="1" smtClean="0"/>
              <a:t>korzystac</a:t>
            </a:r>
            <a:r>
              <a:rPr lang="en-US" baseline="0" dirty="0" smtClean="0"/>
              <a:t> z </a:t>
            </a:r>
            <a:r>
              <a:rPr lang="en-US" baseline="0" dirty="0" err="1" smtClean="0"/>
              <a:t>tych</a:t>
            </a:r>
            <a:r>
              <a:rPr lang="en-US" baseline="0" dirty="0" smtClean="0"/>
              <a:t> </a:t>
            </a:r>
            <a:r>
              <a:rPr lang="en-US" baseline="0" dirty="0" err="1" smtClean="0"/>
              <a:t>wszystkich</a:t>
            </a:r>
            <a:r>
              <a:rPr lang="en-US" baseline="0" dirty="0" smtClean="0"/>
              <a:t> </a:t>
            </a:r>
            <a:r>
              <a:rPr lang="en-US" baseline="0" dirty="0" err="1" smtClean="0"/>
              <a:t>funkji</a:t>
            </a:r>
            <a:endParaRPr lang="en-US" baseline="0" dirty="0" smtClean="0"/>
          </a:p>
          <a:p>
            <a:endParaRPr lang="en-US" baseline="0" dirty="0" smtClean="0"/>
          </a:p>
          <a:p>
            <a:r>
              <a:rPr lang="en-US" baseline="0" dirty="0" smtClean="0"/>
              <a:t>	- </a:t>
            </a:r>
            <a:r>
              <a:rPr lang="en-US" baseline="0" dirty="0" err="1" smtClean="0"/>
              <a:t>niestandardowe</a:t>
            </a:r>
            <a:r>
              <a:rPr lang="en-US" baseline="0" dirty="0" smtClean="0"/>
              <a:t> </a:t>
            </a:r>
            <a:r>
              <a:rPr lang="en-US" baseline="0" dirty="0" err="1" smtClean="0"/>
              <a:t>przypadki</a:t>
            </a:r>
            <a:r>
              <a:rPr lang="en-US" baseline="0" dirty="0" smtClean="0"/>
              <a:t> </a:t>
            </a:r>
            <a:r>
              <a:rPr lang="en-US" baseline="0" dirty="0" err="1" smtClean="0"/>
              <a:t>uzycia</a:t>
            </a:r>
            <a:endParaRPr lang="en-US" baseline="0" dirty="0" smtClean="0"/>
          </a:p>
          <a:p>
            <a:r>
              <a:rPr lang="en-US" baseline="0" dirty="0" smtClean="0"/>
              <a:t>		- </a:t>
            </a:r>
            <a:r>
              <a:rPr lang="en-US" baseline="0" dirty="0" err="1" smtClean="0"/>
              <a:t>github</a:t>
            </a:r>
            <a:r>
              <a:rPr lang="en-US" baseline="0" dirty="0" smtClean="0"/>
              <a:t> pages</a:t>
            </a:r>
          </a:p>
          <a:p>
            <a:r>
              <a:rPr lang="en-US" baseline="0" dirty="0" smtClean="0"/>
              <a:t>		- blog</a:t>
            </a:r>
          </a:p>
          <a:p>
            <a:r>
              <a:rPr lang="en-US" baseline="0" dirty="0" smtClean="0"/>
              <a:t>		- resume</a:t>
            </a:r>
          </a:p>
          <a:p>
            <a:r>
              <a:rPr lang="en-US" baseline="0" dirty="0" smtClean="0"/>
              <a:t>		</a:t>
            </a:r>
          </a:p>
          <a:p>
            <a:r>
              <a:rPr lang="en-US" baseline="0" dirty="0" smtClean="0"/>
              <a:t>	- </a:t>
            </a:r>
            <a:r>
              <a:rPr lang="en-US" baseline="0" dirty="0" err="1" smtClean="0"/>
              <a:t>wartosciowe</a:t>
            </a:r>
            <a:r>
              <a:rPr lang="en-US" baseline="0" dirty="0" smtClean="0"/>
              <a:t> </a:t>
            </a:r>
            <a:r>
              <a:rPr lang="en-US" baseline="0" dirty="0" err="1" smtClean="0"/>
              <a:t>rzeczy</a:t>
            </a:r>
            <a:endParaRPr lang="en-US" baseline="0" dirty="0" smtClean="0"/>
          </a:p>
          <a:p>
            <a:r>
              <a:rPr lang="en-US" baseline="0" dirty="0" smtClean="0"/>
              <a:t>		- </a:t>
            </a:r>
            <a:r>
              <a:rPr lang="en-US" baseline="0" dirty="0" err="1" smtClean="0"/>
              <a:t>resourcy</a:t>
            </a:r>
            <a:r>
              <a:rPr lang="en-US" baseline="0" dirty="0" smtClean="0"/>
              <a:t> od </a:t>
            </a:r>
            <a:r>
              <a:rPr lang="en-US" baseline="0" dirty="0" err="1" smtClean="0"/>
              <a:t>Wojtka</a:t>
            </a:r>
            <a:r>
              <a:rPr lang="en-US" baseline="0" dirty="0" smtClean="0"/>
              <a:t> </a:t>
            </a:r>
            <a:r>
              <a:rPr lang="en-US" baseline="0" dirty="0" err="1" smtClean="0"/>
              <a:t>Nawy</a:t>
            </a:r>
            <a:endParaRPr lang="en-US" baseline="0" dirty="0" smtClean="0"/>
          </a:p>
          <a:p>
            <a:r>
              <a:rPr lang="en-US" baseline="0" dirty="0" smtClean="0"/>
              <a:t>	- open-source movement </a:t>
            </a:r>
          </a:p>
          <a:p>
            <a:r>
              <a:rPr lang="en-US" baseline="0" dirty="0" smtClean="0"/>
              <a:t>		- w </a:t>
            </a:r>
            <a:r>
              <a:rPr lang="en-US" baseline="0" dirty="0" err="1" smtClean="0"/>
              <a:t>paru</a:t>
            </a:r>
            <a:r>
              <a:rPr lang="en-US" baseline="0" dirty="0" smtClean="0"/>
              <a:t> </a:t>
            </a:r>
            <a:r>
              <a:rPr lang="en-US" baseline="0" dirty="0" err="1" smtClean="0"/>
              <a:t>zdaniach</a:t>
            </a:r>
            <a:r>
              <a:rPr lang="en-US" baseline="0" dirty="0" smtClean="0"/>
              <a:t> </a:t>
            </a:r>
            <a:r>
              <a:rPr lang="en-US" baseline="0" dirty="0" err="1" smtClean="0"/>
              <a:t>opisac</a:t>
            </a:r>
            <a:r>
              <a:rPr lang="en-US" baseline="0" dirty="0" smtClean="0"/>
              <a:t> co to jest </a:t>
            </a:r>
            <a:r>
              <a:rPr lang="en-US" baseline="0" dirty="0" err="1" smtClean="0"/>
              <a:t>i</a:t>
            </a:r>
            <a:r>
              <a:rPr lang="en-US" baseline="0" dirty="0" smtClean="0"/>
              <a:t> </a:t>
            </a:r>
            <a:r>
              <a:rPr lang="en-US" baseline="0" dirty="0" err="1" smtClean="0"/>
              <a:t>ze</a:t>
            </a:r>
            <a:r>
              <a:rPr lang="en-US" baseline="0" dirty="0" smtClean="0"/>
              <a:t> </a:t>
            </a:r>
            <a:r>
              <a:rPr lang="en-US" baseline="0" dirty="0" err="1" smtClean="0"/>
              <a:t>git</a:t>
            </a:r>
            <a:r>
              <a:rPr lang="en-US" baseline="0" dirty="0" smtClean="0"/>
              <a:t> hub ma </a:t>
            </a:r>
            <a:r>
              <a:rPr lang="en-US" baseline="0" dirty="0" err="1" smtClean="0"/>
              <a:t>tego</a:t>
            </a:r>
            <a:r>
              <a:rPr lang="en-US" baseline="0" dirty="0" smtClean="0"/>
              <a:t> </a:t>
            </a:r>
            <a:r>
              <a:rPr lang="en-US" baseline="0" dirty="0" err="1" smtClean="0"/>
              <a:t>całą</a:t>
            </a:r>
            <a:r>
              <a:rPr lang="en-US" baseline="0" dirty="0" smtClean="0"/>
              <a:t> </a:t>
            </a:r>
            <a:r>
              <a:rPr lang="en-US" baseline="0" dirty="0" err="1" smtClean="0"/>
              <a:t>masę</a:t>
            </a:r>
            <a:endParaRPr lang="en-US" baseline="0" dirty="0" smtClean="0"/>
          </a:p>
          <a:p>
            <a:r>
              <a:rPr lang="en-US" baseline="0" dirty="0" smtClean="0"/>
              <a:t>		- </a:t>
            </a:r>
          </a:p>
          <a:p>
            <a:r>
              <a:rPr lang="en-US" baseline="0" dirty="0" smtClean="0"/>
              <a:t>		</a:t>
            </a:r>
          </a:p>
          <a:p>
            <a:r>
              <a:rPr lang="en-US" baseline="0" dirty="0" smtClean="0"/>
              <a:t>	- more learning resources</a:t>
            </a:r>
          </a:p>
          <a:p>
            <a:r>
              <a:rPr lang="en-US" baseline="0" dirty="0" smtClean="0"/>
              <a:t>		- </a:t>
            </a:r>
            <a:r>
              <a:rPr lang="en-US" baseline="0" dirty="0" err="1" smtClean="0"/>
              <a:t>podac</a:t>
            </a:r>
            <a:r>
              <a:rPr lang="en-US" baseline="0" dirty="0" smtClean="0"/>
              <a:t> pare </a:t>
            </a:r>
            <a:r>
              <a:rPr lang="en-US" baseline="0" dirty="0" err="1" smtClean="0"/>
              <a:t>ciekawszych</a:t>
            </a:r>
            <a:endParaRPr lang="en-US" baseline="0" dirty="0" smtClean="0"/>
          </a:p>
          <a:p>
            <a:r>
              <a:rPr lang="en-US" baseline="0" dirty="0" smtClean="0"/>
              <a:t>		- </a:t>
            </a:r>
            <a:r>
              <a:rPr lang="en-US" baseline="0" dirty="0" err="1" smtClean="0"/>
              <a:t>dokumentacja</a:t>
            </a:r>
            <a:r>
              <a:rPr lang="en-US" baseline="0" dirty="0" smtClean="0"/>
              <a:t> </a:t>
            </a:r>
            <a:r>
              <a:rPr lang="en-US" baseline="0" dirty="0" err="1" smtClean="0"/>
              <a:t>githuba</a:t>
            </a:r>
            <a:r>
              <a:rPr lang="en-US" baseline="0" dirty="0" smtClean="0"/>
              <a:t> – </a:t>
            </a:r>
            <a:r>
              <a:rPr lang="en-US" baseline="0" dirty="0" err="1" smtClean="0"/>
              <a:t>np</a:t>
            </a:r>
            <a:r>
              <a:rPr lang="en-US" baseline="0" dirty="0" smtClean="0"/>
              <a:t>. </a:t>
            </a:r>
            <a:r>
              <a:rPr lang="en-US" baseline="0" dirty="0" err="1" smtClean="0"/>
              <a:t>Jak</a:t>
            </a:r>
            <a:r>
              <a:rPr lang="en-US" baseline="0" dirty="0" smtClean="0"/>
              <a:t> </a:t>
            </a:r>
            <a:r>
              <a:rPr lang="en-US" baseline="0" dirty="0" err="1" smtClean="0"/>
              <a:t>wygenerowc</a:t>
            </a:r>
            <a:r>
              <a:rPr lang="en-US" baseline="0" dirty="0" smtClean="0"/>
              <a:t> pare </a:t>
            </a:r>
            <a:r>
              <a:rPr lang="en-US" baseline="0" dirty="0" err="1" smtClean="0"/>
              <a:t>kluczy</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14</a:t>
            </a:fld>
            <a:endParaRPr lang="en-US"/>
          </a:p>
        </p:txBody>
      </p:sp>
    </p:spTree>
    <p:extLst>
      <p:ext uri="{BB962C8B-B14F-4D97-AF65-F5344CB8AC3E}">
        <p14:creationId xmlns:p14="http://schemas.microsoft.com/office/powerpoint/2010/main" val="3691579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 </a:t>
            </a:r>
            <a:r>
              <a:rPr lang="en-US" dirty="0" smtClean="0"/>
              <a:t>DONE - http</a:t>
            </a:r>
            <a:r>
              <a:rPr lang="en-US" dirty="0" smtClean="0"/>
              <a:t>://</a:t>
            </a:r>
            <a:r>
              <a:rPr lang="en-US" dirty="0" err="1" smtClean="0"/>
              <a:t>www.wired.com</a:t>
            </a:r>
            <a:r>
              <a:rPr lang="en-US" dirty="0" smtClean="0"/>
              <a:t>/2013/09/</a:t>
            </a:r>
            <a:r>
              <a:rPr lang="en-US" dirty="0" err="1" smtClean="0"/>
              <a:t>github</a:t>
            </a:r>
            <a:r>
              <a:rPr lang="en-US" dirty="0" smtClean="0"/>
              <a:t>-for-anything/</a:t>
            </a:r>
            <a:r>
              <a:rPr lang="en-US" dirty="0" smtClean="0"/>
              <a:t>all</a:t>
            </a:r>
          </a:p>
          <a:p>
            <a:pPr marL="1085850" lvl="2" indent="-171450">
              <a:buFont typeface="Arial"/>
              <a:buChar char="•"/>
            </a:pPr>
            <a:r>
              <a:rPr lang="en-US" sz="1200" u="none" kern="1200" baseline="0" dirty="0" err="1" smtClean="0">
                <a:solidFill>
                  <a:schemeClr val="tx1"/>
                </a:solidFill>
                <a:latin typeface="+mn-lt"/>
                <a:ea typeface="+mn-ea"/>
                <a:cs typeface="+mn-cs"/>
              </a:rPr>
              <a:t>Zaproszenia</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ślubne</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i</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śledzenie</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kto</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przydzie</a:t>
            </a:r>
            <a:r>
              <a:rPr lang="en-US" sz="1200" u="none" kern="1200" baseline="0" dirty="0" smtClean="0">
                <a:solidFill>
                  <a:schemeClr val="tx1"/>
                </a:solidFill>
                <a:latin typeface="+mn-lt"/>
                <a:ea typeface="+mn-ea"/>
                <a:cs typeface="+mn-cs"/>
              </a:rPr>
              <a:t>  - 28 </a:t>
            </a:r>
            <a:r>
              <a:rPr lang="en-US" sz="1200" u="none" kern="1200" baseline="0" dirty="0" err="1" smtClean="0">
                <a:solidFill>
                  <a:schemeClr val="tx1"/>
                </a:solidFill>
                <a:latin typeface="+mn-lt"/>
                <a:ea typeface="+mn-ea"/>
                <a:cs typeface="+mn-cs"/>
              </a:rPr>
              <a:t>letni</a:t>
            </a:r>
            <a:r>
              <a:rPr lang="en-US" sz="1200" u="none" kern="1200" baseline="0" dirty="0" smtClean="0">
                <a:solidFill>
                  <a:schemeClr val="tx1"/>
                </a:solidFill>
                <a:latin typeface="+mn-lt"/>
                <a:ea typeface="+mn-ea"/>
                <a:cs typeface="+mn-cs"/>
              </a:rPr>
              <a:t> senior software </a:t>
            </a:r>
            <a:r>
              <a:rPr lang="en-US" sz="1200" u="none" kern="1200" baseline="0" dirty="0" err="1" smtClean="0">
                <a:solidFill>
                  <a:schemeClr val="tx1"/>
                </a:solidFill>
                <a:latin typeface="+mn-lt"/>
                <a:ea typeface="+mn-ea"/>
                <a:cs typeface="+mn-cs"/>
              </a:rPr>
              <a:t>enginer</a:t>
            </a:r>
            <a:r>
              <a:rPr lang="en-US" sz="1200" u="none" kern="1200" baseline="0" dirty="0" smtClean="0">
                <a:solidFill>
                  <a:schemeClr val="tx1"/>
                </a:solidFill>
                <a:latin typeface="+mn-lt"/>
                <a:ea typeface="+mn-ea"/>
                <a:cs typeface="+mn-cs"/>
              </a:rPr>
              <a:t> – bubby </a:t>
            </a:r>
            <a:r>
              <a:rPr lang="en-US" sz="1200" u="none" kern="1200" baseline="0" dirty="0" err="1" smtClean="0">
                <a:solidFill>
                  <a:schemeClr val="tx1"/>
                </a:solidFill>
                <a:latin typeface="+mn-lt"/>
                <a:ea typeface="+mn-ea"/>
                <a:cs typeface="+mn-cs"/>
              </a:rPr>
              <a:t>rayber</a:t>
            </a:r>
            <a:r>
              <a:rPr lang="en-US" sz="1200" u="none" kern="1200" baseline="0" dirty="0" smtClean="0">
                <a:solidFill>
                  <a:schemeClr val="tx1"/>
                </a:solidFill>
                <a:latin typeface="+mn-lt"/>
                <a:ea typeface="+mn-ea"/>
                <a:cs typeface="+mn-cs"/>
              </a:rPr>
              <a:t> – </a:t>
            </a:r>
            <a:r>
              <a:rPr lang="en-US" sz="1200" u="none" kern="1200" baseline="0" dirty="0" err="1" smtClean="0">
                <a:solidFill>
                  <a:schemeClr val="tx1"/>
                </a:solidFill>
                <a:latin typeface="+mn-lt"/>
                <a:ea typeface="+mn-ea"/>
                <a:cs typeface="+mn-cs"/>
              </a:rPr>
              <a:t>zaprosil</a:t>
            </a:r>
            <a:r>
              <a:rPr lang="en-US" sz="1200" u="none" kern="1200" baseline="0" dirty="0" smtClean="0">
                <a:solidFill>
                  <a:schemeClr val="tx1"/>
                </a:solidFill>
                <a:latin typeface="+mn-lt"/>
                <a:ea typeface="+mn-ea"/>
                <a:cs typeface="+mn-cs"/>
              </a:rPr>
              <a:t> 1000 </a:t>
            </a:r>
            <a:r>
              <a:rPr lang="en-US" sz="1200" u="none" kern="1200" baseline="0" dirty="0" err="1" smtClean="0">
                <a:solidFill>
                  <a:schemeClr val="tx1"/>
                </a:solidFill>
                <a:latin typeface="+mn-lt"/>
                <a:ea typeface="+mn-ea"/>
                <a:cs typeface="+mn-cs"/>
              </a:rPr>
              <a:t>osób</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przez</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GitHub’a</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Ludzie</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naprawiali</a:t>
            </a:r>
            <a:r>
              <a:rPr lang="en-US" sz="1200" u="none" kern="1200" baseline="0" dirty="0" smtClean="0">
                <a:solidFill>
                  <a:schemeClr val="tx1"/>
                </a:solidFill>
                <a:latin typeface="+mn-lt"/>
                <a:ea typeface="+mn-ea"/>
                <a:cs typeface="+mn-cs"/>
              </a:rPr>
              <a:t> mu </a:t>
            </a:r>
            <a:r>
              <a:rPr lang="en-US" sz="1200" u="none" kern="1200" baseline="0" dirty="0" err="1" smtClean="0">
                <a:solidFill>
                  <a:schemeClr val="tx1"/>
                </a:solidFill>
                <a:latin typeface="+mn-lt"/>
                <a:ea typeface="+mn-ea"/>
                <a:cs typeface="+mn-cs"/>
              </a:rPr>
              <a:t>błedy</a:t>
            </a:r>
            <a:r>
              <a:rPr lang="en-US" sz="1200" u="none" kern="1200" baseline="0" dirty="0" smtClean="0">
                <a:solidFill>
                  <a:schemeClr val="tx1"/>
                </a:solidFill>
                <a:latin typeface="+mn-lt"/>
                <a:ea typeface="+mn-ea"/>
                <a:cs typeface="+mn-cs"/>
              </a:rPr>
              <a:t> </a:t>
            </a:r>
            <a:r>
              <a:rPr lang="en-US" sz="1200" u="none" kern="1200" baseline="0" dirty="0" err="1" smtClean="0">
                <a:solidFill>
                  <a:schemeClr val="tx1"/>
                </a:solidFill>
                <a:latin typeface="+mn-lt"/>
                <a:ea typeface="+mn-ea"/>
                <a:cs typeface="+mn-cs"/>
              </a:rPr>
              <a:t>gramatyczne</a:t>
            </a:r>
            <a:r>
              <a:rPr lang="en-US" sz="1200" u="none" kern="1200" baseline="0" dirty="0" smtClean="0">
                <a:solidFill>
                  <a:schemeClr val="tx1"/>
                </a:solidFill>
                <a:latin typeface="+mn-lt"/>
                <a:ea typeface="+mn-ea"/>
                <a:cs typeface="+mn-cs"/>
              </a:rPr>
              <a:t>  https://</a:t>
            </a:r>
            <a:r>
              <a:rPr lang="en-US" sz="1200" u="none" kern="1200" baseline="0" dirty="0" err="1" smtClean="0">
                <a:solidFill>
                  <a:schemeClr val="tx1"/>
                </a:solidFill>
                <a:latin typeface="+mn-lt"/>
                <a:ea typeface="+mn-ea"/>
                <a:cs typeface="+mn-cs"/>
              </a:rPr>
              <a:t>github.com</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rayber</a:t>
            </a:r>
            <a:r>
              <a:rPr lang="en-US" sz="1200" u="none" kern="1200" baseline="0" dirty="0" smtClean="0">
                <a:solidFill>
                  <a:schemeClr val="tx1"/>
                </a:solidFill>
                <a:latin typeface="+mn-lt"/>
                <a:ea typeface="+mn-ea"/>
                <a:cs typeface="+mn-cs"/>
              </a:rPr>
              <a:t>/wedding</a:t>
            </a:r>
          </a:p>
          <a:p>
            <a:pPr marL="1085850" lvl="2" indent="-171450">
              <a:buFont typeface="Arial"/>
              <a:buChar char="•"/>
            </a:pPr>
            <a:r>
              <a:rPr lang="en-US" sz="1200" u="none" kern="1200" dirty="0" err="1" smtClean="0">
                <a:solidFill>
                  <a:schemeClr val="tx1"/>
                </a:solidFill>
                <a:latin typeface="+mn-lt"/>
                <a:ea typeface="+mn-ea"/>
                <a:cs typeface="+mn-cs"/>
              </a:rPr>
              <a:t>Gregoriańskie</a:t>
            </a:r>
            <a:r>
              <a:rPr lang="en-US" sz="1200" u="none" kern="1200" dirty="0" smtClean="0">
                <a:solidFill>
                  <a:schemeClr val="tx1"/>
                </a:solidFill>
                <a:latin typeface="+mn-lt"/>
                <a:ea typeface="+mn-ea"/>
                <a:cs typeface="+mn-cs"/>
              </a:rPr>
              <a:t> </a:t>
            </a:r>
            <a:r>
              <a:rPr lang="en-US" sz="1200" u="none" kern="1200" dirty="0" err="1" smtClean="0">
                <a:solidFill>
                  <a:schemeClr val="tx1"/>
                </a:solidFill>
                <a:latin typeface="+mn-lt"/>
                <a:ea typeface="+mn-ea"/>
                <a:cs typeface="+mn-cs"/>
              </a:rPr>
              <a:t>chanty</a:t>
            </a:r>
            <a:r>
              <a:rPr lang="en-US" sz="1200" u="none" kern="1200" dirty="0" smtClean="0">
                <a:solidFill>
                  <a:schemeClr val="tx1"/>
                </a:solidFill>
                <a:latin typeface="+mn-lt"/>
                <a:ea typeface="+mn-ea"/>
                <a:cs typeface="+mn-cs"/>
              </a:rPr>
              <a:t> – </a:t>
            </a:r>
            <a:r>
              <a:rPr lang="en-US" sz="1200" u="none" kern="1200" dirty="0" err="1" smtClean="0">
                <a:solidFill>
                  <a:schemeClr val="tx1"/>
                </a:solidFill>
                <a:latin typeface="+mn-lt"/>
                <a:ea typeface="+mn-ea"/>
                <a:cs typeface="+mn-cs"/>
              </a:rPr>
              <a:t>pastora</a:t>
            </a:r>
            <a:r>
              <a:rPr lang="en-US" sz="1200" u="none" kern="1200" dirty="0" smtClean="0">
                <a:solidFill>
                  <a:schemeClr val="tx1"/>
                </a:solidFill>
                <a:latin typeface="+mn-lt"/>
                <a:ea typeface="+mn-ea"/>
                <a:cs typeface="+mn-cs"/>
              </a:rPr>
              <a:t> z </a:t>
            </a:r>
            <a:r>
              <a:rPr lang="en-US" sz="1200" u="none" kern="1200" dirty="0" err="1" smtClean="0">
                <a:solidFill>
                  <a:schemeClr val="tx1"/>
                </a:solidFill>
                <a:latin typeface="+mn-lt"/>
                <a:ea typeface="+mn-ea"/>
                <a:cs typeface="+mn-cs"/>
              </a:rPr>
              <a:t>texas</a:t>
            </a:r>
            <a:r>
              <a:rPr lang="en-US" sz="1200" u="none" kern="1200" baseline="0" dirty="0" smtClean="0">
                <a:solidFill>
                  <a:schemeClr val="tx1"/>
                </a:solidFill>
                <a:latin typeface="+mn-lt"/>
                <a:ea typeface="+mn-ea"/>
                <a:cs typeface="+mn-cs"/>
              </a:rPr>
              <a:t> – for </a:t>
            </a:r>
            <a:r>
              <a:rPr lang="en-US" sz="1200" u="none" kern="1200" baseline="0" dirty="0" err="1" smtClean="0">
                <a:solidFill>
                  <a:schemeClr val="tx1"/>
                </a:solidFill>
                <a:latin typeface="+mn-lt"/>
                <a:ea typeface="+mn-ea"/>
                <a:cs typeface="+mn-cs"/>
              </a:rPr>
              <a:t>everytbody</a:t>
            </a:r>
            <a:r>
              <a:rPr lang="en-US" sz="1200" u="none" kern="1200" baseline="0" dirty="0" smtClean="0">
                <a:solidFill>
                  <a:schemeClr val="tx1"/>
                </a:solidFill>
                <a:latin typeface="+mn-lt"/>
                <a:ea typeface="+mn-ea"/>
                <a:cs typeface="+mn-cs"/>
              </a:rPr>
              <a:t> to work on</a:t>
            </a:r>
          </a:p>
          <a:p>
            <a:pPr marL="1085850" lvl="2" indent="-171450">
              <a:buFont typeface="Arial"/>
              <a:buChar char="•"/>
            </a:pPr>
            <a:r>
              <a:rPr lang="en-US" sz="1200" u="none" kern="1200" baseline="0" dirty="0" smtClean="0">
                <a:solidFill>
                  <a:schemeClr val="tx1"/>
                </a:solidFill>
                <a:latin typeface="+mn-lt"/>
                <a:ea typeface="+mn-ea"/>
                <a:cs typeface="+mn-cs"/>
              </a:rPr>
              <a:t>Project </a:t>
            </a:r>
            <a:r>
              <a:rPr lang="en-US" sz="1200" u="none" kern="1200" baseline="0" dirty="0" err="1" smtClean="0">
                <a:solidFill>
                  <a:schemeClr val="tx1"/>
                </a:solidFill>
                <a:latin typeface="+mn-lt"/>
                <a:ea typeface="+mn-ea"/>
                <a:cs typeface="+mn-cs"/>
              </a:rPr>
              <a:t>OpenData</a:t>
            </a:r>
            <a:r>
              <a:rPr lang="en-US" sz="1200" u="none" kern="1200" baseline="0" dirty="0" smtClean="0">
                <a:solidFill>
                  <a:schemeClr val="tx1"/>
                </a:solidFill>
                <a:latin typeface="+mn-lt"/>
                <a:ea typeface="+mn-ea"/>
                <a:cs typeface="+mn-cs"/>
              </a:rPr>
              <a:t> – Stephen </a:t>
            </a:r>
            <a:r>
              <a:rPr lang="en-US" sz="1200" u="none" kern="1200" baseline="0" dirty="0" err="1" smtClean="0">
                <a:solidFill>
                  <a:schemeClr val="tx1"/>
                </a:solidFill>
                <a:latin typeface="+mn-lt"/>
                <a:ea typeface="+mn-ea"/>
                <a:cs typeface="+mn-cs"/>
              </a:rPr>
              <a:t>VanRoekel</a:t>
            </a:r>
            <a:r>
              <a:rPr lang="en-US" sz="1200" u="none" kern="1200" baseline="0" dirty="0" smtClean="0">
                <a:solidFill>
                  <a:schemeClr val="tx1"/>
                </a:solidFill>
                <a:latin typeface="+mn-lt"/>
                <a:ea typeface="+mn-ea"/>
                <a:cs typeface="+mn-cs"/>
              </a:rPr>
              <a:t> – set of tools of process to open up </a:t>
            </a:r>
            <a:endParaRPr lang="en-US" sz="1200" u="none" kern="1200" dirty="0" smtClean="0">
              <a:solidFill>
                <a:schemeClr val="tx1"/>
              </a:solidFill>
              <a:latin typeface="+mn-lt"/>
              <a:ea typeface="+mn-ea"/>
              <a:cs typeface="+mn-cs"/>
            </a:endParaRPr>
          </a:p>
          <a:p>
            <a:endParaRPr lang="en-US" dirty="0" smtClean="0"/>
          </a:p>
          <a:p>
            <a:r>
              <a:rPr lang="en-US" dirty="0" smtClean="0"/>
              <a:t> - http://</a:t>
            </a:r>
            <a:r>
              <a:rPr lang="en-US" dirty="0" err="1" smtClean="0"/>
              <a:t>readwrite.com</a:t>
            </a:r>
            <a:r>
              <a:rPr lang="en-US" dirty="0" smtClean="0"/>
              <a:t>/2013/11/08/seven-ways-to-use-</a:t>
            </a:r>
            <a:r>
              <a:rPr lang="en-US" dirty="0" err="1" smtClean="0"/>
              <a:t>github</a:t>
            </a:r>
            <a:r>
              <a:rPr lang="en-US" dirty="0" smtClean="0"/>
              <a:t>-that-</a:t>
            </a:r>
            <a:r>
              <a:rPr lang="en-US" dirty="0" err="1" smtClean="0"/>
              <a:t>arent</a:t>
            </a:r>
            <a:r>
              <a:rPr lang="en-US" dirty="0" smtClean="0"/>
              <a:t>-</a:t>
            </a:r>
            <a:r>
              <a:rPr lang="en-US" dirty="0" smtClean="0"/>
              <a:t>coding</a:t>
            </a:r>
          </a:p>
          <a:p>
            <a:pPr marL="1085850" lvl="2" indent="-171450">
              <a:buFont typeface="Arial"/>
              <a:buChar char="•"/>
            </a:pPr>
            <a:r>
              <a:rPr lang="en-US" dirty="0" smtClean="0"/>
              <a:t>Travel</a:t>
            </a:r>
            <a:r>
              <a:rPr lang="en-US" baseline="0" dirty="0" smtClean="0"/>
              <a:t> Logging</a:t>
            </a:r>
          </a:p>
          <a:p>
            <a:pPr marL="1085850" lvl="2" indent="-171450">
              <a:buFont typeface="Arial"/>
              <a:buChar char="•"/>
            </a:pPr>
            <a:r>
              <a:rPr lang="en-US" baseline="0" dirty="0" smtClean="0"/>
              <a:t>Musical Composition – Gregorian chant 1940’ is freely available now – Adam Wood put it on </a:t>
            </a:r>
            <a:r>
              <a:rPr lang="en-US" baseline="0" dirty="0" err="1" smtClean="0"/>
              <a:t>GitHub</a:t>
            </a:r>
            <a:r>
              <a:rPr lang="en-US" baseline="0" dirty="0" smtClean="0"/>
              <a:t> for improvements</a:t>
            </a:r>
          </a:p>
          <a:p>
            <a:pPr marL="1085850" lvl="2" indent="-171450">
              <a:buFont typeface="Arial"/>
              <a:buChar char="•"/>
            </a:pPr>
            <a:r>
              <a:rPr lang="en-US" baseline="0" dirty="0" smtClean="0"/>
              <a:t>Remixing Recipes - http://</a:t>
            </a:r>
            <a:r>
              <a:rPr lang="en-US" baseline="0" dirty="0" err="1" smtClean="0"/>
              <a:t>forkthecookbook.com</a:t>
            </a:r>
            <a:r>
              <a:rPr lang="en-US" baseline="0" dirty="0" smtClean="0"/>
              <a:t>/</a:t>
            </a:r>
          </a:p>
          <a:p>
            <a:pPr marL="1085850" lvl="2" indent="-171450">
              <a:buFont typeface="Arial"/>
              <a:buChar char="•"/>
            </a:pPr>
            <a:r>
              <a:rPr lang="en-US" dirty="0" smtClean="0"/>
              <a:t>Writing &amp; </a:t>
            </a:r>
            <a:r>
              <a:rPr lang="en-US" dirty="0" err="1" smtClean="0"/>
              <a:t>bloggin</a:t>
            </a:r>
            <a:r>
              <a:rPr lang="en-US" dirty="0" smtClean="0"/>
              <a:t> - https://</a:t>
            </a:r>
            <a:r>
              <a:rPr lang="en-US" dirty="0" err="1" smtClean="0"/>
              <a:t>pages.github.com</a:t>
            </a:r>
            <a:r>
              <a:rPr lang="en-US" dirty="0" smtClean="0"/>
              <a:t>/</a:t>
            </a:r>
          </a:p>
          <a:p>
            <a:r>
              <a:rPr lang="en-US" dirty="0" smtClean="0"/>
              <a:t> </a:t>
            </a:r>
          </a:p>
          <a:p>
            <a:r>
              <a:rPr lang="en-US" dirty="0" smtClean="0"/>
              <a:t> - http://</a:t>
            </a:r>
            <a:r>
              <a:rPr lang="en-US" dirty="0" err="1" smtClean="0"/>
              <a:t>www.itworld.com</a:t>
            </a:r>
            <a:r>
              <a:rPr lang="en-US" dirty="0" smtClean="0"/>
              <a:t>/article/2822952/open-source-tools/142227-Gitty-up-12-things-other-than-programming-code-that-are-managed-on-GitHub.html?nsdr=true#slide3</a:t>
            </a:r>
          </a:p>
          <a:p>
            <a:pPr marL="1085850" lvl="2" indent="-171450">
              <a:buFont typeface="Arial"/>
              <a:buChar char="•"/>
            </a:pPr>
            <a:r>
              <a:rPr lang="en-US" dirty="0" err="1" smtClean="0"/>
              <a:t>ToDo</a:t>
            </a:r>
            <a:r>
              <a:rPr lang="en-US" dirty="0" smtClean="0"/>
              <a:t> Lists https://</a:t>
            </a:r>
            <a:r>
              <a:rPr lang="en-US" dirty="0" err="1" smtClean="0"/>
              <a:t>github.com</a:t>
            </a:r>
            <a:r>
              <a:rPr lang="en-US" dirty="0" smtClean="0"/>
              <a:t>/blog/1375-task-lists-in-gfm-issues-pulls-comments    http://</a:t>
            </a:r>
            <a:r>
              <a:rPr lang="en-US" dirty="0" err="1" smtClean="0"/>
              <a:t>www.carlsednaoui.com</a:t>
            </a:r>
            <a:r>
              <a:rPr lang="en-US" dirty="0" smtClean="0"/>
              <a:t>/post/70299468325/the-best-to-do-list-a-private-gist</a:t>
            </a:r>
          </a:p>
          <a:p>
            <a:pPr marL="1085850" lvl="2" indent="-171450">
              <a:buFont typeface="Arial"/>
              <a:buChar char="•"/>
            </a:pPr>
            <a:r>
              <a:rPr lang="en-US" dirty="0" err="1" smtClean="0"/>
              <a:t>Niemieckie</a:t>
            </a:r>
            <a:r>
              <a:rPr lang="en-US" baseline="0" dirty="0" smtClean="0"/>
              <a:t> </a:t>
            </a:r>
            <a:r>
              <a:rPr lang="en-US" baseline="0" dirty="0" err="1" smtClean="0"/>
              <a:t>prawo</a:t>
            </a:r>
            <a:r>
              <a:rPr lang="en-US" baseline="0" dirty="0" smtClean="0"/>
              <a:t> – </a:t>
            </a:r>
            <a:r>
              <a:rPr lang="en-US" baseline="0" dirty="0" err="1" smtClean="0"/>
              <a:t>upublicznione</a:t>
            </a:r>
            <a:r>
              <a:rPr lang="en-US" baseline="0" dirty="0" smtClean="0"/>
              <a:t> https://</a:t>
            </a:r>
            <a:r>
              <a:rPr lang="en-US" baseline="0" dirty="0" err="1" smtClean="0"/>
              <a:t>github.com</a:t>
            </a:r>
            <a:r>
              <a:rPr lang="en-US" baseline="0" dirty="0" smtClean="0"/>
              <a:t>/bundestag/</a:t>
            </a:r>
            <a:r>
              <a:rPr lang="en-US" baseline="0" dirty="0" err="1" smtClean="0"/>
              <a:t>gesetze</a:t>
            </a:r>
            <a:endParaRPr lang="en-US" baseline="0" dirty="0" smtClean="0"/>
          </a:p>
          <a:p>
            <a:pPr marL="1085850" lvl="2" indent="-171450">
              <a:buFont typeface="Arial"/>
              <a:buChar char="•"/>
            </a:pPr>
            <a:r>
              <a:rPr lang="en-US" dirty="0" err="1" smtClean="0"/>
              <a:t>Mapy</a:t>
            </a:r>
            <a:r>
              <a:rPr lang="en-US" dirty="0" smtClean="0"/>
              <a:t> – </a:t>
            </a:r>
            <a:r>
              <a:rPr lang="en-US" dirty="0" err="1" smtClean="0"/>
              <a:t>geojson</a:t>
            </a:r>
            <a:r>
              <a:rPr lang="en-US" dirty="0" smtClean="0"/>
              <a:t> - https://</a:t>
            </a:r>
            <a:r>
              <a:rPr lang="en-US" dirty="0" err="1" smtClean="0"/>
              <a:t>github.com</a:t>
            </a:r>
            <a:r>
              <a:rPr lang="en-US" dirty="0" smtClean="0"/>
              <a:t>/blog/1528-there-s-a-map-for-that%20</a:t>
            </a:r>
          </a:p>
          <a:p>
            <a:pPr marL="1085850" lvl="2" indent="-171450">
              <a:buFont typeface="Arial"/>
              <a:buChar char="•"/>
            </a:pPr>
            <a:r>
              <a:rPr lang="en-US" dirty="0" smtClean="0"/>
              <a:t>Book writing – professor</a:t>
            </a:r>
            <a:r>
              <a:rPr lang="en-US" baseline="0" dirty="0" smtClean="0"/>
              <a:t> z </a:t>
            </a:r>
            <a:r>
              <a:rPr lang="en-US" baseline="0" dirty="0" err="1" smtClean="0"/>
              <a:t>Grenady</a:t>
            </a:r>
            <a:r>
              <a:rPr lang="en-US" baseline="0" dirty="0" smtClean="0"/>
              <a:t> </a:t>
            </a:r>
            <a:r>
              <a:rPr lang="en-US" baseline="0" dirty="0" err="1" smtClean="0"/>
              <a:t>nie</a:t>
            </a:r>
            <a:r>
              <a:rPr lang="en-US" baseline="0" dirty="0" smtClean="0"/>
              <a:t> </a:t>
            </a:r>
            <a:r>
              <a:rPr lang="en-US" baseline="0" dirty="0" err="1" smtClean="0"/>
              <a:t>znał</a:t>
            </a:r>
            <a:r>
              <a:rPr lang="en-US" baseline="0" dirty="0" smtClean="0"/>
              <a:t> </a:t>
            </a:r>
            <a:r>
              <a:rPr lang="en-US" baseline="0" dirty="0" err="1" smtClean="0"/>
              <a:t>jezyka</a:t>
            </a:r>
            <a:r>
              <a:rPr lang="en-US" baseline="0" dirty="0" smtClean="0"/>
              <a:t> </a:t>
            </a:r>
            <a:r>
              <a:rPr lang="en-US" baseline="0" dirty="0" err="1" smtClean="0"/>
              <a:t>angielskiego</a:t>
            </a:r>
            <a:r>
              <a:rPr lang="en-US" baseline="0" dirty="0" smtClean="0"/>
              <a:t> – </a:t>
            </a:r>
            <a:r>
              <a:rPr lang="en-US" baseline="0" dirty="0" err="1" smtClean="0"/>
              <a:t>ludzie</a:t>
            </a:r>
            <a:r>
              <a:rPr lang="en-US" baseline="0" dirty="0" smtClean="0"/>
              <a:t> </a:t>
            </a:r>
            <a:r>
              <a:rPr lang="en-US" baseline="0" dirty="0" err="1" smtClean="0"/>
              <a:t>pomogli</a:t>
            </a:r>
            <a:r>
              <a:rPr lang="en-US" baseline="0" dirty="0" smtClean="0"/>
              <a:t> </a:t>
            </a:r>
            <a:r>
              <a:rPr lang="en-US" baseline="0" dirty="0" err="1" smtClean="0"/>
              <a:t>za</a:t>
            </a:r>
            <a:r>
              <a:rPr lang="en-US" baseline="0" dirty="0" smtClean="0"/>
              <a:t> </a:t>
            </a:r>
            <a:r>
              <a:rPr lang="en-US" baseline="0" dirty="0" err="1" smtClean="0"/>
              <a:t>pomoca</a:t>
            </a:r>
            <a:r>
              <a:rPr lang="en-US" baseline="0" dirty="0" smtClean="0"/>
              <a:t> </a:t>
            </a:r>
            <a:r>
              <a:rPr lang="en-US" baseline="0" dirty="0" err="1" smtClean="0"/>
              <a:t>isseues</a:t>
            </a:r>
            <a:r>
              <a:rPr lang="en-US" baseline="0" dirty="0" smtClean="0"/>
              <a:t>/pull requests </a:t>
            </a:r>
          </a:p>
          <a:p>
            <a:pPr marL="1085850" lvl="2" indent="-171450">
              <a:buFont typeface="Arial"/>
              <a:buChar char="•"/>
            </a:pPr>
            <a:r>
              <a:rPr lang="en-US" baseline="0" dirty="0" err="1" smtClean="0"/>
              <a:t>Darmowe</a:t>
            </a:r>
            <a:r>
              <a:rPr lang="en-US" baseline="0" dirty="0" smtClean="0"/>
              <a:t> </a:t>
            </a:r>
            <a:r>
              <a:rPr lang="en-US" baseline="0" dirty="0" err="1" smtClean="0"/>
              <a:t>książki</a:t>
            </a:r>
            <a:r>
              <a:rPr lang="en-US" baseline="0" dirty="0" smtClean="0"/>
              <a:t> do </a:t>
            </a:r>
            <a:r>
              <a:rPr lang="en-US" baseline="0" dirty="0" err="1" smtClean="0"/>
              <a:t>programowania</a:t>
            </a:r>
            <a:r>
              <a:rPr lang="en-US" baseline="0" dirty="0" smtClean="0"/>
              <a:t> - http://</a:t>
            </a:r>
            <a:r>
              <a:rPr lang="en-US" baseline="0" dirty="0" err="1" smtClean="0"/>
              <a:t>www.itworld.com</a:t>
            </a:r>
            <a:r>
              <a:rPr lang="en-US" baseline="0" dirty="0" smtClean="0"/>
              <a:t>/article/2705208/cloud-computing/500-free-programming-books--</a:t>
            </a:r>
            <a:r>
              <a:rPr lang="en-US" baseline="0" dirty="0" err="1" smtClean="0"/>
              <a:t>github</a:t>
            </a:r>
            <a:r>
              <a:rPr lang="en-US" baseline="0" dirty="0" smtClean="0"/>
              <a:t>-s-got--</a:t>
            </a:r>
            <a:r>
              <a:rPr lang="en-US" baseline="0" dirty="0" err="1" smtClean="0"/>
              <a:t>em.html</a:t>
            </a:r>
            <a:r>
              <a:rPr lang="en-US" baseline="0" dirty="0" smtClean="0"/>
              <a:t>  https://</a:t>
            </a:r>
            <a:r>
              <a:rPr lang="en-US" baseline="0" dirty="0" err="1" smtClean="0"/>
              <a:t>github.com</a:t>
            </a:r>
            <a:r>
              <a:rPr lang="en-US" baseline="0" dirty="0" smtClean="0"/>
              <a:t>/vhf/free-programming-books 500 </a:t>
            </a:r>
            <a:r>
              <a:rPr lang="en-US" baseline="0" dirty="0" err="1" smtClean="0"/>
              <a:t>ksiazek</a:t>
            </a:r>
            <a:r>
              <a:rPr lang="en-US" baseline="0" dirty="0" smtClean="0"/>
              <a:t> I 18 </a:t>
            </a:r>
            <a:r>
              <a:rPr lang="en-US" baseline="0" dirty="0" err="1" smtClean="0"/>
              <a:t>jezykow</a:t>
            </a:r>
            <a:endParaRPr lang="en-US" baseline="0" dirty="0" smtClean="0"/>
          </a:p>
          <a:p>
            <a:pPr marL="1085850" lvl="2" indent="-171450">
              <a:buFont typeface="Arial"/>
              <a:buChar char="•"/>
            </a:pPr>
            <a:r>
              <a:rPr lang="en-US" baseline="0" dirty="0" smtClean="0"/>
              <a:t>Travel plans -https://</a:t>
            </a:r>
            <a:r>
              <a:rPr lang="en-US" baseline="0" dirty="0" err="1" smtClean="0"/>
              <a:t>github.com</a:t>
            </a:r>
            <a:r>
              <a:rPr lang="en-US" baseline="0" dirty="0" smtClean="0"/>
              <a:t>/</a:t>
            </a:r>
            <a:r>
              <a:rPr lang="en-US" baseline="0" dirty="0" err="1" smtClean="0"/>
              <a:t>xzyfer</a:t>
            </a:r>
            <a:r>
              <a:rPr lang="en-US" baseline="0" dirty="0" smtClean="0"/>
              <a:t>/us-travel-checklist asked for advice and opinions</a:t>
            </a:r>
            <a:endParaRPr lang="en-US" dirty="0" smtClean="0"/>
          </a:p>
          <a:p>
            <a:endParaRPr lang="en-US" dirty="0" smtClean="0"/>
          </a:p>
          <a:p>
            <a:endParaRPr lang="en-US" dirty="0" smtClean="0"/>
          </a:p>
          <a:p>
            <a:r>
              <a:rPr lang="en-US" dirty="0" smtClean="0"/>
              <a:t> - http://</a:t>
            </a:r>
            <a:r>
              <a:rPr lang="en-US" dirty="0" err="1" smtClean="0"/>
              <a:t>www.infoworld.com</a:t>
            </a:r>
            <a:r>
              <a:rPr lang="en-US" dirty="0" smtClean="0"/>
              <a:t>/article/2886828/collaboration-software/</a:t>
            </a:r>
            <a:r>
              <a:rPr lang="en-US" dirty="0" err="1" smtClean="0"/>
              <a:t>github</a:t>
            </a:r>
            <a:r>
              <a:rPr lang="en-US" dirty="0" smtClean="0"/>
              <a:t>-for-the-rest-of-</a:t>
            </a:r>
            <a:r>
              <a:rPr lang="en-US" dirty="0" err="1" smtClean="0"/>
              <a:t>us.html</a:t>
            </a:r>
            <a:endParaRPr lang="en-US" dirty="0" smtClean="0"/>
          </a:p>
          <a:p>
            <a:pPr marL="1085850" lvl="2" indent="-171450">
              <a:buFont typeface="Arial"/>
              <a:buChar char="•"/>
            </a:pPr>
            <a:r>
              <a:rPr lang="en-US" dirty="0" smtClean="0"/>
              <a:t>Narrative</a:t>
            </a:r>
            <a:r>
              <a:rPr lang="en-US" baseline="0" dirty="0" smtClean="0"/>
              <a:t> collaboration working in a distributed environment</a:t>
            </a:r>
            <a:endParaRPr lang="en-US" dirty="0" smtClean="0"/>
          </a:p>
          <a:p>
            <a:pPr marL="1085850" lvl="2" indent="-171450">
              <a:buFont typeface="Arial"/>
              <a:buChar char="•"/>
            </a:pPr>
            <a:r>
              <a:rPr lang="en-US" sz="1200" kern="1200" dirty="0" smtClean="0">
                <a:solidFill>
                  <a:schemeClr val="tx1"/>
                </a:solidFill>
                <a:latin typeface="+mn-lt"/>
                <a:ea typeface="+mn-ea"/>
                <a:cs typeface="+mn-cs"/>
              </a:rPr>
              <a:t>One reason is that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has gradually exposed more of the underlying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capabilities in its Web interface. Another is the emergence of Web applications that use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as a platform. Then there's the cultural factor: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embodies a particular way of working together. Dave </a:t>
            </a:r>
            <a:r>
              <a:rPr lang="en-US" sz="1200" kern="1200" dirty="0" err="1" smtClean="0">
                <a:solidFill>
                  <a:schemeClr val="tx1"/>
                </a:solidFill>
                <a:latin typeface="+mn-lt"/>
                <a:ea typeface="+mn-ea"/>
                <a:cs typeface="+mn-cs"/>
              </a:rPr>
              <a:t>Winer</a:t>
            </a:r>
            <a:r>
              <a:rPr lang="en-US" sz="1200" kern="1200" dirty="0" smtClean="0">
                <a:solidFill>
                  <a:schemeClr val="tx1"/>
                </a:solidFill>
                <a:latin typeface="+mn-lt"/>
                <a:ea typeface="+mn-ea"/>
                <a:cs typeface="+mn-cs"/>
              </a:rPr>
              <a:t> describes it with the phrase "</a:t>
            </a:r>
            <a:r>
              <a:rPr lang="en-US" sz="1200" kern="1200" dirty="0" smtClean="0">
                <a:solidFill>
                  <a:schemeClr val="tx1"/>
                </a:solidFill>
                <a:latin typeface="+mn-lt"/>
                <a:ea typeface="+mn-ea"/>
                <a:cs typeface="+mn-cs"/>
                <a:hlinkClick r:id="rId3"/>
              </a:rPr>
              <a:t>narrate your work." I've used "</a:t>
            </a:r>
            <a:r>
              <a:rPr lang="en-US" sz="1200" kern="1200" dirty="0" smtClean="0">
                <a:solidFill>
                  <a:schemeClr val="tx1"/>
                </a:solidFill>
                <a:latin typeface="+mn-lt"/>
                <a:ea typeface="+mn-ea"/>
                <a:cs typeface="+mn-cs"/>
                <a:hlinkClick r:id="rId4"/>
              </a:rPr>
              <a:t>observable work." The </a:t>
            </a:r>
            <a:r>
              <a:rPr lang="en-US" sz="1200" kern="1200" dirty="0" smtClean="0">
                <a:solidFill>
                  <a:schemeClr val="tx1"/>
                </a:solidFill>
                <a:latin typeface="+mn-lt"/>
                <a:ea typeface="+mn-ea"/>
                <a:cs typeface="+mn-cs"/>
                <a:hlinkClick r:id="rId5"/>
              </a:rPr>
              <a:t>Responsive Organization movementcelebrates "</a:t>
            </a:r>
            <a:r>
              <a:rPr lang="en-US" sz="1200" kern="1200" dirty="0" smtClean="0">
                <a:solidFill>
                  <a:schemeClr val="tx1"/>
                </a:solidFill>
                <a:latin typeface="+mn-lt"/>
                <a:ea typeface="+mn-ea"/>
                <a:cs typeface="+mn-cs"/>
                <a:hlinkClick r:id="rId6"/>
              </a:rPr>
              <a:t>transparency over privacy." For GitHub's government evangelist, Ben Balter, it's "</a:t>
            </a:r>
            <a:r>
              <a:rPr lang="en-US" sz="1200" kern="1200" dirty="0" smtClean="0">
                <a:solidFill>
                  <a:schemeClr val="tx1"/>
                </a:solidFill>
                <a:latin typeface="+mn-lt"/>
                <a:ea typeface="+mn-ea"/>
                <a:cs typeface="+mn-cs"/>
                <a:hlinkClick r:id="rId7"/>
              </a:rPr>
              <a:t>open collaboration." </a:t>
            </a:r>
            <a:endParaRPr lang="en-US" sz="1200" kern="1200" dirty="0" smtClean="0">
              <a:solidFill>
                <a:schemeClr val="tx1"/>
              </a:solidFill>
              <a:latin typeface="+mn-lt"/>
              <a:ea typeface="+mn-ea"/>
              <a:cs typeface="+mn-cs"/>
            </a:endParaRPr>
          </a:p>
          <a:p>
            <a:pPr marL="1085850" lvl="2" indent="-171450">
              <a:buFont typeface="Arial"/>
              <a:buChar char="•"/>
            </a:pPr>
            <a:r>
              <a:rPr lang="en-US" sz="1200" kern="1200" dirty="0" smtClean="0">
                <a:solidFill>
                  <a:schemeClr val="tx1"/>
                </a:solidFill>
                <a:latin typeface="+mn-lt"/>
                <a:ea typeface="+mn-ea"/>
                <a:cs typeface="+mn-cs"/>
              </a:rPr>
              <a:t>"That's insane," says Brian Doll. "If you're a bank, the wealth management tools your employees and your customers use </a:t>
            </a:r>
            <a:r>
              <a:rPr lang="en-US" sz="1200" i="1" kern="1200" dirty="0" smtClean="0">
                <a:solidFill>
                  <a:schemeClr val="tx1"/>
                </a:solidFill>
                <a:latin typeface="+mn-lt"/>
                <a:ea typeface="+mn-ea"/>
                <a:cs typeface="+mn-cs"/>
              </a:rPr>
              <a:t>are</a:t>
            </a:r>
            <a:r>
              <a:rPr lang="en-US" sz="1200" i="0" kern="1200" dirty="0" smtClean="0">
                <a:solidFill>
                  <a:schemeClr val="tx1"/>
                </a:solidFill>
                <a:latin typeface="+mn-lt"/>
                <a:ea typeface="+mn-ea"/>
                <a:cs typeface="+mn-cs"/>
              </a:rPr>
              <a:t> the product, how can those people not have a direct hand in improving it?" With </a:t>
            </a:r>
            <a:r>
              <a:rPr lang="en-US" sz="1200" i="0" kern="1200" dirty="0" err="1" smtClean="0">
                <a:solidFill>
                  <a:schemeClr val="tx1"/>
                </a:solidFill>
                <a:latin typeface="+mn-lt"/>
                <a:ea typeface="+mn-ea"/>
                <a:cs typeface="+mn-cs"/>
              </a:rPr>
              <a:t>GitHub</a:t>
            </a:r>
            <a:r>
              <a:rPr lang="en-US" sz="1200" i="0" kern="1200" dirty="0" smtClean="0">
                <a:solidFill>
                  <a:schemeClr val="tx1"/>
                </a:solidFill>
                <a:latin typeface="+mn-lt"/>
                <a:ea typeface="+mn-ea"/>
                <a:cs typeface="+mn-cs"/>
              </a:rPr>
              <a:t>, every stakeholder can become a first-class participant. Rather than writing emails that orbit the system of record, they can send pull requests and discuss related issues directly in that system. </a:t>
            </a:r>
            <a:endParaRPr lang="en-US" dirty="0" smtClean="0"/>
          </a:p>
          <a:p>
            <a:endParaRPr lang="en-US" dirty="0" smtClean="0"/>
          </a:p>
          <a:p>
            <a:r>
              <a:rPr lang="en-US" dirty="0" smtClean="0"/>
              <a:t> - http://</a:t>
            </a:r>
            <a:r>
              <a:rPr lang="en-US" dirty="0" err="1" smtClean="0"/>
              <a:t>www.searchenginepeople.com</a:t>
            </a:r>
            <a:r>
              <a:rPr lang="en-US" dirty="0" smtClean="0"/>
              <a:t>/blog/managing-non-code-projects-with-</a:t>
            </a:r>
            <a:r>
              <a:rPr lang="en-US" dirty="0" err="1" smtClean="0"/>
              <a:t>github.html</a:t>
            </a:r>
            <a:endParaRPr lang="en-US" dirty="0" smtClean="0"/>
          </a:p>
          <a:p>
            <a:pPr marL="1085850" lvl="2" indent="-171450">
              <a:buFont typeface="Arial"/>
              <a:buChar char="•"/>
            </a:pPr>
            <a:r>
              <a:rPr lang="en-US" dirty="0" smtClean="0"/>
              <a:t>City</a:t>
            </a:r>
            <a:r>
              <a:rPr lang="en-US" baseline="0" dirty="0" smtClean="0"/>
              <a:t> of Chicago – store public projects on </a:t>
            </a:r>
            <a:r>
              <a:rPr lang="en-US" baseline="0" dirty="0" err="1" smtClean="0"/>
              <a:t>github</a:t>
            </a:r>
            <a:r>
              <a:rPr lang="en-US" baseline="0" dirty="0" smtClean="0"/>
              <a:t> and work on them http://</a:t>
            </a:r>
            <a:r>
              <a:rPr lang="en-US" baseline="0" dirty="0" err="1" smtClean="0"/>
              <a:t>radar.oreilly.com</a:t>
            </a:r>
            <a:r>
              <a:rPr lang="en-US" baseline="0" dirty="0" smtClean="0"/>
              <a:t>/2013/03/the-city-of-</a:t>
            </a:r>
            <a:r>
              <a:rPr lang="en-US" baseline="0" dirty="0" err="1" smtClean="0"/>
              <a:t>chicago</a:t>
            </a:r>
            <a:r>
              <a:rPr lang="en-US" baseline="0" dirty="0" smtClean="0"/>
              <a:t>-wants-you-to-fork-its-data-on-</a:t>
            </a:r>
            <a:r>
              <a:rPr lang="en-US" baseline="0" dirty="0" err="1" smtClean="0"/>
              <a:t>github.html</a:t>
            </a:r>
            <a:endParaRPr lang="en-US" dirty="0" smtClean="0"/>
          </a:p>
          <a:p>
            <a:endParaRPr lang="en-US" dirty="0" smtClean="0"/>
          </a:p>
          <a:p>
            <a:r>
              <a:rPr lang="en-US" sz="1200" kern="1200" dirty="0" smtClean="0">
                <a:solidFill>
                  <a:schemeClr val="tx1"/>
                </a:solidFill>
                <a:latin typeface="+mn-lt"/>
                <a:ea typeface="+mn-ea"/>
                <a:cs typeface="+mn-cs"/>
              </a:rPr>
              <a:t>As reported in </a:t>
            </a:r>
            <a:r>
              <a:rPr lang="en-US" sz="1200" u="sng" kern="1200" dirty="0" smtClean="0">
                <a:solidFill>
                  <a:schemeClr val="tx1"/>
                </a:solidFill>
                <a:latin typeface="+mn-lt"/>
                <a:ea typeface="+mn-ea"/>
                <a:cs typeface="+mn-cs"/>
                <a:hlinkClick r:id="rId8"/>
              </a:rPr>
              <a:t>Wired, </a:t>
            </a:r>
            <a:r>
              <a:rPr lang="en-US" sz="1200" u="sng" kern="1200" dirty="0" smtClean="0">
                <a:solidFill>
                  <a:schemeClr val="tx1"/>
                </a:solidFill>
                <a:latin typeface="+mn-lt"/>
                <a:ea typeface="+mn-ea"/>
                <a:cs typeface="+mn-cs"/>
                <a:hlinkClick r:id="rId9"/>
              </a:rPr>
              <a:t>ReadWrite, and elsewhere, GitHub is used to manage the collaborative development of recipes, musical scores, books, fonts, legal documents, lessons and tutorials, and data sets. Given the infamous complexity of Git, how is this possible?</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 Classroom - http://</a:t>
            </a:r>
            <a:r>
              <a:rPr lang="en-US" sz="1200" u="sng" kern="1200" dirty="0" err="1" smtClean="0">
                <a:solidFill>
                  <a:schemeClr val="tx1"/>
                </a:solidFill>
                <a:latin typeface="+mn-lt"/>
                <a:ea typeface="+mn-ea"/>
                <a:cs typeface="+mn-cs"/>
              </a:rPr>
              <a:t>www.wired.com</a:t>
            </a:r>
            <a:r>
              <a:rPr lang="en-US" sz="1200" u="sng" kern="1200" dirty="0" smtClean="0">
                <a:solidFill>
                  <a:schemeClr val="tx1"/>
                </a:solidFill>
                <a:latin typeface="+mn-lt"/>
                <a:ea typeface="+mn-ea"/>
                <a:cs typeface="+mn-cs"/>
              </a:rPr>
              <a:t>/2015/02/university-bans-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-homework-changes-mind/</a:t>
            </a:r>
          </a:p>
          <a:p>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Resources:</a:t>
            </a:r>
            <a:r>
              <a:rPr lang="en-US" sz="1200" u="none" kern="1200" baseline="0" dirty="0" smtClean="0">
                <a:solidFill>
                  <a:schemeClr val="tx1"/>
                </a:solidFill>
                <a:latin typeface="+mn-lt"/>
                <a:ea typeface="+mn-ea"/>
                <a:cs typeface="+mn-cs"/>
              </a:rPr>
              <a:t> </a:t>
            </a:r>
          </a:p>
          <a:p>
            <a:pPr marL="171450" indent="-171450">
              <a:buFont typeface="Arial"/>
              <a:buChar char="•"/>
            </a:pPr>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www.javaworld.com</a:t>
            </a:r>
            <a:r>
              <a:rPr lang="en-US" sz="1200" u="sng" kern="1200" dirty="0" smtClean="0">
                <a:solidFill>
                  <a:schemeClr val="tx1"/>
                </a:solidFill>
                <a:latin typeface="+mn-lt"/>
                <a:ea typeface="+mn-ea"/>
                <a:cs typeface="+mn-cs"/>
              </a:rPr>
              <a:t>/article/2888181/open-source-tools/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-for-the-rest-of-</a:t>
            </a:r>
            <a:r>
              <a:rPr lang="en-US" sz="1200" u="sng" kern="1200" dirty="0" err="1" smtClean="0">
                <a:solidFill>
                  <a:schemeClr val="tx1"/>
                </a:solidFill>
                <a:latin typeface="+mn-lt"/>
                <a:ea typeface="+mn-ea"/>
                <a:cs typeface="+mn-cs"/>
              </a:rPr>
              <a:t>us.html</a:t>
            </a:r>
            <a:r>
              <a:rPr lang="en-US" sz="1200" u="sng" kern="1200" dirty="0" smtClean="0">
                <a:solidFill>
                  <a:schemeClr val="tx1"/>
                </a:solidFill>
                <a:latin typeface="+mn-lt"/>
                <a:ea typeface="+mn-ea"/>
                <a:cs typeface="+mn-cs"/>
              </a:rPr>
              <a:t>            </a:t>
            </a:r>
            <a:r>
              <a:rPr lang="en-US" sz="1200" u="sng" kern="1200" dirty="0" smtClean="0">
                <a:solidFill>
                  <a:schemeClr val="tx1"/>
                </a:solidFill>
                <a:latin typeface="+mn-lt"/>
                <a:ea typeface="+mn-ea"/>
                <a:cs typeface="+mn-cs"/>
              </a:rPr>
              <a:t>– very</a:t>
            </a:r>
            <a:r>
              <a:rPr lang="en-US" sz="1200" u="sng" kern="1200" baseline="0" dirty="0" smtClean="0">
                <a:solidFill>
                  <a:schemeClr val="tx1"/>
                </a:solidFill>
                <a:latin typeface="+mn-lt"/>
                <a:ea typeface="+mn-ea"/>
                <a:cs typeface="+mn-cs"/>
              </a:rPr>
              <a:t> good - read it!!!!! Reuse it</a:t>
            </a:r>
          </a:p>
          <a:p>
            <a:pPr marL="171450" indent="-171450">
              <a:buFont typeface="Arial"/>
              <a:buChar char="•"/>
            </a:pPr>
            <a:endParaRPr lang="en-US" sz="1200" u="sng" kern="1200" dirty="0" smtClean="0">
              <a:solidFill>
                <a:schemeClr val="tx1"/>
              </a:solidFill>
              <a:latin typeface="+mn-lt"/>
              <a:ea typeface="+mn-ea"/>
              <a:cs typeface="+mn-cs"/>
            </a:endParaRPr>
          </a:p>
          <a:p>
            <a:pPr marL="171450" indent="-171450">
              <a:buFont typeface="Arial"/>
              <a:buChar char="•"/>
            </a:pPr>
            <a:endParaRPr lang="en-US" sz="1200" u="sng"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B756B3-920B-BF4B-941F-609798E27EE1}" type="slidenum">
              <a:rPr lang="en-US" smtClean="0"/>
              <a:t>15</a:t>
            </a:fld>
            <a:endParaRPr lang="en-US"/>
          </a:p>
        </p:txBody>
      </p:sp>
    </p:spTree>
    <p:extLst>
      <p:ext uri="{BB962C8B-B14F-4D97-AF65-F5344CB8AC3E}">
        <p14:creationId xmlns:p14="http://schemas.microsoft.com/office/powerpoint/2010/main" val="1760820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While many of </a:t>
            </a:r>
            <a:r>
              <a:rPr lang="en-US" sz="1200" kern="1200" dirty="0" err="1" smtClean="0">
                <a:solidFill>
                  <a:schemeClr val="tx1"/>
                </a:solidFill>
                <a:latin typeface="+mn-lt"/>
                <a:ea typeface="+mn-ea"/>
                <a:cs typeface="+mn-cs"/>
              </a:rPr>
              <a:t>GitHub’s</a:t>
            </a:r>
            <a:r>
              <a:rPr lang="en-US" sz="1200" kern="1200" dirty="0" smtClean="0">
                <a:solidFill>
                  <a:schemeClr val="tx1"/>
                </a:solidFill>
                <a:latin typeface="+mn-lt"/>
                <a:ea typeface="+mn-ea"/>
                <a:cs typeface="+mn-cs"/>
              </a:rPr>
              <a:t> capabilities require knowledge of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its underlying and complicated version control language, forking and branching can both be done with nothing more than a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account and a few clicks.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has the additional benefit of a liberal use policy, so you are in complete control of anything you upload there.</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GitHub</a:t>
            </a:r>
            <a:r>
              <a:rPr lang="en-US" sz="1200" kern="1200" baseline="0" dirty="0" smtClean="0">
                <a:solidFill>
                  <a:schemeClr val="tx1"/>
                </a:solidFill>
                <a:latin typeface="+mn-lt"/>
                <a:ea typeface="+mn-ea"/>
                <a:cs typeface="+mn-cs"/>
              </a:rPr>
              <a:t> Terms of service - https://</a:t>
            </a:r>
            <a:r>
              <a:rPr lang="en-US" sz="1200" kern="1200" baseline="0" dirty="0" err="1" smtClean="0">
                <a:solidFill>
                  <a:schemeClr val="tx1"/>
                </a:solidFill>
                <a:latin typeface="+mn-lt"/>
                <a:ea typeface="+mn-ea"/>
                <a:cs typeface="+mn-cs"/>
              </a:rPr>
              <a:t>help.github.com</a:t>
            </a:r>
            <a:r>
              <a:rPr lang="en-US" sz="1200" kern="1200" baseline="0" dirty="0" smtClean="0">
                <a:solidFill>
                  <a:schemeClr val="tx1"/>
                </a:solidFill>
                <a:latin typeface="+mn-lt"/>
                <a:ea typeface="+mn-ea"/>
                <a:cs typeface="+mn-cs"/>
              </a:rPr>
              <a:t>/articles/</a:t>
            </a:r>
            <a:r>
              <a:rPr lang="en-US" sz="1200" kern="1200" baseline="0" dirty="0" err="1" smtClean="0">
                <a:solidFill>
                  <a:schemeClr val="tx1"/>
                </a:solidFill>
                <a:latin typeface="+mn-lt"/>
                <a:ea typeface="+mn-ea"/>
                <a:cs typeface="+mn-cs"/>
              </a:rPr>
              <a:t>github</a:t>
            </a:r>
            <a:r>
              <a:rPr lang="en-US" sz="1200" kern="1200" baseline="0" dirty="0" smtClean="0">
                <a:solidFill>
                  <a:schemeClr val="tx1"/>
                </a:solidFill>
                <a:latin typeface="+mn-lt"/>
                <a:ea typeface="+mn-ea"/>
                <a:cs typeface="+mn-cs"/>
              </a:rPr>
              <a:t>-terms-of-service</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Just as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is great for allowing people to </a:t>
            </a:r>
            <a:r>
              <a:rPr lang="en-US" sz="1200" kern="1200" dirty="0" err="1" smtClean="0">
                <a:solidFill>
                  <a:schemeClr val="tx1"/>
                </a:solidFill>
                <a:latin typeface="+mn-lt"/>
                <a:ea typeface="+mn-ea"/>
                <a:cs typeface="+mn-cs"/>
              </a:rPr>
              <a:t>crowdsource</a:t>
            </a:r>
            <a:r>
              <a:rPr lang="en-US" sz="1200" kern="1200" dirty="0" smtClean="0">
                <a:solidFill>
                  <a:schemeClr val="tx1"/>
                </a:solidFill>
                <a:latin typeface="+mn-lt"/>
                <a:ea typeface="+mn-ea"/>
                <a:cs typeface="+mn-cs"/>
              </a:rPr>
              <a:t> programming code, it’s also for great for crowdsourcing non-code documents. In particular, it allows for document owners to gather suggested changes, while retaining control of what changes actually get applied through the use of pull requests.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hlinkClick r:id="rId3"/>
              </a:rPr>
              <a:t>TechCrunch just posted a great primer on what GitHub is, but the relevant facts are that GitHub is both a code sharing and publishing service, and a social networking site for programmers. It is based on Git, an open source project started by </a:t>
            </a:r>
            <a:r>
              <a:rPr lang="en-US" sz="1200" kern="1200" dirty="0" smtClean="0">
                <a:solidFill>
                  <a:schemeClr val="tx1"/>
                </a:solidFill>
                <a:latin typeface="+mn-lt"/>
                <a:ea typeface="+mn-ea"/>
                <a:cs typeface="+mn-cs"/>
                <a:hlinkClick r:id="rId4"/>
              </a:rPr>
              <a:t>Linux creator Linus Torvalds. And it’s key features—the fork, the pull request and the merge—streamline collaboration on open-source projects, but could be used to version control anything.</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B756B3-920B-BF4B-941F-609798E27EE1}" type="slidenum">
              <a:rPr lang="en-US" smtClean="0"/>
              <a:t>16</a:t>
            </a:fld>
            <a:endParaRPr lang="en-US"/>
          </a:p>
        </p:txBody>
      </p:sp>
    </p:spTree>
    <p:extLst>
      <p:ext uri="{BB962C8B-B14F-4D97-AF65-F5344CB8AC3E}">
        <p14:creationId xmlns:p14="http://schemas.microsoft.com/office/powerpoint/2010/main" val="3482282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helps programmers (and teams of programmers) keep track of different versions of code, an important task when hundreds of people might be editing the same code base or piece of software. It can compare two different code snippets and tell you what the differences between them are, and who made those changes. It can tell you how all the changes in a project compare to each other. And it can, in the service of that one, huge, change-tracking feature, do a ton of other things too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lets users annotate code, marking areas that don't work or need improvement.</a:t>
            </a:r>
          </a:p>
          <a:p>
            <a:r>
              <a:rPr lang="en-US" sz="1200" kern="1200" dirty="0" smtClean="0">
                <a:solidFill>
                  <a:schemeClr val="tx1"/>
                </a:solidFill>
                <a:latin typeface="+mn-lt"/>
                <a:ea typeface="+mn-ea"/>
                <a:cs typeface="+mn-cs"/>
              </a:rPr>
              <a:t>It allows users to correspond with each other, so many companies conduct internal communications through it. </a:t>
            </a:r>
          </a:p>
          <a:p>
            <a:r>
              <a:rPr lang="en-US" sz="1200" kern="1200" dirty="0" smtClean="0">
                <a:solidFill>
                  <a:schemeClr val="tx1"/>
                </a:solidFill>
                <a:latin typeface="+mn-lt"/>
                <a:ea typeface="+mn-ea"/>
                <a:cs typeface="+mn-cs"/>
              </a:rPr>
              <a:t>It provides free hosting for open-source software projects.</a:t>
            </a:r>
          </a:p>
          <a:p>
            <a:r>
              <a:rPr lang="en-US" sz="1200" kern="1200" dirty="0" smtClean="0">
                <a:solidFill>
                  <a:schemeClr val="tx1"/>
                </a:solidFill>
                <a:latin typeface="+mn-lt"/>
                <a:ea typeface="+mn-ea"/>
                <a:cs typeface="+mn-cs"/>
              </a:rPr>
              <a:t>It hosts the sites made with the blogging software </a:t>
            </a:r>
            <a:r>
              <a:rPr lang="en-US" sz="1200" u="sng" kern="1200" dirty="0" smtClean="0">
                <a:solidFill>
                  <a:schemeClr val="tx1"/>
                </a:solidFill>
                <a:latin typeface="+mn-lt"/>
                <a:ea typeface="+mn-ea"/>
                <a:cs typeface="+mn-cs"/>
                <a:hlinkClick r:id="rId3"/>
              </a:rPr>
              <a:t>Jekyll for free</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17</a:t>
            </a:fld>
            <a:endParaRPr lang="en-US"/>
          </a:p>
        </p:txBody>
      </p:sp>
    </p:spTree>
    <p:extLst>
      <p:ext uri="{BB962C8B-B14F-4D97-AF65-F5344CB8AC3E}">
        <p14:creationId xmlns:p14="http://schemas.microsoft.com/office/powerpoint/2010/main" val="1967319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www.makeuseof.com</a:t>
            </a:r>
            <a:r>
              <a:rPr lang="en-US" dirty="0" smtClean="0"/>
              <a:t>/tag/the-10-best-open-source-projects-you-should-be-volunteering-to-help-with/</a:t>
            </a:r>
          </a:p>
          <a:p>
            <a:endParaRPr lang="en-US" dirty="0" smtClean="0"/>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www.sitepoint.com</a:t>
            </a:r>
            <a:r>
              <a:rPr lang="en-US" sz="1200" u="sng" kern="1200" dirty="0" smtClean="0">
                <a:solidFill>
                  <a:schemeClr val="tx1"/>
                </a:solidFill>
                <a:latin typeface="+mn-lt"/>
                <a:ea typeface="+mn-ea"/>
                <a:cs typeface="+mn-cs"/>
              </a:rPr>
              <a:t>/5-free-html5-presentation-systems/</a:t>
            </a:r>
            <a:endParaRPr lang="en-US" sz="1200" u="sng" kern="1200" dirty="0" smtClean="0">
              <a:solidFill>
                <a:schemeClr val="tx1"/>
              </a:solidFill>
              <a:latin typeface="+mn-lt"/>
              <a:ea typeface="+mn-ea"/>
              <a:cs typeface="+mn-cs"/>
            </a:endParaRPr>
          </a:p>
          <a:p>
            <a:r>
              <a:rPr lang="en-US" sz="1200" u="sng" kern="1200" dirty="0" err="1" smtClean="0">
                <a:solidFill>
                  <a:schemeClr val="tx1"/>
                </a:solidFill>
                <a:latin typeface="+mn-lt"/>
                <a:ea typeface="+mn-ea"/>
                <a:cs typeface="+mn-cs"/>
              </a:rPr>
              <a:t>Opensource</a:t>
            </a:r>
            <a:r>
              <a:rPr lang="en-US" sz="1200" u="sng" kern="1200" dirty="0" smtClean="0">
                <a:solidFill>
                  <a:schemeClr val="tx1"/>
                </a:solidFill>
                <a:latin typeface="+mn-lt"/>
                <a:ea typeface="+mn-ea"/>
                <a:cs typeface="+mn-cs"/>
              </a:rPr>
              <a:t> http://</a:t>
            </a:r>
            <a:r>
              <a:rPr lang="en-US" sz="1200" u="sng" kern="1200" dirty="0" err="1" smtClean="0">
                <a:solidFill>
                  <a:schemeClr val="tx1"/>
                </a:solidFill>
                <a:latin typeface="+mn-lt"/>
                <a:ea typeface="+mn-ea"/>
                <a:cs typeface="+mn-cs"/>
              </a:rPr>
              <a:t>ben.balter.com</a:t>
            </a:r>
            <a:r>
              <a:rPr lang="en-US" sz="1200" u="sng" kern="1200" dirty="0" smtClean="0">
                <a:solidFill>
                  <a:schemeClr val="tx1"/>
                </a:solidFill>
                <a:latin typeface="+mn-lt"/>
                <a:ea typeface="+mn-ea"/>
                <a:cs typeface="+mn-cs"/>
              </a:rPr>
              <a:t>/2014/01/27/open-collaboration/ - open </a:t>
            </a:r>
            <a:r>
              <a:rPr lang="en-US" sz="1200" u="sng" kern="1200" dirty="0" err="1" smtClean="0">
                <a:solidFill>
                  <a:schemeClr val="tx1"/>
                </a:solidFill>
                <a:latin typeface="+mn-lt"/>
                <a:ea typeface="+mn-ea"/>
                <a:cs typeface="+mn-cs"/>
              </a:rPr>
              <a:t>api</a:t>
            </a:r>
            <a:endParaRPr lang="en-US" sz="1200" u="sng" kern="1200" dirty="0" smtClean="0">
              <a:solidFill>
                <a:schemeClr val="tx1"/>
              </a:solidFill>
              <a:latin typeface="+mn-lt"/>
              <a:ea typeface="+mn-ea"/>
              <a:cs typeface="+mn-cs"/>
            </a:endParaRPr>
          </a:p>
          <a:p>
            <a:endParaRPr lang="en-US" sz="1200" u="sng"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alexcican.com</a:t>
            </a:r>
            <a:r>
              <a:rPr lang="en-US" sz="1200" u="sng" kern="1200" dirty="0" smtClean="0">
                <a:solidFill>
                  <a:schemeClr val="tx1"/>
                </a:solidFill>
                <a:latin typeface="+mn-lt"/>
                <a:ea typeface="+mn-ea"/>
                <a:cs typeface="+mn-cs"/>
              </a:rPr>
              <a:t>/post/guide-hosting-website-</a:t>
            </a:r>
            <a:r>
              <a:rPr lang="en-US" sz="1200" u="sng" kern="1200" dirty="0" err="1" smtClean="0">
                <a:solidFill>
                  <a:schemeClr val="tx1"/>
                </a:solidFill>
                <a:latin typeface="+mn-lt"/>
                <a:ea typeface="+mn-ea"/>
                <a:cs typeface="+mn-cs"/>
              </a:rPr>
              <a:t>dropbox</a:t>
            </a:r>
            <a:r>
              <a:rPr lang="en-US" sz="1200" u="sng" kern="1200" dirty="0" smtClean="0">
                <a:solidFill>
                  <a:schemeClr val="tx1"/>
                </a:solidFill>
                <a:latin typeface="+mn-lt"/>
                <a:ea typeface="+mn-ea"/>
                <a:cs typeface="+mn-cs"/>
              </a:rPr>
              <a:t>-</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a:t>
            </a:r>
          </a:p>
          <a:p>
            <a:endParaRPr lang="en-US" sz="1200" u="sng"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jmcglone.com</a:t>
            </a:r>
            <a:r>
              <a:rPr lang="en-US" sz="1200" u="sng" kern="1200" dirty="0" smtClean="0">
                <a:solidFill>
                  <a:schemeClr val="tx1"/>
                </a:solidFill>
                <a:latin typeface="+mn-lt"/>
                <a:ea typeface="+mn-ea"/>
                <a:cs typeface="+mn-cs"/>
              </a:rPr>
              <a:t>/guides/</a:t>
            </a:r>
            <a:r>
              <a:rPr lang="en-US" sz="1200" u="sng" kern="1200" dirty="0" err="1" smtClean="0">
                <a:solidFill>
                  <a:schemeClr val="tx1"/>
                </a:solidFill>
                <a:latin typeface="+mn-lt"/>
                <a:ea typeface="+mn-ea"/>
                <a:cs typeface="+mn-cs"/>
              </a:rPr>
              <a:t>github</a:t>
            </a:r>
            <a:r>
              <a:rPr lang="en-US" sz="1200" u="sng" kern="1200" dirty="0" smtClean="0">
                <a:solidFill>
                  <a:schemeClr val="tx1"/>
                </a:solidFill>
                <a:latin typeface="+mn-lt"/>
                <a:ea typeface="+mn-ea"/>
                <a:cs typeface="+mn-cs"/>
              </a:rPr>
              <a:t>-pages/</a:t>
            </a:r>
          </a:p>
          <a:p>
            <a:r>
              <a:rPr lang="en-US" sz="1200" u="sng" kern="1200" dirty="0" smtClean="0">
                <a:solidFill>
                  <a:schemeClr val="tx1"/>
                </a:solidFill>
                <a:latin typeface="+mn-lt"/>
                <a:ea typeface="+mn-ea"/>
                <a:cs typeface="+mn-cs"/>
              </a:rPr>
              <a:t>http://</a:t>
            </a:r>
            <a:r>
              <a:rPr lang="en-US" sz="1200" u="sng" kern="1200" dirty="0" err="1" smtClean="0">
                <a:solidFill>
                  <a:schemeClr val="tx1"/>
                </a:solidFill>
                <a:latin typeface="+mn-lt"/>
                <a:ea typeface="+mn-ea"/>
                <a:cs typeface="+mn-cs"/>
              </a:rPr>
              <a:t>hankquinlan.github.io</a:t>
            </a:r>
            <a:r>
              <a:rPr lang="en-US" sz="1200" u="sng" kern="1200" dirty="0" smtClean="0">
                <a:solidFill>
                  <a:schemeClr val="tx1"/>
                </a:solidFill>
                <a:latin typeface="+mn-lt"/>
                <a:ea typeface="+mn-ea"/>
                <a:cs typeface="+mn-cs"/>
              </a:rPr>
              <a:t>/</a:t>
            </a:r>
          </a:p>
          <a:p>
            <a:endParaRPr lang="en-US" sz="1200" u="sng" kern="1200" dirty="0" smtClean="0">
              <a:solidFill>
                <a:schemeClr val="tx1"/>
              </a:solidFill>
              <a:latin typeface="+mn-lt"/>
              <a:ea typeface="+mn-ea"/>
              <a:cs typeface="+mn-cs"/>
            </a:endParaRPr>
          </a:p>
          <a:p>
            <a:r>
              <a:rPr lang="en-US" sz="1200" u="none" kern="1200" dirty="0" err="1" smtClean="0">
                <a:solidFill>
                  <a:schemeClr val="tx1"/>
                </a:solidFill>
                <a:latin typeface="+mn-lt"/>
                <a:ea typeface="+mn-ea"/>
                <a:cs typeface="+mn-cs"/>
              </a:rPr>
              <a:t>Prezentacje</a:t>
            </a:r>
            <a:r>
              <a:rPr lang="en-US" sz="1200" u="none" kern="1200" dirty="0" smtClean="0">
                <a:solidFill>
                  <a:schemeClr val="tx1"/>
                </a:solidFill>
                <a:latin typeface="+mn-lt"/>
                <a:ea typeface="+mn-ea"/>
                <a:cs typeface="+mn-cs"/>
              </a:rPr>
              <a:t> </a:t>
            </a:r>
            <a:r>
              <a:rPr lang="en-US" sz="1200" u="none" kern="1200" dirty="0" err="1" smtClean="0">
                <a:solidFill>
                  <a:schemeClr val="tx1"/>
                </a:solidFill>
                <a:latin typeface="+mn-lt"/>
                <a:ea typeface="+mn-ea"/>
                <a:cs typeface="+mn-cs"/>
              </a:rPr>
              <a:t>na</a:t>
            </a:r>
            <a:r>
              <a:rPr lang="en-US" sz="1200" u="none" kern="1200" dirty="0" smtClean="0">
                <a:solidFill>
                  <a:schemeClr val="tx1"/>
                </a:solidFill>
                <a:latin typeface="+mn-lt"/>
                <a:ea typeface="+mn-ea"/>
                <a:cs typeface="+mn-cs"/>
              </a:rPr>
              <a:t> </a:t>
            </a:r>
            <a:r>
              <a:rPr lang="en-US" sz="1200" u="none" kern="1200" dirty="0" err="1" smtClean="0">
                <a:solidFill>
                  <a:schemeClr val="tx1"/>
                </a:solidFill>
                <a:latin typeface="+mn-lt"/>
                <a:ea typeface="+mn-ea"/>
                <a:cs typeface="+mn-cs"/>
              </a:rPr>
              <a:t>GitHub</a:t>
            </a:r>
            <a:r>
              <a:rPr lang="en-US" sz="1200" u="none" kern="1200" dirty="0" smtClean="0">
                <a:solidFill>
                  <a:schemeClr val="tx1"/>
                </a:solidFill>
                <a:latin typeface="+mn-lt"/>
                <a:ea typeface="+mn-ea"/>
                <a:cs typeface="+mn-cs"/>
              </a:rPr>
              <a:t> Pages with </a:t>
            </a:r>
            <a:r>
              <a:rPr lang="en-US" sz="1200" u="none" kern="1200" dirty="0" err="1" smtClean="0">
                <a:solidFill>
                  <a:schemeClr val="tx1"/>
                </a:solidFill>
                <a:latin typeface="+mn-lt"/>
                <a:ea typeface="+mn-ea"/>
                <a:cs typeface="+mn-cs"/>
              </a:rPr>
              <a:t>Reveal.js</a:t>
            </a:r>
            <a:endParaRPr lang="en-US" sz="1200" u="none" kern="1200" dirty="0" smtClean="0">
              <a:solidFill>
                <a:schemeClr val="tx1"/>
              </a:solidFill>
              <a:latin typeface="+mn-lt"/>
              <a:ea typeface="+mn-ea"/>
              <a:cs typeface="+mn-cs"/>
            </a:endParaRPr>
          </a:p>
          <a:p>
            <a:r>
              <a:rPr lang="en-US" sz="1200" u="none" kern="1200" dirty="0" smtClean="0">
                <a:solidFill>
                  <a:schemeClr val="tx1"/>
                </a:solidFill>
                <a:latin typeface="+mn-lt"/>
                <a:ea typeface="+mn-ea"/>
                <a:cs typeface="+mn-cs"/>
              </a:rPr>
              <a:t> 	- http://</a:t>
            </a:r>
            <a:r>
              <a:rPr lang="en-US" sz="1200" u="none" kern="1200" dirty="0" err="1" smtClean="0">
                <a:solidFill>
                  <a:schemeClr val="tx1"/>
                </a:solidFill>
                <a:latin typeface="+mn-lt"/>
                <a:ea typeface="+mn-ea"/>
                <a:cs typeface="+mn-cs"/>
              </a:rPr>
              <a:t>slidedeck.io</a:t>
            </a:r>
            <a:r>
              <a:rPr lang="en-US" sz="1200" u="none" kern="1200" dirty="0" smtClean="0">
                <a:solidFill>
                  <a:schemeClr val="tx1"/>
                </a:solidFill>
                <a:latin typeface="+mn-lt"/>
                <a:ea typeface="+mn-ea"/>
                <a:cs typeface="+mn-cs"/>
              </a:rPr>
              <a:t>/</a:t>
            </a:r>
            <a:r>
              <a:rPr lang="en-US" sz="1200" u="none" kern="1200" dirty="0" err="1" smtClean="0">
                <a:solidFill>
                  <a:schemeClr val="tx1"/>
                </a:solidFill>
                <a:latin typeface="+mn-lt"/>
                <a:ea typeface="+mn-ea"/>
                <a:cs typeface="+mn-cs"/>
              </a:rPr>
              <a:t>EvanOxfeld</a:t>
            </a:r>
            <a:r>
              <a:rPr lang="en-US" sz="1200" u="none" kern="1200" dirty="0" smtClean="0">
                <a:solidFill>
                  <a:schemeClr val="tx1"/>
                </a:solidFill>
                <a:latin typeface="+mn-lt"/>
                <a:ea typeface="+mn-ea"/>
                <a:cs typeface="+mn-cs"/>
              </a:rPr>
              <a:t>/</a:t>
            </a:r>
            <a:r>
              <a:rPr lang="en-US" sz="1200" u="none" kern="1200" dirty="0" err="1" smtClean="0">
                <a:solidFill>
                  <a:schemeClr val="tx1"/>
                </a:solidFill>
                <a:latin typeface="+mn-lt"/>
                <a:ea typeface="+mn-ea"/>
                <a:cs typeface="+mn-cs"/>
              </a:rPr>
              <a:t>revealjs</a:t>
            </a:r>
            <a:r>
              <a:rPr lang="en-US" sz="1200" u="none" kern="1200" dirty="0" smtClean="0">
                <a:solidFill>
                  <a:schemeClr val="tx1"/>
                </a:solidFill>
                <a:latin typeface="+mn-lt"/>
                <a:ea typeface="+mn-ea"/>
                <a:cs typeface="+mn-cs"/>
              </a:rPr>
              <a:t>-on-</a:t>
            </a:r>
            <a:r>
              <a:rPr lang="en-US" sz="1200" u="none" kern="1200" dirty="0" err="1" smtClean="0">
                <a:solidFill>
                  <a:schemeClr val="tx1"/>
                </a:solidFill>
                <a:latin typeface="+mn-lt"/>
                <a:ea typeface="+mn-ea"/>
                <a:cs typeface="+mn-cs"/>
              </a:rPr>
              <a:t>github</a:t>
            </a:r>
            <a:r>
              <a:rPr lang="en-US" sz="1200" u="none" kern="1200" dirty="0" smtClean="0">
                <a:solidFill>
                  <a:schemeClr val="tx1"/>
                </a:solidFill>
                <a:latin typeface="+mn-lt"/>
                <a:ea typeface="+mn-ea"/>
                <a:cs typeface="+mn-cs"/>
              </a:rPr>
              <a:t>-presentation</a:t>
            </a:r>
          </a:p>
          <a:p>
            <a:r>
              <a:rPr lang="en-US" sz="1200" u="none" kern="1200" dirty="0" smtClean="0">
                <a:solidFill>
                  <a:schemeClr val="tx1"/>
                </a:solidFill>
                <a:latin typeface="+mn-lt"/>
                <a:ea typeface="+mn-ea"/>
                <a:cs typeface="+mn-cs"/>
              </a:rPr>
              <a:t>	-</a:t>
            </a:r>
            <a:r>
              <a:rPr lang="en-US" sz="1200" u="none" kern="1200" baseline="0" dirty="0" smtClean="0">
                <a:solidFill>
                  <a:schemeClr val="tx1"/>
                </a:solidFill>
                <a:latin typeface="+mn-lt"/>
                <a:ea typeface="+mn-ea"/>
                <a:cs typeface="+mn-cs"/>
              </a:rPr>
              <a:t> http://</a:t>
            </a:r>
            <a:r>
              <a:rPr lang="en-US" sz="1200" u="none" kern="1200" baseline="0" dirty="0" err="1" smtClean="0">
                <a:solidFill>
                  <a:schemeClr val="tx1"/>
                </a:solidFill>
                <a:latin typeface="+mn-lt"/>
                <a:ea typeface="+mn-ea"/>
                <a:cs typeface="+mn-cs"/>
              </a:rPr>
              <a:t>blog.evanoxfeld.com</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revealjs</a:t>
            </a:r>
            <a:r>
              <a:rPr lang="en-US" sz="1200" u="none" kern="1200" baseline="0" dirty="0" smtClean="0">
                <a:solidFill>
                  <a:schemeClr val="tx1"/>
                </a:solidFill>
                <a:latin typeface="+mn-lt"/>
                <a:ea typeface="+mn-ea"/>
                <a:cs typeface="+mn-cs"/>
              </a:rPr>
              <a:t>-on-</a:t>
            </a:r>
            <a:r>
              <a:rPr lang="en-US" sz="1200" u="none" kern="1200" baseline="0" dirty="0" err="1" smtClean="0">
                <a:solidFill>
                  <a:schemeClr val="tx1"/>
                </a:solidFill>
                <a:latin typeface="+mn-lt"/>
                <a:ea typeface="+mn-ea"/>
                <a:cs typeface="+mn-cs"/>
              </a:rPr>
              <a:t>github</a:t>
            </a:r>
            <a:r>
              <a:rPr lang="en-US" sz="1200" u="none" kern="1200" baseline="0" dirty="0" smtClean="0">
                <a:solidFill>
                  <a:schemeClr val="tx1"/>
                </a:solidFill>
                <a:latin typeface="+mn-lt"/>
                <a:ea typeface="+mn-ea"/>
                <a:cs typeface="+mn-cs"/>
              </a:rPr>
              <a:t>-presentation/#/5</a:t>
            </a:r>
          </a:p>
          <a:p>
            <a:r>
              <a:rPr lang="en-US" sz="1200" u="none" kern="1200" baseline="0" dirty="0" smtClean="0">
                <a:solidFill>
                  <a:schemeClr val="tx1"/>
                </a:solidFill>
                <a:latin typeface="+mn-lt"/>
                <a:ea typeface="+mn-ea"/>
                <a:cs typeface="+mn-cs"/>
              </a:rPr>
              <a:t>	- http://</a:t>
            </a:r>
            <a:r>
              <a:rPr lang="en-US" sz="1200" u="none" kern="1200" baseline="0" dirty="0" err="1" smtClean="0">
                <a:solidFill>
                  <a:schemeClr val="tx1"/>
                </a:solidFill>
                <a:latin typeface="+mn-lt"/>
                <a:ea typeface="+mn-ea"/>
                <a:cs typeface="+mn-cs"/>
              </a:rPr>
              <a:t>martinbrochhaus.com</a:t>
            </a:r>
            <a:r>
              <a:rPr lang="en-US" sz="1200" u="none" kern="1200" baseline="0" dirty="0" smtClean="0">
                <a:solidFill>
                  <a:schemeClr val="tx1"/>
                </a:solidFill>
                <a:latin typeface="+mn-lt"/>
                <a:ea typeface="+mn-ea"/>
                <a:cs typeface="+mn-cs"/>
              </a:rPr>
              <a:t>/</a:t>
            </a:r>
            <a:r>
              <a:rPr lang="en-US" sz="1200" u="none" kern="1200" baseline="0" dirty="0" err="1" smtClean="0">
                <a:solidFill>
                  <a:schemeClr val="tx1"/>
                </a:solidFill>
                <a:latin typeface="+mn-lt"/>
                <a:ea typeface="+mn-ea"/>
                <a:cs typeface="+mn-cs"/>
              </a:rPr>
              <a:t>revealjs.html</a:t>
            </a:r>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	- https://</a:t>
            </a:r>
            <a:r>
              <a:rPr lang="en-US" sz="1200" u="none" kern="1200" baseline="0" dirty="0" err="1" smtClean="0">
                <a:solidFill>
                  <a:schemeClr val="tx1"/>
                </a:solidFill>
                <a:latin typeface="+mn-lt"/>
                <a:ea typeface="+mn-ea"/>
                <a:cs typeface="+mn-cs"/>
              </a:rPr>
              <a:t>pages.github.com</a:t>
            </a:r>
            <a:r>
              <a:rPr lang="en-US" sz="1200" u="none" kern="1200" baseline="0" dirty="0" smtClean="0">
                <a:solidFill>
                  <a:schemeClr val="tx1"/>
                </a:solidFill>
                <a:latin typeface="+mn-lt"/>
                <a:ea typeface="+mn-ea"/>
                <a:cs typeface="+mn-cs"/>
              </a:rPr>
              <a:t>/</a:t>
            </a:r>
            <a:endParaRPr lang="en-US" u="none" dirty="0"/>
          </a:p>
        </p:txBody>
      </p:sp>
      <p:sp>
        <p:nvSpPr>
          <p:cNvPr id="4" name="Slide Number Placeholder 3"/>
          <p:cNvSpPr>
            <a:spLocks noGrp="1"/>
          </p:cNvSpPr>
          <p:nvPr>
            <p:ph type="sldNum" sz="quarter" idx="10"/>
          </p:nvPr>
        </p:nvSpPr>
        <p:spPr/>
        <p:txBody>
          <a:bodyPr/>
          <a:lstStyle/>
          <a:p>
            <a:fld id="{4CB756B3-920B-BF4B-941F-609798E27EE1}" type="slidenum">
              <a:rPr lang="en-US" smtClean="0"/>
              <a:t>18</a:t>
            </a:fld>
            <a:endParaRPr lang="en-US"/>
          </a:p>
        </p:txBody>
      </p:sp>
    </p:spTree>
    <p:extLst>
      <p:ext uri="{BB962C8B-B14F-4D97-AF65-F5344CB8AC3E}">
        <p14:creationId xmlns:p14="http://schemas.microsoft.com/office/powerpoint/2010/main" val="2915820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endParaRPr lang="en-US" dirty="0" smtClean="0"/>
          </a:p>
          <a:p>
            <a:r>
              <a:rPr lang="en-US" sz="1200" kern="1200" dirty="0" smtClean="0">
                <a:solidFill>
                  <a:schemeClr val="tx1"/>
                </a:solidFill>
                <a:latin typeface="+mn-lt"/>
                <a:ea typeface="+mn-ea"/>
                <a:cs typeface="+mn-cs"/>
              </a:rPr>
              <a:t>Launched in 2008 as a platform to collaborate on software projects,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stores whatever you’re working on and keeps track of the changes you make. It shares the document with all the world and encourages the world to comment back.</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 it turns out, that wedding invitation and an open source software project have more in common than you’d think. In </a:t>
            </a:r>
            <a:r>
              <a:rPr lang="en-US" sz="1200" kern="1200" dirty="0" err="1" smtClean="0">
                <a:solidFill>
                  <a:schemeClr val="tx1"/>
                </a:solidFill>
                <a:latin typeface="+mn-lt"/>
                <a:ea typeface="+mn-ea"/>
                <a:cs typeface="+mn-cs"/>
              </a:rPr>
              <a:t>Rayber’s</a:t>
            </a:r>
            <a:r>
              <a:rPr lang="en-US" sz="1200" kern="1200" dirty="0" smtClean="0">
                <a:solidFill>
                  <a:schemeClr val="tx1"/>
                </a:solidFill>
                <a:latin typeface="+mn-lt"/>
                <a:ea typeface="+mn-ea"/>
                <a:cs typeface="+mn-cs"/>
              </a:rPr>
              <a:t> case, soon after he uploaded his wedding invitation, one guest fixed a typo, and another added a cute congratulatory note. The folks at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think this style of cooperative tinkering represents the future: a world where anyone can suggest improvements to almost any project, and all fixes can be discussed like Facebook posts.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How </a:t>
            </a:r>
            <a:r>
              <a:rPr lang="en-US" sz="1200" kern="1200" dirty="0" err="1" smtClean="0">
                <a:solidFill>
                  <a:schemeClr val="tx1"/>
                </a:solidFill>
                <a:latin typeface="+mn-lt"/>
                <a:ea typeface="+mn-ea"/>
                <a:cs typeface="+mn-cs"/>
              </a:rPr>
              <a:t>Git</a:t>
            </a:r>
            <a:r>
              <a:rPr lang="en-US" sz="1200" kern="1200" dirty="0" smtClean="0">
                <a:solidFill>
                  <a:schemeClr val="tx1"/>
                </a:solidFill>
                <a:latin typeface="+mn-lt"/>
                <a:ea typeface="+mn-ea"/>
                <a:cs typeface="+mn-cs"/>
              </a:rPr>
              <a:t> is similar</a:t>
            </a:r>
            <a:r>
              <a:rPr lang="en-US" sz="1200" kern="1200" baseline="0" dirty="0" smtClean="0">
                <a:solidFill>
                  <a:schemeClr val="tx1"/>
                </a:solidFill>
                <a:latin typeface="+mn-lt"/>
                <a:ea typeface="+mn-ea"/>
                <a:cs typeface="+mn-cs"/>
              </a:rPr>
              <a:t> to </a:t>
            </a:r>
            <a:r>
              <a:rPr lang="en-US" sz="1200" kern="1200" baseline="0" dirty="0" err="1" smtClean="0">
                <a:solidFill>
                  <a:schemeClr val="tx1"/>
                </a:solidFill>
                <a:latin typeface="+mn-lt"/>
                <a:ea typeface="+mn-ea"/>
                <a:cs typeface="+mn-cs"/>
              </a:rPr>
              <a:t>facebook</a:t>
            </a:r>
            <a:r>
              <a:rPr lang="en-US" sz="1200" kern="1200" baseline="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“follow” other hackers to see what they’re working on. You can comment on their code — much like you’d do on a Facebook photo. You can even “star” a project to show that you </a:t>
            </a:r>
          </a:p>
          <a:p>
            <a:r>
              <a:rPr lang="en-US" sz="1200" kern="1200" dirty="0" smtClean="0">
                <a:solidFill>
                  <a:schemeClr val="tx1"/>
                </a:solidFill>
                <a:latin typeface="+mn-lt"/>
                <a:ea typeface="+mn-ea"/>
                <a:cs typeface="+mn-cs"/>
              </a:rPr>
              <a:t>like it, just as you’d “favorite” something on Twitter.</a:t>
            </a:r>
          </a:p>
          <a:p>
            <a:r>
              <a:rPr lang="en-US" sz="1200" kern="1200" dirty="0" smtClean="0">
                <a:solidFill>
                  <a:schemeClr val="tx1"/>
                </a:solidFill>
                <a:latin typeface="+mn-lt"/>
                <a:ea typeface="+mn-ea"/>
                <a:cs typeface="+mn-cs"/>
              </a:rPr>
              <a:t>But it’s much more than a social network. People discover new projects and then play around with them, making changes, trying out new ideas. Then, with the push of a button, they merge into something better. You can also “fork” projects. That’s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lingo for then when you make a copy of a project so you can then build and modify your own, independent version.</a:t>
            </a:r>
          </a:p>
          <a:p>
            <a:endParaRPr lang="en-US" dirty="0" smtClean="0"/>
          </a:p>
          <a:p>
            <a:r>
              <a:rPr lang="en-US" dirty="0" smtClean="0"/>
              <a:t>Pull</a:t>
            </a:r>
            <a:r>
              <a:rPr lang="en-US" baseline="0" dirty="0" smtClean="0"/>
              <a:t> Request – </a:t>
            </a:r>
            <a:r>
              <a:rPr lang="en-US" baseline="0" dirty="0" err="1" smtClean="0"/>
              <a:t>unqueu</a:t>
            </a:r>
            <a:r>
              <a:rPr lang="en-US" baseline="0" dirty="0" smtClean="0"/>
              <a:t> feature of </a:t>
            </a:r>
            <a:r>
              <a:rPr lang="en-US" baseline="0" dirty="0" err="1" smtClean="0"/>
              <a:t>GitHub</a:t>
            </a:r>
            <a:endParaRPr lang="en-US" baseline="0" dirty="0" smtClean="0"/>
          </a:p>
          <a:p>
            <a:endParaRPr lang="en-US" baseline="0" dirty="0" smtClean="0"/>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GitHub’s</a:t>
            </a:r>
            <a:r>
              <a:rPr lang="en-US" sz="1200" kern="1200" dirty="0" smtClean="0">
                <a:solidFill>
                  <a:schemeClr val="tx1"/>
                </a:solidFill>
                <a:latin typeface="+mn-lt"/>
                <a:ea typeface="+mn-ea"/>
                <a:cs typeface="+mn-cs"/>
              </a:rPr>
              <a:t> big innovation is the “pull request.” It’s what you do after forking something — an electronic note that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sends a software developer, saying, “Hey, I was checking out your project and I found a way to make it better. Look here and you can see what I’ve changed; press this button and the changes will become part of your project.” The pull request makes it easy for anybody to fix a typo in a document, or a bug in a software program, or propose new language to a legal document.</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19</a:t>
            </a:fld>
            <a:endParaRPr lang="en-US"/>
          </a:p>
        </p:txBody>
      </p:sp>
    </p:spTree>
    <p:extLst>
      <p:ext uri="{BB962C8B-B14F-4D97-AF65-F5344CB8AC3E}">
        <p14:creationId xmlns:p14="http://schemas.microsoft.com/office/powerpoint/2010/main" val="2724218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GitHub</a:t>
            </a:r>
            <a:r>
              <a:rPr lang="en-US" dirty="0" smtClean="0"/>
              <a:t> resources</a:t>
            </a:r>
            <a:r>
              <a:rPr lang="en-US" baseline="0" dirty="0" smtClean="0"/>
              <a:t> for journaling purposes: https://</a:t>
            </a:r>
            <a:r>
              <a:rPr lang="en-US" baseline="0" dirty="0" err="1" smtClean="0"/>
              <a:t>www.quora.com</a:t>
            </a:r>
            <a:r>
              <a:rPr lang="en-US" baseline="0" dirty="0" smtClean="0"/>
              <a:t>/What-are-some-interesting-repositories-on-GitHub-that-can-be-used-for-journalistic-purposes</a:t>
            </a:r>
          </a:p>
          <a:p>
            <a:endParaRPr lang="en-US" baseline="0" dirty="0" smtClean="0"/>
          </a:p>
          <a:p>
            <a:r>
              <a:rPr lang="en-US" baseline="0" dirty="0" smtClean="0"/>
              <a:t>Nice intro of the definition: http://</a:t>
            </a:r>
            <a:r>
              <a:rPr lang="en-US" baseline="0" dirty="0" err="1" smtClean="0"/>
              <a:t>www.howtogeek.com</a:t>
            </a:r>
            <a:r>
              <a:rPr lang="en-US" baseline="0" dirty="0" smtClean="0"/>
              <a:t>/180167/</a:t>
            </a:r>
            <a:r>
              <a:rPr lang="en-US" baseline="0" dirty="0" err="1" smtClean="0"/>
              <a:t>htg</a:t>
            </a:r>
            <a:r>
              <a:rPr lang="en-US" baseline="0" dirty="0" smtClean="0"/>
              <a:t>-explains-what-is-</a:t>
            </a:r>
            <a:r>
              <a:rPr lang="en-US" baseline="0" dirty="0" err="1" smtClean="0"/>
              <a:t>github</a:t>
            </a:r>
            <a:r>
              <a:rPr lang="en-US" baseline="0" dirty="0" smtClean="0"/>
              <a:t>-and-what-do-geeks-use-it-for/</a:t>
            </a:r>
          </a:p>
          <a:p>
            <a:endParaRPr lang="en-US" baseline="0" dirty="0" smtClean="0"/>
          </a:p>
          <a:p>
            <a:r>
              <a:rPr lang="en-US" baseline="0" dirty="0" err="1" smtClean="0"/>
              <a:t>GitHub</a:t>
            </a:r>
            <a:r>
              <a:rPr lang="en-US" baseline="0" dirty="0" smtClean="0"/>
              <a:t> Tricks; https://</a:t>
            </a:r>
            <a:r>
              <a:rPr lang="en-US" baseline="0" dirty="0" err="1" smtClean="0"/>
              <a:t>blog.newrelic.com</a:t>
            </a:r>
            <a:r>
              <a:rPr lang="en-US" baseline="0" dirty="0" smtClean="0"/>
              <a:t>/2015/08/17/</a:t>
            </a:r>
            <a:r>
              <a:rPr lang="en-US" baseline="0" dirty="0" err="1" smtClean="0"/>
              <a:t>github</a:t>
            </a:r>
            <a:r>
              <a:rPr lang="en-US" baseline="0" dirty="0" smtClean="0"/>
              <a:t>-tips-tricks/ </a:t>
            </a:r>
          </a:p>
          <a:p>
            <a:r>
              <a:rPr lang="en-US" baseline="0" dirty="0" smtClean="0"/>
              <a:t>		https://</a:t>
            </a:r>
            <a:r>
              <a:rPr lang="en-US" baseline="0" dirty="0" err="1" smtClean="0"/>
              <a:t>speakerdeck.com</a:t>
            </a:r>
            <a:r>
              <a:rPr lang="en-US" baseline="0" dirty="0" smtClean="0"/>
              <a:t>/</a:t>
            </a:r>
            <a:r>
              <a:rPr lang="en-US" baseline="0" dirty="0" err="1" smtClean="0"/>
              <a:t>brntbeer</a:t>
            </a:r>
            <a:r>
              <a:rPr lang="en-US" baseline="0" dirty="0" smtClean="0"/>
              <a:t>/everything-</a:t>
            </a:r>
            <a:r>
              <a:rPr lang="en-US" baseline="0" dirty="0" err="1" smtClean="0"/>
              <a:t>i</a:t>
            </a:r>
            <a:r>
              <a:rPr lang="en-US" baseline="0" dirty="0" smtClean="0"/>
              <a:t>-wish-</a:t>
            </a:r>
            <a:r>
              <a:rPr lang="en-US" baseline="0" dirty="0" err="1" smtClean="0"/>
              <a:t>i</a:t>
            </a:r>
            <a:r>
              <a:rPr lang="en-US" baseline="0" dirty="0" smtClean="0"/>
              <a:t>-knew-when-</a:t>
            </a:r>
            <a:r>
              <a:rPr lang="en-US" baseline="0" dirty="0" err="1" smtClean="0"/>
              <a:t>i</a:t>
            </a:r>
            <a:r>
              <a:rPr lang="en-US" baseline="0" dirty="0" smtClean="0"/>
              <a:t>-started-using-</a:t>
            </a:r>
            <a:r>
              <a:rPr lang="en-US" baseline="0" dirty="0" err="1" smtClean="0"/>
              <a:t>github</a:t>
            </a:r>
            <a:endParaRPr lang="en-US" baseline="0" dirty="0" smtClean="0"/>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hlinkClick r:id="rId3"/>
              </a:rPr>
              <a:t>https://www.quora.com/What-are-some-good-uses-for-the-GitHub-Student-Developer-Pack</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20</a:t>
            </a:fld>
            <a:endParaRPr lang="en-US"/>
          </a:p>
        </p:txBody>
      </p:sp>
    </p:spTree>
    <p:extLst>
      <p:ext uri="{BB962C8B-B14F-4D97-AF65-F5344CB8AC3E}">
        <p14:creationId xmlns:p14="http://schemas.microsoft.com/office/powerpoint/2010/main" val="846426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www.eqqon.com</a:t>
            </a:r>
            <a:r>
              <a:rPr lang="en-US" dirty="0" smtClean="0"/>
              <a:t>/</a:t>
            </a:r>
            <a:r>
              <a:rPr lang="en-US" dirty="0" err="1" smtClean="0"/>
              <a:t>index.php</a:t>
            </a:r>
            <a:r>
              <a:rPr lang="en-US" dirty="0" smtClean="0"/>
              <a:t>/</a:t>
            </a:r>
            <a:r>
              <a:rPr lang="en-US" dirty="0" err="1" smtClean="0"/>
              <a:t>Collaborative_Github_Workflow</a:t>
            </a:r>
            <a:endParaRPr lang="en-US" dirty="0" smtClean="0"/>
          </a:p>
          <a:p>
            <a:endParaRPr lang="en-US" dirty="0" smtClean="0"/>
          </a:p>
          <a:p>
            <a:endParaRPr lang="en-US" dirty="0" smtClean="0"/>
          </a:p>
          <a:p>
            <a:r>
              <a:rPr lang="en-US" dirty="0" smtClean="0"/>
              <a:t>http://</a:t>
            </a:r>
            <a:r>
              <a:rPr lang="en-US" dirty="0" err="1" smtClean="0"/>
              <a:t>www.infoworld.com</a:t>
            </a:r>
            <a:r>
              <a:rPr lang="en-US" dirty="0" smtClean="0"/>
              <a:t>/article/2610722/application-development/application-development-git-smart-20-essential-tips-for-git-and-github-users.html?nsdr=</a:t>
            </a:r>
            <a:r>
              <a:rPr lang="en-US" dirty="0" err="1" smtClean="0"/>
              <a:t>true&amp;page</a:t>
            </a:r>
            <a:r>
              <a:rPr lang="en-US" dirty="0" smtClean="0"/>
              <a:t>=2</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21</a:t>
            </a:fld>
            <a:endParaRPr lang="en-US"/>
          </a:p>
        </p:txBody>
      </p:sp>
    </p:spTree>
    <p:extLst>
      <p:ext uri="{BB962C8B-B14F-4D97-AF65-F5344CB8AC3E}">
        <p14:creationId xmlns:p14="http://schemas.microsoft.com/office/powerpoint/2010/main" val="1315538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Very</a:t>
            </a:r>
            <a:r>
              <a:rPr lang="en-US" baseline="0" dirty="0" smtClean="0"/>
              <a:t> good : http://</a:t>
            </a:r>
            <a:r>
              <a:rPr lang="en-US" baseline="0" dirty="0" err="1" smtClean="0"/>
              <a:t>www.madebyloren.com</a:t>
            </a:r>
            <a:r>
              <a:rPr lang="en-US" baseline="0" dirty="0" smtClean="0"/>
              <a:t>/</a:t>
            </a:r>
            <a:r>
              <a:rPr lang="en-US" baseline="0" dirty="0" err="1" smtClean="0"/>
              <a:t>github</a:t>
            </a:r>
            <a:r>
              <a:rPr lang="en-US" baseline="0" dirty="0" smtClean="0"/>
              <a:t>-for-writers</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2</a:t>
            </a:fld>
            <a:endParaRPr lang="en-US"/>
          </a:p>
        </p:txBody>
      </p:sp>
    </p:spTree>
    <p:extLst>
      <p:ext uri="{BB962C8B-B14F-4D97-AF65-F5344CB8AC3E}">
        <p14:creationId xmlns:p14="http://schemas.microsoft.com/office/powerpoint/2010/main" val="179123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znaczy</a:t>
            </a:r>
            <a:r>
              <a:rPr lang="en-US" dirty="0" smtClean="0"/>
              <a:t> </a:t>
            </a:r>
            <a:r>
              <a:rPr lang="en-US" dirty="0" err="1" smtClean="0"/>
              <a:t>dla</a:t>
            </a:r>
            <a:r>
              <a:rPr lang="en-US" dirty="0" smtClean="0"/>
              <a:t> </a:t>
            </a:r>
            <a:r>
              <a:rPr lang="en-US" dirty="0" err="1" smtClean="0"/>
              <a:t>mnie</a:t>
            </a:r>
            <a:endParaRPr lang="en-US" dirty="0" smtClean="0"/>
          </a:p>
          <a:p>
            <a:r>
              <a:rPr lang="en-US" dirty="0" smtClean="0"/>
              <a:t>	</a:t>
            </a:r>
            <a:r>
              <a:rPr lang="en-US" dirty="0" err="1" smtClean="0"/>
              <a:t>Powiedziec</a:t>
            </a:r>
            <a:r>
              <a:rPr lang="en-US" dirty="0" smtClean="0"/>
              <a:t>:</a:t>
            </a:r>
          </a:p>
          <a:p>
            <a:endParaRPr lang="en-US" dirty="0" smtClean="0"/>
          </a:p>
          <a:p>
            <a:r>
              <a:rPr lang="en-US" dirty="0" smtClean="0"/>
              <a:t>Co </a:t>
            </a:r>
            <a:r>
              <a:rPr lang="en-US" dirty="0" err="1" smtClean="0"/>
              <a:t>GitHub</a:t>
            </a:r>
            <a:r>
              <a:rPr lang="en-US" dirty="0" smtClean="0"/>
              <a:t> </a:t>
            </a:r>
            <a:r>
              <a:rPr lang="en-US" dirty="0" err="1" smtClean="0"/>
              <a:t>moze</a:t>
            </a:r>
            <a:r>
              <a:rPr lang="en-US" dirty="0" smtClean="0"/>
              <a:t> </a:t>
            </a:r>
            <a:r>
              <a:rPr lang="en-US" dirty="0" err="1" smtClean="0"/>
              <a:t>znacycz</a:t>
            </a:r>
            <a:r>
              <a:rPr lang="en-US" dirty="0" smtClean="0"/>
              <a:t> </a:t>
            </a:r>
            <a:r>
              <a:rPr lang="en-US" dirty="0" err="1" smtClean="0"/>
              <a:t>dla</a:t>
            </a:r>
            <a:r>
              <a:rPr lang="en-US" dirty="0" smtClean="0"/>
              <a:t> was</a:t>
            </a:r>
          </a:p>
          <a:p>
            <a:r>
              <a:rPr lang="en-US" dirty="0" smtClean="0"/>
              <a:t>	</a:t>
            </a:r>
            <a:r>
              <a:rPr lang="en-US" dirty="0" err="1" smtClean="0"/>
              <a:t>Powiedziec</a:t>
            </a:r>
            <a:r>
              <a:rPr lang="en-US" dirty="0" smtClean="0"/>
              <a:t>:</a:t>
            </a:r>
          </a:p>
          <a:p>
            <a:endParaRPr lang="en-US" dirty="0" smtClean="0"/>
          </a:p>
          <a:p>
            <a:r>
              <a:rPr lang="en-US" dirty="0" err="1" smtClean="0"/>
              <a:t>Podsumowanie</a:t>
            </a:r>
            <a:r>
              <a:rPr lang="en-US" dirty="0" smtClean="0"/>
              <a:t> &amp; </a:t>
            </a:r>
            <a:r>
              <a:rPr lang="en-US" dirty="0" err="1" smtClean="0"/>
              <a:t>Pytania</a:t>
            </a:r>
            <a:endParaRPr lang="en-US" dirty="0" smtClean="0"/>
          </a:p>
          <a:p>
            <a:r>
              <a:rPr lang="en-US" baseline="0" dirty="0" smtClean="0"/>
              <a:t>	</a:t>
            </a:r>
            <a:r>
              <a:rPr lang="en-US" baseline="0" dirty="0" err="1" smtClean="0"/>
              <a:t>Powiedziec</a:t>
            </a:r>
            <a:r>
              <a:rPr lang="en-US" baseline="0" dirty="0" smtClean="0"/>
              <a:t>: </a:t>
            </a:r>
          </a:p>
        </p:txBody>
      </p:sp>
      <p:sp>
        <p:nvSpPr>
          <p:cNvPr id="4" name="Slide Number Placeholder 3"/>
          <p:cNvSpPr>
            <a:spLocks noGrp="1"/>
          </p:cNvSpPr>
          <p:nvPr>
            <p:ph type="sldNum" sz="quarter" idx="10"/>
          </p:nvPr>
        </p:nvSpPr>
        <p:spPr/>
        <p:txBody>
          <a:bodyPr/>
          <a:lstStyle/>
          <a:p>
            <a:fld id="{4CB756B3-920B-BF4B-941F-609798E27EE1}" type="slidenum">
              <a:rPr lang="en-US" smtClean="0"/>
              <a:t>5</a:t>
            </a:fld>
            <a:endParaRPr lang="en-US"/>
          </a:p>
        </p:txBody>
      </p:sp>
    </p:spTree>
    <p:extLst>
      <p:ext uri="{BB962C8B-B14F-4D97-AF65-F5344CB8AC3E}">
        <p14:creationId xmlns:p14="http://schemas.microsoft.com/office/powerpoint/2010/main" val="36295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aseline="0" dirty="0" err="1" smtClean="0"/>
              <a:t>Fajnie</a:t>
            </a:r>
            <a:r>
              <a:rPr lang="en-US" baseline="0" dirty="0" smtClean="0"/>
              <a:t> </a:t>
            </a:r>
            <a:r>
              <a:rPr lang="en-US" baseline="0" dirty="0" err="1" smtClean="0"/>
              <a:t>ze</a:t>
            </a:r>
            <a:r>
              <a:rPr lang="en-US" baseline="0" dirty="0" smtClean="0"/>
              <a:t> </a:t>
            </a:r>
            <a:r>
              <a:rPr lang="en-US" baseline="0" dirty="0" err="1" smtClean="0"/>
              <a:t>jestescie</a:t>
            </a:r>
            <a:r>
              <a:rPr lang="en-US" baseline="0" dirty="0" smtClean="0"/>
              <a:t>, </a:t>
            </a:r>
            <a:r>
              <a:rPr lang="en-US" baseline="0" dirty="0" err="1" smtClean="0"/>
              <a:t>pewnie</a:t>
            </a:r>
            <a:r>
              <a:rPr lang="en-US" baseline="0" dirty="0" smtClean="0"/>
              <a:t> </a:t>
            </a:r>
            <a:r>
              <a:rPr lang="en-US" baseline="0" dirty="0" err="1" smtClean="0"/>
              <a:t>przyszliscie</a:t>
            </a:r>
            <a:r>
              <a:rPr lang="en-US" baseline="0" dirty="0" smtClean="0"/>
              <a:t> </a:t>
            </a:r>
            <a:r>
              <a:rPr lang="en-US" baseline="0" dirty="0" err="1" smtClean="0"/>
              <a:t>posluchac</a:t>
            </a:r>
            <a:r>
              <a:rPr lang="en-US" baseline="0" dirty="0" smtClean="0"/>
              <a:t> o </a:t>
            </a:r>
            <a:r>
              <a:rPr lang="en-US" baseline="0" dirty="0" err="1" smtClean="0"/>
              <a:t>programowaniu</a:t>
            </a:r>
            <a:r>
              <a:rPr lang="en-US" baseline="0" dirty="0" smtClean="0"/>
              <a:t>.. </a:t>
            </a:r>
            <a:r>
              <a:rPr lang="en-US" baseline="0" dirty="0" err="1" smtClean="0"/>
              <a:t>Zacznijmy</a:t>
            </a:r>
            <a:r>
              <a:rPr lang="en-US" baseline="0" dirty="0" smtClean="0"/>
              <a:t> </a:t>
            </a:r>
            <a:r>
              <a:rPr lang="en-US" baseline="0" dirty="0" err="1" smtClean="0"/>
              <a:t>wiec</a:t>
            </a:r>
            <a:r>
              <a:rPr lang="en-US" baseline="0" dirty="0" smtClean="0"/>
              <a:t> od </a:t>
            </a:r>
            <a:r>
              <a:rPr lang="en-US" baseline="0" dirty="0" err="1" smtClean="0"/>
              <a:t>patelni</a:t>
            </a:r>
            <a:r>
              <a:rPr lang="en-US" baseline="0" dirty="0" smtClean="0"/>
              <a:t>.</a:t>
            </a:r>
          </a:p>
          <a:p>
            <a:pPr algn="l"/>
            <a:r>
              <a:rPr lang="en-US" baseline="0" dirty="0" err="1" smtClean="0"/>
              <a:t>Szybka</a:t>
            </a:r>
            <a:r>
              <a:rPr lang="en-US" baseline="0" dirty="0" smtClean="0"/>
              <a:t> </a:t>
            </a:r>
            <a:r>
              <a:rPr lang="en-US" baseline="0" dirty="0" err="1" smtClean="0"/>
              <a:t>historia</a:t>
            </a:r>
            <a:r>
              <a:rPr lang="en-US" baseline="0" dirty="0" smtClean="0"/>
              <a:t> </a:t>
            </a:r>
            <a:r>
              <a:rPr lang="en-US" baseline="0" dirty="0" err="1" smtClean="0"/>
              <a:t>teflonu</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czegos</a:t>
            </a:r>
            <a:r>
              <a:rPr lang="en-US" baseline="0" dirty="0" smtClean="0"/>
              <a:t>) </a:t>
            </a:r>
          </a:p>
          <a:p>
            <a:pPr algn="l"/>
            <a:endParaRPr lang="en-US" dirty="0" smtClean="0"/>
          </a:p>
          <a:p>
            <a:pPr algn="l"/>
            <a:r>
              <a:rPr lang="en-US" dirty="0" err="1" smtClean="0"/>
              <a:t>Zaczynamy</a:t>
            </a:r>
            <a:r>
              <a:rPr lang="en-US" baseline="0" dirty="0" smtClean="0"/>
              <a:t> </a:t>
            </a:r>
            <a:r>
              <a:rPr lang="en-US" baseline="0" dirty="0" smtClean="0"/>
              <a:t>od </a:t>
            </a:r>
            <a:r>
              <a:rPr lang="en-US" baseline="0" dirty="0" err="1" smtClean="0"/>
              <a:t>patelni</a:t>
            </a:r>
            <a:r>
              <a:rPr lang="en-US" baseline="0" dirty="0" smtClean="0"/>
              <a:t> </a:t>
            </a:r>
            <a:r>
              <a:rPr lang="en-US" baseline="0" dirty="0" err="1" smtClean="0"/>
              <a:t>lub</a:t>
            </a:r>
            <a:r>
              <a:rPr lang="en-US" baseline="0" dirty="0" smtClean="0"/>
              <a:t> </a:t>
            </a:r>
            <a:r>
              <a:rPr lang="en-US" baseline="0" dirty="0" err="1" smtClean="0"/>
              <a:t>innego</a:t>
            </a:r>
            <a:r>
              <a:rPr lang="en-US" baseline="0" dirty="0" smtClean="0"/>
              <a:t> </a:t>
            </a:r>
            <a:r>
              <a:rPr lang="en-US" baseline="0" dirty="0" err="1" smtClean="0"/>
              <a:t>ciekawego</a:t>
            </a:r>
            <a:r>
              <a:rPr lang="en-US" baseline="0" dirty="0" smtClean="0"/>
              <a:t> </a:t>
            </a:r>
            <a:r>
              <a:rPr lang="en-US" baseline="0" dirty="0" err="1" smtClean="0"/>
              <a:t>narzedzia</a:t>
            </a:r>
            <a:r>
              <a:rPr lang="en-US" baseline="0" dirty="0" smtClean="0"/>
              <a:t> </a:t>
            </a:r>
            <a:r>
              <a:rPr lang="en-US" baseline="0" dirty="0" err="1" smtClean="0"/>
              <a:t>ktore</a:t>
            </a:r>
            <a:r>
              <a:rPr lang="en-US" baseline="0" dirty="0" smtClean="0"/>
              <a:t> z </a:t>
            </a:r>
            <a:r>
              <a:rPr lang="en-US" baseline="0" dirty="0" err="1" smtClean="0"/>
              <a:t>czysto</a:t>
            </a:r>
            <a:r>
              <a:rPr lang="en-US" baseline="0" dirty="0" smtClean="0"/>
              <a:t> </a:t>
            </a:r>
            <a:r>
              <a:rPr lang="en-US" baseline="0" dirty="0" err="1" smtClean="0"/>
              <a:t>technicznych</a:t>
            </a:r>
            <a:r>
              <a:rPr lang="en-US" baseline="0" dirty="0" smtClean="0"/>
              <a:t> </a:t>
            </a:r>
            <a:r>
              <a:rPr lang="en-US" baseline="0" dirty="0" err="1" smtClean="0"/>
              <a:t>powodów</a:t>
            </a:r>
            <a:r>
              <a:rPr lang="en-US" baseline="0" dirty="0" smtClean="0"/>
              <a:t> do </a:t>
            </a:r>
            <a:r>
              <a:rPr lang="en-US" baseline="0" dirty="0" err="1" smtClean="0"/>
              <a:t>istnienia</a:t>
            </a:r>
            <a:r>
              <a:rPr lang="en-US" baseline="0" dirty="0" smtClean="0"/>
              <a:t> </a:t>
            </a:r>
            <a:r>
              <a:rPr lang="en-US" baseline="0" dirty="0" err="1" smtClean="0"/>
              <a:t>stao</a:t>
            </a:r>
            <a:r>
              <a:rPr lang="en-US" baseline="0" dirty="0" smtClean="0"/>
              <a:t> </a:t>
            </a:r>
            <a:r>
              <a:rPr lang="en-US" baseline="0" dirty="0" err="1" smtClean="0"/>
              <a:t>sie</a:t>
            </a:r>
            <a:r>
              <a:rPr lang="en-US" baseline="0" dirty="0" smtClean="0"/>
              <a:t> </a:t>
            </a:r>
            <a:r>
              <a:rPr lang="en-US" baseline="0" dirty="0" err="1" smtClean="0"/>
              <a:t>przydatnym</a:t>
            </a:r>
            <a:r>
              <a:rPr lang="en-US" baseline="0" dirty="0" smtClean="0"/>
              <a:t> </a:t>
            </a:r>
            <a:r>
              <a:rPr lang="en-US" baseline="0" dirty="0" err="1" smtClean="0"/>
              <a:t>elementem</a:t>
            </a:r>
            <a:r>
              <a:rPr lang="en-US" baseline="0" dirty="0" smtClean="0"/>
              <a:t> w </a:t>
            </a:r>
            <a:r>
              <a:rPr lang="en-US" baseline="0" dirty="0" err="1" smtClean="0"/>
              <a:t>zyciu</a:t>
            </a:r>
            <a:r>
              <a:rPr lang="en-US" baseline="0" dirty="0" smtClean="0"/>
              <a:t> </a:t>
            </a:r>
            <a:r>
              <a:rPr lang="en-US" baseline="0" dirty="0" err="1" smtClean="0"/>
              <a:t>normalnych</a:t>
            </a:r>
            <a:r>
              <a:rPr lang="en-US" baseline="0" dirty="0" smtClean="0"/>
              <a:t> </a:t>
            </a:r>
            <a:r>
              <a:rPr lang="en-US" baseline="0" dirty="0" err="1" smtClean="0"/>
              <a:t>ludzi</a:t>
            </a:r>
            <a:r>
              <a:rPr lang="en-US" baseline="0" dirty="0" smtClean="0"/>
              <a:t>. </a:t>
            </a:r>
            <a:r>
              <a:rPr lang="en-US" baseline="0" dirty="0" err="1" smtClean="0"/>
              <a:t>Np</a:t>
            </a:r>
            <a:r>
              <a:rPr lang="en-US" baseline="0" dirty="0" smtClean="0"/>
              <a:t>. Teflon </a:t>
            </a:r>
          </a:p>
          <a:p>
            <a:pPr algn="l"/>
            <a:endParaRPr lang="en-US" baseline="0" dirty="0" smtClean="0"/>
          </a:p>
          <a:p>
            <a:pPr algn="l"/>
            <a:r>
              <a:rPr lang="en-US" baseline="0" dirty="0" err="1" smtClean="0"/>
              <a:t>Znalesc</a:t>
            </a:r>
            <a:r>
              <a:rPr lang="en-US" baseline="0" dirty="0" smtClean="0"/>
              <a:t> pare </a:t>
            </a:r>
            <a:r>
              <a:rPr lang="en-US" baseline="0" dirty="0" err="1" smtClean="0"/>
              <a:t>innych</a:t>
            </a:r>
            <a:r>
              <a:rPr lang="en-US" baseline="0" dirty="0" smtClean="0"/>
              <a:t> </a:t>
            </a:r>
            <a:r>
              <a:rPr lang="en-US" baseline="0" dirty="0" err="1" smtClean="0"/>
              <a:t>przykładów</a:t>
            </a:r>
            <a:endParaRPr lang="en-US" baseline="0" dirty="0" smtClean="0"/>
          </a:p>
          <a:p>
            <a:pPr algn="l"/>
            <a:endParaRPr lang="en-US" baseline="0" dirty="0" smtClean="0"/>
          </a:p>
          <a:p>
            <a:pPr algn="l"/>
            <a:r>
              <a:rPr lang="en-US" baseline="0" dirty="0" err="1" smtClean="0"/>
              <a:t>Podobnie</a:t>
            </a:r>
            <a:r>
              <a:rPr lang="en-US" baseline="0" dirty="0" smtClean="0"/>
              <a:t> jest z </a:t>
            </a:r>
            <a:r>
              <a:rPr lang="en-US" baseline="0" dirty="0" err="1" smtClean="0"/>
              <a:t>ciekawymi</a:t>
            </a:r>
            <a:r>
              <a:rPr lang="en-US" baseline="0" dirty="0" smtClean="0"/>
              <a:t> </a:t>
            </a:r>
            <a:r>
              <a:rPr lang="en-US" baseline="0" dirty="0" err="1" smtClean="0"/>
              <a:t>technologiami</a:t>
            </a:r>
            <a:r>
              <a:rPr lang="en-US" baseline="0" dirty="0" smtClean="0"/>
              <a:t> IT </a:t>
            </a:r>
            <a:r>
              <a:rPr lang="en-US" baseline="0" dirty="0" err="1" smtClean="0"/>
              <a:t>ktore</a:t>
            </a:r>
            <a:r>
              <a:rPr lang="en-US" baseline="0" dirty="0" smtClean="0"/>
              <a:t> </a:t>
            </a:r>
            <a:r>
              <a:rPr lang="en-US" baseline="0" dirty="0" err="1" smtClean="0"/>
              <a:t>przemyciły</a:t>
            </a:r>
            <a:r>
              <a:rPr lang="en-US" baseline="0" dirty="0" smtClean="0"/>
              <a:t> </a:t>
            </a:r>
            <a:r>
              <a:rPr lang="en-US" baseline="0" dirty="0" err="1" smtClean="0"/>
              <a:t>sie</a:t>
            </a:r>
            <a:r>
              <a:rPr lang="en-US" baseline="0" dirty="0" smtClean="0"/>
              <a:t> do </a:t>
            </a:r>
            <a:r>
              <a:rPr lang="en-US" baseline="0" dirty="0" err="1" smtClean="0"/>
              <a:t>zycia</a:t>
            </a:r>
            <a:r>
              <a:rPr lang="en-US" baseline="0" dirty="0" smtClean="0"/>
              <a:t> </a:t>
            </a:r>
            <a:r>
              <a:rPr lang="en-US" baseline="0" dirty="0" err="1" smtClean="0"/>
              <a:t>ludzi</a:t>
            </a:r>
            <a:r>
              <a:rPr lang="en-US" baseline="0" dirty="0" smtClean="0"/>
              <a:t> </a:t>
            </a:r>
            <a:r>
              <a:rPr lang="en-US" baseline="0" dirty="0" err="1" smtClean="0"/>
              <a:t>poniewaz</a:t>
            </a:r>
            <a:r>
              <a:rPr lang="en-US" baseline="0" dirty="0" smtClean="0"/>
              <a:t> </a:t>
            </a:r>
            <a:r>
              <a:rPr lang="en-US" baseline="0" dirty="0" err="1" smtClean="0"/>
              <a:t>sa</a:t>
            </a:r>
            <a:r>
              <a:rPr lang="en-US" baseline="0" dirty="0" smtClean="0"/>
              <a:t> </a:t>
            </a:r>
            <a:r>
              <a:rPr lang="en-US" baseline="0" dirty="0" err="1" smtClean="0"/>
              <a:t>przyadtne</a:t>
            </a:r>
            <a:r>
              <a:rPr lang="en-US" baseline="0" dirty="0" smtClean="0"/>
              <a:t> </a:t>
            </a:r>
            <a:r>
              <a:rPr lang="en-US" baseline="0" dirty="0" err="1" smtClean="0"/>
              <a:t>poza</a:t>
            </a:r>
            <a:r>
              <a:rPr lang="en-US" baseline="0" dirty="0" smtClean="0"/>
              <a:t> </a:t>
            </a:r>
            <a:r>
              <a:rPr lang="en-US" baseline="0" dirty="0" err="1" smtClean="0"/>
              <a:t>pierwotnymi</a:t>
            </a:r>
            <a:r>
              <a:rPr lang="en-US" baseline="0" dirty="0" smtClean="0"/>
              <a:t> </a:t>
            </a:r>
            <a:r>
              <a:rPr lang="en-US" baseline="0" dirty="0" err="1" smtClean="0"/>
              <a:t>zastosowaniami</a:t>
            </a:r>
            <a:r>
              <a:rPr lang="en-US" baseline="0" dirty="0" smtClean="0"/>
              <a:t>.</a:t>
            </a:r>
            <a:endParaRPr lang="en-US" baseline="0" dirty="0" smtClean="0"/>
          </a:p>
          <a:p>
            <a:pPr algn="l"/>
            <a:endParaRPr lang="en-US" baseline="0" dirty="0" smtClean="0"/>
          </a:p>
          <a:p>
            <a:pPr algn="l"/>
            <a:r>
              <a:rPr lang="en-US" baseline="0" dirty="0" smtClean="0"/>
              <a:t>Mail, </a:t>
            </a:r>
            <a:r>
              <a:rPr lang="en-US" baseline="0" dirty="0" err="1" smtClean="0"/>
              <a:t>smsy</a:t>
            </a:r>
            <a:r>
              <a:rPr lang="en-US" baseline="0" dirty="0" smtClean="0"/>
              <a:t> – </a:t>
            </a:r>
            <a:r>
              <a:rPr lang="en-US" baseline="0" dirty="0" err="1" smtClean="0"/>
              <a:t>znalesc</a:t>
            </a:r>
            <a:r>
              <a:rPr lang="en-US" baseline="0" dirty="0" smtClean="0"/>
              <a:t> </a:t>
            </a:r>
            <a:r>
              <a:rPr lang="en-US" baseline="0" dirty="0" err="1" smtClean="0"/>
              <a:t>inne</a:t>
            </a:r>
            <a:endParaRPr lang="en-US" baseline="0" dirty="0" smtClean="0"/>
          </a:p>
          <a:p>
            <a:pPr algn="l"/>
            <a:endParaRPr lang="en-US" baseline="0" dirty="0" smtClean="0"/>
          </a:p>
          <a:p>
            <a:pPr algn="l"/>
            <a:r>
              <a:rPr lang="en-US" baseline="0" dirty="0" smtClean="0"/>
              <a:t>Technologies invented &amp;&amp;|| popularized by NASA</a:t>
            </a:r>
            <a:endParaRPr lang="en-US" baseline="0" dirty="0" smtClean="0"/>
          </a:p>
          <a:p>
            <a:pPr algn="l"/>
            <a:r>
              <a:rPr lang="en-US" dirty="0" smtClean="0"/>
              <a:t>	- </a:t>
            </a:r>
            <a:r>
              <a:rPr lang="en-US" dirty="0" err="1" smtClean="0"/>
              <a:t>Solor</a:t>
            </a:r>
            <a:r>
              <a:rPr lang="en-US" dirty="0" smtClean="0"/>
              <a:t> panels</a:t>
            </a:r>
          </a:p>
          <a:p>
            <a:pPr algn="l"/>
            <a:r>
              <a:rPr lang="en-US" dirty="0" smtClean="0"/>
              <a:t>	- </a:t>
            </a:r>
            <a:r>
              <a:rPr lang="en-US" dirty="0" err="1" smtClean="0"/>
              <a:t>Scrach</a:t>
            </a:r>
            <a:r>
              <a:rPr lang="en-US" baseline="0" dirty="0" smtClean="0"/>
              <a:t> resistant </a:t>
            </a:r>
            <a:r>
              <a:rPr lang="en-US" baseline="0" dirty="0" err="1" smtClean="0"/>
              <a:t>serfoses</a:t>
            </a:r>
            <a:endParaRPr lang="en-US" baseline="0" dirty="0" smtClean="0"/>
          </a:p>
          <a:p>
            <a:pPr algn="l"/>
            <a:r>
              <a:rPr lang="en-US" baseline="0" dirty="0" smtClean="0"/>
              <a:t>	 - Smoke detectors</a:t>
            </a:r>
          </a:p>
          <a:p>
            <a:pPr algn="l"/>
            <a:r>
              <a:rPr lang="en-US" baseline="0" dirty="0" smtClean="0"/>
              <a:t>	- </a:t>
            </a:r>
            <a:r>
              <a:rPr lang="en-US" baseline="0" dirty="0" err="1" smtClean="0"/>
              <a:t>Bezprzewodowe</a:t>
            </a:r>
            <a:r>
              <a:rPr lang="en-US" baseline="0" dirty="0" smtClean="0"/>
              <a:t> </a:t>
            </a:r>
            <a:r>
              <a:rPr lang="en-US" baseline="0" dirty="0" err="1" smtClean="0"/>
              <a:t>narzedzia</a:t>
            </a:r>
            <a:r>
              <a:rPr lang="en-US" baseline="0" dirty="0" smtClean="0"/>
              <a:t> do </a:t>
            </a:r>
            <a:r>
              <a:rPr lang="en-US" baseline="0" dirty="0" err="1" smtClean="0"/>
              <a:t>pracy</a:t>
            </a:r>
            <a:endParaRPr lang="en-US" baseline="0" dirty="0" smtClean="0"/>
          </a:p>
          <a:p>
            <a:pPr algn="l"/>
            <a:r>
              <a:rPr lang="en-US" baseline="0" dirty="0" smtClean="0"/>
              <a:t>	- </a:t>
            </a:r>
            <a:r>
              <a:rPr lang="en-US" baseline="0" dirty="0" err="1" smtClean="0"/>
              <a:t>Filtry</a:t>
            </a:r>
            <a:r>
              <a:rPr lang="en-US" baseline="0" dirty="0" smtClean="0"/>
              <a:t> do </a:t>
            </a:r>
            <a:r>
              <a:rPr lang="en-US" baseline="0" dirty="0" err="1" smtClean="0"/>
              <a:t>wody</a:t>
            </a:r>
            <a:endParaRPr lang="en-US" baseline="0" dirty="0" smtClean="0"/>
          </a:p>
          <a:p>
            <a:pPr algn="l"/>
            <a:r>
              <a:rPr lang="en-US" baseline="0" dirty="0" smtClean="0"/>
              <a:t>	- High-</a:t>
            </a:r>
            <a:r>
              <a:rPr lang="en-US" baseline="0" dirty="0" err="1" smtClean="0"/>
              <a:t>insensity</a:t>
            </a:r>
            <a:r>
              <a:rPr lang="en-US" baseline="0" dirty="0" smtClean="0"/>
              <a:t> LED’s</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6</a:t>
            </a:fld>
            <a:endParaRPr lang="en-US"/>
          </a:p>
        </p:txBody>
      </p:sp>
    </p:spTree>
    <p:extLst>
      <p:ext uri="{BB962C8B-B14F-4D97-AF65-F5344CB8AC3E}">
        <p14:creationId xmlns:p14="http://schemas.microsoft.com/office/powerpoint/2010/main" val="405229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 </a:t>
            </a:r>
            <a:r>
              <a:rPr lang="en-US" baseline="0" dirty="0" err="1" smtClean="0"/>
              <a:t>github</a:t>
            </a:r>
            <a:r>
              <a:rPr lang="en-US" baseline="0" dirty="0" smtClean="0"/>
              <a:t> </a:t>
            </a:r>
            <a:r>
              <a:rPr lang="en-US" baseline="0" dirty="0" err="1" smtClean="0"/>
              <a:t>znaczy</a:t>
            </a:r>
            <a:r>
              <a:rPr lang="en-US" baseline="0" dirty="0" smtClean="0"/>
              <a:t> </a:t>
            </a:r>
            <a:r>
              <a:rPr lang="en-US" baseline="0" dirty="0" err="1" smtClean="0"/>
              <a:t>dla</a:t>
            </a:r>
            <a:r>
              <a:rPr lang="en-US" baseline="0" dirty="0" smtClean="0"/>
              <a:t> </a:t>
            </a:r>
            <a:r>
              <a:rPr lang="en-US" baseline="0" dirty="0" err="1" smtClean="0"/>
              <a:t>mnie</a:t>
            </a:r>
            <a:r>
              <a:rPr lang="en-US" baseline="0" dirty="0" smtClean="0"/>
              <a:t>:</a:t>
            </a:r>
          </a:p>
          <a:p>
            <a:endParaRPr lang="en-US" baseline="0" dirty="0" smtClean="0"/>
          </a:p>
          <a:p>
            <a:r>
              <a:rPr lang="en-US" baseline="0" dirty="0" smtClean="0"/>
              <a:t>	- </a:t>
            </a:r>
            <a:r>
              <a:rPr lang="en-US" baseline="0" dirty="0" err="1" smtClean="0"/>
              <a:t>jednym</a:t>
            </a:r>
            <a:r>
              <a:rPr lang="en-US" baseline="0" dirty="0" smtClean="0"/>
              <a:t> </a:t>
            </a:r>
            <a:r>
              <a:rPr lang="en-US" baseline="0" dirty="0" err="1" smtClean="0"/>
              <a:t>zdaniu</a:t>
            </a:r>
            <a:r>
              <a:rPr lang="en-US" baseline="0" dirty="0" smtClean="0"/>
              <a:t> : </a:t>
            </a:r>
            <a:r>
              <a:rPr lang="en-US" baseline="0" dirty="0" err="1" smtClean="0"/>
              <a:t>GitHub</a:t>
            </a:r>
            <a:r>
              <a:rPr lang="en-US" baseline="0" dirty="0" smtClean="0"/>
              <a:t> to </a:t>
            </a:r>
            <a:r>
              <a:rPr lang="en-US" baseline="0" dirty="0" err="1" smtClean="0"/>
              <a:t>platforma</a:t>
            </a:r>
            <a:r>
              <a:rPr lang="en-US" baseline="0" dirty="0" smtClean="0"/>
              <a:t> do </a:t>
            </a:r>
            <a:r>
              <a:rPr lang="en-US" baseline="0" dirty="0" err="1" smtClean="0"/>
              <a:t>przechowywania</a:t>
            </a:r>
            <a:r>
              <a:rPr lang="en-US" baseline="0" dirty="0" smtClean="0"/>
              <a:t> </a:t>
            </a:r>
            <a:r>
              <a:rPr lang="en-US" baseline="0" dirty="0" err="1" smtClean="0"/>
              <a:t>kodu</a:t>
            </a:r>
            <a:r>
              <a:rPr lang="en-US" baseline="0" dirty="0" smtClean="0"/>
              <a:t>, </a:t>
            </a:r>
            <a:r>
              <a:rPr lang="en-US" baseline="0" dirty="0" err="1" smtClean="0"/>
              <a:t>umowżliwiąca</a:t>
            </a:r>
            <a:r>
              <a:rPr lang="en-US" baseline="0" dirty="0" smtClean="0"/>
              <a:t> super </a:t>
            </a:r>
            <a:r>
              <a:rPr lang="en-US" baseline="0" dirty="0" err="1" smtClean="0"/>
              <a:t>komunikacje</a:t>
            </a:r>
            <a:r>
              <a:rPr lang="en-US" baseline="0" dirty="0" smtClean="0"/>
              <a:t> </a:t>
            </a:r>
            <a:r>
              <a:rPr lang="en-US" baseline="0" dirty="0" err="1" smtClean="0"/>
              <a:t>i</a:t>
            </a:r>
            <a:r>
              <a:rPr lang="en-US" baseline="0" dirty="0" smtClean="0"/>
              <a:t> </a:t>
            </a:r>
            <a:r>
              <a:rPr lang="en-US" baseline="0" dirty="0" err="1" smtClean="0"/>
              <a:t>otwarta</a:t>
            </a:r>
            <a:r>
              <a:rPr lang="en-US" baseline="0" dirty="0" smtClean="0"/>
              <a:t> </a:t>
            </a:r>
            <a:r>
              <a:rPr lang="en-US" baseline="0" dirty="0" err="1" smtClean="0"/>
              <a:t>prace</a:t>
            </a:r>
            <a:r>
              <a:rPr lang="en-US" baseline="0" dirty="0" smtClean="0"/>
              <a:t> z </a:t>
            </a:r>
            <a:r>
              <a:rPr lang="en-US" baseline="0" dirty="0" err="1" smtClean="0"/>
              <a:t>kodem</a:t>
            </a:r>
            <a:r>
              <a:rPr lang="en-US" baseline="0" dirty="0" smtClean="0"/>
              <a:t>(pull request)</a:t>
            </a:r>
          </a:p>
          <a:p>
            <a:endParaRPr lang="en-US" baseline="0" dirty="0" smtClean="0"/>
          </a:p>
          <a:p>
            <a:r>
              <a:rPr lang="en-US" sz="1200" kern="1200" dirty="0" smtClean="0">
                <a:solidFill>
                  <a:schemeClr val="tx1"/>
                </a:solidFill>
                <a:latin typeface="+mn-lt"/>
                <a:ea typeface="+mn-ea"/>
                <a:cs typeface="+mn-cs"/>
                <a:hlinkClick r:id="rId3"/>
              </a:rPr>
              <a:t>GitHub, the web-based platform for hosting software repositories, seems to be taking over the coding world. With over </a:t>
            </a:r>
            <a:r>
              <a:rPr lang="en-US" sz="1200" kern="1200" dirty="0" smtClean="0">
                <a:solidFill>
                  <a:schemeClr val="tx1"/>
                </a:solidFill>
                <a:latin typeface="+mn-lt"/>
                <a:ea typeface="+mn-ea"/>
                <a:cs typeface="+mn-cs"/>
                <a:hlinkClick r:id="rId4"/>
              </a:rPr>
              <a:t>10 million repositories it’s become the go-to place for hosting, sharing and contributing to open source code projects. Its appeal comes from the fact that it makes it easy to track the history of files changes (via Git), as well as collaborate and crowdsource. It’s also turned into </a:t>
            </a:r>
            <a:r>
              <a:rPr lang="en-US" sz="1200" kern="1200" dirty="0" smtClean="0">
                <a:solidFill>
                  <a:schemeClr val="tx1"/>
                </a:solidFill>
                <a:latin typeface="+mn-lt"/>
                <a:ea typeface="+mn-ea"/>
                <a:cs typeface="+mn-cs"/>
                <a:hlinkClick r:id="rId5"/>
              </a:rPr>
              <a:t>its own social network.</a:t>
            </a:r>
            <a:endParaRPr lang="en-US" baseline="0" dirty="0" smtClean="0"/>
          </a:p>
          <a:p>
            <a:endParaRPr lang="en-US" baseline="0" dirty="0" smtClean="0"/>
          </a:p>
          <a:p>
            <a:endParaRPr lang="en-US" baseline="0" dirty="0" smtClean="0"/>
          </a:p>
          <a:p>
            <a:endParaRPr lang="en-US" baseline="0" dirty="0" smtClean="0"/>
          </a:p>
          <a:p>
            <a:endParaRPr lang="en-US" baseline="0" dirty="0" smtClean="0"/>
          </a:p>
          <a:p>
            <a:r>
              <a:rPr lang="en-US" baseline="0" dirty="0" smtClean="0"/>
              <a:t>	- </a:t>
            </a:r>
            <a:r>
              <a:rPr lang="en-US" baseline="0" dirty="0" err="1" smtClean="0"/>
              <a:t>dlaczego</a:t>
            </a:r>
            <a:r>
              <a:rPr lang="en-US" baseline="0" dirty="0" smtClean="0"/>
              <a:t> </a:t>
            </a:r>
            <a:r>
              <a:rPr lang="en-US" baseline="0" dirty="0" err="1" smtClean="0"/>
              <a:t>powstal</a:t>
            </a:r>
            <a:r>
              <a:rPr lang="en-US" baseline="0" dirty="0" smtClean="0"/>
              <a:t> </a:t>
            </a:r>
            <a:r>
              <a:rPr lang="en-US" baseline="0" dirty="0" err="1" smtClean="0"/>
              <a:t>git</a:t>
            </a:r>
            <a:r>
              <a:rPr lang="en-US" baseline="0" dirty="0" smtClean="0"/>
              <a:t> </a:t>
            </a:r>
            <a:r>
              <a:rPr lang="en-US" baseline="0" dirty="0" err="1" smtClean="0"/>
              <a:t>jaki</a:t>
            </a:r>
            <a:r>
              <a:rPr lang="en-US" baseline="0" dirty="0" smtClean="0"/>
              <a:t> </a:t>
            </a:r>
            <a:r>
              <a:rPr lang="en-US" baseline="0" dirty="0" err="1" smtClean="0"/>
              <a:t>pojawil</a:t>
            </a:r>
            <a:r>
              <a:rPr lang="en-US" baseline="0" dirty="0" smtClean="0"/>
              <a:t> </a:t>
            </a:r>
            <a:r>
              <a:rPr lang="en-US" baseline="0" dirty="0" err="1" smtClean="0"/>
              <a:t>sie</a:t>
            </a:r>
            <a:r>
              <a:rPr lang="en-US" baseline="0" dirty="0" smtClean="0"/>
              <a:t> problem – z </a:t>
            </a:r>
            <a:r>
              <a:rPr lang="en-US" baseline="0" dirty="0" err="1" smtClean="0"/>
              <a:t>kodowaniem</a:t>
            </a:r>
            <a:r>
              <a:rPr lang="en-US" baseline="0" dirty="0" smtClean="0"/>
              <a:t> </a:t>
            </a:r>
            <a:r>
              <a:rPr lang="en-US" baseline="0" dirty="0" err="1" smtClean="0"/>
              <a:t>przez</a:t>
            </a:r>
            <a:r>
              <a:rPr lang="en-US" baseline="0" dirty="0" smtClean="0"/>
              <a:t> 100 </a:t>
            </a:r>
            <a:r>
              <a:rPr lang="en-US" baseline="0" dirty="0" err="1" smtClean="0"/>
              <a:t>dev</a:t>
            </a:r>
            <a:endParaRPr lang="en-US" baseline="0" dirty="0" smtClean="0"/>
          </a:p>
          <a:p>
            <a:r>
              <a:rPr lang="en-US" baseline="0" dirty="0" smtClean="0"/>
              <a:t>		- co to jest </a:t>
            </a:r>
            <a:r>
              <a:rPr lang="en-US" baseline="0" dirty="0" err="1" smtClean="0"/>
              <a:t>git</a:t>
            </a:r>
            <a:r>
              <a:rPr lang="en-US" baseline="0" dirty="0" smtClean="0"/>
              <a:t> – 1 </a:t>
            </a:r>
            <a:r>
              <a:rPr lang="en-US" baseline="0" dirty="0" err="1" smtClean="0"/>
              <a:t>slaid</a:t>
            </a:r>
            <a:endParaRPr lang="en-US" baseline="0" dirty="0" smtClean="0"/>
          </a:p>
          <a:p>
            <a:r>
              <a:rPr lang="en-US" baseline="0" dirty="0" smtClean="0"/>
              <a:t>		- </a:t>
            </a:r>
            <a:r>
              <a:rPr lang="en-US" baseline="0" dirty="0" err="1" smtClean="0"/>
              <a:t>wizualizajca</a:t>
            </a:r>
            <a:r>
              <a:rPr lang="en-US" baseline="0" dirty="0" smtClean="0"/>
              <a:t> </a:t>
            </a:r>
            <a:r>
              <a:rPr lang="en-US" baseline="0" dirty="0" err="1" smtClean="0"/>
              <a:t>problemu</a:t>
            </a:r>
            <a:r>
              <a:rPr lang="en-US" baseline="0" dirty="0" smtClean="0"/>
              <a:t> </a:t>
            </a:r>
            <a:r>
              <a:rPr lang="en-US" baseline="0" dirty="0" err="1" smtClean="0"/>
              <a:t>kodowania</a:t>
            </a:r>
            <a:endParaRPr lang="en-US" baseline="0" dirty="0" smtClean="0"/>
          </a:p>
          <a:p>
            <a:endParaRPr lang="en-US" baseline="0" dirty="0" smtClean="0"/>
          </a:p>
          <a:p>
            <a:r>
              <a:rPr lang="en-US" baseline="0" dirty="0" smtClean="0"/>
              <a:t>	- </a:t>
            </a:r>
            <a:r>
              <a:rPr lang="en-US" baseline="0" dirty="0" err="1" smtClean="0"/>
              <a:t>czym</a:t>
            </a:r>
            <a:r>
              <a:rPr lang="en-US" baseline="0" dirty="0" smtClean="0"/>
              <a:t> </a:t>
            </a:r>
            <a:r>
              <a:rPr lang="en-US" baseline="0" dirty="0" err="1" smtClean="0"/>
              <a:t>wlasciwie</a:t>
            </a:r>
            <a:r>
              <a:rPr lang="en-US" baseline="0" dirty="0" smtClean="0"/>
              <a:t> jest </a:t>
            </a:r>
            <a:r>
              <a:rPr lang="en-US" baseline="0" dirty="0" err="1" smtClean="0"/>
              <a:t>gitub</a:t>
            </a:r>
            <a:endParaRPr lang="en-US" baseline="0" dirty="0" smtClean="0"/>
          </a:p>
          <a:p>
            <a:r>
              <a:rPr lang="en-US" baseline="0" dirty="0" smtClean="0"/>
              <a:t>		- </a:t>
            </a:r>
            <a:r>
              <a:rPr lang="en-US" baseline="0" dirty="0" err="1" smtClean="0"/>
              <a:t>obrazek</a:t>
            </a:r>
            <a:r>
              <a:rPr lang="en-US" baseline="0" dirty="0" smtClean="0"/>
              <a:t> </a:t>
            </a:r>
            <a:r>
              <a:rPr lang="en-US" baseline="0" dirty="0" err="1" smtClean="0"/>
              <a:t>github</a:t>
            </a:r>
            <a:r>
              <a:rPr lang="en-US" baseline="0" dirty="0" smtClean="0"/>
              <a:t> </a:t>
            </a:r>
            <a:r>
              <a:rPr lang="en-US" baseline="0" dirty="0" err="1" smtClean="0"/>
              <a:t>na</a:t>
            </a:r>
            <a:r>
              <a:rPr lang="en-US" baseline="0" dirty="0" smtClean="0"/>
              <a:t> </a:t>
            </a:r>
            <a:r>
              <a:rPr lang="en-US" baseline="0" dirty="0" err="1" smtClean="0"/>
              <a:t>ścianie</a:t>
            </a:r>
            <a:r>
              <a:rPr lang="en-US" baseline="0" dirty="0" smtClean="0"/>
              <a:t> w </a:t>
            </a:r>
            <a:r>
              <a:rPr lang="en-US" baseline="0" dirty="0" err="1" smtClean="0"/>
              <a:t>pracy</a:t>
            </a:r>
            <a:endParaRPr lang="en-US" baseline="0" dirty="0" smtClean="0"/>
          </a:p>
          <a:p>
            <a:r>
              <a:rPr lang="en-US" baseline="0" dirty="0" smtClean="0"/>
              <a:t>		- </a:t>
            </a:r>
            <a:r>
              <a:rPr lang="en-US" baseline="0" dirty="0" err="1" smtClean="0"/>
              <a:t>internetowa</a:t>
            </a:r>
            <a:r>
              <a:rPr lang="en-US" baseline="0" dirty="0" smtClean="0"/>
              <a:t> </a:t>
            </a:r>
            <a:r>
              <a:rPr lang="en-US" baseline="0" dirty="0" err="1" smtClean="0"/>
              <a:t>platforma</a:t>
            </a:r>
            <a:r>
              <a:rPr lang="en-US" baseline="0" dirty="0" smtClean="0"/>
              <a:t> do </a:t>
            </a:r>
            <a:r>
              <a:rPr lang="en-US" baseline="0" dirty="0" err="1" smtClean="0"/>
              <a:t>przechowywania</a:t>
            </a:r>
            <a:r>
              <a:rPr lang="en-US" baseline="0" dirty="0" smtClean="0"/>
              <a:t> I </a:t>
            </a:r>
            <a:r>
              <a:rPr lang="en-US" baseline="0" dirty="0" err="1" smtClean="0"/>
              <a:t>efektywnej</a:t>
            </a:r>
            <a:r>
              <a:rPr lang="en-US" baseline="0" dirty="0" smtClean="0"/>
              <a:t> </a:t>
            </a:r>
            <a:r>
              <a:rPr lang="en-US" baseline="0" dirty="0" err="1" smtClean="0"/>
              <a:t>pracy</a:t>
            </a:r>
            <a:r>
              <a:rPr lang="en-US" baseline="0" dirty="0" smtClean="0"/>
              <a:t> </a:t>
            </a:r>
            <a:r>
              <a:rPr lang="en-US" baseline="0" dirty="0" err="1" smtClean="0"/>
              <a:t>nad</a:t>
            </a:r>
            <a:r>
              <a:rPr lang="en-US" baseline="0" dirty="0" smtClean="0"/>
              <a:t> </a:t>
            </a:r>
            <a:r>
              <a:rPr lang="en-US" baseline="0" dirty="0" err="1" smtClean="0"/>
              <a:t>kodem</a:t>
            </a:r>
            <a:r>
              <a:rPr lang="en-US" baseline="0" dirty="0" smtClean="0"/>
              <a:t> w </a:t>
            </a:r>
            <a:r>
              <a:rPr lang="en-US" baseline="0" dirty="0" err="1" smtClean="0"/>
              <a:t>grupie</a:t>
            </a:r>
            <a:endParaRPr lang="en-US" baseline="0" dirty="0" smtClean="0"/>
          </a:p>
          <a:p>
            <a:r>
              <a:rPr lang="en-US" baseline="0" dirty="0" smtClean="0"/>
              <a:t>		- </a:t>
            </a:r>
            <a:r>
              <a:rPr lang="en-US" baseline="0" dirty="0" err="1" smtClean="0"/>
              <a:t>GitHub</a:t>
            </a:r>
            <a:r>
              <a:rPr lang="en-US" baseline="0" dirty="0" smtClean="0"/>
              <a:t> </a:t>
            </a:r>
            <a:r>
              <a:rPr lang="en-US" baseline="0" dirty="0" err="1" smtClean="0"/>
              <a:t>rozszerza</a:t>
            </a:r>
            <a:r>
              <a:rPr lang="en-US" baseline="0" dirty="0" smtClean="0"/>
              <a:t> </a:t>
            </a:r>
            <a:r>
              <a:rPr lang="en-US" baseline="0" dirty="0" err="1" smtClean="0"/>
              <a:t>funkcjonalnosc</a:t>
            </a:r>
            <a:r>
              <a:rPr lang="en-US" baseline="0" dirty="0" smtClean="0"/>
              <a:t> </a:t>
            </a:r>
            <a:r>
              <a:rPr lang="en-US" baseline="0" dirty="0" err="1" smtClean="0"/>
              <a:t>Git</a:t>
            </a:r>
            <a:r>
              <a:rPr lang="en-US" baseline="0" dirty="0" smtClean="0"/>
              <a:t> </a:t>
            </a:r>
            <a:r>
              <a:rPr lang="en-US" baseline="0" dirty="0" err="1" smtClean="0"/>
              <a:t>ktory</a:t>
            </a:r>
            <a:r>
              <a:rPr lang="en-US" baseline="0" dirty="0" smtClean="0"/>
              <a:t> </a:t>
            </a:r>
            <a:r>
              <a:rPr lang="en-US" baseline="0" dirty="0" err="1" smtClean="0"/>
              <a:t>lezy</a:t>
            </a:r>
            <a:r>
              <a:rPr lang="en-US" baseline="0" dirty="0" smtClean="0"/>
              <a:t> u </a:t>
            </a:r>
            <a:r>
              <a:rPr lang="en-US" baseline="0" dirty="0" err="1" smtClean="0"/>
              <a:t>jego</a:t>
            </a:r>
            <a:r>
              <a:rPr lang="en-US" baseline="0" dirty="0" smtClean="0"/>
              <a:t> </a:t>
            </a:r>
            <a:r>
              <a:rPr lang="en-US" baseline="0" dirty="0" err="1" smtClean="0"/>
              <a:t>podstaw</a:t>
            </a:r>
            <a:endParaRPr lang="en-US" baseline="0" dirty="0" smtClean="0"/>
          </a:p>
          <a:p>
            <a:endParaRPr lang="en-US" baseline="0" dirty="0" smtClean="0"/>
          </a:p>
          <a:p>
            <a:r>
              <a:rPr lang="en-US" baseline="0" dirty="0" smtClean="0"/>
              <a:t>		- no to </a:t>
            </a:r>
            <a:r>
              <a:rPr lang="en-US" baseline="0" dirty="0" err="1" smtClean="0"/>
              <a:t>teraz</a:t>
            </a:r>
            <a:r>
              <a:rPr lang="en-US" baseline="0" dirty="0" smtClean="0"/>
              <a:t> co to jest </a:t>
            </a:r>
            <a:r>
              <a:rPr lang="en-US" baseline="0" dirty="0" err="1" smtClean="0"/>
              <a:t>git</a:t>
            </a:r>
            <a:endParaRPr lang="en-US" baseline="0" dirty="0" smtClean="0"/>
          </a:p>
          <a:p>
            <a:r>
              <a:rPr lang="en-US" baseline="0" dirty="0" smtClean="0"/>
              <a:t>	- </a:t>
            </a:r>
            <a:r>
              <a:rPr lang="en-US" baseline="0" dirty="0" err="1" smtClean="0"/>
              <a:t>jak</a:t>
            </a:r>
            <a:r>
              <a:rPr lang="en-US" baseline="0" dirty="0" smtClean="0"/>
              <a:t> to </a:t>
            </a:r>
            <a:r>
              <a:rPr lang="en-US" baseline="0" dirty="0" err="1" smtClean="0"/>
              <a:t>sie</a:t>
            </a:r>
            <a:r>
              <a:rPr lang="en-US" baseline="0" dirty="0" smtClean="0"/>
              <a:t> </a:t>
            </a:r>
            <a:r>
              <a:rPr lang="en-US" baseline="0" dirty="0" err="1" smtClean="0"/>
              <a:t>zaczelo</a:t>
            </a:r>
            <a:r>
              <a:rPr lang="en-US" baseline="0" dirty="0" smtClean="0"/>
              <a:t> – </a:t>
            </a:r>
            <a:r>
              <a:rPr lang="en-US" baseline="0" dirty="0" err="1" smtClean="0"/>
              <a:t>linus</a:t>
            </a:r>
            <a:r>
              <a:rPr lang="en-US" baseline="0" dirty="0" smtClean="0"/>
              <a:t> – </a:t>
            </a:r>
            <a:r>
              <a:rPr lang="en-US" baseline="0" dirty="0" err="1" smtClean="0"/>
              <a:t>linux</a:t>
            </a:r>
            <a:r>
              <a:rPr lang="en-US" baseline="0" dirty="0" smtClean="0"/>
              <a:t> – </a:t>
            </a:r>
            <a:r>
              <a:rPr lang="en-US" baseline="0" dirty="0" err="1" smtClean="0"/>
              <a:t>git</a:t>
            </a:r>
            <a:r>
              <a:rPr lang="en-US" baseline="0" dirty="0" smtClean="0"/>
              <a:t> – </a:t>
            </a:r>
            <a:r>
              <a:rPr lang="en-US" baseline="0" dirty="0" err="1" smtClean="0"/>
              <a:t>github</a:t>
            </a:r>
            <a:endParaRPr lang="en-US" baseline="0" dirty="0" smtClean="0"/>
          </a:p>
          <a:p>
            <a:r>
              <a:rPr lang="en-US" baseline="0" dirty="0" smtClean="0"/>
              <a:t>		- </a:t>
            </a:r>
            <a:r>
              <a:rPr lang="en-US" baseline="0" dirty="0" err="1" smtClean="0"/>
              <a:t>czy</a:t>
            </a:r>
            <a:r>
              <a:rPr lang="en-US" baseline="0" dirty="0" smtClean="0"/>
              <a:t> </a:t>
            </a:r>
            <a:r>
              <a:rPr lang="en-US" baseline="0" dirty="0" err="1" smtClean="0"/>
              <a:t>ktos</a:t>
            </a:r>
            <a:r>
              <a:rPr lang="en-US" baseline="0" dirty="0" smtClean="0"/>
              <a:t> </a:t>
            </a:r>
            <a:r>
              <a:rPr lang="en-US" baseline="0" dirty="0" err="1" smtClean="0"/>
              <a:t>wie</a:t>
            </a:r>
            <a:r>
              <a:rPr lang="en-US" baseline="0" dirty="0" smtClean="0"/>
              <a:t> </a:t>
            </a:r>
            <a:r>
              <a:rPr lang="en-US" baseline="0" dirty="0" err="1" smtClean="0"/>
              <a:t>kto</a:t>
            </a:r>
            <a:r>
              <a:rPr lang="en-US" baseline="0" dirty="0" smtClean="0"/>
              <a:t> to jest (</a:t>
            </a:r>
            <a:r>
              <a:rPr lang="en-US" baseline="0" dirty="0" err="1" smtClean="0"/>
              <a:t>zdjecie</a:t>
            </a:r>
            <a:r>
              <a:rPr lang="en-US" baseline="0" dirty="0" smtClean="0"/>
              <a:t> </a:t>
            </a:r>
            <a:r>
              <a:rPr lang="en-US" baseline="0" dirty="0" err="1" smtClean="0"/>
              <a:t>Linusa</a:t>
            </a:r>
            <a:r>
              <a:rPr lang="en-US" baseline="0" dirty="0" smtClean="0"/>
              <a:t>)</a:t>
            </a:r>
          </a:p>
          <a:p>
            <a:endParaRPr lang="en-US" baseline="0" dirty="0" smtClean="0"/>
          </a:p>
          <a:p>
            <a:endParaRPr lang="en-US" baseline="0" dirty="0" smtClean="0"/>
          </a:p>
          <a:p>
            <a:r>
              <a:rPr lang="en-US" baseline="0" dirty="0" smtClean="0"/>
              <a:t>	- co </a:t>
            </a:r>
            <a:r>
              <a:rPr lang="en-US" baseline="0" dirty="0" err="1" smtClean="0"/>
              <a:t>umozliwia</a:t>
            </a:r>
            <a:r>
              <a:rPr lang="en-US" baseline="0" dirty="0" smtClean="0"/>
              <a:t> </a:t>
            </a:r>
            <a:r>
              <a:rPr lang="en-US" baseline="0" dirty="0" err="1" smtClean="0"/>
              <a:t>GitHub</a:t>
            </a:r>
            <a:r>
              <a:rPr lang="en-US" baseline="0" dirty="0" smtClean="0"/>
              <a:t> </a:t>
            </a:r>
          </a:p>
          <a:p>
            <a:r>
              <a:rPr lang="en-US" baseline="0" dirty="0" smtClean="0"/>
              <a:t>		- </a:t>
            </a:r>
            <a:r>
              <a:rPr lang="en-US" baseline="0" dirty="0" err="1" smtClean="0"/>
              <a:t>przechowywanie</a:t>
            </a:r>
            <a:r>
              <a:rPr lang="en-US" baseline="0" dirty="0" smtClean="0"/>
              <a:t> </a:t>
            </a:r>
            <a:r>
              <a:rPr lang="en-US" baseline="0" dirty="0" err="1" smtClean="0"/>
              <a:t>kodu</a:t>
            </a:r>
            <a:r>
              <a:rPr lang="en-US" baseline="0" dirty="0" smtClean="0"/>
              <a:t> to </a:t>
            </a:r>
            <a:r>
              <a:rPr lang="en-US" baseline="0" dirty="0" err="1" smtClean="0"/>
              <a:t>nie</a:t>
            </a:r>
            <a:r>
              <a:rPr lang="en-US" baseline="0" dirty="0" smtClean="0"/>
              <a:t> </a:t>
            </a:r>
            <a:r>
              <a:rPr lang="en-US" baseline="0" dirty="0" err="1" smtClean="0"/>
              <a:t>wszystko</a:t>
            </a:r>
            <a:endParaRPr lang="en-US" baseline="0" dirty="0" smtClean="0"/>
          </a:p>
          <a:p>
            <a:r>
              <a:rPr lang="en-US" baseline="0" dirty="0" smtClean="0"/>
              <a:t>		- </a:t>
            </a:r>
            <a:r>
              <a:rPr lang="en-US" baseline="0" dirty="0" err="1" smtClean="0"/>
              <a:t>podstawowe</a:t>
            </a:r>
            <a:r>
              <a:rPr lang="en-US" baseline="0" dirty="0" smtClean="0"/>
              <a:t> </a:t>
            </a:r>
            <a:r>
              <a:rPr lang="en-US" baseline="0" dirty="0" err="1" smtClean="0"/>
              <a:t>funkcje</a:t>
            </a:r>
            <a:endParaRPr lang="en-US" baseline="0" dirty="0" smtClean="0"/>
          </a:p>
          <a:p>
            <a:endParaRPr lang="en-US" dirty="0" smtClean="0"/>
          </a:p>
          <a:p>
            <a:endParaRPr lang="en-US" dirty="0" smtClean="0"/>
          </a:p>
          <a:p>
            <a:r>
              <a:rPr lang="en-US" dirty="0" smtClean="0"/>
              <a:t>Wha</a:t>
            </a:r>
            <a:r>
              <a:rPr lang="en-US" baseline="0" dirty="0" smtClean="0"/>
              <a:t>t exactly is </a:t>
            </a:r>
            <a:r>
              <a:rPr lang="en-US" baseline="0" dirty="0" err="1" smtClean="0"/>
              <a:t>GitHub</a:t>
            </a:r>
            <a:r>
              <a:rPr lang="en-US" baseline="0" dirty="0" smtClean="0"/>
              <a:t> anyway http://</a:t>
            </a:r>
            <a:r>
              <a:rPr lang="en-US" baseline="0" dirty="0" err="1" smtClean="0"/>
              <a:t>techcrunch.com</a:t>
            </a:r>
            <a:r>
              <a:rPr lang="en-US" baseline="0" dirty="0" smtClean="0"/>
              <a:t>/2012/07/14/what-exactly-is-</a:t>
            </a:r>
            <a:r>
              <a:rPr lang="en-US" baseline="0" dirty="0" err="1" smtClean="0"/>
              <a:t>github</a:t>
            </a:r>
            <a:r>
              <a:rPr lang="en-US" baseline="0" dirty="0" smtClean="0"/>
              <a:t>-anyway/</a:t>
            </a:r>
          </a:p>
          <a:p>
            <a:r>
              <a:rPr lang="en-US" dirty="0" smtClean="0"/>
              <a:t>http://</a:t>
            </a:r>
            <a:r>
              <a:rPr lang="en-US" dirty="0" err="1" smtClean="0"/>
              <a:t>stackoverflow.com</a:t>
            </a:r>
            <a:r>
              <a:rPr lang="en-US" dirty="0" smtClean="0"/>
              <a:t>/questions/6286571/</a:t>
            </a:r>
            <a:r>
              <a:rPr lang="en-US" dirty="0" err="1" smtClean="0"/>
              <a:t>git</a:t>
            </a:r>
            <a:r>
              <a:rPr lang="en-US" dirty="0" smtClean="0"/>
              <a:t>-fork-is-</a:t>
            </a:r>
            <a:r>
              <a:rPr lang="en-US" dirty="0" err="1" smtClean="0"/>
              <a:t>git</a:t>
            </a:r>
            <a:r>
              <a:rPr lang="en-US" dirty="0" smtClean="0"/>
              <a:t>-clone</a:t>
            </a:r>
          </a:p>
        </p:txBody>
      </p:sp>
      <p:sp>
        <p:nvSpPr>
          <p:cNvPr id="4" name="Slide Number Placeholder 3"/>
          <p:cNvSpPr>
            <a:spLocks noGrp="1"/>
          </p:cNvSpPr>
          <p:nvPr>
            <p:ph type="sldNum" sz="quarter" idx="10"/>
          </p:nvPr>
        </p:nvSpPr>
        <p:spPr/>
        <p:txBody>
          <a:bodyPr/>
          <a:lstStyle/>
          <a:p>
            <a:fld id="{4CB756B3-920B-BF4B-941F-609798E27EE1}" type="slidenum">
              <a:rPr lang="en-US" smtClean="0"/>
              <a:t>7</a:t>
            </a:fld>
            <a:endParaRPr lang="en-US"/>
          </a:p>
        </p:txBody>
      </p:sp>
    </p:spTree>
    <p:extLst>
      <p:ext uri="{BB962C8B-B14F-4D97-AF65-F5344CB8AC3E}">
        <p14:creationId xmlns:p14="http://schemas.microsoft.com/office/powerpoint/2010/main" val="184417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a:t>
            </a:r>
            <a:r>
              <a:rPr lang="en-US" baseline="0" dirty="0" smtClean="0"/>
              <a:t> level over view of the action chain – and why they needed to invent </a:t>
            </a:r>
            <a:r>
              <a:rPr lang="en-US" baseline="0" dirty="0" err="1" smtClean="0"/>
              <a:t>git</a:t>
            </a:r>
            <a:r>
              <a:rPr lang="en-US" baseline="0" dirty="0" smtClean="0"/>
              <a:t> to more effectively work on </a:t>
            </a:r>
            <a:r>
              <a:rPr lang="en-US" baseline="0" dirty="0" err="1" smtClean="0"/>
              <a:t>linux</a:t>
            </a:r>
            <a:endParaRPr lang="en-US" baseline="0" dirty="0" smtClean="0"/>
          </a:p>
          <a:p>
            <a:endParaRPr lang="en-US" baseline="0" dirty="0" smtClean="0"/>
          </a:p>
          <a:p>
            <a:pPr marL="171450" indent="-171450">
              <a:buFontTx/>
              <a:buChar char="-"/>
            </a:pPr>
            <a:r>
              <a:rPr lang="en-US" baseline="0" dirty="0" smtClean="0"/>
              <a:t>Linus (</a:t>
            </a:r>
            <a:r>
              <a:rPr lang="en-US" baseline="0" dirty="0" err="1" smtClean="0"/>
              <a:t>zdjecie</a:t>
            </a:r>
            <a:r>
              <a:rPr lang="en-US" baseline="0" dirty="0" smtClean="0"/>
              <a:t>)</a:t>
            </a:r>
          </a:p>
          <a:p>
            <a:pPr marL="171450" indent="-171450">
              <a:buFontTx/>
              <a:buChar char="-"/>
            </a:pPr>
            <a:r>
              <a:rPr lang="en-US" baseline="0" dirty="0" smtClean="0"/>
              <a:t>Linux (</a:t>
            </a:r>
            <a:r>
              <a:rPr lang="en-US" baseline="0" dirty="0" err="1" smtClean="0"/>
              <a:t>zdjecie</a:t>
            </a:r>
            <a:r>
              <a:rPr lang="en-US" baseline="0" dirty="0" smtClean="0"/>
              <a:t> </a:t>
            </a:r>
            <a:r>
              <a:rPr lang="en-US" baseline="0" dirty="0" err="1" smtClean="0"/>
              <a:t>pingwina</a:t>
            </a:r>
            <a:r>
              <a:rPr lang="en-US" baseline="0" dirty="0" smtClean="0"/>
              <a:t> + </a:t>
            </a:r>
            <a:r>
              <a:rPr lang="en-US" baseline="0" dirty="0" err="1" smtClean="0"/>
              <a:t>ubuntu</a:t>
            </a:r>
            <a:r>
              <a:rPr lang="en-US" baseline="0" dirty="0" smtClean="0"/>
              <a:t>)</a:t>
            </a:r>
          </a:p>
          <a:p>
            <a:pPr marL="171450" indent="-171450">
              <a:buFontTx/>
              <a:buChar char="-"/>
            </a:pPr>
            <a:r>
              <a:rPr lang="en-US" baseline="0" dirty="0" err="1" smtClean="0"/>
              <a:t>Ilustracja</a:t>
            </a:r>
            <a:r>
              <a:rPr lang="en-US" baseline="0" dirty="0" smtClean="0"/>
              <a:t> </a:t>
            </a:r>
            <a:r>
              <a:rPr lang="en-US" baseline="0" dirty="0" err="1" smtClean="0"/>
              <a:t>problemu</a:t>
            </a:r>
            <a:r>
              <a:rPr lang="en-US" baseline="0" dirty="0" smtClean="0"/>
              <a:t> </a:t>
            </a:r>
            <a:r>
              <a:rPr lang="en-US" baseline="0" dirty="0" err="1" smtClean="0"/>
              <a:t>wielodostepu</a:t>
            </a:r>
            <a:r>
              <a:rPr lang="en-US" baseline="0" dirty="0" smtClean="0"/>
              <a:t> do </a:t>
            </a:r>
            <a:r>
              <a:rPr lang="en-US" baseline="0" dirty="0" err="1" smtClean="0"/>
              <a:t>plikow</a:t>
            </a:r>
            <a:endParaRPr lang="en-US" baseline="0" dirty="0" smtClean="0"/>
          </a:p>
          <a:p>
            <a:pPr marL="171450" indent="-171450">
              <a:buFontTx/>
              <a:buChar char="-"/>
            </a:pPr>
            <a:r>
              <a:rPr lang="en-US" baseline="0" dirty="0" err="1" smtClean="0"/>
              <a:t>Powstaje</a:t>
            </a:r>
            <a:r>
              <a:rPr lang="en-US" baseline="0" dirty="0" smtClean="0"/>
              <a:t> </a:t>
            </a:r>
            <a:r>
              <a:rPr lang="en-US" baseline="0" dirty="0" err="1" smtClean="0"/>
              <a:t>Git</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8</a:t>
            </a:fld>
            <a:endParaRPr lang="en-US"/>
          </a:p>
        </p:txBody>
      </p:sp>
    </p:spTree>
    <p:extLst>
      <p:ext uri="{BB962C8B-B14F-4D97-AF65-F5344CB8AC3E}">
        <p14:creationId xmlns:p14="http://schemas.microsoft.com/office/powerpoint/2010/main" val="175619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 http://</a:t>
            </a:r>
            <a:r>
              <a:rPr lang="en-US" dirty="0" err="1" smtClean="0"/>
              <a:t>www.howtogeek.com</a:t>
            </a:r>
            <a:r>
              <a:rPr lang="en-US" dirty="0" smtClean="0"/>
              <a:t>/180167/</a:t>
            </a:r>
            <a:r>
              <a:rPr lang="en-US" dirty="0" err="1" smtClean="0"/>
              <a:t>htg</a:t>
            </a:r>
            <a:r>
              <a:rPr lang="en-US" dirty="0" smtClean="0"/>
              <a:t>-explains-what-is-</a:t>
            </a:r>
            <a:r>
              <a:rPr lang="en-US" dirty="0" err="1" smtClean="0"/>
              <a:t>github</a:t>
            </a:r>
            <a:r>
              <a:rPr lang="en-US" dirty="0" smtClean="0"/>
              <a:t>-and-what-do-geeks-use-it-for/</a:t>
            </a:r>
          </a:p>
          <a:p>
            <a:endParaRPr lang="en-US" dirty="0" smtClean="0"/>
          </a:p>
          <a:p>
            <a:endParaRPr lang="en-US" dirty="0" smtClean="0"/>
          </a:p>
          <a:p>
            <a:r>
              <a:rPr lang="en-US" dirty="0" err="1" smtClean="0"/>
              <a:t>GitHub</a:t>
            </a:r>
            <a:r>
              <a:rPr lang="en-US" dirty="0" smtClean="0"/>
              <a:t> phenomenon -</a:t>
            </a:r>
            <a:r>
              <a:rPr lang="en-US" baseline="0" dirty="0" smtClean="0"/>
              <a:t> http://</a:t>
            </a:r>
            <a:r>
              <a:rPr lang="en-US" baseline="0" dirty="0" err="1" smtClean="0"/>
              <a:t>www.newyorker.com</a:t>
            </a:r>
            <a:r>
              <a:rPr lang="en-US" baseline="0" dirty="0" smtClean="0"/>
              <a:t>/tech/elements/the-software-that-builds-</a:t>
            </a:r>
            <a:r>
              <a:rPr lang="en-US" baseline="0" dirty="0" smtClean="0"/>
              <a:t>software</a:t>
            </a:r>
          </a:p>
          <a:p>
            <a:endParaRPr lang="en-US" baseline="0" dirty="0" smtClean="0"/>
          </a:p>
          <a:p>
            <a:r>
              <a:rPr lang="en-US" dirty="0" smtClean="0"/>
              <a:t>VERY GOOD</a:t>
            </a:r>
            <a:r>
              <a:rPr lang="en-US" baseline="0" dirty="0" smtClean="0"/>
              <a:t> - </a:t>
            </a:r>
            <a:r>
              <a:rPr lang="en-US" dirty="0" smtClean="0"/>
              <a:t>http</a:t>
            </a:r>
            <a:r>
              <a:rPr lang="en-US" dirty="0" smtClean="0"/>
              <a:t>://</a:t>
            </a:r>
            <a:r>
              <a:rPr lang="en-US" dirty="0" err="1" smtClean="0"/>
              <a:t>anitacheng.com</a:t>
            </a:r>
            <a:r>
              <a:rPr lang="en-US" dirty="0" smtClean="0"/>
              <a:t>/</a:t>
            </a:r>
            <a:r>
              <a:rPr lang="en-US" dirty="0" err="1" smtClean="0"/>
              <a:t>git-for-non-developers#howgit</a:t>
            </a:r>
            <a:endParaRPr lang="en-US" dirty="0" smtClean="0"/>
          </a:p>
          <a:p>
            <a:endParaRPr lang="en-US" dirty="0" smtClean="0"/>
          </a:p>
          <a:p>
            <a:r>
              <a:rPr lang="en-US" dirty="0" smtClean="0"/>
              <a:t>I could use the part</a:t>
            </a:r>
            <a:r>
              <a:rPr lang="en-US" baseline="0" dirty="0" smtClean="0"/>
              <a:t> about </a:t>
            </a:r>
            <a:r>
              <a:rPr lang="en-US" baseline="0" dirty="0" err="1" smtClean="0"/>
              <a:t>git</a:t>
            </a:r>
            <a:r>
              <a:rPr lang="en-US" baseline="0" dirty="0" smtClean="0"/>
              <a:t> - </a:t>
            </a:r>
            <a:r>
              <a:rPr lang="en-US" dirty="0" smtClean="0"/>
              <a:t>Pretty</a:t>
            </a:r>
            <a:r>
              <a:rPr lang="en-US" baseline="0" dirty="0" smtClean="0"/>
              <a:t> </a:t>
            </a:r>
            <a:r>
              <a:rPr lang="en-US" baseline="0" dirty="0" smtClean="0"/>
              <a:t>good showcase - http://</a:t>
            </a:r>
            <a:r>
              <a:rPr lang="en-US" baseline="0" dirty="0" err="1" smtClean="0"/>
              <a:t>www.slideshare.net</a:t>
            </a:r>
            <a:r>
              <a:rPr lang="en-US" baseline="0" dirty="0" smtClean="0"/>
              <a:t>/</a:t>
            </a:r>
            <a:r>
              <a:rPr lang="en-US" baseline="0" dirty="0" err="1" smtClean="0"/>
              <a:t>arjoly</a:t>
            </a:r>
            <a:r>
              <a:rPr lang="en-US" baseline="0" dirty="0" smtClean="0"/>
              <a:t>/slide-39468387</a:t>
            </a:r>
          </a:p>
          <a:p>
            <a:r>
              <a:rPr lang="en-US" baseline="0" dirty="0" smtClean="0"/>
              <a:t>Get the intro from here: http://</a:t>
            </a:r>
            <a:r>
              <a:rPr lang="en-US" baseline="0" dirty="0" err="1" smtClean="0"/>
              <a:t>www.slideshare.net</a:t>
            </a:r>
            <a:r>
              <a:rPr lang="en-US" baseline="0" dirty="0" smtClean="0"/>
              <a:t>/</a:t>
            </a:r>
            <a:r>
              <a:rPr lang="en-US" baseline="0" dirty="0" err="1" smtClean="0"/>
              <a:t>workergnome</a:t>
            </a:r>
            <a:r>
              <a:rPr lang="en-US" baseline="0" dirty="0" smtClean="0"/>
              <a:t>/introduction-to-</a:t>
            </a:r>
            <a:r>
              <a:rPr lang="en-US" baseline="0" dirty="0" err="1" smtClean="0"/>
              <a:t>git</a:t>
            </a:r>
            <a:r>
              <a:rPr lang="en-US" baseline="0" dirty="0" smtClean="0"/>
              <a:t>-for-</a:t>
            </a:r>
            <a:r>
              <a:rPr lang="en-US" baseline="0" dirty="0" smtClean="0"/>
              <a:t>artists</a:t>
            </a:r>
          </a:p>
          <a:p>
            <a:endParaRPr lang="en-US" baseline="0" dirty="0" smtClean="0"/>
          </a:p>
          <a:p>
            <a:endParaRPr lang="en-US" baseline="0" dirty="0" smtClean="0"/>
          </a:p>
          <a:p>
            <a:endParaRPr lang="en-US" dirty="0" smtClean="0"/>
          </a:p>
          <a:p>
            <a:r>
              <a:rPr lang="en-US" dirty="0" smtClean="0"/>
              <a:t>So, </a:t>
            </a:r>
            <a:r>
              <a:rPr lang="en-US" dirty="0" err="1" smtClean="0"/>
              <a:t>Git</a:t>
            </a:r>
            <a:r>
              <a:rPr lang="en-US" dirty="0" smtClean="0"/>
              <a:t> is a “version control system,” what’s that mean? When developers are creating something (an application, for example), they are making constant changes to the code and releasing new versions, up to and after the first official (non-beta) release.</a:t>
            </a:r>
          </a:p>
          <a:p>
            <a:endParaRPr lang="en-US" dirty="0" smtClean="0"/>
          </a:p>
          <a:p>
            <a:r>
              <a:rPr lang="en-US" dirty="0" smtClean="0"/>
              <a:t>Version control systems keep these revisions straight, and store the modifications in a central repository. This allows developers to easily collaborate, as they can download a new version of the software, make changes, and upload the newest revision. Every developer can see these new changes, download them, and contribute.</a:t>
            </a:r>
          </a:p>
          <a:p>
            <a:endParaRPr lang="en-US" dirty="0" smtClean="0"/>
          </a:p>
          <a:p>
            <a:r>
              <a:rPr lang="en-US" dirty="0" smtClean="0"/>
              <a:t>Similarly, people who have nothing to do with the development of a project can still download the files and use them. Most Linux users should be familiar with this process, as using </a:t>
            </a:r>
            <a:r>
              <a:rPr lang="en-US" dirty="0" err="1" smtClean="0"/>
              <a:t>Git</a:t>
            </a:r>
            <a:r>
              <a:rPr lang="en-US" dirty="0" smtClean="0"/>
              <a:t>, Subversion, or some other similar method is pretty common for downloading needed files, especially in preparation for compiling a program from source code (a rather common practice for Linux geeks).</a:t>
            </a:r>
          </a:p>
          <a:p>
            <a:endParaRPr lang="en-US" dirty="0" smtClean="0"/>
          </a:p>
          <a:p>
            <a:r>
              <a:rPr lang="en-US" dirty="0" smtClean="0"/>
              <a:t>In case you are wondering why </a:t>
            </a:r>
            <a:r>
              <a:rPr lang="en-US" dirty="0" err="1" smtClean="0"/>
              <a:t>Git</a:t>
            </a:r>
            <a:r>
              <a:rPr lang="en-US" dirty="0" smtClean="0"/>
              <a:t> is the preferred version control system of most developers, it has multiple advantages over the other systems available, including a more efficient way to store file changes and ensuring file integrity. If you’re interested in knowing the details, check out this page to read a thorough explanation on how </a:t>
            </a:r>
            <a:r>
              <a:rPr lang="en-US" dirty="0" err="1" smtClean="0"/>
              <a:t>Git</a:t>
            </a:r>
            <a:r>
              <a:rPr lang="en-US" dirty="0" smtClean="0"/>
              <a:t> works.</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CB756B3-920B-BF4B-941F-609798E27EE1}" type="slidenum">
              <a:rPr lang="en-US" smtClean="0"/>
              <a:t>9</a:t>
            </a:fld>
            <a:endParaRPr lang="en-US"/>
          </a:p>
        </p:txBody>
      </p:sp>
    </p:spTree>
    <p:extLst>
      <p:ext uri="{BB962C8B-B14F-4D97-AF65-F5344CB8AC3E}">
        <p14:creationId xmlns:p14="http://schemas.microsoft.com/office/powerpoint/2010/main" val="34668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established that </a:t>
            </a:r>
            <a:r>
              <a:rPr lang="en-US" dirty="0" err="1" smtClean="0"/>
              <a:t>Git</a:t>
            </a:r>
            <a:r>
              <a:rPr lang="en-US" dirty="0" smtClean="0"/>
              <a:t> is a version control system, similar but better than the many alternatives available. So, what makes </a:t>
            </a:r>
            <a:r>
              <a:rPr lang="en-US" dirty="0" err="1" smtClean="0"/>
              <a:t>GitHub</a:t>
            </a:r>
            <a:r>
              <a:rPr lang="en-US" dirty="0" smtClean="0"/>
              <a:t> so special? </a:t>
            </a:r>
            <a:r>
              <a:rPr lang="en-US" dirty="0" err="1" smtClean="0"/>
              <a:t>Git</a:t>
            </a:r>
            <a:r>
              <a:rPr lang="en-US" dirty="0" smtClean="0"/>
              <a:t> is a command-line tool, but the center around which all things involving </a:t>
            </a:r>
            <a:r>
              <a:rPr lang="en-US" dirty="0" err="1" smtClean="0"/>
              <a:t>Git</a:t>
            </a:r>
            <a:r>
              <a:rPr lang="en-US" dirty="0" smtClean="0"/>
              <a:t> revolve – effectively, the Hub, is </a:t>
            </a:r>
            <a:r>
              <a:rPr lang="en-US" dirty="0" err="1" smtClean="0"/>
              <a:t>GitHub.com</a:t>
            </a:r>
            <a:r>
              <a:rPr lang="en-US" dirty="0" smtClean="0"/>
              <a:t>, where developers can store their projects and network with likeminded people.</a:t>
            </a:r>
          </a:p>
          <a:p>
            <a:endParaRPr lang="en-US" dirty="0" smtClean="0"/>
          </a:p>
          <a:p>
            <a:r>
              <a:rPr lang="en-US" dirty="0" smtClean="0"/>
              <a:t>Let’s go over a few of the main reasons that geeks like to use </a:t>
            </a:r>
            <a:r>
              <a:rPr lang="en-US" dirty="0" err="1" smtClean="0"/>
              <a:t>GitHub</a:t>
            </a:r>
            <a:r>
              <a:rPr lang="en-US" dirty="0" smtClean="0"/>
              <a:t>, and learn some terminology along the way.</a:t>
            </a:r>
          </a:p>
          <a:p>
            <a:endParaRPr lang="en-US" dirty="0" smtClean="0"/>
          </a:p>
          <a:p>
            <a:endParaRPr lang="en-US" dirty="0" smtClean="0"/>
          </a:p>
          <a:p>
            <a:r>
              <a:rPr lang="en-US" sz="1200" kern="1200" dirty="0" smtClean="0">
                <a:solidFill>
                  <a:schemeClr val="tx1"/>
                </a:solidFill>
                <a:latin typeface="+mn-lt"/>
                <a:ea typeface="+mn-ea"/>
                <a:cs typeface="+mn-cs"/>
              </a:rPr>
              <a:t>How We Work It</a:t>
            </a:r>
          </a:p>
          <a:p>
            <a:r>
              <a:rPr lang="en-US" sz="1200" kern="1200" dirty="0" smtClean="0">
                <a:solidFill>
                  <a:schemeClr val="tx1"/>
                </a:solidFill>
                <a:latin typeface="+mn-lt"/>
                <a:ea typeface="+mn-ea"/>
                <a:cs typeface="+mn-cs"/>
              </a:rPr>
              <a:t>At its core,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is an open source repository where an administrator can manage and store various revisions of projects. The projects themselves can be word documents, spreadsheets, code and other forms of data. The data is then made public to everyone in the company who can edit the files and store them on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as well.</a:t>
            </a:r>
          </a:p>
          <a:p>
            <a:r>
              <a:rPr lang="en-US" sz="1200" kern="1200" dirty="0" smtClean="0">
                <a:solidFill>
                  <a:schemeClr val="tx1"/>
                </a:solidFill>
                <a:latin typeface="+mn-lt"/>
                <a:ea typeface="+mn-ea"/>
                <a:cs typeface="+mn-cs"/>
              </a:rPr>
              <a:t>That's because users copy the entire repository onto their own systems and when they make any changes, they store their own copy onto your company's central server. What that does is encourage employees to make their own small changes on their own time since you don't have to connect directly onto the server every time.</a:t>
            </a:r>
          </a:p>
          <a:p>
            <a:r>
              <a:rPr lang="en-US" sz="1200" kern="1200" dirty="0" smtClean="0">
                <a:solidFill>
                  <a:schemeClr val="tx1"/>
                </a:solidFill>
                <a:latin typeface="+mn-lt"/>
                <a:ea typeface="+mn-ea"/>
                <a:cs typeface="+mn-cs"/>
              </a:rPr>
              <a:t>Let's put it another way. With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anyone in the company can modify projects or files under their own personal account. Doesn't seem like that great of an idea right? Well there's more.</a:t>
            </a:r>
          </a:p>
          <a:p>
            <a:r>
              <a:rPr lang="en-US" sz="1200" kern="1200" dirty="0" smtClean="0">
                <a:solidFill>
                  <a:schemeClr val="tx1"/>
                </a:solidFill>
                <a:latin typeface="+mn-lt"/>
                <a:ea typeface="+mn-ea"/>
                <a:cs typeface="+mn-cs"/>
              </a:rPr>
              <a:t>Whenever a user makes any changes on a </a:t>
            </a:r>
            <a:r>
              <a:rPr lang="en-US" sz="1200" kern="1200" dirty="0" err="1" smtClean="0">
                <a:solidFill>
                  <a:schemeClr val="tx1"/>
                </a:solidFill>
                <a:latin typeface="+mn-lt"/>
                <a:ea typeface="+mn-ea"/>
                <a:cs typeface="+mn-cs"/>
              </a:rPr>
              <a:t>GitHub</a:t>
            </a:r>
            <a:r>
              <a:rPr lang="en-US" sz="1200" kern="1200" dirty="0" smtClean="0">
                <a:solidFill>
                  <a:schemeClr val="tx1"/>
                </a:solidFill>
                <a:latin typeface="+mn-lt"/>
                <a:ea typeface="+mn-ea"/>
                <a:cs typeface="+mn-cs"/>
              </a:rPr>
              <a:t> file, they send a "pull request" to the file's original creator or admin. The owner can then, if they so choose, merge the changes with the master file, or simple store the new copy alongside it.</a:t>
            </a:r>
          </a:p>
          <a:p>
            <a:r>
              <a:rPr lang="en-US" sz="1200" kern="1200" dirty="0" smtClean="0">
                <a:solidFill>
                  <a:schemeClr val="tx1"/>
                </a:solidFill>
                <a:latin typeface="+mn-lt"/>
                <a:ea typeface="+mn-ea"/>
                <a:cs typeface="+mn-cs"/>
              </a:rPr>
              <a:t>In the past, programmers would have to download the source code for a project, edit the file locally, and then email the update to the project head. Overtime, this long tail back and forth process proved to be excessively time consuming and unproductive for programmers.</a:t>
            </a:r>
          </a:p>
          <a:p>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10</a:t>
            </a:fld>
            <a:endParaRPr lang="en-US"/>
          </a:p>
        </p:txBody>
      </p:sp>
    </p:spTree>
    <p:extLst>
      <p:ext uri="{BB962C8B-B14F-4D97-AF65-F5344CB8AC3E}">
        <p14:creationId xmlns:p14="http://schemas.microsoft.com/office/powerpoint/2010/main" val="379158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full workflow – from</a:t>
            </a:r>
            <a:r>
              <a:rPr lang="en-US" baseline="0" dirty="0" smtClean="0"/>
              <a:t> nothing to a commit in a repo – both from the client or </a:t>
            </a:r>
            <a:r>
              <a:rPr lang="en-US" baseline="0" dirty="0" err="1" smtClean="0"/>
              <a:t>cmd</a:t>
            </a:r>
            <a:r>
              <a:rPr lang="en-US" baseline="0" dirty="0" smtClean="0"/>
              <a:t> like in here: http://</a:t>
            </a:r>
            <a:r>
              <a:rPr lang="en-US" baseline="0" dirty="0" err="1" smtClean="0"/>
              <a:t>lifehacker.com</a:t>
            </a:r>
            <a:r>
              <a:rPr lang="en-US" baseline="0" dirty="0" smtClean="0"/>
              <a:t>/5983680/how-the-heck-do-</a:t>
            </a:r>
            <a:r>
              <a:rPr lang="en-US" baseline="0" dirty="0" err="1" smtClean="0"/>
              <a:t>i</a:t>
            </a:r>
            <a:r>
              <a:rPr lang="en-US" baseline="0" dirty="0" smtClean="0"/>
              <a:t>-use-</a:t>
            </a:r>
            <a:r>
              <a:rPr lang="en-US" baseline="0" dirty="0" err="1" smtClean="0"/>
              <a:t>github</a:t>
            </a:r>
            <a:endParaRPr lang="en-US" baseline="0" dirty="0" smtClean="0"/>
          </a:p>
          <a:p>
            <a:endParaRPr lang="en-US" baseline="0" dirty="0" smtClean="0"/>
          </a:p>
          <a:p>
            <a:endParaRPr lang="en-US" baseline="0" dirty="0" smtClean="0"/>
          </a:p>
          <a:p>
            <a:r>
              <a:rPr lang="en-US" baseline="0" dirty="0" err="1" smtClean="0"/>
              <a:t>Wszystko</a:t>
            </a:r>
            <a:r>
              <a:rPr lang="en-US" baseline="0" dirty="0" smtClean="0"/>
              <a:t> w </a:t>
            </a:r>
            <a:r>
              <a:rPr lang="en-US" baseline="0" dirty="0" err="1" smtClean="0"/>
              <a:t>oparciu</a:t>
            </a:r>
            <a:r>
              <a:rPr lang="en-US" baseline="0" dirty="0" smtClean="0"/>
              <a:t> o </a:t>
            </a:r>
            <a:r>
              <a:rPr lang="en-US" baseline="0" dirty="0" err="1" smtClean="0"/>
              <a:t>dokument</a:t>
            </a:r>
            <a:r>
              <a:rPr lang="en-US" baseline="0" dirty="0" smtClean="0"/>
              <a:t> </a:t>
            </a:r>
            <a:r>
              <a:rPr lang="en-US" baseline="0" dirty="0" err="1" smtClean="0"/>
              <a:t>tej</a:t>
            </a:r>
            <a:r>
              <a:rPr lang="en-US" baseline="0" dirty="0" smtClean="0"/>
              <a:t> </a:t>
            </a:r>
            <a:r>
              <a:rPr lang="en-US" baseline="0" dirty="0" err="1" smtClean="0"/>
              <a:t>prezentacji</a:t>
            </a:r>
            <a:endParaRPr lang="en-US" baseline="0" dirty="0" smtClean="0"/>
          </a:p>
          <a:p>
            <a:r>
              <a:rPr lang="en-US" baseline="0" dirty="0" smtClean="0"/>
              <a:t>	- </a:t>
            </a:r>
            <a:r>
              <a:rPr lang="en-US" baseline="0" dirty="0" err="1" smtClean="0"/>
              <a:t>historia</a:t>
            </a:r>
            <a:r>
              <a:rPr lang="en-US" baseline="0" dirty="0" smtClean="0"/>
              <a:t> </a:t>
            </a:r>
            <a:r>
              <a:rPr lang="en-US" baseline="0" dirty="0" err="1" smtClean="0"/>
              <a:t>zmian</a:t>
            </a:r>
            <a:r>
              <a:rPr lang="en-US" baseline="0" dirty="0" smtClean="0"/>
              <a:t> w </a:t>
            </a:r>
            <a:r>
              <a:rPr lang="en-US" baseline="0" dirty="0" err="1" smtClean="0"/>
              <a:t>wielu</a:t>
            </a:r>
            <a:r>
              <a:rPr lang="en-US" baseline="0" dirty="0" smtClean="0"/>
              <a:t> </a:t>
            </a:r>
            <a:r>
              <a:rPr lang="en-US" baseline="0" dirty="0" err="1" smtClean="0"/>
              <a:t>plikach</a:t>
            </a:r>
            <a:endParaRPr lang="en-US" baseline="0" dirty="0" smtClean="0"/>
          </a:p>
          <a:p>
            <a:endParaRPr lang="en-US" baseline="0" dirty="0" smtClean="0"/>
          </a:p>
          <a:p>
            <a:r>
              <a:rPr lang="en-US" baseline="0" dirty="0" smtClean="0"/>
              <a:t>	- </a:t>
            </a:r>
            <a:r>
              <a:rPr lang="en-US" baseline="0" dirty="0" err="1" smtClean="0"/>
              <a:t>usunac</a:t>
            </a:r>
            <a:r>
              <a:rPr lang="en-US" baseline="0" dirty="0" smtClean="0"/>
              <a:t> </a:t>
            </a:r>
            <a:r>
              <a:rPr lang="en-US" baseline="0" dirty="0" err="1" smtClean="0"/>
              <a:t>prezentacje</a:t>
            </a:r>
            <a:r>
              <a:rPr lang="en-US" baseline="0" dirty="0" smtClean="0"/>
              <a:t> + </a:t>
            </a:r>
            <a:r>
              <a:rPr lang="en-US" baseline="0" dirty="0" err="1" smtClean="0"/>
              <a:t>i</a:t>
            </a:r>
            <a:r>
              <a:rPr lang="en-US" baseline="0" dirty="0" smtClean="0"/>
              <a:t> </a:t>
            </a:r>
            <a:r>
              <a:rPr lang="en-US" baseline="0" dirty="0" err="1" smtClean="0"/>
              <a:t>pociagnac</a:t>
            </a:r>
            <a:r>
              <a:rPr lang="en-US" baseline="0" dirty="0" smtClean="0"/>
              <a:t> </a:t>
            </a:r>
            <a:r>
              <a:rPr lang="en-US" baseline="0" dirty="0" err="1" smtClean="0"/>
              <a:t>ja</a:t>
            </a:r>
            <a:r>
              <a:rPr lang="en-US" baseline="0" dirty="0" smtClean="0"/>
              <a:t> z </a:t>
            </a:r>
            <a:r>
              <a:rPr lang="en-US" baseline="0" dirty="0" err="1" smtClean="0"/>
              <a:t>github’a</a:t>
            </a:r>
            <a:endParaRPr lang="en-US" baseline="0" dirty="0" smtClean="0"/>
          </a:p>
          <a:p>
            <a:endParaRPr lang="en-US" baseline="0" dirty="0" smtClean="0"/>
          </a:p>
          <a:p>
            <a:r>
              <a:rPr lang="en-US" baseline="0" dirty="0" smtClean="0"/>
              <a:t>	- </a:t>
            </a:r>
            <a:r>
              <a:rPr lang="en-US" baseline="0" dirty="0" err="1" smtClean="0"/>
              <a:t>github</a:t>
            </a:r>
            <a:r>
              <a:rPr lang="en-US" baseline="0" dirty="0" smtClean="0"/>
              <a:t> </a:t>
            </a:r>
            <a:r>
              <a:rPr lang="en-US" baseline="0" dirty="0" err="1" smtClean="0"/>
              <a:t>froent</a:t>
            </a:r>
            <a:r>
              <a:rPr lang="en-US" baseline="0" dirty="0" smtClean="0"/>
              <a:t> end – </a:t>
            </a:r>
            <a:r>
              <a:rPr lang="en-US" baseline="0" dirty="0" err="1" smtClean="0"/>
              <a:t>jak</a:t>
            </a:r>
            <a:r>
              <a:rPr lang="en-US" baseline="0" dirty="0" smtClean="0"/>
              <a:t> </a:t>
            </a:r>
            <a:r>
              <a:rPr lang="en-US" baseline="0" dirty="0" err="1" smtClean="0"/>
              <a:t>sie</a:t>
            </a:r>
            <a:r>
              <a:rPr lang="en-US" baseline="0" dirty="0" smtClean="0"/>
              <a:t> </a:t>
            </a:r>
            <a:r>
              <a:rPr lang="en-US" baseline="0" dirty="0" err="1" smtClean="0"/>
              <a:t>zerejestorowac</a:t>
            </a:r>
            <a:r>
              <a:rPr lang="en-US" baseline="0" dirty="0" smtClean="0"/>
              <a:t> </a:t>
            </a:r>
          </a:p>
          <a:p>
            <a:r>
              <a:rPr lang="en-US" baseline="0" dirty="0" smtClean="0"/>
              <a:t>	- </a:t>
            </a:r>
            <a:r>
              <a:rPr lang="en-US" baseline="0" dirty="0" err="1" smtClean="0"/>
              <a:t>jak</a:t>
            </a:r>
            <a:r>
              <a:rPr lang="en-US" baseline="0" dirty="0" smtClean="0"/>
              <a:t> </a:t>
            </a:r>
            <a:r>
              <a:rPr lang="en-US" baseline="0" dirty="0" err="1" smtClean="0"/>
              <a:t>umiescic</a:t>
            </a:r>
            <a:r>
              <a:rPr lang="en-US" baseline="0" dirty="0" smtClean="0"/>
              <a:t> </a:t>
            </a:r>
            <a:r>
              <a:rPr lang="en-US" baseline="0" dirty="0" err="1" smtClean="0"/>
              <a:t>prezentacje</a:t>
            </a:r>
            <a:r>
              <a:rPr lang="en-US" baseline="0" dirty="0" smtClean="0"/>
              <a:t>  w </a:t>
            </a:r>
            <a:r>
              <a:rPr lang="en-US" baseline="0" dirty="0" err="1" smtClean="0"/>
              <a:t>githubie</a:t>
            </a:r>
            <a:endParaRPr lang="en-US" baseline="0" dirty="0" smtClean="0"/>
          </a:p>
          <a:p>
            <a:r>
              <a:rPr lang="en-US" baseline="0" dirty="0" smtClean="0"/>
              <a:t>	- </a:t>
            </a:r>
            <a:r>
              <a:rPr lang="en-US" baseline="0" dirty="0" err="1" smtClean="0"/>
              <a:t>jak</a:t>
            </a:r>
            <a:r>
              <a:rPr lang="en-US" baseline="0" dirty="0" smtClean="0"/>
              <a:t> </a:t>
            </a:r>
            <a:r>
              <a:rPr lang="en-US" baseline="0" dirty="0" err="1" smtClean="0"/>
              <a:t>uzyc</a:t>
            </a:r>
            <a:r>
              <a:rPr lang="en-US" baseline="0" dirty="0" smtClean="0"/>
              <a:t> </a:t>
            </a:r>
            <a:r>
              <a:rPr lang="en-US" baseline="0" dirty="0" err="1" smtClean="0"/>
              <a:t>github</a:t>
            </a:r>
            <a:r>
              <a:rPr lang="en-US" baseline="0" dirty="0" smtClean="0"/>
              <a:t> </a:t>
            </a:r>
            <a:r>
              <a:rPr lang="en-US" baseline="0" dirty="0" err="1" smtClean="0"/>
              <a:t>clienta</a:t>
            </a:r>
            <a:endParaRPr lang="en-US" dirty="0"/>
          </a:p>
        </p:txBody>
      </p:sp>
      <p:sp>
        <p:nvSpPr>
          <p:cNvPr id="4" name="Slide Number Placeholder 3"/>
          <p:cNvSpPr>
            <a:spLocks noGrp="1"/>
          </p:cNvSpPr>
          <p:nvPr>
            <p:ph type="sldNum" sz="quarter" idx="10"/>
          </p:nvPr>
        </p:nvSpPr>
        <p:spPr/>
        <p:txBody>
          <a:bodyPr/>
          <a:lstStyle/>
          <a:p>
            <a:fld id="{4CB756B3-920B-BF4B-941F-609798E27EE1}" type="slidenum">
              <a:rPr lang="en-US" smtClean="0"/>
              <a:t>11</a:t>
            </a:fld>
            <a:endParaRPr lang="en-US"/>
          </a:p>
        </p:txBody>
      </p:sp>
    </p:spTree>
    <p:extLst>
      <p:ext uri="{BB962C8B-B14F-4D97-AF65-F5344CB8AC3E}">
        <p14:creationId xmlns:p14="http://schemas.microsoft.com/office/powerpoint/2010/main" val="247928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Click to edit Master subtitle style</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32683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62702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22492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80465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Click to edit Master text styles</a:t>
            </a:r>
          </a:p>
        </p:txBody>
      </p:sp>
      <p:sp>
        <p:nvSpPr>
          <p:cNvPr id="4" name="Date Placeholder 3"/>
          <p:cNvSpPr>
            <a:spLocks noGrp="1"/>
          </p:cNvSpPr>
          <p:nvPr>
            <p:ph type="dt" sz="half" idx="10"/>
          </p:nvPr>
        </p:nvSpPr>
        <p:spPr/>
        <p:txBody>
          <a:bodyPr/>
          <a:lstStyle/>
          <a:p>
            <a:fld id="{ADEE3E2A-E35D-7B46-9E11-734D9E490D91}" type="datetimeFigureOut">
              <a:rPr lang="en-US" smtClean="0"/>
              <a:t>10/9/15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995569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16444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7" name="Date Placeholder 6"/>
          <p:cNvSpPr>
            <a:spLocks noGrp="1"/>
          </p:cNvSpPr>
          <p:nvPr>
            <p:ph type="dt" sz="half" idx="10"/>
          </p:nvPr>
        </p:nvSpPr>
        <p:spPr/>
        <p:txBody>
          <a:bodyPr/>
          <a:lstStyle/>
          <a:p>
            <a:fld id="{ADEE3E2A-E35D-7B46-9E11-734D9E490D91}" type="datetimeFigureOut">
              <a:rPr lang="en-US" smtClean="0"/>
              <a:t>10/9/15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3327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lstStyle/>
          <a:p>
            <a:fld id="{ADEE3E2A-E35D-7B46-9E11-734D9E490D91}" type="datetimeFigureOut">
              <a:rPr lang="en-US" smtClean="0"/>
              <a:t>10/9/15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35830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E3E2A-E35D-7B46-9E11-734D9E490D91}" type="datetimeFigureOut">
              <a:rPr lang="en-US" smtClean="0"/>
              <a:t>10/9/15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1911698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75859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p>
        </p:txBody>
      </p:sp>
      <p:sp>
        <p:nvSpPr>
          <p:cNvPr id="5" name="Date Placeholder 4"/>
          <p:cNvSpPr>
            <a:spLocks noGrp="1"/>
          </p:cNvSpPr>
          <p:nvPr>
            <p:ph type="dt" sz="half" idx="10"/>
          </p:nvPr>
        </p:nvSpPr>
        <p:spPr/>
        <p:txBody>
          <a:bodyPr/>
          <a:lstStyle/>
          <a:p>
            <a:fld id="{ADEE3E2A-E35D-7B46-9E11-734D9E490D91}" type="datetimeFigureOut">
              <a:rPr lang="en-US" smtClean="0"/>
              <a:t>10/9/15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0EA31-AB2E-CD4E-BCC0-0E5F3FE69DC3}" type="slidenum">
              <a:rPr lang="en-US" smtClean="0"/>
              <a:t>‹#›</a:t>
            </a:fld>
            <a:endParaRPr lang="en-US"/>
          </a:p>
        </p:txBody>
      </p:sp>
    </p:spTree>
    <p:extLst>
      <p:ext uri="{BB962C8B-B14F-4D97-AF65-F5344CB8AC3E}">
        <p14:creationId xmlns:p14="http://schemas.microsoft.com/office/powerpoint/2010/main" val="21093491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smtClean="0"/>
              <a:t>Click to edit Master text styles</a:t>
            </a:r>
          </a:p>
          <a:p>
            <a:pPr lvl="1"/>
            <a:r>
              <a:rPr lang="pl-PL" smtClean="0"/>
              <a:t>Second level</a:t>
            </a:r>
          </a:p>
          <a:p>
            <a:pPr lvl="2"/>
            <a:r>
              <a:rPr lang="pl-PL" smtClean="0"/>
              <a:t>Third level</a:t>
            </a:r>
          </a:p>
          <a:p>
            <a:pPr lvl="3"/>
            <a:r>
              <a:rPr lang="pl-PL" smtClean="0"/>
              <a:t>Fourth level</a:t>
            </a:r>
          </a:p>
          <a:p>
            <a:pPr lvl="4"/>
            <a:r>
              <a:rPr lang="pl-PL"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E3E2A-E35D-7B46-9E11-734D9E490D91}" type="datetimeFigureOut">
              <a:rPr lang="en-US" smtClean="0"/>
              <a:t>10/9/15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0EA31-AB2E-CD4E-BCC0-0E5F3FE69DC3}" type="slidenum">
              <a:rPr lang="en-US" smtClean="0"/>
              <a:t>‹#›</a:t>
            </a:fld>
            <a:endParaRPr lang="en-US"/>
          </a:p>
        </p:txBody>
      </p:sp>
    </p:spTree>
    <p:extLst>
      <p:ext uri="{BB962C8B-B14F-4D97-AF65-F5344CB8AC3E}">
        <p14:creationId xmlns:p14="http://schemas.microsoft.com/office/powerpoint/2010/main" val="374506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blog/2055-teachers-manage-your-courses-with-classroom-for-githu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hyperlink" Target="http://code.dblock.org/2011/07/14/github-is-your-new-resume.html" TargetMode="External"/><Relationship Id="rId4" Type="http://schemas.openxmlformats.org/officeDocument/2006/relationships/hyperlink" Target="https://dannguyen.github.io/github-for-portfolios/"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Q42/flippybitandtheattackofthehexadecimalsfrombase16.com" TargetMode="External"/><Relationship Id="rId4" Type="http://schemas.openxmlformats.org/officeDocument/2006/relationships/hyperlink" Target="https://github.com/Hextris/hextris" TargetMode="External"/><Relationship Id="rId5" Type="http://schemas.openxmlformats.org/officeDocument/2006/relationships/hyperlink" Target="https://github.com/imakewebthings/deck.js" TargetMode="External"/><Relationship Id="rId6" Type="http://schemas.openxmlformats.org/officeDocument/2006/relationships/hyperlink" Target="https://github.com/viniciusalmeida/ninja-presentation" TargetMode="External"/><Relationship Id="rId7" Type="http://schemas.openxmlformats.org/officeDocument/2006/relationships/hyperlink" Target="https://github.com/ondras/my-mind" TargetMode="External"/><Relationship Id="rId8" Type="http://schemas.openxmlformats.org/officeDocument/2006/relationships/hyperlink" Target="https://github.com/freeplane/freeplane"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GitHub</a:t>
            </a:r>
            <a:r>
              <a:rPr lang="en-US" dirty="0" smtClean="0"/>
              <a:t/>
            </a:r>
            <a:br>
              <a:rPr lang="en-US" dirty="0" smtClean="0"/>
            </a:br>
            <a:r>
              <a:rPr lang="en-US" dirty="0" err="1" smtClean="0"/>
              <a:t>mało</a:t>
            </a:r>
            <a:r>
              <a:rPr lang="en-US" dirty="0" smtClean="0"/>
              <a:t> </a:t>
            </a:r>
            <a:r>
              <a:rPr lang="en-US" dirty="0" err="1" smtClean="0"/>
              <a:t>techniczne</a:t>
            </a:r>
            <a:r>
              <a:rPr lang="en-US" dirty="0" smtClean="0"/>
              <a:t> </a:t>
            </a:r>
            <a:r>
              <a:rPr lang="en-US" dirty="0" err="1" smtClean="0"/>
              <a:t>wprowadzenie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6402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“Hub” in </a:t>
            </a:r>
            <a:r>
              <a:rPr lang="en-US" dirty="0" err="1"/>
              <a:t>GitHub</a:t>
            </a:r>
            <a:endParaRPr lang="en-US" dirty="0"/>
          </a:p>
        </p:txBody>
      </p:sp>
      <p:sp>
        <p:nvSpPr>
          <p:cNvPr id="3" name="Content Placeholder 2"/>
          <p:cNvSpPr>
            <a:spLocks noGrp="1"/>
          </p:cNvSpPr>
          <p:nvPr>
            <p:ph idx="1"/>
          </p:nvPr>
        </p:nvSpPr>
        <p:spPr/>
        <p:txBody>
          <a:bodyPr/>
          <a:lstStyle/>
          <a:p>
            <a:r>
              <a:rPr lang="en-US" dirty="0" smtClean="0"/>
              <a:t>Social code sharing</a:t>
            </a:r>
          </a:p>
          <a:p>
            <a:r>
              <a:rPr lang="en-US" dirty="0" smtClean="0"/>
              <a:t>Collaborative platform for programmers</a:t>
            </a:r>
            <a:endParaRPr lang="en-US" dirty="0"/>
          </a:p>
        </p:txBody>
      </p:sp>
    </p:spTree>
    <p:extLst>
      <p:ext uri="{BB962C8B-B14F-4D97-AF65-F5344CB8AC3E}">
        <p14:creationId xmlns:p14="http://schemas.microsoft.com/office/powerpoint/2010/main" val="257418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 Demo</a:t>
            </a:r>
            <a:endParaRPr lang="en-US" dirty="0"/>
          </a:p>
        </p:txBody>
      </p:sp>
      <p:sp>
        <p:nvSpPr>
          <p:cNvPr id="3" name="Content Placeholder 2"/>
          <p:cNvSpPr>
            <a:spLocks noGrp="1"/>
          </p:cNvSpPr>
          <p:nvPr>
            <p:ph idx="1"/>
          </p:nvPr>
        </p:nvSpPr>
        <p:spPr/>
        <p:txBody>
          <a:bodyPr/>
          <a:lstStyle/>
          <a:p>
            <a:r>
              <a:rPr lang="en-US" dirty="0" smtClean="0"/>
              <a:t>How do I register</a:t>
            </a:r>
          </a:p>
          <a:p>
            <a:r>
              <a:rPr lang="en-US" dirty="0" smtClean="0"/>
              <a:t>How to do I install </a:t>
            </a:r>
            <a:r>
              <a:rPr lang="en-US" dirty="0" err="1" smtClean="0"/>
              <a:t>dev</a:t>
            </a:r>
            <a:r>
              <a:rPr lang="en-US" dirty="0" smtClean="0"/>
              <a:t> tools</a:t>
            </a:r>
          </a:p>
          <a:p>
            <a:r>
              <a:rPr lang="en-US" dirty="0" smtClean="0"/>
              <a:t>How do I create a repo</a:t>
            </a:r>
          </a:p>
          <a:p>
            <a:r>
              <a:rPr lang="en-US" dirty="0" smtClean="0"/>
              <a:t>How do I make/push changes</a:t>
            </a:r>
          </a:p>
          <a:p>
            <a:pPr marL="0" indent="0">
              <a:buNone/>
            </a:pPr>
            <a:endParaRPr lang="en-US" dirty="0"/>
          </a:p>
        </p:txBody>
      </p:sp>
    </p:spTree>
    <p:extLst>
      <p:ext uri="{BB962C8B-B14F-4D97-AF65-F5344CB8AC3E}">
        <p14:creationId xmlns:p14="http://schemas.microsoft.com/office/powerpoint/2010/main" val="16412656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Praca</a:t>
            </a:r>
            <a:r>
              <a:rPr lang="en-US" dirty="0" smtClean="0"/>
              <a:t> w </a:t>
            </a:r>
            <a:r>
              <a:rPr lang="en-US" dirty="0" err="1" smtClean="0"/>
              <a:t>zespole</a:t>
            </a:r>
            <a:endParaRPr lang="en-US" dirty="0"/>
          </a:p>
        </p:txBody>
      </p:sp>
      <p:sp>
        <p:nvSpPr>
          <p:cNvPr id="3" name="Content Placeholder 2"/>
          <p:cNvSpPr>
            <a:spLocks noGrp="1"/>
          </p:cNvSpPr>
          <p:nvPr>
            <p:ph idx="1"/>
          </p:nvPr>
        </p:nvSpPr>
        <p:spPr/>
        <p:txBody>
          <a:bodyPr/>
          <a:lstStyle/>
          <a:p>
            <a:r>
              <a:rPr lang="en-US" dirty="0" err="1" smtClean="0"/>
              <a:t>Praca</a:t>
            </a:r>
            <a:r>
              <a:rPr lang="en-US" dirty="0" smtClean="0"/>
              <a:t> w </a:t>
            </a:r>
            <a:r>
              <a:rPr lang="en-US" dirty="0" err="1" smtClean="0"/>
              <a:t>grupie</a:t>
            </a:r>
            <a:r>
              <a:rPr lang="en-US" dirty="0" smtClean="0"/>
              <a:t> </a:t>
            </a:r>
          </a:p>
          <a:p>
            <a:endParaRPr lang="en-US" dirty="0"/>
          </a:p>
        </p:txBody>
      </p:sp>
    </p:spTree>
    <p:extLst>
      <p:ext uri="{BB962C8B-B14F-4D97-AF65-F5344CB8AC3E}">
        <p14:creationId xmlns:p14="http://schemas.microsoft.com/office/powerpoint/2010/main" val="246053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HoTT</a:t>
            </a:r>
            <a:r>
              <a:rPr lang="en-US" dirty="0" smtClean="0"/>
              <a:t> book : Proof</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511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moze</a:t>
            </a:r>
            <a:r>
              <a:rPr lang="en-US" dirty="0"/>
              <a:t> </a:t>
            </a:r>
            <a:r>
              <a:rPr lang="en-US" dirty="0" err="1"/>
              <a:t>znacycz</a:t>
            </a:r>
            <a:r>
              <a:rPr lang="en-US" dirty="0"/>
              <a:t> </a:t>
            </a:r>
            <a:r>
              <a:rPr lang="en-US" dirty="0" err="1"/>
              <a:t>dla</a:t>
            </a:r>
            <a:r>
              <a:rPr lang="en-US" dirty="0"/>
              <a:t> </a:t>
            </a:r>
            <a:r>
              <a:rPr lang="en-US" dirty="0" smtClean="0"/>
              <a:t>was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3568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t>
            </a:r>
            <a:r>
              <a:rPr lang="en-US" dirty="0" err="1" smtClean="0"/>
              <a:t>dev</a:t>
            </a:r>
            <a:r>
              <a:rPr lang="en-US" dirty="0" smtClean="0"/>
              <a:t> uses</a:t>
            </a:r>
            <a:endParaRPr lang="en-US" dirty="0"/>
          </a:p>
        </p:txBody>
      </p:sp>
      <p:sp>
        <p:nvSpPr>
          <p:cNvPr id="3" name="Content Placeholder 2"/>
          <p:cNvSpPr>
            <a:spLocks noGrp="1"/>
          </p:cNvSpPr>
          <p:nvPr>
            <p:ph idx="1"/>
          </p:nvPr>
        </p:nvSpPr>
        <p:spPr/>
        <p:txBody>
          <a:bodyPr>
            <a:normAutofit/>
          </a:bodyPr>
          <a:lstStyle/>
          <a:p>
            <a:r>
              <a:rPr lang="en-US" sz="1600" dirty="0" err="1" smtClean="0"/>
              <a:t>Classtoom</a:t>
            </a:r>
            <a:r>
              <a:rPr lang="en-US" sz="1600" dirty="0" smtClean="0"/>
              <a:t> </a:t>
            </a:r>
            <a:r>
              <a:rPr lang="en-US" sz="1600" dirty="0" err="1" smtClean="0"/>
              <a:t>assignement</a:t>
            </a:r>
            <a:r>
              <a:rPr lang="en-US" sz="1600" dirty="0" smtClean="0"/>
              <a:t> on </a:t>
            </a:r>
            <a:r>
              <a:rPr lang="en-US" sz="1600" dirty="0" err="1" smtClean="0"/>
              <a:t>Github</a:t>
            </a:r>
            <a:r>
              <a:rPr lang="en-US" sz="1600" dirty="0" smtClean="0"/>
              <a:t> </a:t>
            </a:r>
            <a:r>
              <a:rPr lang="en-US" sz="1600" dirty="0" smtClean="0">
                <a:hlinkClick r:id="rId3"/>
              </a:rPr>
              <a:t>–</a:t>
            </a:r>
            <a:r>
              <a:rPr lang="en-US" sz="1600" dirty="0" smtClean="0"/>
              <a:t> same as Google </a:t>
            </a:r>
            <a:r>
              <a:rPr lang="en-US" sz="1600" dirty="0" err="1" smtClean="0"/>
              <a:t>Docs</a:t>
            </a:r>
            <a:r>
              <a:rPr lang="en-US" sz="1600" dirty="0" err="1" smtClean="0">
                <a:hlinkClick r:id="rId3"/>
              </a:rPr>
              <a:t>https</a:t>
            </a:r>
            <a:r>
              <a:rPr lang="en-US" sz="1600" dirty="0" smtClean="0">
                <a:hlinkClick r:id="rId3"/>
              </a:rPr>
              <a:t>://github.com/blog/2055-teachers-manage-your-courses-with-classroom-for-github</a:t>
            </a:r>
            <a:endParaRPr lang="en-US" sz="1600" dirty="0" smtClean="0"/>
          </a:p>
          <a:p>
            <a:endParaRPr lang="en-US" sz="1600" dirty="0" smtClean="0"/>
          </a:p>
          <a:p>
            <a:r>
              <a:rPr lang="en-US" sz="1600" dirty="0"/>
              <a:t> But as the work products and processes of every profession are increasingly digitized, many of us will gravitate to tools designed to coordinate our work on shared digital artifacts. That's why </a:t>
            </a:r>
            <a:r>
              <a:rPr lang="en-US" sz="1600" dirty="0" err="1"/>
              <a:t>Git</a:t>
            </a:r>
            <a:r>
              <a:rPr lang="en-US" sz="1600" dirty="0"/>
              <a:t> and </a:t>
            </a:r>
            <a:r>
              <a:rPr lang="en-US" sz="1600" dirty="0" err="1"/>
              <a:t>GitHub</a:t>
            </a:r>
            <a:r>
              <a:rPr lang="en-US" sz="1600" dirty="0"/>
              <a:t> are finding their way into workflows that produce artifacts other than, or in addition to, code.</a:t>
            </a:r>
            <a:endParaRPr lang="en-US" sz="1600" dirty="0"/>
          </a:p>
        </p:txBody>
      </p:sp>
    </p:spTree>
    <p:extLst>
      <p:ext uri="{BB962C8B-B14F-4D97-AF65-F5344CB8AC3E}">
        <p14:creationId xmlns:p14="http://schemas.microsoft.com/office/powerpoint/2010/main" val="407932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a:t>
            </a:r>
            <a:endParaRPr lang="en-US" dirty="0"/>
          </a:p>
        </p:txBody>
      </p:sp>
      <p:sp>
        <p:nvSpPr>
          <p:cNvPr id="3" name="Content Placeholder 2"/>
          <p:cNvSpPr>
            <a:spLocks noGrp="1"/>
          </p:cNvSpPr>
          <p:nvPr>
            <p:ph idx="1"/>
          </p:nvPr>
        </p:nvSpPr>
        <p:spPr/>
        <p:txBody>
          <a:bodyPr/>
          <a:lstStyle/>
          <a:p>
            <a:r>
              <a:rPr lang="en-US" dirty="0" smtClean="0"/>
              <a:t>Forking</a:t>
            </a:r>
          </a:p>
          <a:p>
            <a:r>
              <a:rPr lang="en-US" dirty="0" smtClean="0"/>
              <a:t>Branching</a:t>
            </a:r>
          </a:p>
          <a:p>
            <a:r>
              <a:rPr lang="en-US" dirty="0" smtClean="0"/>
              <a:t>Pull request</a:t>
            </a:r>
          </a:p>
          <a:p>
            <a:r>
              <a:rPr lang="en-US" dirty="0" err="1" smtClean="0"/>
              <a:t>mergeing</a:t>
            </a:r>
            <a:endParaRPr lang="en-US" dirty="0"/>
          </a:p>
        </p:txBody>
      </p:sp>
    </p:spTree>
    <p:extLst>
      <p:ext uri="{BB962C8B-B14F-4D97-AF65-F5344CB8AC3E}">
        <p14:creationId xmlns:p14="http://schemas.microsoft.com/office/powerpoint/2010/main" val="800061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is your new resume </a:t>
            </a:r>
            <a:endParaRPr lang="en-US" dirty="0"/>
          </a:p>
        </p:txBody>
      </p:sp>
      <p:sp>
        <p:nvSpPr>
          <p:cNvPr id="3" name="Content Placeholder 2"/>
          <p:cNvSpPr>
            <a:spLocks noGrp="1"/>
          </p:cNvSpPr>
          <p:nvPr>
            <p:ph idx="1"/>
          </p:nvPr>
        </p:nvSpPr>
        <p:spPr/>
        <p:txBody>
          <a:bodyPr>
            <a:normAutofit lnSpcReduction="10000"/>
          </a:bodyPr>
          <a:lstStyle/>
          <a:p>
            <a:r>
              <a:rPr lang="en-US" sz="2400" dirty="0" smtClean="0">
                <a:hlinkClick r:id="rId3"/>
              </a:rPr>
              <a:t>http://code.dblock.org/2011/07/14/github-is-your-new-resume.html</a:t>
            </a:r>
            <a:endParaRPr lang="en-US" sz="2400" dirty="0" smtClean="0"/>
          </a:p>
          <a:p>
            <a:r>
              <a:rPr lang="en-US" sz="2400" dirty="0" smtClean="0"/>
              <a:t>More &amp; more jobs are requiring a </a:t>
            </a:r>
            <a:r>
              <a:rPr lang="en-US" sz="2400" dirty="0" err="1" smtClean="0"/>
              <a:t>github</a:t>
            </a:r>
            <a:r>
              <a:rPr lang="en-US" sz="2400" dirty="0" smtClean="0"/>
              <a:t> account followed by references</a:t>
            </a:r>
          </a:p>
          <a:p>
            <a:r>
              <a:rPr lang="en-US" sz="2400" dirty="0" smtClean="0"/>
              <a:t>Make your </a:t>
            </a:r>
            <a:r>
              <a:rPr lang="en-US" sz="2400" dirty="0" err="1" smtClean="0"/>
              <a:t>GitHub</a:t>
            </a:r>
            <a:r>
              <a:rPr lang="en-US" sz="2400" dirty="0" smtClean="0"/>
              <a:t> pages your portfolio</a:t>
            </a:r>
          </a:p>
          <a:p>
            <a:pPr lvl="1"/>
            <a:r>
              <a:rPr lang="en-US" sz="2000" dirty="0" smtClean="0"/>
              <a:t>Even when in school – post you project &amp; </a:t>
            </a:r>
            <a:r>
              <a:rPr lang="en-US" sz="2000" dirty="0" err="1" smtClean="0"/>
              <a:t>achivements</a:t>
            </a:r>
            <a:endParaRPr lang="en-US" sz="2000" dirty="0" smtClean="0"/>
          </a:p>
          <a:p>
            <a:pPr lvl="1"/>
            <a:r>
              <a:rPr lang="en-US" sz="2000" dirty="0" smtClean="0"/>
              <a:t>Learn to work collaboratively with SCM in a team (essential skill for an adult to have in the industry)</a:t>
            </a:r>
          </a:p>
          <a:p>
            <a:r>
              <a:rPr lang="en-US" sz="2400" dirty="0" smtClean="0"/>
              <a:t>Times are shifting</a:t>
            </a:r>
          </a:p>
          <a:p>
            <a:pPr lvl="1"/>
            <a:r>
              <a:rPr lang="en-US" sz="2000" dirty="0" smtClean="0"/>
              <a:t>One case use </a:t>
            </a:r>
            <a:r>
              <a:rPr lang="en-US" sz="2000" dirty="0" err="1" smtClean="0"/>
              <a:t>GitHub</a:t>
            </a:r>
            <a:r>
              <a:rPr lang="en-US" sz="2000" dirty="0" smtClean="0"/>
              <a:t> to confirm if one is really passionate about IT</a:t>
            </a:r>
          </a:p>
          <a:p>
            <a:r>
              <a:rPr lang="en-US" sz="2400" dirty="0" smtClean="0"/>
              <a:t>Your new portfolio </a:t>
            </a:r>
            <a:r>
              <a:rPr lang="en-US" sz="2400" dirty="0" smtClean="0">
                <a:hlinkClick r:id="rId4"/>
              </a:rPr>
              <a:t>https://dannguyen.github.io/github-for-portfolios/</a:t>
            </a:r>
            <a:endParaRPr lang="en-US" sz="2400" dirty="0" smtClean="0"/>
          </a:p>
          <a:p>
            <a:endParaRPr lang="en-US" sz="2400" dirty="0" smtClean="0"/>
          </a:p>
        </p:txBody>
      </p:sp>
    </p:spTree>
    <p:extLst>
      <p:ext uri="{BB962C8B-B14F-4D97-AF65-F5344CB8AC3E}">
        <p14:creationId xmlns:p14="http://schemas.microsoft.com/office/powerpoint/2010/main" val="2830862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Wartościowe</a:t>
            </a:r>
            <a:r>
              <a:rPr lang="en-US" dirty="0" smtClean="0"/>
              <a:t> </a:t>
            </a:r>
            <a:r>
              <a:rPr lang="en-US" dirty="0" err="1" smtClean="0"/>
              <a:t>rzeczy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Open </a:t>
            </a:r>
            <a:r>
              <a:rPr lang="en-US" dirty="0" smtClean="0"/>
              <a:t>source</a:t>
            </a:r>
          </a:p>
          <a:p>
            <a:r>
              <a:rPr lang="en-US" dirty="0" err="1"/>
              <a:t>gry</a:t>
            </a:r>
            <a:r>
              <a:rPr lang="en-US" dirty="0"/>
              <a:t>:</a:t>
            </a:r>
          </a:p>
          <a:p>
            <a:pPr lvl="1"/>
            <a:r>
              <a:rPr lang="en-US" u="sng" dirty="0">
                <a:hlinkClick r:id="rId3"/>
              </a:rPr>
              <a:t>https://github.com/Q42/flippybitandtheattackofthehexadecimalsfrombase16.com</a:t>
            </a:r>
          </a:p>
          <a:p>
            <a:pPr lvl="1"/>
            <a:r>
              <a:rPr lang="en-US" u="sng" dirty="0">
                <a:hlinkClick r:id="rId4"/>
              </a:rPr>
              <a:t>https://github.com/Hextris/hextris</a:t>
            </a:r>
          </a:p>
          <a:p>
            <a:r>
              <a:rPr lang="en-US" dirty="0" err="1"/>
              <a:t>prezentacje</a:t>
            </a:r>
            <a:r>
              <a:rPr lang="en-US" dirty="0"/>
              <a:t>:</a:t>
            </a:r>
          </a:p>
          <a:p>
            <a:pPr lvl="1"/>
            <a:r>
              <a:rPr lang="en-US" u="sng" dirty="0">
                <a:hlinkClick r:id="rId5"/>
              </a:rPr>
              <a:t>https://github.com/imakewebthings/deck.js</a:t>
            </a:r>
          </a:p>
          <a:p>
            <a:pPr lvl="1"/>
            <a:r>
              <a:rPr lang="en-US" u="sng" dirty="0">
                <a:hlinkClick r:id="rId6"/>
              </a:rPr>
              <a:t>https://github.com/viniciusalmeida/ninja-</a:t>
            </a:r>
            <a:r>
              <a:rPr lang="en-US" u="sng" dirty="0" smtClean="0">
                <a:hlinkClick r:id="rId6"/>
              </a:rPr>
              <a:t>presentation</a:t>
            </a:r>
          </a:p>
          <a:p>
            <a:pPr lvl="1"/>
            <a:r>
              <a:rPr lang="en-US" u="sng" dirty="0">
                <a:hlinkClick r:id="rId6"/>
              </a:rPr>
              <a:t>http://lab.hakim.se/reveal-js/#</a:t>
            </a:r>
            <a:r>
              <a:rPr lang="en-US" u="sng" dirty="0" smtClean="0">
                <a:hlinkClick r:id="rId6"/>
              </a:rPr>
              <a:t>/</a:t>
            </a:r>
          </a:p>
          <a:p>
            <a:pPr lvl="1"/>
            <a:r>
              <a:rPr lang="en-US" u="sng" dirty="0">
                <a:hlinkClick r:id="rId6"/>
              </a:rPr>
              <a:t>http://impress.github.io/impress.js/#/</a:t>
            </a:r>
            <a:r>
              <a:rPr lang="en-US" u="sng" dirty="0" smtClean="0">
                <a:hlinkClick r:id="rId6"/>
              </a:rPr>
              <a:t>ing</a:t>
            </a:r>
          </a:p>
          <a:p>
            <a:pPr lvl="1"/>
            <a:r>
              <a:rPr lang="en-US" u="sng" dirty="0">
                <a:hlinkClick r:id="rId6"/>
              </a:rPr>
              <a:t>https://pages.github.com/</a:t>
            </a:r>
          </a:p>
          <a:p>
            <a:r>
              <a:rPr lang="en-US" dirty="0" err="1"/>
              <a:t>mindmapy</a:t>
            </a:r>
            <a:r>
              <a:rPr lang="en-US" dirty="0"/>
              <a:t>:</a:t>
            </a:r>
          </a:p>
          <a:p>
            <a:pPr lvl="1"/>
            <a:r>
              <a:rPr lang="en-US" u="sng" dirty="0">
                <a:hlinkClick r:id="rId7"/>
              </a:rPr>
              <a:t>https://github.com/ondras/my-mind</a:t>
            </a:r>
          </a:p>
          <a:p>
            <a:pPr lvl="1"/>
            <a:r>
              <a:rPr lang="en-US" u="sng" dirty="0">
                <a:hlinkClick r:id="rId8"/>
              </a:rPr>
              <a:t>https://github.com/freeplane/freeplane</a:t>
            </a:r>
            <a:endParaRPr lang="en-US" u="sng" dirty="0"/>
          </a:p>
          <a:p>
            <a:endParaRPr lang="en-US" dirty="0"/>
          </a:p>
        </p:txBody>
      </p:sp>
    </p:spTree>
    <p:extLst>
      <p:ext uri="{BB962C8B-B14F-4D97-AF65-F5344CB8AC3E}">
        <p14:creationId xmlns:p14="http://schemas.microsoft.com/office/powerpoint/2010/main" val="3160308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 stuff about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Branch</a:t>
            </a:r>
          </a:p>
          <a:p>
            <a:r>
              <a:rPr lang="en-US" dirty="0" smtClean="0"/>
              <a:t>Rebase</a:t>
            </a:r>
          </a:p>
          <a:p>
            <a:r>
              <a:rPr lang="en-US" dirty="0" smtClean="0"/>
              <a:t>Edit history </a:t>
            </a:r>
            <a:r>
              <a:rPr lang="en-US" dirty="0" err="1" smtClean="0"/>
              <a:t>etc</a:t>
            </a:r>
            <a:endParaRPr lang="en-US" dirty="0" smtClean="0"/>
          </a:p>
          <a:p>
            <a:endParaRPr lang="en-US" dirty="0"/>
          </a:p>
        </p:txBody>
      </p:sp>
    </p:spTree>
    <p:extLst>
      <p:ext uri="{BB962C8B-B14F-4D97-AF65-F5344CB8AC3E}">
        <p14:creationId xmlns:p14="http://schemas.microsoft.com/office/powerpoint/2010/main" val="111713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a:r>
            <a:r>
              <a:rPr lang="en-US" dirty="0"/>
              <a:t>I've used </a:t>
            </a:r>
            <a:r>
              <a:rPr lang="en-US" dirty="0" err="1"/>
              <a:t>GitHub</a:t>
            </a:r>
            <a:r>
              <a:rPr lang="en-US" dirty="0"/>
              <a:t> for hosting code projects, discovering bleeding edge tech, and collaborating with an engineering team. And it has been simply wonderful. </a:t>
            </a:r>
            <a:r>
              <a:rPr lang="en-US" dirty="0" smtClean="0"/>
              <a:t>“</a:t>
            </a:r>
          </a:p>
          <a:p>
            <a:endParaRPr lang="en-US" dirty="0"/>
          </a:p>
          <a:p>
            <a:r>
              <a:rPr lang="en-US" dirty="0" smtClean="0"/>
              <a:t>“</a:t>
            </a:r>
            <a:r>
              <a:rPr lang="en-US" dirty="0"/>
              <a:t>the go-to social networking site for </a:t>
            </a:r>
            <a:r>
              <a:rPr lang="en-US" dirty="0" smtClean="0"/>
              <a:t>programmers”</a:t>
            </a:r>
            <a:endParaRPr lang="en-US" dirty="0"/>
          </a:p>
        </p:txBody>
      </p:sp>
    </p:spTree>
    <p:extLst>
      <p:ext uri="{BB962C8B-B14F-4D97-AF65-F5344CB8AC3E}">
        <p14:creationId xmlns:p14="http://schemas.microsoft.com/office/powerpoint/2010/main" val="4168652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Dalsze</a:t>
            </a:r>
            <a:r>
              <a:rPr lang="en-US" dirty="0" smtClean="0"/>
              <a:t> </a:t>
            </a:r>
            <a:r>
              <a:rPr lang="en-US" dirty="0" err="1" smtClean="0"/>
              <a:t>nauka</a:t>
            </a:r>
            <a:endParaRPr lang="en-US" dirty="0"/>
          </a:p>
        </p:txBody>
      </p:sp>
      <p:sp>
        <p:nvSpPr>
          <p:cNvPr id="3" name="Content Placeholder 2"/>
          <p:cNvSpPr>
            <a:spLocks noGrp="1"/>
          </p:cNvSpPr>
          <p:nvPr>
            <p:ph idx="1"/>
          </p:nvPr>
        </p:nvSpPr>
        <p:spPr/>
        <p:txBody>
          <a:bodyPr/>
          <a:lstStyle/>
          <a:p>
            <a:r>
              <a:rPr lang="en-US" dirty="0" err="1" smtClean="0"/>
              <a:t>GitHub</a:t>
            </a:r>
            <a:r>
              <a:rPr lang="en-US" dirty="0" smtClean="0"/>
              <a:t> resources</a:t>
            </a:r>
          </a:p>
          <a:p>
            <a:r>
              <a:rPr lang="en-US" dirty="0" err="1" smtClean="0"/>
              <a:t>Git</a:t>
            </a:r>
            <a:r>
              <a:rPr lang="en-US" dirty="0" smtClean="0"/>
              <a:t> resources</a:t>
            </a:r>
            <a:endParaRPr lang="en-US" dirty="0"/>
          </a:p>
        </p:txBody>
      </p:sp>
    </p:spTree>
    <p:extLst>
      <p:ext uri="{BB962C8B-B14F-4D97-AF65-F5344CB8AC3E}">
        <p14:creationId xmlns:p14="http://schemas.microsoft.com/office/powerpoint/2010/main" val="1045896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Nadmiarowy</a:t>
            </a:r>
            <a:r>
              <a:rPr lang="en-US" dirty="0" smtClean="0"/>
              <a:t> </a:t>
            </a:r>
            <a:r>
              <a:rPr lang="en-US" dirty="0" err="1" smtClean="0"/>
              <a:t>konent</a:t>
            </a:r>
            <a:r>
              <a:rPr lang="en-US" dirty="0" smtClean="0"/>
              <a:t>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1245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Założenia</a:t>
            </a:r>
            <a:endParaRPr lang="en-US" dirty="0"/>
          </a:p>
        </p:txBody>
      </p:sp>
      <p:sp>
        <p:nvSpPr>
          <p:cNvPr id="3" name="Content Placeholder 2"/>
          <p:cNvSpPr>
            <a:spLocks noGrp="1"/>
          </p:cNvSpPr>
          <p:nvPr>
            <p:ph idx="1"/>
          </p:nvPr>
        </p:nvSpPr>
        <p:spPr/>
        <p:txBody>
          <a:bodyPr/>
          <a:lstStyle/>
          <a:p>
            <a:r>
              <a:rPr lang="en-US" dirty="0" err="1" smtClean="0"/>
              <a:t>Dla</a:t>
            </a:r>
            <a:r>
              <a:rPr lang="en-US" dirty="0" smtClean="0"/>
              <a:t> </a:t>
            </a:r>
            <a:r>
              <a:rPr lang="en-US" dirty="0" err="1" smtClean="0"/>
              <a:t>osób</a:t>
            </a:r>
            <a:r>
              <a:rPr lang="en-US" dirty="0" smtClean="0"/>
              <a:t> </a:t>
            </a:r>
            <a:r>
              <a:rPr lang="en-US" dirty="0" err="1" smtClean="0"/>
              <a:t>nietechnicznych</a:t>
            </a:r>
            <a:r>
              <a:rPr lang="en-US" dirty="0" smtClean="0"/>
              <a:t> (</a:t>
            </a:r>
            <a:r>
              <a:rPr lang="en-US" dirty="0" err="1" smtClean="0"/>
              <a:t>licealiści</a:t>
            </a:r>
            <a:r>
              <a:rPr lang="en-US" dirty="0" smtClean="0"/>
              <a:t>/</a:t>
            </a:r>
            <a:r>
              <a:rPr lang="en-US" dirty="0" err="1" smtClean="0"/>
              <a:t>studenci</a:t>
            </a:r>
            <a:r>
              <a:rPr lang="en-US" dirty="0" smtClean="0"/>
              <a:t>) </a:t>
            </a:r>
            <a:r>
              <a:rPr lang="en-US" dirty="0" err="1" smtClean="0"/>
              <a:t>potencjalnie</a:t>
            </a:r>
            <a:r>
              <a:rPr lang="en-US" dirty="0" smtClean="0"/>
              <a:t> z </a:t>
            </a:r>
            <a:r>
              <a:rPr lang="en-US" dirty="0" err="1" smtClean="0"/>
              <a:t>zainteresowanie</a:t>
            </a:r>
            <a:r>
              <a:rPr lang="en-US" dirty="0" smtClean="0"/>
              <a:t> do </a:t>
            </a:r>
            <a:r>
              <a:rPr lang="en-US" dirty="0" err="1" smtClean="0"/>
              <a:t>nowych</a:t>
            </a:r>
            <a:r>
              <a:rPr lang="en-US" dirty="0" smtClean="0"/>
              <a:t> </a:t>
            </a:r>
            <a:r>
              <a:rPr lang="en-US" dirty="0" err="1" smtClean="0"/>
              <a:t>technologii</a:t>
            </a:r>
            <a:endParaRPr lang="en-US" dirty="0" smtClean="0"/>
          </a:p>
          <a:p>
            <a:r>
              <a:rPr lang="en-US" dirty="0" smtClean="0"/>
              <a:t>W </a:t>
            </a:r>
            <a:r>
              <a:rPr lang="en-US" dirty="0" err="1" smtClean="0"/>
              <a:t>wielu</a:t>
            </a:r>
            <a:r>
              <a:rPr lang="en-US" dirty="0" smtClean="0"/>
              <a:t> </a:t>
            </a:r>
            <a:r>
              <a:rPr lang="en-US" dirty="0" err="1" smtClean="0"/>
              <a:t>miejscach</a:t>
            </a:r>
            <a:r>
              <a:rPr lang="en-US" dirty="0" smtClean="0"/>
              <a:t> </a:t>
            </a:r>
            <a:r>
              <a:rPr lang="en-US" dirty="0" err="1" smtClean="0"/>
              <a:t>będą</a:t>
            </a:r>
            <a:r>
              <a:rPr lang="en-US" dirty="0" smtClean="0"/>
              <a:t> </a:t>
            </a:r>
            <a:r>
              <a:rPr lang="en-US" dirty="0" err="1" smtClean="0"/>
              <a:t>uproszczenia</a:t>
            </a:r>
            <a:endParaRPr lang="en-US" dirty="0" smtClean="0"/>
          </a:p>
          <a:p>
            <a:r>
              <a:rPr lang="en-US" dirty="0" err="1" smtClean="0"/>
              <a:t>Slaidy</a:t>
            </a:r>
            <a:r>
              <a:rPr lang="en-US" dirty="0" smtClean="0"/>
              <a:t> to </a:t>
            </a:r>
            <a:r>
              <a:rPr lang="en-US" dirty="0" err="1" smtClean="0"/>
              <a:t>nie</a:t>
            </a:r>
            <a:r>
              <a:rPr lang="en-US" dirty="0" smtClean="0"/>
              <a:t> </a:t>
            </a:r>
            <a:r>
              <a:rPr lang="en-US" dirty="0" err="1" smtClean="0"/>
              <a:t>moja</a:t>
            </a:r>
            <a:r>
              <a:rPr lang="en-US" dirty="0" smtClean="0"/>
              <a:t> </a:t>
            </a:r>
            <a:r>
              <a:rPr lang="en-US" dirty="0" err="1" smtClean="0"/>
              <a:t>najmocniejsza</a:t>
            </a:r>
            <a:r>
              <a:rPr lang="en-US" dirty="0" smtClean="0"/>
              <a:t> </a:t>
            </a:r>
            <a:r>
              <a:rPr lang="en-US" dirty="0" err="1" smtClean="0"/>
              <a:t>strona</a:t>
            </a:r>
            <a:endParaRPr lang="en-US" dirty="0" smtClean="0"/>
          </a:p>
          <a:p>
            <a:r>
              <a:rPr lang="en-US" dirty="0" err="1" smtClean="0"/>
              <a:t>Prosze</a:t>
            </a:r>
            <a:r>
              <a:rPr lang="en-US" dirty="0" smtClean="0"/>
              <a:t> </a:t>
            </a:r>
            <a:r>
              <a:rPr lang="en-US" dirty="0" err="1" smtClean="0"/>
              <a:t>zadawać</a:t>
            </a:r>
            <a:r>
              <a:rPr lang="en-US" dirty="0" smtClean="0"/>
              <a:t> </a:t>
            </a:r>
            <a:r>
              <a:rPr lang="en-US" dirty="0" err="1" smtClean="0"/>
              <a:t>pytania</a:t>
            </a:r>
            <a:endParaRPr lang="en-US" dirty="0"/>
          </a:p>
        </p:txBody>
      </p:sp>
    </p:spTree>
    <p:extLst>
      <p:ext uri="{BB962C8B-B14F-4D97-AF65-F5344CB8AC3E}">
        <p14:creationId xmlns:p14="http://schemas.microsoft.com/office/powerpoint/2010/main" val="188273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342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Intro</a:t>
            </a:r>
          </a:p>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a:t>mnie</a:t>
            </a:r>
            <a:endParaRPr lang="en-US" dirty="0"/>
          </a:p>
          <a:p>
            <a:r>
              <a:rPr lang="en-US" dirty="0"/>
              <a:t>Co </a:t>
            </a:r>
            <a:r>
              <a:rPr lang="en-US" dirty="0" err="1"/>
              <a:t>GitHub</a:t>
            </a:r>
            <a:r>
              <a:rPr lang="en-US" dirty="0"/>
              <a:t> </a:t>
            </a:r>
            <a:r>
              <a:rPr lang="en-US" dirty="0" err="1"/>
              <a:t>moze</a:t>
            </a:r>
            <a:r>
              <a:rPr lang="en-US" dirty="0"/>
              <a:t> </a:t>
            </a:r>
            <a:r>
              <a:rPr lang="en-US" dirty="0" err="1" smtClean="0"/>
              <a:t>znaczyc</a:t>
            </a:r>
            <a:r>
              <a:rPr lang="en-US" dirty="0" smtClean="0"/>
              <a:t> </a:t>
            </a:r>
            <a:r>
              <a:rPr lang="en-US" dirty="0" err="1"/>
              <a:t>dla</a:t>
            </a:r>
            <a:r>
              <a:rPr lang="en-US" dirty="0"/>
              <a:t> was</a:t>
            </a:r>
          </a:p>
          <a:p>
            <a:r>
              <a:rPr lang="en-US" dirty="0" err="1" smtClean="0"/>
              <a:t>Podsumowanie</a:t>
            </a:r>
            <a:r>
              <a:rPr lang="en-US" dirty="0" smtClean="0"/>
              <a:t> &amp; </a:t>
            </a:r>
            <a:r>
              <a:rPr lang="en-US" dirty="0" err="1" smtClean="0"/>
              <a:t>pytania</a:t>
            </a:r>
            <a:endParaRPr lang="en-US" dirty="0" smtClean="0"/>
          </a:p>
          <a:p>
            <a:pPr marL="0" indent="0">
              <a:buNone/>
            </a:pPr>
            <a:endParaRPr lang="en-US" dirty="0"/>
          </a:p>
        </p:txBody>
      </p:sp>
    </p:spTree>
    <p:extLst>
      <p:ext uri="{BB962C8B-B14F-4D97-AF65-F5344CB8AC3E}">
        <p14:creationId xmlns:p14="http://schemas.microsoft.com/office/powerpoint/2010/main" val="323250091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7761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 </a:t>
            </a:r>
            <a:r>
              <a:rPr lang="en-US" dirty="0" err="1"/>
              <a:t>github</a:t>
            </a:r>
            <a:r>
              <a:rPr lang="en-US" dirty="0"/>
              <a:t> </a:t>
            </a:r>
            <a:r>
              <a:rPr lang="en-US" dirty="0" err="1"/>
              <a:t>znaczy</a:t>
            </a:r>
            <a:r>
              <a:rPr lang="en-US" dirty="0"/>
              <a:t> </a:t>
            </a:r>
            <a:r>
              <a:rPr lang="en-US" dirty="0" err="1"/>
              <a:t>dla</a:t>
            </a:r>
            <a:r>
              <a:rPr lang="en-US" dirty="0"/>
              <a:t> </a:t>
            </a:r>
            <a:r>
              <a:rPr lang="en-US" dirty="0" err="1" smtClean="0"/>
              <a:t>mnie</a:t>
            </a:r>
            <a:endParaRPr lang="en-US" dirty="0"/>
          </a:p>
        </p:txBody>
      </p:sp>
      <p:sp>
        <p:nvSpPr>
          <p:cNvPr id="3" name="Content Placeholder 2"/>
          <p:cNvSpPr>
            <a:spLocks noGrp="1"/>
          </p:cNvSpPr>
          <p:nvPr>
            <p:ph idx="1"/>
          </p:nvPr>
        </p:nvSpPr>
        <p:spPr/>
        <p:txBody>
          <a:bodyPr/>
          <a:lstStyle/>
          <a:p>
            <a:r>
              <a:rPr lang="en-US" dirty="0" smtClean="0"/>
              <a:t>Troche </a:t>
            </a:r>
            <a:r>
              <a:rPr lang="en-US" dirty="0" err="1" smtClean="0"/>
              <a:t>historii</a:t>
            </a:r>
            <a:r>
              <a:rPr lang="en-US" dirty="0" smtClean="0"/>
              <a:t>?</a:t>
            </a:r>
          </a:p>
          <a:p>
            <a:r>
              <a:rPr lang="en-US" dirty="0" err="1" smtClean="0"/>
              <a:t>Git&amp;Hub</a:t>
            </a:r>
            <a:r>
              <a:rPr lang="en-US" dirty="0" smtClean="0"/>
              <a:t> in </a:t>
            </a:r>
            <a:r>
              <a:rPr lang="en-US" dirty="0" err="1" smtClean="0"/>
              <a:t>GitHUb</a:t>
            </a:r>
            <a:endParaRPr lang="en-US" dirty="0" smtClean="0"/>
          </a:p>
          <a:p>
            <a:endParaRPr lang="en-US" dirty="0"/>
          </a:p>
        </p:txBody>
      </p:sp>
    </p:spTree>
    <p:extLst>
      <p:ext uri="{BB962C8B-B14F-4D97-AF65-F5344CB8AC3E}">
        <p14:creationId xmlns:p14="http://schemas.microsoft.com/office/powerpoint/2010/main" val="250500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it all start</a:t>
            </a:r>
            <a:endParaRPr lang="en-US" dirty="0"/>
          </a:p>
        </p:txBody>
      </p:sp>
      <p:sp>
        <p:nvSpPr>
          <p:cNvPr id="3" name="Content Placeholder 2"/>
          <p:cNvSpPr>
            <a:spLocks noGrp="1"/>
          </p:cNvSpPr>
          <p:nvPr>
            <p:ph idx="1"/>
          </p:nvPr>
        </p:nvSpPr>
        <p:spPr/>
        <p:txBody>
          <a:bodyPr/>
          <a:lstStyle/>
          <a:p>
            <a:r>
              <a:rPr lang="en-US" dirty="0" smtClean="0"/>
              <a:t>Linus -&gt; </a:t>
            </a:r>
            <a:r>
              <a:rPr lang="en-US" dirty="0" err="1" smtClean="0"/>
              <a:t>linux</a:t>
            </a:r>
            <a:r>
              <a:rPr lang="en-US" dirty="0" smtClean="0"/>
              <a:t> -&gt; </a:t>
            </a:r>
            <a:r>
              <a:rPr lang="en-US" dirty="0" err="1" smtClean="0"/>
              <a:t>git</a:t>
            </a:r>
            <a:r>
              <a:rPr lang="en-US" dirty="0" smtClean="0"/>
              <a:t> -&gt; </a:t>
            </a:r>
            <a:r>
              <a:rPr lang="en-US" dirty="0" err="1" smtClean="0"/>
              <a:t>gitHub</a:t>
            </a:r>
            <a:endParaRPr lang="en-US" dirty="0"/>
          </a:p>
        </p:txBody>
      </p:sp>
    </p:spTree>
    <p:extLst>
      <p:ext uri="{BB962C8B-B14F-4D97-AF65-F5344CB8AC3E}">
        <p14:creationId xmlns:p14="http://schemas.microsoft.com/office/powerpoint/2010/main" val="167786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in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Co to jest</a:t>
            </a:r>
          </a:p>
          <a:p>
            <a:r>
              <a:rPr lang="en-US" dirty="0" err="1" smtClean="0"/>
              <a:t>Skad</a:t>
            </a:r>
            <a:r>
              <a:rPr lang="en-US" dirty="0" smtClean="0"/>
              <a:t> </a:t>
            </a:r>
            <a:r>
              <a:rPr lang="en-US" dirty="0" err="1" smtClean="0"/>
              <a:t>sie</a:t>
            </a:r>
            <a:r>
              <a:rPr lang="en-US" dirty="0" smtClean="0"/>
              <a:t> </a:t>
            </a:r>
            <a:r>
              <a:rPr lang="en-US" dirty="0" err="1" smtClean="0"/>
              <a:t>wział</a:t>
            </a:r>
            <a:r>
              <a:rPr lang="en-US" dirty="0" smtClean="0"/>
              <a:t> – source code management</a:t>
            </a:r>
          </a:p>
          <a:p>
            <a:r>
              <a:rPr lang="en-US" dirty="0" smtClean="0"/>
              <a:t> </a:t>
            </a:r>
            <a:endParaRPr lang="en-US" dirty="0" smtClean="0"/>
          </a:p>
          <a:p>
            <a:r>
              <a:rPr lang="en-US" dirty="0" err="1" smtClean="0"/>
              <a:t>Git</a:t>
            </a:r>
            <a:r>
              <a:rPr lang="en-US" dirty="0" smtClean="0"/>
              <a:t> allows for developers to coordinate distributed work</a:t>
            </a:r>
            <a:endParaRPr lang="en-US" dirty="0" smtClean="0"/>
          </a:p>
          <a:p>
            <a:endParaRPr lang="en-US" dirty="0"/>
          </a:p>
        </p:txBody>
      </p:sp>
    </p:spTree>
    <p:extLst>
      <p:ext uri="{BB962C8B-B14F-4D97-AF65-F5344CB8AC3E}">
        <p14:creationId xmlns:p14="http://schemas.microsoft.com/office/powerpoint/2010/main" val="423777382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4269</TotalTime>
  <Words>3827</Words>
  <Application>Microsoft Macintosh PowerPoint</Application>
  <PresentationFormat>On-screen Show (4:3)</PresentationFormat>
  <Paragraphs>398</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GitHub mało techniczne wprowadzenie</vt:lpstr>
      <vt:lpstr>PowerPoint Presentation</vt:lpstr>
      <vt:lpstr>Założenia</vt:lpstr>
      <vt:lpstr>Who am I</vt:lpstr>
      <vt:lpstr>Agenda</vt:lpstr>
      <vt:lpstr>Intro</vt:lpstr>
      <vt:lpstr>co github znaczy dla mnie</vt:lpstr>
      <vt:lpstr>Where did it all start</vt:lpstr>
      <vt:lpstr>The “Git” in GitHub</vt:lpstr>
      <vt:lpstr>The “Hub” in GitHub</vt:lpstr>
      <vt:lpstr>How do I use it - Demo</vt:lpstr>
      <vt:lpstr>Praca w zespole</vt:lpstr>
      <vt:lpstr>The HoTT book : Proof</vt:lpstr>
      <vt:lpstr>co github moze znacycz dla was</vt:lpstr>
      <vt:lpstr>Non-dev uses</vt:lpstr>
      <vt:lpstr>Paradigm</vt:lpstr>
      <vt:lpstr>GitHub is your new resume </vt:lpstr>
      <vt:lpstr>Wartościowe rzeczy</vt:lpstr>
      <vt:lpstr>Cool stuff about Git</vt:lpstr>
      <vt:lpstr>Dalsze nauka</vt:lpstr>
      <vt:lpstr>Nadmiarowy konent </vt:lpstr>
    </vt:vector>
  </TitlesOfParts>
  <Company>SAP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mało techniczne wprowadzenie</dc:title>
  <dc:creator>SAP SAP</dc:creator>
  <cp:lastModifiedBy>SAP SAP</cp:lastModifiedBy>
  <cp:revision>58</cp:revision>
  <dcterms:created xsi:type="dcterms:W3CDTF">2015-10-06T09:01:04Z</dcterms:created>
  <dcterms:modified xsi:type="dcterms:W3CDTF">2015-10-12T09:40:25Z</dcterms:modified>
</cp:coreProperties>
</file>