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5" r:id="rId3"/>
    <p:sldId id="258" r:id="rId4"/>
    <p:sldId id="274" r:id="rId5"/>
    <p:sldId id="257" r:id="rId6"/>
    <p:sldId id="271" r:id="rId7"/>
    <p:sldId id="272" r:id="rId8"/>
    <p:sldId id="270" r:id="rId9"/>
    <p:sldId id="259" r:id="rId10"/>
    <p:sldId id="268" r:id="rId11"/>
    <p:sldId id="260" r:id="rId12"/>
    <p:sldId id="265" r:id="rId13"/>
    <p:sldId id="276" r:id="rId14"/>
    <p:sldId id="273" r:id="rId15"/>
    <p:sldId id="262" r:id="rId16"/>
    <p:sldId id="277" r:id="rId17"/>
    <p:sldId id="266" r:id="rId18"/>
    <p:sldId id="263" r:id="rId19"/>
    <p:sldId id="261"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286" autoAdjust="0"/>
  </p:normalViewPr>
  <p:slideViewPr>
    <p:cSldViewPr snapToGrid="0" snapToObjects="1">
      <p:cViewPr varScale="1">
        <p:scale>
          <a:sx n="55" d="100"/>
          <a:sy n="55" d="100"/>
        </p:scale>
        <p:origin x="-4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ww.madebyloren.com/github-for-writer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HoTT/book" TargetMode="External"/><Relationship Id="rId4" Type="http://schemas.openxmlformats.org/officeDocument/2006/relationships/hyperlink" Target="https://github.com/HoTT/book/issues?page=1&amp;state=open" TargetMode="External"/><Relationship Id="rId5" Type="http://schemas.openxmlformats.org/officeDocument/2006/relationships/hyperlink" Target="http://math.andrej.com/2013/06/20/the-hott-book/"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ripting.com/stories/2009/08/09/narrateYourWork.html" TargetMode="External"/><Relationship Id="rId4" Type="http://schemas.openxmlformats.org/officeDocument/2006/relationships/hyperlink" Target="http://www.tractionsoftware.com/traction/permalink/Blog1351" TargetMode="External"/><Relationship Id="rId5" Type="http://schemas.openxmlformats.org/officeDocument/2006/relationships/hyperlink" Target="http://www.theresponsiveorg.com/" TargetMode="External"/><Relationship Id="rId6" Type="http://schemas.openxmlformats.org/officeDocument/2006/relationships/hyperlink" Target="http://www.theresponsiveorg.com/manifesto" TargetMode="External"/><Relationship Id="rId7" Type="http://schemas.openxmlformats.org/officeDocument/2006/relationships/hyperlink" Target="https://github.com/benbalter/benbalter.github.com/blob/787511ab59a9d95cb356abc0b4f0ca67693b9236/_posts/2014-01-27-open-collabortion.md" TargetMode="External"/><Relationship Id="rId8" Type="http://schemas.openxmlformats.org/officeDocument/2006/relationships/hyperlink" Target="http://www.wired.com/2013/09/github-for-anything/all" TargetMode="External"/><Relationship Id="rId9"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jekyllrb.co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www.quora.com/What-are-some-good-uses-for-the-GitHub-Student-Developer-Pack"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 TargetMode="External"/><Relationship Id="rId4" Type="http://schemas.openxmlformats.org/officeDocument/2006/relationships/hyperlink" Target="https://github.com/blog/1724-10-million-repositories" TargetMode="External"/><Relationship Id="rId5" Type="http://schemas.openxmlformats.org/officeDocument/2006/relationships/hyperlink" Target="http://www.forbes.com/sites/anthonykosner/2012/07/15/github-is-the-next-big-social-network-powered-by-what-you-do-not-who-you-know/"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https://</a:t>
            </a:r>
            <a:r>
              <a:rPr lang="en-US" baseline="0" dirty="0" err="1" smtClean="0"/>
              <a:t>speakerdeck.com</a:t>
            </a:r>
            <a:r>
              <a:rPr lang="en-US" baseline="0" dirty="0" smtClean="0"/>
              <a:t>/</a:t>
            </a:r>
            <a:r>
              <a:rPr lang="en-US" baseline="0" dirty="0" err="1" smtClean="0"/>
              <a:t>garethr</a:t>
            </a:r>
            <a:r>
              <a:rPr lang="en-US" baseline="0" dirty="0" smtClean="0"/>
              <a:t>/operations-without-the-operating-system</a:t>
            </a:r>
          </a:p>
          <a:p>
            <a:r>
              <a:rPr lang="en-US" baseline="0" dirty="0" smtClean="0"/>
              <a:t>Template: https://</a:t>
            </a:r>
            <a:r>
              <a:rPr lang="en-US" baseline="0" dirty="0" err="1" smtClean="0"/>
              <a:t>speakerdeck.com</a:t>
            </a:r>
            <a:r>
              <a:rPr lang="en-US" baseline="0" dirty="0" smtClean="0"/>
              <a:t>/</a:t>
            </a:r>
            <a:r>
              <a:rPr lang="en-US" baseline="0" dirty="0" err="1" smtClean="0"/>
              <a:t>portertech</a:t>
            </a:r>
            <a:r>
              <a:rPr lang="en-US" baseline="0" dirty="0" smtClean="0"/>
              <a:t>/infrastructure-as-code-and-monitoring</a:t>
            </a:r>
            <a:endParaRPr lang="en-US" dirty="0" smtClean="0"/>
          </a:p>
          <a:p>
            <a:endParaRPr lang="en-US" dirty="0" smtClean="0"/>
          </a:p>
          <a:p>
            <a:r>
              <a:rPr lang="en-US" dirty="0" smtClean="0"/>
              <a:t>The </a:t>
            </a:r>
            <a:r>
              <a:rPr lang="en-US" dirty="0" smtClean="0"/>
              <a:t>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smtClean="0"/>
          </a:p>
          <a:p>
            <a:r>
              <a:rPr lang="en-US" dirty="0" err="1" smtClean="0"/>
              <a:t>Pokazac</a:t>
            </a:r>
            <a:r>
              <a:rPr lang="en-US" baseline="0" dirty="0" smtClean="0"/>
              <a:t> </a:t>
            </a:r>
            <a:r>
              <a:rPr lang="en-US" baseline="0" dirty="0" err="1" smtClean="0"/>
              <a:t>na</a:t>
            </a:r>
            <a:r>
              <a:rPr lang="en-US" baseline="0" dirty="0" smtClean="0"/>
              <a:t> </a:t>
            </a:r>
            <a:r>
              <a:rPr lang="en-US" baseline="0" dirty="0" err="1" smtClean="0"/>
              <a:t>przykladzie</a:t>
            </a:r>
            <a:r>
              <a:rPr lang="en-US" baseline="0" dirty="0" smtClean="0"/>
              <a:t> </a:t>
            </a:r>
            <a:r>
              <a:rPr lang="en-US" baseline="0" dirty="0" err="1" smtClean="0"/>
              <a:t>jakiegos</a:t>
            </a:r>
            <a:r>
              <a:rPr lang="en-US" baseline="0" dirty="0" smtClean="0"/>
              <a:t> </a:t>
            </a:r>
            <a:r>
              <a:rPr lang="en-US" baseline="0" dirty="0" err="1" smtClean="0"/>
              <a:t>projektu</a:t>
            </a:r>
            <a:r>
              <a:rPr lang="en-US" baseline="0" dirty="0" smtClean="0"/>
              <a:t> open source </a:t>
            </a:r>
            <a:r>
              <a:rPr lang="en-US" baseline="0" dirty="0" err="1" smtClean="0"/>
              <a:t>ilu</a:t>
            </a:r>
            <a:r>
              <a:rPr lang="en-US" baseline="0" dirty="0" smtClean="0"/>
              <a:t> </a:t>
            </a:r>
            <a:r>
              <a:rPr lang="en-US" baseline="0" dirty="0" err="1" smtClean="0"/>
              <a:t>ludzi</a:t>
            </a:r>
            <a:r>
              <a:rPr lang="en-US" baseline="0" dirty="0" smtClean="0"/>
              <a:t> tam </a:t>
            </a:r>
            <a:r>
              <a:rPr lang="en-US" baseline="0" dirty="0" err="1" smtClean="0"/>
              <a:t>commituje</a:t>
            </a:r>
            <a:r>
              <a:rPr lang="en-US" baseline="0" dirty="0" smtClean="0"/>
              <a:t> – I </a:t>
            </a:r>
            <a:r>
              <a:rPr lang="en-US" baseline="0" dirty="0" err="1" smtClean="0"/>
              <a:t>jakies</a:t>
            </a:r>
            <a:r>
              <a:rPr lang="en-US" baseline="0" dirty="0" smtClean="0"/>
              <a:t> </a:t>
            </a:r>
            <a:r>
              <a:rPr lang="en-US" baseline="0" dirty="0" err="1" smtClean="0"/>
              <a:t>ciekawe</a:t>
            </a:r>
            <a:r>
              <a:rPr lang="en-US" baseline="0" dirty="0" smtClean="0"/>
              <a:t> </a:t>
            </a:r>
            <a:r>
              <a:rPr lang="en-US" baseline="0" dirty="0" err="1" smtClean="0"/>
              <a:t>funkcjie</a:t>
            </a:r>
            <a:endParaRPr lang="en-US" baseline="0" dirty="0" smtClean="0"/>
          </a:p>
          <a:p>
            <a:endParaRPr lang="en-US" baseline="0" dirty="0" smtClean="0"/>
          </a:p>
          <a:p>
            <a:r>
              <a:rPr lang="en-US" baseline="0" dirty="0" err="1" smtClean="0"/>
              <a:t>Pokazac</a:t>
            </a:r>
            <a:r>
              <a:rPr lang="en-US" baseline="0" dirty="0" smtClean="0"/>
              <a:t> </a:t>
            </a:r>
            <a:r>
              <a:rPr lang="en-US" baseline="0" dirty="0" err="1" smtClean="0"/>
              <a:t>moze</a:t>
            </a:r>
            <a:r>
              <a:rPr lang="en-US" baseline="0" dirty="0" smtClean="0"/>
              <a:t> </a:t>
            </a:r>
            <a:r>
              <a:rPr lang="en-US" baseline="0" dirty="0" err="1" smtClean="0"/>
              <a:t>GitHub</a:t>
            </a:r>
            <a:r>
              <a:rPr lang="en-US" baseline="0" dirty="0" smtClean="0"/>
              <a:t> flow:</a:t>
            </a:r>
          </a:p>
          <a:p>
            <a:endParaRPr lang="en-US" baseline="0" dirty="0" smtClean="0"/>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Flow is a workflow built on top of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that goes like this:  </a:t>
            </a:r>
          </a:p>
          <a:p>
            <a:r>
              <a:rPr lang="en-US" sz="1200" kern="1200" dirty="0" smtClean="0">
                <a:solidFill>
                  <a:schemeClr val="tx1"/>
                </a:solidFill>
                <a:latin typeface="+mn-lt"/>
                <a:ea typeface="+mn-ea"/>
                <a:cs typeface="+mn-cs"/>
              </a:rPr>
              <a:t>A main (master) branch is considered stable</a:t>
            </a:r>
          </a:p>
          <a:p>
            <a:r>
              <a:rPr lang="en-US" sz="1200" kern="1200" dirty="0" smtClean="0">
                <a:solidFill>
                  <a:schemeClr val="tx1"/>
                </a:solidFill>
                <a:latin typeface="+mn-lt"/>
                <a:ea typeface="+mn-ea"/>
                <a:cs typeface="+mn-cs"/>
              </a:rPr>
              <a:t>Updates are done on separate branches off of master</a:t>
            </a:r>
          </a:p>
          <a:p>
            <a:r>
              <a:rPr lang="en-US" sz="1200" kern="1200" dirty="0" smtClean="0">
                <a:solidFill>
                  <a:schemeClr val="tx1"/>
                </a:solidFill>
                <a:latin typeface="+mn-lt"/>
                <a:ea typeface="+mn-ea"/>
                <a:cs typeface="+mn-cs"/>
              </a:rPr>
              <a:t>When an update is ready to be merged in, a 'pull request' is created</a:t>
            </a:r>
          </a:p>
          <a:p>
            <a:r>
              <a:rPr lang="en-US" sz="1200" kern="1200" dirty="0" smtClean="0">
                <a:solidFill>
                  <a:schemeClr val="tx1"/>
                </a:solidFill>
                <a:latin typeface="+mn-lt"/>
                <a:ea typeface="+mn-ea"/>
                <a:cs typeface="+mn-cs"/>
              </a:rPr>
              <a:t>The pull request is reviewed by a team member, noting any changes that should be made</a:t>
            </a:r>
          </a:p>
          <a:p>
            <a:r>
              <a:rPr lang="en-US" sz="1200" kern="1200" dirty="0" smtClean="0">
                <a:solidFill>
                  <a:schemeClr val="tx1"/>
                </a:solidFill>
                <a:latin typeface="+mn-lt"/>
                <a:ea typeface="+mn-ea"/>
                <a:cs typeface="+mn-cs"/>
              </a:rPr>
              <a:t>When the pull request is approved, the branch containing updates is merged into master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for non-developers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Imagine the same workflow applied to a collaborative document, like a college engineering group research paper: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start writing the paper, implementing a basic structure and some initial facts.</a:t>
            </a:r>
          </a:p>
          <a:p>
            <a:r>
              <a:rPr lang="en-US" sz="1200" kern="1200" dirty="0" smtClean="0">
                <a:solidFill>
                  <a:schemeClr val="tx1"/>
                </a:solidFill>
                <a:latin typeface="+mn-lt"/>
                <a:ea typeface="+mn-ea"/>
                <a:cs typeface="+mn-cs"/>
              </a:rPr>
              <a:t>Jacob clicks a button and branches off onto his own version of the document. He doesn't have to download a file, make a copy, and rename it.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takes care of that. He can make changes at will, without worrying about affecting anybody else (unlike real-time tools like Google Docs). He adds a new section, and also fixes some of my factual errors.</a:t>
            </a:r>
          </a:p>
          <a:p>
            <a:r>
              <a:rPr lang="en-US" sz="1200" kern="1200" dirty="0" smtClean="0">
                <a:solidFill>
                  <a:schemeClr val="tx1"/>
                </a:solidFill>
                <a:latin typeface="+mn-lt"/>
                <a:ea typeface="+mn-ea"/>
                <a:cs typeface="+mn-cs"/>
              </a:rPr>
              <a:t>Jacob thinks his changes are ready to be merged into the main document, so he creates a pull request (again, with the click of a button).</a:t>
            </a:r>
          </a:p>
          <a:p>
            <a:r>
              <a:rPr lang="en-US" sz="1200" kern="1200" dirty="0" smtClean="0">
                <a:solidFill>
                  <a:schemeClr val="tx1"/>
                </a:solidFill>
                <a:latin typeface="+mn-lt"/>
                <a:ea typeface="+mn-ea"/>
                <a:cs typeface="+mn-cs"/>
              </a:rPr>
              <a:t>The team is automatically notified via email that Jacob opened a pull request. Everyone can quickly see exactly what changed - line for line, word for word.</a:t>
            </a:r>
          </a:p>
          <a:p>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looks over Jacob's work and notices a few grammatical issues, which she points out in a comment on Jacob's pull request.</a:t>
            </a:r>
          </a:p>
          <a:p>
            <a:r>
              <a:rPr lang="en-US" sz="1200" kern="1200" dirty="0" smtClean="0">
                <a:solidFill>
                  <a:schemeClr val="tx1"/>
                </a:solidFill>
                <a:latin typeface="+mn-lt"/>
                <a:ea typeface="+mn-ea"/>
                <a:cs typeface="+mn-cs"/>
              </a:rPr>
              <a:t>Jacob fixes the errors, </a:t>
            </a:r>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approves his pull request (again, with the click of a button), and the changes are merged into the main document.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workflow may sound complex, but it's actually incredibly simple and efficient in practice.</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The </a:t>
            </a:r>
            <a:r>
              <a:rPr lang="en-US" sz="1200" b="1" kern="1200" dirty="0" err="1" smtClean="0">
                <a:solidFill>
                  <a:schemeClr val="tx1"/>
                </a:solidFill>
                <a:latin typeface="+mn-lt"/>
                <a:ea typeface="+mn-ea"/>
                <a:cs typeface="+mn-cs"/>
              </a:rPr>
              <a:t>HoTT</a:t>
            </a:r>
            <a:r>
              <a:rPr lang="en-US" sz="1200" b="1" kern="1200" dirty="0" smtClean="0">
                <a:solidFill>
                  <a:schemeClr val="tx1"/>
                </a:solidFill>
                <a:latin typeface="+mn-lt"/>
                <a:ea typeface="+mn-ea"/>
                <a:cs typeface="+mn-cs"/>
              </a:rPr>
              <a:t> Book: Proof</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 group of almost 40 mathematicians wrote a 600 page textbook on </a:t>
            </a:r>
            <a:r>
              <a:rPr lang="en-US" sz="1200" b="0" kern="1200" dirty="0" err="1" smtClean="0">
                <a:solidFill>
                  <a:schemeClr val="tx1"/>
                </a:solidFill>
                <a:latin typeface="+mn-lt"/>
                <a:ea typeface="+mn-ea"/>
                <a:cs typeface="+mn-cs"/>
              </a:rPr>
              <a:t>Homotopy</a:t>
            </a:r>
            <a:r>
              <a:rPr lang="en-US" sz="1200" b="0" kern="1200" dirty="0" smtClean="0">
                <a:solidFill>
                  <a:schemeClr val="tx1"/>
                </a:solidFill>
                <a:latin typeface="+mn-lt"/>
                <a:ea typeface="+mn-ea"/>
                <a:cs typeface="+mn-cs"/>
              </a:rPr>
              <a:t> Type Theory in less than six months. They taught themselves </a:t>
            </a:r>
            <a:r>
              <a:rPr lang="en-US" sz="1200" b="0" kern="1200" dirty="0" err="1" smtClean="0">
                <a:solidFill>
                  <a:schemeClr val="tx1"/>
                </a:solidFill>
                <a:latin typeface="+mn-lt"/>
                <a:ea typeface="+mn-ea"/>
                <a:cs typeface="+mn-cs"/>
              </a:rPr>
              <a:t>git</a:t>
            </a:r>
            <a:r>
              <a:rPr lang="en-US" sz="1200" b="0" kern="1200" dirty="0" smtClean="0">
                <a:solidFill>
                  <a:schemeClr val="tx1"/>
                </a:solidFill>
                <a:latin typeface="+mn-lt"/>
                <a:ea typeface="+mn-ea"/>
                <a:cs typeface="+mn-cs"/>
              </a:rPr>
              <a:t>, and they used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 for hosting, pull requests, and discussions. The book simply wouldn't exist without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That. Is. Amazing.</a:t>
            </a:r>
          </a:p>
          <a:p>
            <a:r>
              <a:rPr lang="en-US" sz="1200" b="0" kern="1200" dirty="0" smtClean="0">
                <a:solidFill>
                  <a:schemeClr val="tx1"/>
                </a:solidFill>
                <a:latin typeface="+mn-lt"/>
                <a:ea typeface="+mn-ea"/>
                <a:cs typeface="+mn-cs"/>
              </a:rPr>
              <a:t>I subscribed to the </a:t>
            </a:r>
            <a:r>
              <a:rPr lang="en-US" sz="1200" b="0" kern="1200" dirty="0" smtClean="0">
                <a:solidFill>
                  <a:schemeClr val="tx1"/>
                </a:solidFill>
                <a:latin typeface="+mn-lt"/>
                <a:ea typeface="+mn-ea"/>
                <a:cs typeface="+mn-cs"/>
                <a:hlinkClick r:id="rId3"/>
              </a:rPr>
              <a:t>project on GitHub and I receive email updates every single day. The book has been released, but they're </a:t>
            </a:r>
            <a:r>
              <a:rPr lang="en-US" sz="1200" b="0" kern="1200" dirty="0" smtClean="0">
                <a:solidFill>
                  <a:schemeClr val="tx1"/>
                </a:solidFill>
                <a:latin typeface="+mn-lt"/>
                <a:ea typeface="+mn-ea"/>
                <a:cs typeface="+mn-cs"/>
                <a:hlinkClick r:id="rId4"/>
              </a:rPr>
              <a:t>still iterating constantly. I can't even begin to comprehend the complex mathematics racing through my inbox, but the fact that these brilliant mathematicians are collaborating like this, creating something that has never existed before, out in the open, and I have a front row seat... it just blows my mind.</a:t>
            </a:r>
          </a:p>
          <a:p>
            <a:r>
              <a:rPr lang="en-US" sz="1200" b="0" kern="1200" dirty="0" smtClean="0">
                <a:solidFill>
                  <a:schemeClr val="tx1"/>
                </a:solidFill>
                <a:latin typeface="+mn-lt"/>
                <a:ea typeface="+mn-ea"/>
                <a:cs typeface="+mn-cs"/>
              </a:rPr>
              <a:t>If you have a minute, read about their </a:t>
            </a:r>
            <a:r>
              <a:rPr lang="en-US" sz="1200" b="0" kern="1200" dirty="0" smtClean="0">
                <a:solidFill>
                  <a:schemeClr val="tx1"/>
                </a:solidFill>
                <a:latin typeface="+mn-lt"/>
                <a:ea typeface="+mn-ea"/>
                <a:cs typeface="+mn-cs"/>
                <a:hlinkClick r:id="rId5"/>
              </a:rPr>
              <a:t>experiences writing the book. Here's a snippet: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mathematicians do not normally work together in large groups. In a small group they can get away with using obsolete technology, such as sending each other source </a:t>
            </a:r>
            <a:r>
              <a:rPr lang="en-US" sz="1200" b="0" kern="1200" dirty="0" err="1" smtClean="0">
                <a:solidFill>
                  <a:schemeClr val="tx1"/>
                </a:solidFill>
                <a:latin typeface="+mn-lt"/>
                <a:ea typeface="+mn-ea"/>
                <a:cs typeface="+mn-cs"/>
              </a:rPr>
              <a:t>LaTeX</a:t>
            </a:r>
            <a:r>
              <a:rPr lang="en-US" sz="1200" b="0" kern="1200" dirty="0" smtClean="0">
                <a:solidFill>
                  <a:schemeClr val="tx1"/>
                </a:solidFill>
                <a:latin typeface="+mn-lt"/>
                <a:ea typeface="+mn-ea"/>
                <a:cs typeface="+mn-cs"/>
              </a:rPr>
              <a:t> files by email, but with two dozen people even </a:t>
            </a:r>
            <a:r>
              <a:rPr lang="en-US" sz="1200" b="0" kern="1200" dirty="0" err="1" smtClean="0">
                <a:solidFill>
                  <a:schemeClr val="tx1"/>
                </a:solidFill>
                <a:latin typeface="+mn-lt"/>
                <a:ea typeface="+mn-ea"/>
                <a:cs typeface="+mn-cs"/>
              </a:rPr>
              <a:t>Dropbox</a:t>
            </a:r>
            <a:r>
              <a:rPr lang="en-US" sz="1200" b="0" kern="1200" dirty="0" smtClean="0">
                <a:solidFill>
                  <a:schemeClr val="tx1"/>
                </a:solidFill>
                <a:latin typeface="+mn-lt"/>
                <a:ea typeface="+mn-ea"/>
                <a:cs typeface="+mn-cs"/>
              </a:rPr>
              <a:t> or any other file synchronization system would have failed miserably.... We used </a:t>
            </a:r>
            <a:r>
              <a:rPr lang="en-US" sz="1200" b="0" kern="1200" dirty="0" err="1" smtClean="0">
                <a:solidFill>
                  <a:schemeClr val="tx1"/>
                </a:solidFill>
                <a:latin typeface="+mn-lt"/>
                <a:ea typeface="+mn-ea"/>
                <a:cs typeface="+mn-cs"/>
              </a:rPr>
              <a:t>git</a:t>
            </a:r>
            <a:r>
              <a:rPr lang="en-US" sz="1200" b="0" kern="1200" dirty="0" smtClean="0">
                <a:solidFill>
                  <a:schemeClr val="tx1"/>
                </a:solidFill>
                <a:latin typeface="+mn-lt"/>
                <a:ea typeface="+mn-ea"/>
                <a:cs typeface="+mn-cs"/>
              </a:rPr>
              <a:t> and </a:t>
            </a:r>
            <a:r>
              <a:rPr lang="en-US" sz="1200" b="0" kern="1200" dirty="0" err="1" smtClean="0">
                <a:solidFill>
                  <a:schemeClr val="tx1"/>
                </a:solidFill>
                <a:latin typeface="+mn-lt"/>
                <a:ea typeface="+mn-ea"/>
                <a:cs typeface="+mn-cs"/>
              </a:rPr>
              <a:t>github.com</a:t>
            </a:r>
            <a:r>
              <a:rPr lang="en-US" sz="1200" b="0" kern="1200" dirty="0" smtClean="0">
                <a:solidFill>
                  <a:schemeClr val="tx1"/>
                </a:solidFill>
                <a:latin typeface="+mn-lt"/>
                <a:ea typeface="+mn-ea"/>
                <a:cs typeface="+mn-cs"/>
              </a:rPr>
              <a:t>. In the beginning it took some convincing and getting used to, although it was not too bad. In the end the repository served not only as an archive for our files, but also as a central hub for planning and discussions. For several months I checked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 more often than email and </a:t>
            </a:r>
            <a:r>
              <a:rPr lang="en-US" sz="1200" b="0" kern="1200" dirty="0" err="1" smtClean="0">
                <a:solidFill>
                  <a:schemeClr val="tx1"/>
                </a:solidFill>
                <a:latin typeface="+mn-lt"/>
                <a:ea typeface="+mn-ea"/>
                <a:cs typeface="+mn-cs"/>
              </a:rPr>
              <a:t>Facbook</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 was my Facebook (without the cute kittens). If you do not know about tools like </a:t>
            </a:r>
            <a:r>
              <a:rPr lang="en-US" sz="1200" b="0" kern="1200" dirty="0" err="1" smtClean="0">
                <a:solidFill>
                  <a:schemeClr val="tx1"/>
                </a:solidFill>
                <a:latin typeface="+mn-lt"/>
                <a:ea typeface="+mn-ea"/>
                <a:cs typeface="+mn-cs"/>
              </a:rPr>
              <a:t>git</a:t>
            </a:r>
            <a:r>
              <a:rPr lang="en-US" sz="1200" b="0" kern="1200" dirty="0" smtClean="0">
                <a:solidFill>
                  <a:schemeClr val="tx1"/>
                </a:solidFill>
                <a:latin typeface="+mn-lt"/>
                <a:ea typeface="+mn-ea"/>
                <a:cs typeface="+mn-cs"/>
              </a:rPr>
              <a:t> but you write scientific papers (or you create any kind of digital content) you really, really should learn about revision control systems. Even as a sole author of a paper you will profit from learning how to use one ...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Amazing</a:t>
            </a:r>
          </a:p>
          <a:p>
            <a:endParaRPr lang="en-US" dirty="0" smtClean="0"/>
          </a:p>
          <a:p>
            <a:endParaRPr lang="en-US" dirty="0" smtClean="0"/>
          </a:p>
          <a:p>
            <a:r>
              <a:rPr lang="en-US" dirty="0" smtClean="0"/>
              <a:t>Taken all form:</a:t>
            </a:r>
            <a:r>
              <a:rPr lang="en-US" baseline="0" dirty="0" smtClean="0"/>
              <a:t> http://</a:t>
            </a:r>
            <a:r>
              <a:rPr lang="en-US" baseline="0" dirty="0" err="1" smtClean="0"/>
              <a:t>www.madebyloren.com</a:t>
            </a:r>
            <a:r>
              <a:rPr lang="en-US" baseline="0" dirty="0" smtClean="0"/>
              <a:t>/</a:t>
            </a:r>
            <a:r>
              <a:rPr lang="en-US" baseline="0" dirty="0" err="1" smtClean="0"/>
              <a:t>github</a:t>
            </a:r>
            <a:r>
              <a:rPr lang="en-US" baseline="0" dirty="0" smtClean="0"/>
              <a:t>-for-writers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97321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blog</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3691579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 </a:t>
            </a:r>
            <a:r>
              <a:rPr lang="en-US" dirty="0" smtClean="0"/>
              <a:t>DONE - http</a:t>
            </a:r>
            <a:r>
              <a:rPr lang="en-US" dirty="0" smtClean="0"/>
              <a:t>://</a:t>
            </a:r>
            <a:r>
              <a:rPr lang="en-US" dirty="0" err="1" smtClean="0"/>
              <a:t>www.wired.com</a:t>
            </a:r>
            <a:r>
              <a:rPr lang="en-US" dirty="0" smtClean="0"/>
              <a:t>/2013/09/</a:t>
            </a:r>
            <a:r>
              <a:rPr lang="en-US" dirty="0" err="1" smtClean="0"/>
              <a:t>github</a:t>
            </a:r>
            <a:r>
              <a:rPr lang="en-US" dirty="0" smtClean="0"/>
              <a:t>-for-anything/</a:t>
            </a:r>
            <a:r>
              <a:rPr lang="en-US" dirty="0" smtClean="0"/>
              <a:t>all</a:t>
            </a:r>
          </a:p>
          <a:p>
            <a:pPr marL="1085850" lvl="2" indent="-171450">
              <a:buFont typeface="Arial"/>
              <a:buChar char="•"/>
            </a:pPr>
            <a:r>
              <a:rPr lang="en-US" sz="1200" u="none" kern="1200" baseline="0" dirty="0" err="1" smtClean="0">
                <a:solidFill>
                  <a:schemeClr val="tx1"/>
                </a:solidFill>
                <a:latin typeface="+mn-lt"/>
                <a:ea typeface="+mn-ea"/>
                <a:cs typeface="+mn-cs"/>
              </a:rPr>
              <a:t>Zaproszenia</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ślubne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i</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śledzenie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kto</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przydzie</a:t>
            </a:r>
            <a:r>
              <a:rPr lang="en-US" sz="1200" u="none" kern="1200" baseline="0" dirty="0" smtClean="0">
                <a:solidFill>
                  <a:schemeClr val="tx1"/>
                </a:solidFill>
                <a:latin typeface="+mn-lt"/>
                <a:ea typeface="+mn-ea"/>
                <a:cs typeface="+mn-cs"/>
              </a:rPr>
              <a:t>  - 28 </a:t>
            </a:r>
            <a:r>
              <a:rPr lang="en-US" sz="1200" u="none" kern="1200" baseline="0" dirty="0" err="1" smtClean="0">
                <a:solidFill>
                  <a:schemeClr val="tx1"/>
                </a:solidFill>
                <a:latin typeface="+mn-lt"/>
                <a:ea typeface="+mn-ea"/>
                <a:cs typeface="+mn-cs"/>
              </a:rPr>
              <a:t>letni</a:t>
            </a:r>
            <a:r>
              <a:rPr lang="en-US" sz="1200" u="none" kern="1200" baseline="0" dirty="0" smtClean="0">
                <a:solidFill>
                  <a:schemeClr val="tx1"/>
                </a:solidFill>
                <a:latin typeface="+mn-lt"/>
                <a:ea typeface="+mn-ea"/>
                <a:cs typeface="+mn-cs"/>
              </a:rPr>
              <a:t> senior software </a:t>
            </a:r>
            <a:r>
              <a:rPr lang="en-US" sz="1200" u="none" kern="1200" baseline="0" dirty="0" err="1" smtClean="0">
                <a:solidFill>
                  <a:schemeClr val="tx1"/>
                </a:solidFill>
                <a:latin typeface="+mn-lt"/>
                <a:ea typeface="+mn-ea"/>
                <a:cs typeface="+mn-cs"/>
              </a:rPr>
              <a:t>enginer</a:t>
            </a:r>
            <a:r>
              <a:rPr lang="en-US" sz="1200" u="none" kern="1200" baseline="0" dirty="0" smtClean="0">
                <a:solidFill>
                  <a:schemeClr val="tx1"/>
                </a:solidFill>
                <a:latin typeface="+mn-lt"/>
                <a:ea typeface="+mn-ea"/>
                <a:cs typeface="+mn-cs"/>
              </a:rPr>
              <a:t> – bubby </a:t>
            </a:r>
            <a:r>
              <a:rPr lang="en-US" sz="1200" u="none" kern="1200" baseline="0" dirty="0" err="1" smtClean="0">
                <a:solidFill>
                  <a:schemeClr val="tx1"/>
                </a:solidFill>
                <a:latin typeface="+mn-lt"/>
                <a:ea typeface="+mn-ea"/>
                <a:cs typeface="+mn-cs"/>
              </a:rPr>
              <a:t>rayber</a:t>
            </a:r>
            <a:r>
              <a:rPr lang="en-US" sz="1200" u="none" kern="1200" baseline="0" dirty="0" smtClean="0">
                <a:solidFill>
                  <a:schemeClr val="tx1"/>
                </a:solidFill>
                <a:latin typeface="+mn-lt"/>
                <a:ea typeface="+mn-ea"/>
                <a:cs typeface="+mn-cs"/>
              </a:rPr>
              <a:t> – </a:t>
            </a:r>
            <a:r>
              <a:rPr lang="en-US" sz="1200" u="none" kern="1200" baseline="0" dirty="0" err="1" smtClean="0">
                <a:solidFill>
                  <a:schemeClr val="tx1"/>
                </a:solidFill>
                <a:latin typeface="+mn-lt"/>
                <a:ea typeface="+mn-ea"/>
                <a:cs typeface="+mn-cs"/>
              </a:rPr>
              <a:t>zaprosil</a:t>
            </a:r>
            <a:r>
              <a:rPr lang="en-US" sz="1200" u="none" kern="1200" baseline="0" dirty="0" smtClean="0">
                <a:solidFill>
                  <a:schemeClr val="tx1"/>
                </a:solidFill>
                <a:latin typeface="+mn-lt"/>
                <a:ea typeface="+mn-ea"/>
                <a:cs typeface="+mn-cs"/>
              </a:rPr>
              <a:t> 1000 </a:t>
            </a:r>
            <a:r>
              <a:rPr lang="en-US" sz="1200" u="none" kern="1200" baseline="0" dirty="0" err="1" smtClean="0">
                <a:solidFill>
                  <a:schemeClr val="tx1"/>
                </a:solidFill>
                <a:latin typeface="+mn-lt"/>
                <a:ea typeface="+mn-ea"/>
                <a:cs typeface="+mn-cs"/>
              </a:rPr>
              <a:t>osób</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przez</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GitHub’a</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Ludzie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naprawiali</a:t>
            </a:r>
            <a:r>
              <a:rPr lang="en-US" sz="1200" u="none" kern="1200" baseline="0" dirty="0" smtClean="0">
                <a:solidFill>
                  <a:schemeClr val="tx1"/>
                </a:solidFill>
                <a:latin typeface="+mn-lt"/>
                <a:ea typeface="+mn-ea"/>
                <a:cs typeface="+mn-cs"/>
              </a:rPr>
              <a:t> mu </a:t>
            </a:r>
            <a:r>
              <a:rPr lang="en-US" sz="1200" u="none" kern="1200" baseline="0" dirty="0" err="1" smtClean="0">
                <a:solidFill>
                  <a:schemeClr val="tx1"/>
                </a:solidFill>
                <a:latin typeface="+mn-lt"/>
                <a:ea typeface="+mn-ea"/>
                <a:cs typeface="+mn-cs"/>
              </a:rPr>
              <a:t>błedy</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gramatyczne</a:t>
            </a:r>
            <a:r>
              <a:rPr lang="en-US" sz="1200" u="none" kern="1200" baseline="0" dirty="0" smtClean="0">
                <a:solidFill>
                  <a:schemeClr val="tx1"/>
                </a:solidFill>
                <a:latin typeface="+mn-lt"/>
                <a:ea typeface="+mn-ea"/>
                <a:cs typeface="+mn-cs"/>
              </a:rPr>
              <a:t>  https://</a:t>
            </a:r>
            <a:r>
              <a:rPr lang="en-US" sz="1200" u="none" kern="1200" baseline="0" dirty="0" err="1" smtClean="0">
                <a:solidFill>
                  <a:schemeClr val="tx1"/>
                </a:solidFill>
                <a:latin typeface="+mn-lt"/>
                <a:ea typeface="+mn-ea"/>
                <a:cs typeface="+mn-cs"/>
              </a:rPr>
              <a:t>github.com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rayber</a:t>
            </a:r>
            <a:r>
              <a:rPr lang="en-US" sz="1200" u="none" kern="1200" baseline="0" dirty="0" smtClean="0">
                <a:solidFill>
                  <a:schemeClr val="tx1"/>
                </a:solidFill>
                <a:latin typeface="+mn-lt"/>
                <a:ea typeface="+mn-ea"/>
                <a:cs typeface="+mn-cs"/>
              </a:rPr>
              <a:t>/wedding</a:t>
            </a:r>
          </a:p>
          <a:p>
            <a:pPr marL="1085850" lvl="2" indent="-171450">
              <a:buFont typeface="Arial"/>
              <a:buChar char="•"/>
            </a:pPr>
            <a:r>
              <a:rPr lang="en-US" sz="1200" u="none" kern="1200" dirty="0" err="1" smtClean="0">
                <a:solidFill>
                  <a:schemeClr val="tx1"/>
                </a:solidFill>
                <a:latin typeface="+mn-lt"/>
                <a:ea typeface="+mn-ea"/>
                <a:cs typeface="+mn-cs"/>
              </a:rPr>
              <a:t>Gregoriańskie</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chanty</a:t>
            </a:r>
            <a:r>
              <a:rPr lang="en-US" sz="1200" u="none" kern="1200" dirty="0" smtClean="0">
                <a:solidFill>
                  <a:schemeClr val="tx1"/>
                </a:solidFill>
                <a:latin typeface="+mn-lt"/>
                <a:ea typeface="+mn-ea"/>
                <a:cs typeface="+mn-cs"/>
              </a:rPr>
              <a:t> – </a:t>
            </a:r>
            <a:r>
              <a:rPr lang="en-US" sz="1200" u="none" kern="1200" dirty="0" err="1" smtClean="0">
                <a:solidFill>
                  <a:schemeClr val="tx1"/>
                </a:solidFill>
                <a:latin typeface="+mn-lt"/>
                <a:ea typeface="+mn-ea"/>
                <a:cs typeface="+mn-cs"/>
              </a:rPr>
              <a:t>pastora</a:t>
            </a:r>
            <a:r>
              <a:rPr lang="en-US" sz="1200" u="none" kern="1200" dirty="0" smtClean="0">
                <a:solidFill>
                  <a:schemeClr val="tx1"/>
                </a:solidFill>
                <a:latin typeface="+mn-lt"/>
                <a:ea typeface="+mn-ea"/>
                <a:cs typeface="+mn-cs"/>
              </a:rPr>
              <a:t> z </a:t>
            </a:r>
            <a:r>
              <a:rPr lang="en-US" sz="1200" u="none" kern="1200" dirty="0" err="1" smtClean="0">
                <a:solidFill>
                  <a:schemeClr val="tx1"/>
                </a:solidFill>
                <a:latin typeface="+mn-lt"/>
                <a:ea typeface="+mn-ea"/>
                <a:cs typeface="+mn-cs"/>
              </a:rPr>
              <a:t>texas</a:t>
            </a:r>
            <a:r>
              <a:rPr lang="en-US" sz="1200" u="none" kern="1200" baseline="0" dirty="0" smtClean="0">
                <a:solidFill>
                  <a:schemeClr val="tx1"/>
                </a:solidFill>
                <a:latin typeface="+mn-lt"/>
                <a:ea typeface="+mn-ea"/>
                <a:cs typeface="+mn-cs"/>
              </a:rPr>
              <a:t> – for </a:t>
            </a:r>
            <a:r>
              <a:rPr lang="en-US" sz="1200" u="none" kern="1200" baseline="0" dirty="0" err="1" smtClean="0">
                <a:solidFill>
                  <a:schemeClr val="tx1"/>
                </a:solidFill>
                <a:latin typeface="+mn-lt"/>
                <a:ea typeface="+mn-ea"/>
                <a:cs typeface="+mn-cs"/>
              </a:rPr>
              <a:t>everytbody</a:t>
            </a:r>
            <a:r>
              <a:rPr lang="en-US" sz="1200" u="none" kern="1200" baseline="0" dirty="0" smtClean="0">
                <a:solidFill>
                  <a:schemeClr val="tx1"/>
                </a:solidFill>
                <a:latin typeface="+mn-lt"/>
                <a:ea typeface="+mn-ea"/>
                <a:cs typeface="+mn-cs"/>
              </a:rPr>
              <a:t> to work on</a:t>
            </a:r>
          </a:p>
          <a:p>
            <a:pPr marL="1085850" lvl="2" indent="-171450">
              <a:buFont typeface="Arial"/>
              <a:buChar char="•"/>
            </a:pPr>
            <a:r>
              <a:rPr lang="en-US" sz="1200" u="none" kern="1200" baseline="0" dirty="0" smtClean="0">
                <a:solidFill>
                  <a:schemeClr val="tx1"/>
                </a:solidFill>
                <a:latin typeface="+mn-lt"/>
                <a:ea typeface="+mn-ea"/>
                <a:cs typeface="+mn-cs"/>
              </a:rPr>
              <a:t>Project </a:t>
            </a:r>
            <a:r>
              <a:rPr lang="en-US" sz="1200" u="none" kern="1200" baseline="0" dirty="0" err="1" smtClean="0">
                <a:solidFill>
                  <a:schemeClr val="tx1"/>
                </a:solidFill>
                <a:latin typeface="+mn-lt"/>
                <a:ea typeface="+mn-ea"/>
                <a:cs typeface="+mn-cs"/>
              </a:rPr>
              <a:t>OpenData</a:t>
            </a:r>
            <a:r>
              <a:rPr lang="en-US" sz="1200" u="none" kern="1200" baseline="0" dirty="0" smtClean="0">
                <a:solidFill>
                  <a:schemeClr val="tx1"/>
                </a:solidFill>
                <a:latin typeface="+mn-lt"/>
                <a:ea typeface="+mn-ea"/>
                <a:cs typeface="+mn-cs"/>
              </a:rPr>
              <a:t> – Stephen </a:t>
            </a:r>
            <a:r>
              <a:rPr lang="en-US" sz="1200" u="none" kern="1200" baseline="0" dirty="0" err="1" smtClean="0">
                <a:solidFill>
                  <a:schemeClr val="tx1"/>
                </a:solidFill>
                <a:latin typeface="+mn-lt"/>
                <a:ea typeface="+mn-ea"/>
                <a:cs typeface="+mn-cs"/>
              </a:rPr>
              <a:t>VanRoekel</a:t>
            </a:r>
            <a:r>
              <a:rPr lang="en-US" sz="1200" u="none" kern="1200" baseline="0" dirty="0" smtClean="0">
                <a:solidFill>
                  <a:schemeClr val="tx1"/>
                </a:solidFill>
                <a:latin typeface="+mn-lt"/>
                <a:ea typeface="+mn-ea"/>
                <a:cs typeface="+mn-cs"/>
              </a:rPr>
              <a:t> – set of tools of process to open up </a:t>
            </a:r>
            <a:endParaRPr lang="en-US" sz="1200" u="none" kern="1200" dirty="0" smtClean="0">
              <a:solidFill>
                <a:schemeClr val="tx1"/>
              </a:solidFill>
              <a:latin typeface="+mn-lt"/>
              <a:ea typeface="+mn-ea"/>
              <a:cs typeface="+mn-cs"/>
            </a:endParaRPr>
          </a:p>
          <a:p>
            <a:endParaRPr lang="en-US" dirty="0" smtClean="0"/>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a:t>
            </a:r>
            <a:r>
              <a:rPr lang="en-US" dirty="0" smtClean="0"/>
              <a:t>coding</a:t>
            </a:r>
          </a:p>
          <a:p>
            <a:pPr marL="1085850" lvl="2" indent="-171450">
              <a:buFont typeface="Arial"/>
              <a:buChar char="•"/>
            </a:pPr>
            <a:r>
              <a:rPr lang="en-US" dirty="0" smtClean="0"/>
              <a:t>Travel</a:t>
            </a:r>
            <a:r>
              <a:rPr lang="en-US" baseline="0" dirty="0" smtClean="0"/>
              <a:t> Logging</a:t>
            </a:r>
          </a:p>
          <a:p>
            <a:pPr marL="1085850" lvl="2" indent="-171450">
              <a:buFont typeface="Arial"/>
              <a:buChar char="•"/>
            </a:pPr>
            <a:r>
              <a:rPr lang="en-US" baseline="0" dirty="0" smtClean="0"/>
              <a:t>Musical Composition – Gregorian chant 1940’ is freely available now – Adam Wood put it on </a:t>
            </a:r>
            <a:r>
              <a:rPr lang="en-US" baseline="0" dirty="0" err="1" smtClean="0"/>
              <a:t>GitHub</a:t>
            </a:r>
            <a:r>
              <a:rPr lang="en-US" baseline="0" dirty="0" smtClean="0"/>
              <a:t> for improvements</a:t>
            </a:r>
          </a:p>
          <a:p>
            <a:pPr marL="1085850" lvl="2" indent="-171450">
              <a:buFont typeface="Arial"/>
              <a:buChar char="•"/>
            </a:pPr>
            <a:r>
              <a:rPr lang="en-US" baseline="0" dirty="0" smtClean="0"/>
              <a:t>Remixing Recipes - http://</a:t>
            </a:r>
            <a:r>
              <a:rPr lang="en-US" baseline="0" dirty="0" err="1" smtClean="0"/>
              <a:t>forkthecookbook.com</a:t>
            </a:r>
            <a:r>
              <a:rPr lang="en-US" baseline="0" dirty="0" smtClean="0"/>
              <a:t>/</a:t>
            </a:r>
          </a:p>
          <a:p>
            <a:pPr marL="1085850" lvl="2" indent="-171450">
              <a:buFont typeface="Arial"/>
              <a:buChar char="•"/>
            </a:pPr>
            <a:r>
              <a:rPr lang="en-US" dirty="0" smtClean="0"/>
              <a:t>Writing &amp; </a:t>
            </a:r>
            <a:r>
              <a:rPr lang="en-US" dirty="0" err="1" smtClean="0"/>
              <a:t>bloggin</a:t>
            </a:r>
            <a:r>
              <a:rPr lang="en-US" dirty="0" smtClean="0"/>
              <a:t> - https://</a:t>
            </a:r>
            <a:r>
              <a:rPr lang="en-US" dirty="0" err="1" smtClean="0"/>
              <a:t>pages.github.com</a:t>
            </a:r>
            <a:r>
              <a:rPr lang="en-US" dirty="0" smtClean="0"/>
              <a:t>/</a:t>
            </a:r>
          </a:p>
          <a:p>
            <a:r>
              <a:rPr lang="en-US" dirty="0" smtClean="0"/>
              <a:t> </a:t>
            </a:r>
          </a:p>
          <a:p>
            <a:r>
              <a:rPr lang="en-US" dirty="0" smtClean="0"/>
              <a:t> - http://</a:t>
            </a:r>
            <a:r>
              <a:rPr lang="en-US" dirty="0" err="1" smtClean="0"/>
              <a:t>www.itworld.com</a:t>
            </a:r>
            <a:r>
              <a:rPr lang="en-US" dirty="0" smtClean="0"/>
              <a:t>/article/2822952/open-source-tools/142227-Gitty-up-12-things-other-than-programming-code-that-are-managed-on-GitHub.html?nsdr=true#slide3</a:t>
            </a:r>
          </a:p>
          <a:p>
            <a:pPr marL="1085850" lvl="2" indent="-171450">
              <a:buFont typeface="Arial"/>
              <a:buChar char="•"/>
            </a:pPr>
            <a:r>
              <a:rPr lang="en-US" dirty="0" err="1" smtClean="0"/>
              <a:t>ToDo</a:t>
            </a:r>
            <a:r>
              <a:rPr lang="en-US" dirty="0" smtClean="0"/>
              <a:t> Lists https://</a:t>
            </a:r>
            <a:r>
              <a:rPr lang="en-US" dirty="0" err="1" smtClean="0"/>
              <a:t>github.com</a:t>
            </a:r>
            <a:r>
              <a:rPr lang="en-US" dirty="0" smtClean="0"/>
              <a:t>/blog/1375-task-lists-in-gfm-issues-pulls-comments    http://</a:t>
            </a:r>
            <a:r>
              <a:rPr lang="en-US" dirty="0" err="1" smtClean="0"/>
              <a:t>www.carlsednaoui.com</a:t>
            </a:r>
            <a:r>
              <a:rPr lang="en-US" dirty="0" smtClean="0"/>
              <a:t>/post/70299468325/the-best-to-do-list-a-private-gist</a:t>
            </a:r>
          </a:p>
          <a:p>
            <a:pPr marL="1085850" lvl="2" indent="-171450">
              <a:buFont typeface="Arial"/>
              <a:buChar char="•"/>
            </a:pPr>
            <a:r>
              <a:rPr lang="en-US" dirty="0" err="1" smtClean="0"/>
              <a:t>Niemieckie</a:t>
            </a:r>
            <a:r>
              <a:rPr lang="en-US" baseline="0" dirty="0" smtClean="0"/>
              <a:t> </a:t>
            </a:r>
            <a:r>
              <a:rPr lang="en-US" baseline="0" dirty="0" err="1" smtClean="0"/>
              <a:t>prawo</a:t>
            </a:r>
            <a:r>
              <a:rPr lang="en-US" baseline="0" dirty="0" smtClean="0"/>
              <a:t> – </a:t>
            </a:r>
            <a:r>
              <a:rPr lang="en-US" baseline="0" dirty="0" err="1" smtClean="0"/>
              <a:t>upublicznione</a:t>
            </a:r>
            <a:r>
              <a:rPr lang="en-US" baseline="0" dirty="0" smtClean="0"/>
              <a:t> https://</a:t>
            </a:r>
            <a:r>
              <a:rPr lang="en-US" baseline="0" dirty="0" err="1" smtClean="0"/>
              <a:t>github.com</a:t>
            </a:r>
            <a:r>
              <a:rPr lang="en-US" baseline="0" dirty="0" smtClean="0"/>
              <a:t>/bundestag/</a:t>
            </a:r>
            <a:r>
              <a:rPr lang="en-US" baseline="0" dirty="0" err="1" smtClean="0"/>
              <a:t>gesetze</a:t>
            </a:r>
            <a:endParaRPr lang="en-US" baseline="0" dirty="0" smtClean="0"/>
          </a:p>
          <a:p>
            <a:pPr marL="1085850" lvl="2" indent="-171450">
              <a:buFont typeface="Arial"/>
              <a:buChar char="•"/>
            </a:pPr>
            <a:r>
              <a:rPr lang="en-US" dirty="0" err="1" smtClean="0"/>
              <a:t>Mapy</a:t>
            </a:r>
            <a:r>
              <a:rPr lang="en-US" dirty="0" smtClean="0"/>
              <a:t> – </a:t>
            </a:r>
            <a:r>
              <a:rPr lang="en-US" dirty="0" err="1" smtClean="0"/>
              <a:t>geojson</a:t>
            </a:r>
            <a:r>
              <a:rPr lang="en-US" dirty="0" smtClean="0"/>
              <a:t> - https://</a:t>
            </a:r>
            <a:r>
              <a:rPr lang="en-US" dirty="0" err="1" smtClean="0"/>
              <a:t>github.com</a:t>
            </a:r>
            <a:r>
              <a:rPr lang="en-US" dirty="0" smtClean="0"/>
              <a:t>/blog/1528-there-s-a-map-for-that%20</a:t>
            </a:r>
          </a:p>
          <a:p>
            <a:pPr marL="1085850" lvl="2" indent="-171450">
              <a:buFont typeface="Arial"/>
              <a:buChar char="•"/>
            </a:pPr>
            <a:r>
              <a:rPr lang="en-US" dirty="0" smtClean="0"/>
              <a:t>Book writing – professor</a:t>
            </a:r>
            <a:r>
              <a:rPr lang="en-US" baseline="0" dirty="0" smtClean="0"/>
              <a:t> z </a:t>
            </a:r>
            <a:r>
              <a:rPr lang="en-US" baseline="0" dirty="0" err="1" smtClean="0"/>
              <a:t>Grenady</a:t>
            </a:r>
            <a:r>
              <a:rPr lang="en-US" baseline="0" dirty="0" smtClean="0"/>
              <a:t> </a:t>
            </a:r>
            <a:r>
              <a:rPr lang="en-US" baseline="0" dirty="0" err="1" smtClean="0"/>
              <a:t>nie</a:t>
            </a:r>
            <a:r>
              <a:rPr lang="en-US" baseline="0" dirty="0" smtClean="0"/>
              <a:t> </a:t>
            </a:r>
            <a:r>
              <a:rPr lang="en-US" baseline="0" dirty="0" err="1" smtClean="0"/>
              <a:t>znał</a:t>
            </a:r>
            <a:r>
              <a:rPr lang="en-US" baseline="0" dirty="0" smtClean="0"/>
              <a:t> </a:t>
            </a:r>
            <a:r>
              <a:rPr lang="en-US" baseline="0" dirty="0" err="1" smtClean="0"/>
              <a:t>jezyka</a:t>
            </a:r>
            <a:r>
              <a:rPr lang="en-US" baseline="0" dirty="0" smtClean="0"/>
              <a:t> </a:t>
            </a:r>
            <a:r>
              <a:rPr lang="en-US" baseline="0" dirty="0" err="1" smtClean="0"/>
              <a:t>angielskiego</a:t>
            </a:r>
            <a:r>
              <a:rPr lang="en-US" baseline="0" dirty="0" smtClean="0"/>
              <a:t> – </a:t>
            </a:r>
            <a:r>
              <a:rPr lang="en-US" baseline="0" dirty="0" err="1" smtClean="0"/>
              <a:t>ludzie</a:t>
            </a:r>
            <a:r>
              <a:rPr lang="en-US" baseline="0" dirty="0" smtClean="0"/>
              <a:t> </a:t>
            </a:r>
            <a:r>
              <a:rPr lang="en-US" baseline="0" dirty="0" err="1" smtClean="0"/>
              <a:t>pomogli</a:t>
            </a:r>
            <a:r>
              <a:rPr lang="en-US" baseline="0" dirty="0" smtClean="0"/>
              <a:t> </a:t>
            </a:r>
            <a:r>
              <a:rPr lang="en-US" baseline="0" dirty="0" err="1" smtClean="0"/>
              <a:t>za</a:t>
            </a:r>
            <a:r>
              <a:rPr lang="en-US" baseline="0" dirty="0" smtClean="0"/>
              <a:t> </a:t>
            </a:r>
            <a:r>
              <a:rPr lang="en-US" baseline="0" dirty="0" err="1" smtClean="0"/>
              <a:t>pomoca</a:t>
            </a:r>
            <a:r>
              <a:rPr lang="en-US" baseline="0" dirty="0" smtClean="0"/>
              <a:t> </a:t>
            </a:r>
            <a:r>
              <a:rPr lang="en-US" baseline="0" dirty="0" err="1" smtClean="0"/>
              <a:t>isseues</a:t>
            </a:r>
            <a:r>
              <a:rPr lang="en-US" baseline="0" dirty="0" smtClean="0"/>
              <a:t>/pull requests </a:t>
            </a:r>
          </a:p>
          <a:p>
            <a:pPr marL="1085850" lvl="2" indent="-171450">
              <a:buFont typeface="Arial"/>
              <a:buChar char="•"/>
            </a:pPr>
            <a:r>
              <a:rPr lang="en-US" baseline="0" dirty="0" err="1" smtClean="0"/>
              <a:t>Darmowe</a:t>
            </a:r>
            <a:r>
              <a:rPr lang="en-US" baseline="0" dirty="0" smtClean="0"/>
              <a:t> </a:t>
            </a:r>
            <a:r>
              <a:rPr lang="en-US" baseline="0" dirty="0" err="1" smtClean="0"/>
              <a:t>książki</a:t>
            </a:r>
            <a:r>
              <a:rPr lang="en-US" baseline="0" dirty="0" smtClean="0"/>
              <a:t> do </a:t>
            </a:r>
            <a:r>
              <a:rPr lang="en-US" baseline="0" dirty="0" err="1" smtClean="0"/>
              <a:t>programowania</a:t>
            </a:r>
            <a:r>
              <a:rPr lang="en-US" baseline="0" dirty="0" smtClean="0"/>
              <a:t> - http://</a:t>
            </a:r>
            <a:r>
              <a:rPr lang="en-US" baseline="0" dirty="0" err="1" smtClean="0"/>
              <a:t>www.itworld.com</a:t>
            </a:r>
            <a:r>
              <a:rPr lang="en-US" baseline="0" dirty="0" smtClean="0"/>
              <a:t>/article/2705208/cloud-computing/500-free-programming-books--</a:t>
            </a:r>
            <a:r>
              <a:rPr lang="en-US" baseline="0" dirty="0" err="1" smtClean="0"/>
              <a:t>github</a:t>
            </a:r>
            <a:r>
              <a:rPr lang="en-US" baseline="0" dirty="0" smtClean="0"/>
              <a:t>-s-got--</a:t>
            </a:r>
            <a:r>
              <a:rPr lang="en-US" baseline="0" dirty="0" err="1" smtClean="0"/>
              <a:t>em.html</a:t>
            </a:r>
            <a:r>
              <a:rPr lang="en-US" baseline="0" dirty="0" smtClean="0"/>
              <a:t>  https://</a:t>
            </a:r>
            <a:r>
              <a:rPr lang="en-US" baseline="0" dirty="0" err="1" smtClean="0"/>
              <a:t>github.com</a:t>
            </a:r>
            <a:r>
              <a:rPr lang="en-US" baseline="0" dirty="0" smtClean="0"/>
              <a:t>/vhf/free-programming-books 500 </a:t>
            </a:r>
            <a:r>
              <a:rPr lang="en-US" baseline="0" dirty="0" err="1" smtClean="0"/>
              <a:t>ksiazek</a:t>
            </a:r>
            <a:r>
              <a:rPr lang="en-US" baseline="0" dirty="0" smtClean="0"/>
              <a:t> I 18 </a:t>
            </a:r>
            <a:r>
              <a:rPr lang="en-US" baseline="0" dirty="0" err="1" smtClean="0"/>
              <a:t>jezykow</a:t>
            </a:r>
            <a:endParaRPr lang="en-US" baseline="0" dirty="0" smtClean="0"/>
          </a:p>
          <a:p>
            <a:pPr marL="1085850" lvl="2" indent="-171450">
              <a:buFont typeface="Arial"/>
              <a:buChar char="•"/>
            </a:pPr>
            <a:r>
              <a:rPr lang="en-US" baseline="0" dirty="0" smtClean="0"/>
              <a:t>Travel plans -https://</a:t>
            </a:r>
            <a:r>
              <a:rPr lang="en-US" baseline="0" dirty="0" err="1" smtClean="0"/>
              <a:t>github.com</a:t>
            </a:r>
            <a:r>
              <a:rPr lang="en-US" baseline="0" dirty="0" smtClean="0"/>
              <a:t>/</a:t>
            </a:r>
            <a:r>
              <a:rPr lang="en-US" baseline="0" dirty="0" err="1" smtClean="0"/>
              <a:t>xzyfer</a:t>
            </a:r>
            <a:r>
              <a:rPr lang="en-US" baseline="0" dirty="0" smtClean="0"/>
              <a:t>/us-travel-checklist asked for advice and opinions</a:t>
            </a:r>
            <a:endParaRPr lang="en-US" dirty="0" smtClean="0"/>
          </a:p>
          <a:p>
            <a:endParaRPr lang="en-US" dirty="0" smtClean="0"/>
          </a:p>
          <a:p>
            <a:endParaRPr lang="en-US" dirty="0" smtClean="0"/>
          </a:p>
          <a:p>
            <a:r>
              <a:rPr lang="en-US" dirty="0" smtClean="0"/>
              <a:t> - http://</a:t>
            </a:r>
            <a:r>
              <a:rPr lang="en-US" dirty="0" err="1" smtClean="0"/>
              <a:t>www.infoworld.com</a:t>
            </a:r>
            <a:r>
              <a:rPr lang="en-US" dirty="0" smtClean="0"/>
              <a:t>/article/2886828/collaboration-software/</a:t>
            </a:r>
            <a:r>
              <a:rPr lang="en-US" dirty="0" err="1" smtClean="0"/>
              <a:t>github</a:t>
            </a:r>
            <a:r>
              <a:rPr lang="en-US" dirty="0" smtClean="0"/>
              <a:t>-for-the-rest-of-</a:t>
            </a:r>
            <a:r>
              <a:rPr lang="en-US" dirty="0" err="1" smtClean="0"/>
              <a:t>us.html</a:t>
            </a:r>
            <a:endParaRPr lang="en-US" dirty="0" smtClean="0"/>
          </a:p>
          <a:p>
            <a:pPr marL="1085850" lvl="2" indent="-171450">
              <a:buFont typeface="Arial"/>
              <a:buChar char="•"/>
            </a:pPr>
            <a:r>
              <a:rPr lang="en-US" dirty="0" smtClean="0"/>
              <a:t>Narrative</a:t>
            </a:r>
            <a:r>
              <a:rPr lang="en-US" baseline="0" dirty="0" smtClean="0"/>
              <a:t> collaboration working in a distributed environment</a:t>
            </a:r>
            <a:endParaRPr lang="en-US" dirty="0" smtClean="0"/>
          </a:p>
          <a:p>
            <a:pPr marL="1085850" lvl="2" indent="-171450">
              <a:buFont typeface="Arial"/>
              <a:buChar char="•"/>
            </a:pPr>
            <a:r>
              <a:rPr lang="en-US" sz="1200" kern="1200" dirty="0" smtClean="0">
                <a:solidFill>
                  <a:schemeClr val="tx1"/>
                </a:solidFill>
                <a:latin typeface="+mn-lt"/>
                <a:ea typeface="+mn-ea"/>
                <a:cs typeface="+mn-cs"/>
              </a:rPr>
              <a:t>One reason is that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has gradually exposed more of the underlying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capabilities in its Web interface. Another is the emergence of Web applications that use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as a platform. Then there's the cultural factor: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embodies a particular way of working together. Dave </a:t>
            </a:r>
            <a:r>
              <a:rPr lang="en-US" sz="1200" kern="1200" dirty="0" err="1" smtClean="0">
                <a:solidFill>
                  <a:schemeClr val="tx1"/>
                </a:solidFill>
                <a:latin typeface="+mn-lt"/>
                <a:ea typeface="+mn-ea"/>
                <a:cs typeface="+mn-cs"/>
              </a:rPr>
              <a:t>Winer</a:t>
            </a:r>
            <a:r>
              <a:rPr lang="en-US" sz="1200" kern="1200" dirty="0" smtClean="0">
                <a:solidFill>
                  <a:schemeClr val="tx1"/>
                </a:solidFill>
                <a:latin typeface="+mn-lt"/>
                <a:ea typeface="+mn-ea"/>
                <a:cs typeface="+mn-cs"/>
              </a:rPr>
              <a:t> describes it with the phrase "</a:t>
            </a:r>
            <a:r>
              <a:rPr lang="en-US" sz="1200" kern="1200" dirty="0" smtClean="0">
                <a:solidFill>
                  <a:schemeClr val="tx1"/>
                </a:solidFill>
                <a:latin typeface="+mn-lt"/>
                <a:ea typeface="+mn-ea"/>
                <a:cs typeface="+mn-cs"/>
                <a:hlinkClick r:id="rId3"/>
              </a:rPr>
              <a:t>narrate your work." I've used "</a:t>
            </a:r>
            <a:r>
              <a:rPr lang="en-US" sz="1200" kern="1200" dirty="0" smtClean="0">
                <a:solidFill>
                  <a:schemeClr val="tx1"/>
                </a:solidFill>
                <a:latin typeface="+mn-lt"/>
                <a:ea typeface="+mn-ea"/>
                <a:cs typeface="+mn-cs"/>
                <a:hlinkClick r:id="rId4"/>
              </a:rPr>
              <a:t>observable work." The </a:t>
            </a:r>
            <a:r>
              <a:rPr lang="en-US" sz="1200" kern="1200" dirty="0" smtClean="0">
                <a:solidFill>
                  <a:schemeClr val="tx1"/>
                </a:solidFill>
                <a:latin typeface="+mn-lt"/>
                <a:ea typeface="+mn-ea"/>
                <a:cs typeface="+mn-cs"/>
                <a:hlinkClick r:id="rId5"/>
              </a:rPr>
              <a:t>Responsive Organization movementcelebrates "</a:t>
            </a:r>
            <a:r>
              <a:rPr lang="en-US" sz="1200" kern="1200" dirty="0" smtClean="0">
                <a:solidFill>
                  <a:schemeClr val="tx1"/>
                </a:solidFill>
                <a:latin typeface="+mn-lt"/>
                <a:ea typeface="+mn-ea"/>
                <a:cs typeface="+mn-cs"/>
                <a:hlinkClick r:id="rId6"/>
              </a:rPr>
              <a:t>transparency over privacy." For GitHub's government evangelist, Ben Balter, it's "</a:t>
            </a:r>
            <a:r>
              <a:rPr lang="en-US" sz="1200" kern="1200" dirty="0" smtClean="0">
                <a:solidFill>
                  <a:schemeClr val="tx1"/>
                </a:solidFill>
                <a:latin typeface="+mn-lt"/>
                <a:ea typeface="+mn-ea"/>
                <a:cs typeface="+mn-cs"/>
                <a:hlinkClick r:id="rId7"/>
              </a:rPr>
              <a:t>open collaboration." </a:t>
            </a:r>
            <a:endParaRPr lang="en-US" sz="1200" kern="1200" dirty="0" smtClean="0">
              <a:solidFill>
                <a:schemeClr val="tx1"/>
              </a:solidFill>
              <a:latin typeface="+mn-lt"/>
              <a:ea typeface="+mn-ea"/>
              <a:cs typeface="+mn-cs"/>
            </a:endParaRPr>
          </a:p>
          <a:p>
            <a:pPr marL="1085850" lvl="2" indent="-171450">
              <a:buFont typeface="Arial"/>
              <a:buChar char="•"/>
            </a:pPr>
            <a:r>
              <a:rPr lang="en-US" sz="1200" kern="1200" dirty="0" smtClean="0">
                <a:solidFill>
                  <a:schemeClr val="tx1"/>
                </a:solidFill>
                <a:latin typeface="+mn-lt"/>
                <a:ea typeface="+mn-ea"/>
                <a:cs typeface="+mn-cs"/>
              </a:rPr>
              <a:t>"That's insane," says Brian Doll. "If you're a bank, the wealth management tools your employees and your customers use </a:t>
            </a:r>
            <a:r>
              <a:rPr lang="en-US" sz="1200" i="1" kern="1200" dirty="0" smtClean="0">
                <a:solidFill>
                  <a:schemeClr val="tx1"/>
                </a:solidFill>
                <a:latin typeface="+mn-lt"/>
                <a:ea typeface="+mn-ea"/>
                <a:cs typeface="+mn-cs"/>
              </a:rPr>
              <a:t>are</a:t>
            </a:r>
            <a:r>
              <a:rPr lang="en-US" sz="1200" i="0" kern="1200" dirty="0" smtClean="0">
                <a:solidFill>
                  <a:schemeClr val="tx1"/>
                </a:solidFill>
                <a:latin typeface="+mn-lt"/>
                <a:ea typeface="+mn-ea"/>
                <a:cs typeface="+mn-cs"/>
              </a:rPr>
              <a:t> the product, how can those people not have a direct hand in improving it?" With </a:t>
            </a:r>
            <a:r>
              <a:rPr lang="en-US" sz="1200" i="0" kern="1200" dirty="0" err="1" smtClean="0">
                <a:solidFill>
                  <a:schemeClr val="tx1"/>
                </a:solidFill>
                <a:latin typeface="+mn-lt"/>
                <a:ea typeface="+mn-ea"/>
                <a:cs typeface="+mn-cs"/>
              </a:rPr>
              <a:t>GitHub</a:t>
            </a:r>
            <a:r>
              <a:rPr lang="en-US" sz="1200" i="0" kern="1200" dirty="0" smtClean="0">
                <a:solidFill>
                  <a:schemeClr val="tx1"/>
                </a:solidFill>
                <a:latin typeface="+mn-lt"/>
                <a:ea typeface="+mn-ea"/>
                <a:cs typeface="+mn-cs"/>
              </a:rPr>
              <a:t>, every stakeholder can become a first-class participant. Rather than writing emails that orbit the system of record, they can send pull requests and discuss related issues directly in that system. </a:t>
            </a:r>
            <a:endParaRPr lang="en-US" dirty="0" smtClean="0"/>
          </a:p>
          <a:p>
            <a:endParaRPr lang="en-US" dirty="0" smtClean="0"/>
          </a:p>
          <a:p>
            <a:r>
              <a:rPr lang="en-US" dirty="0" smtClean="0"/>
              <a:t> - http://</a:t>
            </a:r>
            <a:r>
              <a:rPr lang="en-US" dirty="0" err="1" smtClean="0"/>
              <a:t>www.searchenginepeople.com</a:t>
            </a:r>
            <a:r>
              <a:rPr lang="en-US" dirty="0" smtClean="0"/>
              <a:t>/blog/managing-non-code-projects-with-</a:t>
            </a:r>
            <a:r>
              <a:rPr lang="en-US" dirty="0" err="1" smtClean="0"/>
              <a:t>github.html</a:t>
            </a:r>
            <a:endParaRPr lang="en-US" dirty="0" smtClean="0"/>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8"/>
              </a:rPr>
              <a:t>Wired, </a:t>
            </a:r>
            <a:r>
              <a:rPr lang="en-US" sz="1200" u="sng" kern="1200" dirty="0" smtClean="0">
                <a:solidFill>
                  <a:schemeClr val="tx1"/>
                </a:solidFill>
                <a:latin typeface="+mn-lt"/>
                <a:ea typeface="+mn-ea"/>
                <a:cs typeface="+mn-cs"/>
                <a:hlinkClick r:id="rId9"/>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a:p>
            <a:pPr marL="171450" indent="-171450">
              <a:buFont typeface="Arial"/>
              <a:buChar char="•"/>
            </a:pPr>
            <a:endParaRPr lang="en-US" sz="1200" u="sng" kern="1200" dirty="0" smtClean="0">
              <a:solidFill>
                <a:schemeClr val="tx1"/>
              </a:solidFill>
              <a:latin typeface="+mn-lt"/>
              <a:ea typeface="+mn-ea"/>
              <a:cs typeface="+mn-cs"/>
            </a:endParaRPr>
          </a:p>
          <a:p>
            <a:pPr marL="0" indent="0">
              <a:buFont typeface="Arial"/>
              <a:buNone/>
            </a:pPr>
            <a:r>
              <a:rPr lang="en-US" sz="1200" u="none" kern="1200" dirty="0" err="1" smtClean="0">
                <a:solidFill>
                  <a:schemeClr val="tx1"/>
                </a:solidFill>
                <a:latin typeface="+mn-lt"/>
                <a:ea typeface="+mn-ea"/>
                <a:cs typeface="+mn-cs"/>
              </a:rPr>
              <a:t>Niestandardowe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przypadki</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użycia</a:t>
            </a:r>
            <a:r>
              <a:rPr lang="en-US" sz="1200" u="non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4CB756B3-920B-BF4B-941F-609798E27EE1}" type="slidenum">
              <a:rPr lang="en-US" smtClean="0"/>
              <a:t>15</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While many of </a:t>
            </a:r>
            <a:r>
              <a:rPr lang="en-US" sz="1200" kern="1200" dirty="0" err="1" smtClean="0">
                <a:solidFill>
                  <a:schemeClr val="tx1"/>
                </a:solidFill>
                <a:latin typeface="+mn-lt"/>
                <a:ea typeface="+mn-ea"/>
                <a:cs typeface="+mn-cs"/>
              </a:rPr>
              <a:t>GitHub’s</a:t>
            </a:r>
            <a:r>
              <a:rPr lang="en-US" sz="1200" kern="1200" dirty="0" smtClean="0">
                <a:solidFill>
                  <a:schemeClr val="tx1"/>
                </a:solidFill>
                <a:latin typeface="+mn-lt"/>
                <a:ea typeface="+mn-ea"/>
                <a:cs typeface="+mn-cs"/>
              </a:rPr>
              <a:t> capabilities require knowledge of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its underlying and complicated version control language, forking and branching can both be done with nothing more than a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account and a few clicks.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has the additional benefit of a liberal use policy, so you are in complete control of anything you upload there.</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GitHub</a:t>
            </a:r>
            <a:r>
              <a:rPr lang="en-US" sz="1200" kern="1200" baseline="0" dirty="0" smtClean="0">
                <a:solidFill>
                  <a:schemeClr val="tx1"/>
                </a:solidFill>
                <a:latin typeface="+mn-lt"/>
                <a:ea typeface="+mn-ea"/>
                <a:cs typeface="+mn-cs"/>
              </a:rPr>
              <a:t> Terms of service - https://</a:t>
            </a:r>
            <a:r>
              <a:rPr lang="en-US" sz="1200" kern="1200" baseline="0" dirty="0" err="1" smtClean="0">
                <a:solidFill>
                  <a:schemeClr val="tx1"/>
                </a:solidFill>
                <a:latin typeface="+mn-lt"/>
                <a:ea typeface="+mn-ea"/>
                <a:cs typeface="+mn-cs"/>
              </a:rPr>
              <a:t>help.github.com</a:t>
            </a:r>
            <a:r>
              <a:rPr lang="en-US" sz="1200" kern="1200" baseline="0" dirty="0" smtClean="0">
                <a:solidFill>
                  <a:schemeClr val="tx1"/>
                </a:solidFill>
                <a:latin typeface="+mn-lt"/>
                <a:ea typeface="+mn-ea"/>
                <a:cs typeface="+mn-cs"/>
              </a:rPr>
              <a:t>/articles/</a:t>
            </a:r>
            <a:r>
              <a:rPr lang="en-US" sz="1200" kern="1200" baseline="0" dirty="0" err="1" smtClean="0">
                <a:solidFill>
                  <a:schemeClr val="tx1"/>
                </a:solidFill>
                <a:latin typeface="+mn-lt"/>
                <a:ea typeface="+mn-ea"/>
                <a:cs typeface="+mn-cs"/>
              </a:rPr>
              <a:t>github</a:t>
            </a:r>
            <a:r>
              <a:rPr lang="en-US" sz="1200" kern="1200" baseline="0" dirty="0" smtClean="0">
                <a:solidFill>
                  <a:schemeClr val="tx1"/>
                </a:solidFill>
                <a:latin typeface="+mn-lt"/>
                <a:ea typeface="+mn-ea"/>
                <a:cs typeface="+mn-cs"/>
              </a:rPr>
              <a:t>-terms-of-service</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Just as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is great for allowing people to </a:t>
            </a:r>
            <a:r>
              <a:rPr lang="en-US" sz="1200" kern="1200" dirty="0" err="1" smtClean="0">
                <a:solidFill>
                  <a:schemeClr val="tx1"/>
                </a:solidFill>
                <a:latin typeface="+mn-lt"/>
                <a:ea typeface="+mn-ea"/>
                <a:cs typeface="+mn-cs"/>
              </a:rPr>
              <a:t>crowdsource</a:t>
            </a:r>
            <a:r>
              <a:rPr lang="en-US" sz="1200" kern="1200" dirty="0" smtClean="0">
                <a:solidFill>
                  <a:schemeClr val="tx1"/>
                </a:solidFill>
                <a:latin typeface="+mn-lt"/>
                <a:ea typeface="+mn-ea"/>
                <a:cs typeface="+mn-cs"/>
              </a:rPr>
              <a:t> programming code, it’s also for great for crowdsourcing non-code documents. In particular, it allows for document owners to gather suggested changes, while retaining control of what changes actually get applied through the use of pull requests.</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3482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17</a:t>
            </a:fld>
            <a:endParaRPr lang="en-US"/>
          </a:p>
        </p:txBody>
      </p:sp>
    </p:spTree>
    <p:extLst>
      <p:ext uri="{BB962C8B-B14F-4D97-AF65-F5344CB8AC3E}">
        <p14:creationId xmlns:p14="http://schemas.microsoft.com/office/powerpoint/2010/main" val="1967319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www.sitepoint.com</a:t>
            </a:r>
            <a:r>
              <a:rPr lang="en-US" sz="1200" u="sng" kern="1200" dirty="0" smtClean="0">
                <a:solidFill>
                  <a:schemeClr val="tx1"/>
                </a:solidFill>
                <a:latin typeface="+mn-lt"/>
                <a:ea typeface="+mn-ea"/>
                <a:cs typeface="+mn-cs"/>
              </a:rPr>
              <a:t>/5-free-html5-presentation-systems/</a:t>
            </a:r>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alexcican.com</a:t>
            </a:r>
            <a:r>
              <a:rPr lang="en-US" sz="1200" u="sng" kern="1200" dirty="0" smtClean="0">
                <a:solidFill>
                  <a:schemeClr val="tx1"/>
                </a:solidFill>
                <a:latin typeface="+mn-lt"/>
                <a:ea typeface="+mn-ea"/>
                <a:cs typeface="+mn-cs"/>
              </a:rPr>
              <a:t>/post/guide-hosting-website-</a:t>
            </a:r>
            <a:r>
              <a:rPr lang="en-US" sz="1200" u="sng" kern="1200" dirty="0" err="1" smtClean="0">
                <a:solidFill>
                  <a:schemeClr val="tx1"/>
                </a:solidFill>
                <a:latin typeface="+mn-lt"/>
                <a:ea typeface="+mn-ea"/>
                <a:cs typeface="+mn-cs"/>
              </a:rPr>
              <a:t>dropbox</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jmcglone.com</a:t>
            </a:r>
            <a:r>
              <a:rPr lang="en-US" sz="1200" u="sng" kern="1200" dirty="0" smtClean="0">
                <a:solidFill>
                  <a:schemeClr val="tx1"/>
                </a:solidFill>
                <a:latin typeface="+mn-lt"/>
                <a:ea typeface="+mn-ea"/>
                <a:cs typeface="+mn-cs"/>
              </a:rPr>
              <a:t>/guides/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-pages/</a:t>
            </a: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hankquinlan.github.io</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none" kern="1200" dirty="0" err="1" smtClean="0">
                <a:solidFill>
                  <a:schemeClr val="tx1"/>
                </a:solidFill>
                <a:latin typeface="+mn-lt"/>
                <a:ea typeface="+mn-ea"/>
                <a:cs typeface="+mn-cs"/>
              </a:rPr>
              <a:t>Prezentacje</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na</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 Pages with </a:t>
            </a:r>
            <a:r>
              <a:rPr lang="en-US" sz="1200" u="none" kern="1200" dirty="0" err="1" smtClean="0">
                <a:solidFill>
                  <a:schemeClr val="tx1"/>
                </a:solidFill>
                <a:latin typeface="+mn-lt"/>
                <a:ea typeface="+mn-ea"/>
                <a:cs typeface="+mn-cs"/>
              </a:rPr>
              <a:t>Reveal.js</a:t>
            </a:r>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 	- http://</a:t>
            </a:r>
            <a:r>
              <a:rPr lang="en-US" sz="1200" u="none" kern="1200" dirty="0" err="1" smtClean="0">
                <a:solidFill>
                  <a:schemeClr val="tx1"/>
                </a:solidFill>
                <a:latin typeface="+mn-lt"/>
                <a:ea typeface="+mn-ea"/>
                <a:cs typeface="+mn-cs"/>
              </a:rPr>
              <a:t>slidedeck.io</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EvanOxfeld</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revealjs</a:t>
            </a:r>
            <a:r>
              <a:rPr lang="en-US" sz="1200" u="none" kern="1200" dirty="0" smtClean="0">
                <a:solidFill>
                  <a:schemeClr val="tx1"/>
                </a:solidFill>
                <a:latin typeface="+mn-lt"/>
                <a:ea typeface="+mn-ea"/>
                <a:cs typeface="+mn-cs"/>
              </a:rPr>
              <a:t>-on-</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-presentation</a:t>
            </a:r>
          </a:p>
          <a:p>
            <a:r>
              <a:rPr lang="en-US" sz="1200" u="none" kern="1200" dirty="0" smtClean="0">
                <a:solidFill>
                  <a:schemeClr val="tx1"/>
                </a:solidFill>
                <a:latin typeface="+mn-lt"/>
                <a:ea typeface="+mn-ea"/>
                <a:cs typeface="+mn-cs"/>
              </a:rPr>
              <a:t>	-</a:t>
            </a:r>
            <a:r>
              <a:rPr lang="en-US" sz="1200" u="none" kern="1200" baseline="0" dirty="0" smtClean="0">
                <a:solidFill>
                  <a:schemeClr val="tx1"/>
                </a:solidFill>
                <a:latin typeface="+mn-lt"/>
                <a:ea typeface="+mn-ea"/>
                <a:cs typeface="+mn-cs"/>
              </a:rPr>
              <a:t> http://</a:t>
            </a:r>
            <a:r>
              <a:rPr lang="en-US" sz="1200" u="none" kern="1200" baseline="0" dirty="0" err="1" smtClean="0">
                <a:solidFill>
                  <a:schemeClr val="tx1"/>
                </a:solidFill>
                <a:latin typeface="+mn-lt"/>
                <a:ea typeface="+mn-ea"/>
                <a:cs typeface="+mn-cs"/>
              </a:rPr>
              <a:t>blog.evanoxfeld.com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a:t>
            </a:r>
            <a:r>
              <a:rPr lang="en-US" sz="1200" u="none" kern="1200" baseline="0" dirty="0" smtClean="0">
                <a:solidFill>
                  <a:schemeClr val="tx1"/>
                </a:solidFill>
                <a:latin typeface="+mn-lt"/>
                <a:ea typeface="+mn-ea"/>
                <a:cs typeface="+mn-cs"/>
              </a:rPr>
              <a:t>-on-</a:t>
            </a:r>
            <a:r>
              <a:rPr lang="en-US" sz="1200" u="none" kern="1200" baseline="0" dirty="0" err="1" smtClean="0">
                <a:solidFill>
                  <a:schemeClr val="tx1"/>
                </a:solidFill>
                <a:latin typeface="+mn-lt"/>
                <a:ea typeface="+mn-ea"/>
                <a:cs typeface="+mn-cs"/>
              </a:rPr>
              <a:t>github</a:t>
            </a:r>
            <a:r>
              <a:rPr lang="en-US" sz="1200" u="none" kern="1200" baseline="0" dirty="0" smtClean="0">
                <a:solidFill>
                  <a:schemeClr val="tx1"/>
                </a:solidFill>
                <a:latin typeface="+mn-lt"/>
                <a:ea typeface="+mn-ea"/>
                <a:cs typeface="+mn-cs"/>
              </a:rPr>
              <a:t>-presentation/#/5</a:t>
            </a:r>
          </a:p>
          <a:p>
            <a:r>
              <a:rPr lang="en-US" sz="1200" u="none" kern="1200" baseline="0" dirty="0" smtClean="0">
                <a:solidFill>
                  <a:schemeClr val="tx1"/>
                </a:solidFill>
                <a:latin typeface="+mn-lt"/>
                <a:ea typeface="+mn-ea"/>
                <a:cs typeface="+mn-cs"/>
              </a:rPr>
              <a:t>	- http://</a:t>
            </a:r>
            <a:r>
              <a:rPr lang="en-US" sz="1200" u="none" kern="1200" baseline="0" dirty="0" err="1" smtClean="0">
                <a:solidFill>
                  <a:schemeClr val="tx1"/>
                </a:solidFill>
                <a:latin typeface="+mn-lt"/>
                <a:ea typeface="+mn-ea"/>
                <a:cs typeface="+mn-cs"/>
              </a:rPr>
              <a:t>martinbrochhaus.com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revealjs.html</a:t>
            </a:r>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	- https://</a:t>
            </a:r>
            <a:r>
              <a:rPr lang="en-US" sz="1200" u="none" kern="1200" baseline="0" dirty="0" err="1" smtClean="0">
                <a:solidFill>
                  <a:schemeClr val="tx1"/>
                </a:solidFill>
                <a:latin typeface="+mn-lt"/>
                <a:ea typeface="+mn-ea"/>
                <a:cs typeface="+mn-cs"/>
              </a:rPr>
              <a:t>pages.github.com</a:t>
            </a:r>
            <a:r>
              <a:rPr lang="en-US" sz="1200" u="none" kern="1200" baseline="0" dirty="0" smtClean="0">
                <a:solidFill>
                  <a:schemeClr val="tx1"/>
                </a:solidFill>
                <a:latin typeface="+mn-lt"/>
                <a:ea typeface="+mn-ea"/>
                <a:cs typeface="+mn-cs"/>
              </a:rPr>
              <a:t>/</a:t>
            </a:r>
            <a:endParaRPr lang="en-US" u="none" dirty="0"/>
          </a:p>
        </p:txBody>
      </p:sp>
      <p:sp>
        <p:nvSpPr>
          <p:cNvPr id="4" name="Slide Number Placeholder 3"/>
          <p:cNvSpPr>
            <a:spLocks noGrp="1"/>
          </p:cNvSpPr>
          <p:nvPr>
            <p:ph type="sldNum" sz="quarter" idx="10"/>
          </p:nvPr>
        </p:nvSpPr>
        <p:spPr/>
        <p:txBody>
          <a:bodyPr/>
          <a:lstStyle/>
          <a:p>
            <a:fld id="{4CB756B3-920B-BF4B-941F-609798E27EE1}" type="slidenum">
              <a:rPr lang="en-US" smtClean="0"/>
              <a:t>18</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endParaRPr lang="en-US" dirty="0" smtClean="0"/>
          </a:p>
          <a:p>
            <a:r>
              <a:rPr lang="en-US" sz="1200" kern="1200" dirty="0" smtClean="0">
                <a:solidFill>
                  <a:schemeClr val="tx1"/>
                </a:solidFill>
                <a:latin typeface="+mn-lt"/>
                <a:ea typeface="+mn-ea"/>
                <a:cs typeface="+mn-cs"/>
              </a:rPr>
              <a:t>Launched in 2008 as a platform to collaborate on software projects,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stores whatever you’re working on and keeps track of the changes you make. It shares the document with all the world and encourages the world to comment 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it turns out, that wedding invitation and an open source software project have more in common than you’d think. In </a:t>
            </a:r>
            <a:r>
              <a:rPr lang="en-US" sz="1200" kern="1200" dirty="0" err="1" smtClean="0">
                <a:solidFill>
                  <a:schemeClr val="tx1"/>
                </a:solidFill>
                <a:latin typeface="+mn-lt"/>
                <a:ea typeface="+mn-ea"/>
                <a:cs typeface="+mn-cs"/>
              </a:rPr>
              <a:t>Rayber’s</a:t>
            </a:r>
            <a:r>
              <a:rPr lang="en-US" sz="1200" kern="1200" dirty="0" smtClean="0">
                <a:solidFill>
                  <a:schemeClr val="tx1"/>
                </a:solidFill>
                <a:latin typeface="+mn-lt"/>
                <a:ea typeface="+mn-ea"/>
                <a:cs typeface="+mn-cs"/>
              </a:rPr>
              <a:t> case, soon after he uploaded his wedding invitation, one guest fixed a typo, and another added a cute congratulatory note. The folks at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think this style of cooperative tinkering represents the future: a world where anyone can suggest improvements to almost any project, and all fixes can be discussed like Facebook posts.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similar</a:t>
            </a:r>
            <a:r>
              <a:rPr lang="en-US" sz="1200" kern="1200" baseline="0" dirty="0" smtClean="0">
                <a:solidFill>
                  <a:schemeClr val="tx1"/>
                </a:solidFill>
                <a:latin typeface="+mn-lt"/>
                <a:ea typeface="+mn-ea"/>
                <a:cs typeface="+mn-cs"/>
              </a:rPr>
              <a:t> to </a:t>
            </a:r>
            <a:r>
              <a:rPr lang="en-US" sz="1200" kern="1200" baseline="0" dirty="0" err="1" smtClean="0">
                <a:solidFill>
                  <a:schemeClr val="tx1"/>
                </a:solidFill>
                <a:latin typeface="+mn-lt"/>
                <a:ea typeface="+mn-ea"/>
                <a:cs typeface="+mn-cs"/>
              </a:rPr>
              <a:t>facebook</a:t>
            </a:r>
            <a:r>
              <a:rPr lang="en-US" sz="1200" kern="1200" baseline="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“follow” other hackers to see what they’re working on. You can comment on their code — much like you’d do on a Facebook photo. You can even “star” a project to show that you </a:t>
            </a:r>
          </a:p>
          <a:p>
            <a:r>
              <a:rPr lang="en-US" sz="1200" kern="1200" dirty="0" smtClean="0">
                <a:solidFill>
                  <a:schemeClr val="tx1"/>
                </a:solidFill>
                <a:latin typeface="+mn-lt"/>
                <a:ea typeface="+mn-ea"/>
                <a:cs typeface="+mn-cs"/>
              </a:rPr>
              <a:t>like it, just as you’d “favorite” something on Twitter.</a:t>
            </a:r>
          </a:p>
          <a:p>
            <a:r>
              <a:rPr lang="en-US" sz="1200" kern="1200" dirty="0" smtClean="0">
                <a:solidFill>
                  <a:schemeClr val="tx1"/>
                </a:solidFill>
                <a:latin typeface="+mn-lt"/>
                <a:ea typeface="+mn-ea"/>
                <a:cs typeface="+mn-cs"/>
              </a:rPr>
              <a:t>But it’s much more than a social network. People discover new projects and then play around with them, making changes, trying out new ideas. Then, with the push of a button, they merge into something better. You can also “fork” projects. That’s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lingo for then when you make a copy of a project so you can then build and modify your own, independent version.</a:t>
            </a:r>
          </a:p>
          <a:p>
            <a:endParaRPr lang="en-US" dirty="0" smtClean="0"/>
          </a:p>
          <a:p>
            <a:r>
              <a:rPr lang="en-US" dirty="0" smtClean="0"/>
              <a:t>Pull</a:t>
            </a:r>
            <a:r>
              <a:rPr lang="en-US" baseline="0" dirty="0" smtClean="0"/>
              <a:t> Request – </a:t>
            </a:r>
            <a:r>
              <a:rPr lang="en-US" baseline="0" dirty="0" err="1" smtClean="0"/>
              <a:t>unqueu</a:t>
            </a:r>
            <a:r>
              <a:rPr lang="en-US" baseline="0" dirty="0" smtClean="0"/>
              <a:t> feature of </a:t>
            </a:r>
            <a:r>
              <a:rPr lang="en-US" baseline="0" dirty="0" err="1" smtClean="0"/>
              <a:t>GitHub</a:t>
            </a:r>
            <a:endParaRPr lang="en-US" baseline="0" dirty="0" smtClean="0"/>
          </a:p>
          <a:p>
            <a:endParaRPr lang="en-US" baseline="0" dirty="0" smtClean="0"/>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GitHub’s</a:t>
            </a:r>
            <a:r>
              <a:rPr lang="en-US" sz="1200" kern="1200" dirty="0" smtClean="0">
                <a:solidFill>
                  <a:schemeClr val="tx1"/>
                </a:solidFill>
                <a:latin typeface="+mn-lt"/>
                <a:ea typeface="+mn-ea"/>
                <a:cs typeface="+mn-cs"/>
              </a:rPr>
              <a:t> big innovation is the “pull request.” It’s what you do after forking something — an electronic note that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sends a software developer, saying, “Hey, I was checking out your project and I found a way to make it better. Look here and you can see what I’ve changed; press this button and the changes will become part of your project.” The pull request makes it easy for anybody to fix a typo in a document, or a bug in a software program, or propose new language to a legal document.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19</a:t>
            </a:fld>
            <a:endParaRPr lang="en-US"/>
          </a:p>
        </p:txBody>
      </p:sp>
    </p:spTree>
    <p:extLst>
      <p:ext uri="{BB962C8B-B14F-4D97-AF65-F5344CB8AC3E}">
        <p14:creationId xmlns:p14="http://schemas.microsoft.com/office/powerpoint/2010/main" val="2724218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https://www.quora.com/What-are-some-good-uses-for-the-GitHub-Student-Developer-Pack</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20</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Very</a:t>
            </a:r>
            <a:r>
              <a:rPr lang="en-US" baseline="0" dirty="0" smtClean="0"/>
              <a:t> good : http://</a:t>
            </a:r>
            <a:r>
              <a:rPr lang="en-US" baseline="0" dirty="0" err="1" smtClean="0"/>
              <a:t>www.madebyloren.com</a:t>
            </a:r>
            <a:r>
              <a:rPr lang="en-US" baseline="0" dirty="0" smtClean="0"/>
              <a:t>/</a:t>
            </a:r>
            <a:r>
              <a:rPr lang="en-US" baseline="0" dirty="0" err="1" smtClean="0"/>
              <a:t>github</a:t>
            </a:r>
            <a:r>
              <a:rPr lang="en-US" baseline="0" dirty="0" smtClean="0"/>
              <a:t>-for-writers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2</a:t>
            </a:fld>
            <a:endParaRPr lang="en-US"/>
          </a:p>
        </p:txBody>
      </p:sp>
    </p:spTree>
    <p:extLst>
      <p:ext uri="{BB962C8B-B14F-4D97-AF65-F5344CB8AC3E}">
        <p14:creationId xmlns:p14="http://schemas.microsoft.com/office/powerpoint/2010/main" val="17912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znaczy</a:t>
            </a:r>
            <a:r>
              <a:rPr lang="en-US" dirty="0" smtClean="0"/>
              <a:t> </a:t>
            </a:r>
            <a:r>
              <a:rPr lang="en-US" dirty="0" err="1" smtClean="0"/>
              <a:t>dla</a:t>
            </a:r>
            <a:r>
              <a:rPr lang="en-US" dirty="0" smtClean="0"/>
              <a:t> </a:t>
            </a:r>
            <a:r>
              <a:rPr lang="en-US" dirty="0" err="1" smtClean="0"/>
              <a:t>mnie</a:t>
            </a:r>
            <a:endParaRPr lang="en-US" dirty="0" smtClean="0"/>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moze</a:t>
            </a:r>
            <a:r>
              <a:rPr lang="en-US" dirty="0" smtClean="0"/>
              <a:t> </a:t>
            </a:r>
            <a:r>
              <a:rPr lang="en-US" dirty="0" err="1" smtClean="0"/>
              <a:t>znacycz</a:t>
            </a:r>
            <a:r>
              <a:rPr lang="en-US" dirty="0" smtClean="0"/>
              <a:t> </a:t>
            </a:r>
            <a:r>
              <a:rPr lang="en-US" dirty="0" err="1" smtClean="0"/>
              <a:t>dla</a:t>
            </a:r>
            <a:r>
              <a:rPr lang="en-US" dirty="0" smtClean="0"/>
              <a:t> was</a:t>
            </a:r>
          </a:p>
          <a:p>
            <a:r>
              <a:rPr lang="en-US" dirty="0" smtClean="0"/>
              <a:t>	</a:t>
            </a:r>
            <a:r>
              <a:rPr lang="en-US" dirty="0" err="1" smtClean="0"/>
              <a:t>Powiedziec</a:t>
            </a:r>
            <a:r>
              <a:rPr lang="en-US" dirty="0" smtClean="0"/>
              <a:t>:</a:t>
            </a:r>
          </a:p>
          <a:p>
            <a:endParaRPr lang="en-US" dirty="0" smtClean="0"/>
          </a:p>
          <a:p>
            <a:r>
              <a:rPr lang="en-US" dirty="0" err="1" smtClean="0"/>
              <a:t>Podsumowanie</a:t>
            </a:r>
            <a:r>
              <a:rPr lang="en-US" dirty="0" smtClean="0"/>
              <a:t> &amp; </a:t>
            </a:r>
            <a:r>
              <a:rPr lang="en-US" dirty="0" err="1" smtClean="0"/>
              <a:t>Pytania</a:t>
            </a:r>
            <a:endParaRPr lang="en-US" dirty="0" smtClean="0"/>
          </a:p>
          <a:p>
            <a:r>
              <a:rPr lang="en-US" baseline="0" dirty="0" smtClean="0"/>
              <a:t>	</a:t>
            </a:r>
            <a:r>
              <a:rPr lang="en-US" baseline="0" dirty="0" err="1" smtClean="0"/>
              <a:t>Powiedziec</a:t>
            </a:r>
            <a:r>
              <a:rPr lang="en-US" baseline="0" dirty="0" smtClean="0"/>
              <a:t>: </a:t>
            </a:r>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6295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dirty="0" smtClean="0"/>
          </a:p>
          <a:p>
            <a:pPr algn="l"/>
            <a:r>
              <a:rPr lang="en-US" dirty="0" err="1" smtClean="0"/>
              <a:t>Zaczynamy</a:t>
            </a:r>
            <a:r>
              <a:rPr lang="en-US" baseline="0" dirty="0" smtClean="0"/>
              <a:t> </a:t>
            </a:r>
            <a:r>
              <a:rPr lang="en-US" baseline="0" dirty="0" smtClean="0"/>
              <a:t>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Znalesc</a:t>
            </a:r>
            <a:r>
              <a:rPr lang="en-US" baseline="0" dirty="0" smtClean="0"/>
              <a:t> pare </a:t>
            </a:r>
            <a:r>
              <a:rPr lang="en-US" baseline="0" dirty="0" err="1" smtClean="0"/>
              <a:t>innych</a:t>
            </a:r>
            <a:r>
              <a:rPr lang="en-US" baseline="0" dirty="0" smtClean="0"/>
              <a:t> </a:t>
            </a:r>
            <a:r>
              <a:rPr lang="en-US" baseline="0" dirty="0" err="1" smtClean="0"/>
              <a:t>przykładów</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przemyciły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zastosowaniami</a:t>
            </a:r>
            <a:r>
              <a:rPr lang="en-US" baseline="0" dirty="0" smtClean="0"/>
              <a:t>.</a:t>
            </a:r>
            <a:endParaRPr lang="en-US" baseline="0" dirty="0" smtClean="0"/>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r>
              <a:rPr lang="en-US" baseline="0" dirty="0" smtClean="0"/>
              <a:t>Technologies invented &amp;&amp;|| popularized by NASA</a:t>
            </a:r>
            <a:endParaRPr lang="en-US" baseline="0" dirty="0" smtClean="0"/>
          </a:p>
          <a:p>
            <a:pPr algn="l"/>
            <a:r>
              <a:rPr lang="en-US" dirty="0" smtClean="0"/>
              <a:t>	- </a:t>
            </a:r>
            <a:r>
              <a:rPr lang="en-US" dirty="0" err="1" smtClean="0"/>
              <a:t>Solor</a:t>
            </a:r>
            <a:r>
              <a:rPr lang="en-US" dirty="0" smtClean="0"/>
              <a:t> panels</a:t>
            </a:r>
          </a:p>
          <a:p>
            <a:pPr algn="l"/>
            <a:r>
              <a:rPr lang="en-US" dirty="0" smtClean="0"/>
              <a:t>	- </a:t>
            </a:r>
            <a:r>
              <a:rPr lang="en-US" dirty="0" err="1" smtClean="0"/>
              <a:t>Scrach</a:t>
            </a:r>
            <a:r>
              <a:rPr lang="en-US" baseline="0" dirty="0" smtClean="0"/>
              <a:t> resistant </a:t>
            </a:r>
            <a:r>
              <a:rPr lang="en-US" baseline="0" dirty="0" err="1" smtClean="0"/>
              <a:t>serfoses</a:t>
            </a:r>
            <a:endParaRPr lang="en-US" baseline="0" dirty="0" smtClean="0"/>
          </a:p>
          <a:p>
            <a:pPr algn="l"/>
            <a:r>
              <a:rPr lang="en-US" baseline="0" dirty="0" smtClean="0"/>
              <a:t>	 - Smoke detectors</a:t>
            </a:r>
          </a:p>
          <a:p>
            <a:pPr algn="l"/>
            <a:r>
              <a:rPr lang="en-US" baseline="0" dirty="0" smtClean="0"/>
              <a:t>	- </a:t>
            </a:r>
            <a:r>
              <a:rPr lang="en-US" baseline="0" dirty="0" err="1" smtClean="0"/>
              <a:t>Bezprzewodowe</a:t>
            </a:r>
            <a:r>
              <a:rPr lang="en-US" baseline="0" dirty="0" smtClean="0"/>
              <a:t> </a:t>
            </a:r>
            <a:r>
              <a:rPr lang="en-US" baseline="0" dirty="0" err="1" smtClean="0"/>
              <a:t>narzedzia</a:t>
            </a:r>
            <a:r>
              <a:rPr lang="en-US" baseline="0" dirty="0" smtClean="0"/>
              <a:t> do </a:t>
            </a:r>
            <a:r>
              <a:rPr lang="en-US" baseline="0" dirty="0" err="1" smtClean="0"/>
              <a:t>pracy</a:t>
            </a:r>
            <a:endParaRPr lang="en-US" baseline="0" dirty="0" smtClean="0"/>
          </a:p>
          <a:p>
            <a:pPr algn="l"/>
            <a:r>
              <a:rPr lang="en-US" baseline="0" dirty="0" smtClean="0"/>
              <a:t>	- </a:t>
            </a:r>
            <a:r>
              <a:rPr lang="en-US" baseline="0" dirty="0" err="1" smtClean="0"/>
              <a:t>Filtry</a:t>
            </a:r>
            <a:r>
              <a:rPr lang="en-US" baseline="0" dirty="0" smtClean="0"/>
              <a:t> do </a:t>
            </a:r>
            <a:r>
              <a:rPr lang="en-US" baseline="0" dirty="0" err="1" smtClean="0"/>
              <a:t>wody</a:t>
            </a:r>
            <a:endParaRPr lang="en-US" baseline="0" dirty="0" smtClean="0"/>
          </a:p>
          <a:p>
            <a:pPr algn="l"/>
            <a:r>
              <a:rPr lang="en-US" baseline="0" dirty="0" smtClean="0"/>
              <a:t>	- High-</a:t>
            </a:r>
            <a:r>
              <a:rPr lang="en-US" baseline="0" dirty="0" err="1" smtClean="0"/>
              <a:t>insensity</a:t>
            </a:r>
            <a:r>
              <a:rPr lang="en-US" baseline="0" dirty="0" smtClean="0"/>
              <a:t> LED’s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6</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r>
              <a:rPr lang="en-US" baseline="0" dirty="0" smtClean="0"/>
              <a:t>:</a:t>
            </a:r>
          </a:p>
          <a:p>
            <a:endParaRPr lang="en-US" baseline="0" dirty="0" smtClean="0"/>
          </a:p>
          <a:p>
            <a:r>
              <a:rPr lang="en-US" baseline="0" dirty="0" smtClean="0"/>
              <a:t>	- </a:t>
            </a:r>
            <a:r>
              <a:rPr lang="en-US" baseline="0" dirty="0" err="1" smtClean="0"/>
              <a:t>jednym</a:t>
            </a:r>
            <a:r>
              <a:rPr lang="en-US" baseline="0" dirty="0" smtClean="0"/>
              <a:t> </a:t>
            </a:r>
            <a:r>
              <a:rPr lang="en-US" baseline="0" dirty="0" err="1" smtClean="0"/>
              <a:t>zdaniu</a:t>
            </a:r>
            <a:r>
              <a:rPr lang="en-US" baseline="0" dirty="0" smtClean="0"/>
              <a:t> : </a:t>
            </a:r>
            <a:r>
              <a:rPr lang="en-US" baseline="0" dirty="0" err="1" smtClean="0"/>
              <a:t>GitHub</a:t>
            </a:r>
            <a:r>
              <a:rPr lang="en-US" baseline="0" dirty="0" smtClean="0"/>
              <a:t> to </a:t>
            </a:r>
            <a:r>
              <a:rPr lang="en-US" baseline="0" dirty="0" err="1" smtClean="0"/>
              <a:t>platforma</a:t>
            </a:r>
            <a:r>
              <a:rPr lang="en-US" baseline="0" dirty="0" smtClean="0"/>
              <a:t> do </a:t>
            </a:r>
            <a:r>
              <a:rPr lang="en-US" baseline="0" dirty="0" err="1" smtClean="0"/>
              <a:t>przechowywania</a:t>
            </a:r>
            <a:r>
              <a:rPr lang="en-US" baseline="0" dirty="0" smtClean="0"/>
              <a:t> </a:t>
            </a:r>
            <a:r>
              <a:rPr lang="en-US" baseline="0" dirty="0" err="1" smtClean="0"/>
              <a:t>kodu</a:t>
            </a:r>
            <a:r>
              <a:rPr lang="en-US" baseline="0" dirty="0" smtClean="0"/>
              <a:t>, </a:t>
            </a:r>
            <a:r>
              <a:rPr lang="en-US" baseline="0" dirty="0" err="1" smtClean="0"/>
              <a:t>umowżliwiąca</a:t>
            </a:r>
            <a:r>
              <a:rPr lang="en-US" baseline="0" dirty="0" smtClean="0"/>
              <a:t> super </a:t>
            </a:r>
            <a:r>
              <a:rPr lang="en-US" baseline="0" dirty="0" err="1" smtClean="0"/>
              <a:t>komunikacje</a:t>
            </a:r>
            <a:r>
              <a:rPr lang="en-US" baseline="0" dirty="0" smtClean="0"/>
              <a:t> </a:t>
            </a:r>
            <a:r>
              <a:rPr lang="en-US" baseline="0" dirty="0" err="1" smtClean="0"/>
              <a:t>i</a:t>
            </a:r>
            <a:r>
              <a:rPr lang="en-US" baseline="0" dirty="0" smtClean="0"/>
              <a:t> </a:t>
            </a:r>
            <a:r>
              <a:rPr lang="en-US" baseline="0" dirty="0" err="1" smtClean="0"/>
              <a:t>otwarta</a:t>
            </a:r>
            <a:r>
              <a:rPr lang="en-US" baseline="0" dirty="0" smtClean="0"/>
              <a:t> </a:t>
            </a:r>
            <a:r>
              <a:rPr lang="en-US" baseline="0" dirty="0" err="1" smtClean="0"/>
              <a:t>prace</a:t>
            </a:r>
            <a:r>
              <a:rPr lang="en-US" baseline="0" dirty="0" smtClean="0"/>
              <a:t> z </a:t>
            </a:r>
            <a:r>
              <a:rPr lang="en-US" baseline="0" dirty="0" err="1" smtClean="0"/>
              <a:t>kodem</a:t>
            </a:r>
            <a:r>
              <a:rPr lang="en-US" baseline="0" dirty="0" smtClean="0"/>
              <a:t>(pull request)</a:t>
            </a:r>
          </a:p>
          <a:p>
            <a:endParaRPr lang="en-US" baseline="0" dirty="0" smtClean="0"/>
          </a:p>
          <a:p>
            <a:r>
              <a:rPr lang="en-US" sz="1200" kern="1200" dirty="0" smtClean="0">
                <a:solidFill>
                  <a:schemeClr val="tx1"/>
                </a:solidFill>
                <a:latin typeface="+mn-lt"/>
                <a:ea typeface="+mn-ea"/>
                <a:cs typeface="+mn-cs"/>
                <a:hlinkClick r:id="rId3"/>
              </a:rPr>
              <a:t>GitHub, the web-based platform for hosting software repositories, seems to be taking over the coding world. With over </a:t>
            </a:r>
            <a:r>
              <a:rPr lang="en-US" sz="1200" kern="1200" dirty="0" smtClean="0">
                <a:solidFill>
                  <a:schemeClr val="tx1"/>
                </a:solidFill>
                <a:latin typeface="+mn-lt"/>
                <a:ea typeface="+mn-ea"/>
                <a:cs typeface="+mn-cs"/>
                <a:hlinkClick r:id="rId4"/>
              </a:rPr>
              <a:t>10 million repositories it’s become the go-to place for hosting, sharing and contributing to open source code projects. Its appeal comes from the fact that it makes it easy to track the history of files changes (via Git), as well as collaborate and crowdsource. It’s also turned into </a:t>
            </a:r>
            <a:r>
              <a:rPr lang="en-US" sz="1200" kern="1200" dirty="0" smtClean="0">
                <a:solidFill>
                  <a:schemeClr val="tx1"/>
                </a:solidFill>
                <a:latin typeface="+mn-lt"/>
                <a:ea typeface="+mn-ea"/>
                <a:cs typeface="+mn-cs"/>
                <a:hlinkClick r:id="rId5"/>
              </a:rPr>
              <a:t>its own social network.</a:t>
            </a:r>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internetowa</a:t>
            </a:r>
            <a:r>
              <a:rPr lang="en-US" baseline="0" dirty="0" smtClean="0"/>
              <a:t> </a:t>
            </a:r>
            <a:r>
              <a:rPr lang="en-US" baseline="0" dirty="0" err="1" smtClean="0"/>
              <a:t>platforma</a:t>
            </a:r>
            <a:r>
              <a:rPr lang="en-US" baseline="0" dirty="0" smtClean="0"/>
              <a:t> do </a:t>
            </a:r>
            <a:r>
              <a:rPr lang="en-US" baseline="0" dirty="0" err="1" smtClean="0"/>
              <a:t>przechowywania</a:t>
            </a:r>
            <a:r>
              <a:rPr lang="en-US" baseline="0" dirty="0" smtClean="0"/>
              <a:t> I </a:t>
            </a:r>
            <a:r>
              <a:rPr lang="en-US" baseline="0" dirty="0" err="1" smtClean="0"/>
              <a:t>efektywnej</a:t>
            </a:r>
            <a:r>
              <a:rPr lang="en-US" baseline="0" dirty="0" smtClean="0"/>
              <a:t> </a:t>
            </a:r>
            <a:r>
              <a:rPr lang="en-US" baseline="0" dirty="0" err="1" smtClean="0"/>
              <a:t>pracy</a:t>
            </a:r>
            <a:r>
              <a:rPr lang="en-US" baseline="0" dirty="0" smtClean="0"/>
              <a:t> </a:t>
            </a:r>
            <a:r>
              <a:rPr lang="en-US" baseline="0" dirty="0" err="1" smtClean="0"/>
              <a:t>nad</a:t>
            </a:r>
            <a:r>
              <a:rPr lang="en-US" baseline="0" dirty="0" smtClean="0"/>
              <a:t> </a:t>
            </a:r>
            <a:r>
              <a:rPr lang="en-US" baseline="0" dirty="0" err="1" smtClean="0"/>
              <a:t>kodem</a:t>
            </a:r>
            <a:r>
              <a:rPr lang="en-US" baseline="0" dirty="0" smtClean="0"/>
              <a:t> w </a:t>
            </a:r>
            <a:r>
              <a:rPr lang="en-US" baseline="0" dirty="0" err="1" smtClean="0"/>
              <a:t>grupie</a:t>
            </a:r>
            <a:endParaRPr lang="en-US" baseline="0" dirty="0" smtClean="0"/>
          </a:p>
          <a:p>
            <a:r>
              <a:rPr lang="en-US" baseline="0" dirty="0" smtClean="0"/>
              <a:t>		- </a:t>
            </a:r>
            <a:r>
              <a:rPr lang="en-US" baseline="0" dirty="0" err="1" smtClean="0"/>
              <a:t>GitHub</a:t>
            </a:r>
            <a:r>
              <a:rPr lang="en-US" baseline="0" dirty="0" smtClean="0"/>
              <a:t> </a:t>
            </a:r>
            <a:r>
              <a:rPr lang="en-US" baseline="0" dirty="0" err="1" smtClean="0"/>
              <a:t>rozszerza</a:t>
            </a:r>
            <a:r>
              <a:rPr lang="en-US" baseline="0" dirty="0" smtClean="0"/>
              <a:t> </a:t>
            </a:r>
            <a:r>
              <a:rPr lang="en-US" baseline="0" dirty="0" err="1" smtClean="0"/>
              <a:t>funkcjonalnosc</a:t>
            </a:r>
            <a:r>
              <a:rPr lang="en-US" baseline="0" dirty="0" smtClean="0"/>
              <a:t> </a:t>
            </a:r>
            <a:r>
              <a:rPr lang="en-US" baseline="0" dirty="0" err="1" smtClean="0"/>
              <a:t>Git</a:t>
            </a:r>
            <a:r>
              <a:rPr lang="en-US" baseline="0" dirty="0" smtClean="0"/>
              <a:t> </a:t>
            </a:r>
            <a:r>
              <a:rPr lang="en-US" baseline="0" dirty="0" err="1" smtClean="0"/>
              <a:t>ktory</a:t>
            </a:r>
            <a:r>
              <a:rPr lang="en-US" baseline="0" dirty="0" smtClean="0"/>
              <a:t> </a:t>
            </a:r>
            <a:r>
              <a:rPr lang="en-US" baseline="0" dirty="0" err="1" smtClean="0"/>
              <a:t>lezy</a:t>
            </a:r>
            <a:r>
              <a:rPr lang="en-US" baseline="0" dirty="0" smtClean="0"/>
              <a:t> u </a:t>
            </a:r>
            <a:r>
              <a:rPr lang="en-US" baseline="0" dirty="0" err="1" smtClean="0"/>
              <a:t>jego</a:t>
            </a:r>
            <a:r>
              <a:rPr lang="en-US" baseline="0" dirty="0" smtClean="0"/>
              <a:t> </a:t>
            </a:r>
            <a:r>
              <a:rPr lang="en-US" baseline="0" dirty="0" err="1" smtClean="0"/>
              <a:t>podstaw</a:t>
            </a:r>
            <a:endParaRPr lang="en-US" baseline="0" dirty="0" smtClean="0"/>
          </a:p>
          <a:p>
            <a:endParaRPr lang="en-US" baseline="0" dirty="0" smtClean="0"/>
          </a:p>
          <a:p>
            <a:r>
              <a:rPr lang="en-US" baseline="0" dirty="0" smtClean="0"/>
              <a:t>		- no to </a:t>
            </a:r>
            <a:r>
              <a:rPr lang="en-US" baseline="0" dirty="0" err="1" smtClean="0"/>
              <a:t>teraz</a:t>
            </a:r>
            <a:r>
              <a:rPr lang="en-US" baseline="0" dirty="0" smtClean="0"/>
              <a:t> co to jest </a:t>
            </a:r>
            <a:r>
              <a:rPr lang="en-US" baseline="0" dirty="0" err="1" smtClean="0"/>
              <a:t>git</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endParaRPr lang="en-US" baseline="0" dirty="0" smtClean="0"/>
          </a:p>
          <a:p>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184417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a:t>
            </a:r>
            <a:r>
              <a:rPr lang="en-US" baseline="0" dirty="0" smtClean="0"/>
              <a:t> level over view of the action chain – and why they needed to invent </a:t>
            </a:r>
            <a:r>
              <a:rPr lang="en-US" baseline="0" dirty="0" err="1" smtClean="0"/>
              <a:t>git</a:t>
            </a:r>
            <a:r>
              <a:rPr lang="en-US" baseline="0" dirty="0" smtClean="0"/>
              <a:t> to more effectively work on </a:t>
            </a:r>
            <a:r>
              <a:rPr lang="en-US" baseline="0" dirty="0" err="1" smtClean="0"/>
              <a:t>linux</a:t>
            </a:r>
            <a:endParaRPr lang="en-US" baseline="0" dirty="0" smtClean="0"/>
          </a:p>
          <a:p>
            <a:endParaRPr lang="en-US" baseline="0" dirty="0" smtClean="0"/>
          </a:p>
          <a:p>
            <a:pPr marL="171450" indent="-171450">
              <a:buFontTx/>
              <a:buChar char="-"/>
            </a:pPr>
            <a:r>
              <a:rPr lang="en-US" baseline="0" dirty="0" smtClean="0"/>
              <a:t>Linus (</a:t>
            </a:r>
            <a:r>
              <a:rPr lang="en-US" baseline="0" dirty="0" err="1" smtClean="0"/>
              <a:t>zdjecie</a:t>
            </a:r>
            <a:r>
              <a:rPr lang="en-US" baseline="0" dirty="0" smtClean="0"/>
              <a:t>)</a:t>
            </a:r>
          </a:p>
          <a:p>
            <a:pPr marL="171450" indent="-171450">
              <a:buFontTx/>
              <a:buChar char="-"/>
            </a:pPr>
            <a:r>
              <a:rPr lang="en-US" baseline="0" dirty="0" smtClean="0"/>
              <a:t>Linux (</a:t>
            </a:r>
            <a:r>
              <a:rPr lang="en-US" baseline="0" dirty="0" err="1" smtClean="0"/>
              <a:t>zdjecie</a:t>
            </a:r>
            <a:r>
              <a:rPr lang="en-US" baseline="0" dirty="0" smtClean="0"/>
              <a:t> </a:t>
            </a:r>
            <a:r>
              <a:rPr lang="en-US" baseline="0" dirty="0" err="1" smtClean="0"/>
              <a:t>pingwina</a:t>
            </a:r>
            <a:r>
              <a:rPr lang="en-US" baseline="0" dirty="0" smtClean="0"/>
              <a:t> + </a:t>
            </a:r>
            <a:r>
              <a:rPr lang="en-US" baseline="0" dirty="0" err="1" smtClean="0"/>
              <a:t>ubuntu</a:t>
            </a:r>
            <a:r>
              <a:rPr lang="en-US" baseline="0" dirty="0" smtClean="0"/>
              <a:t>)</a:t>
            </a:r>
          </a:p>
          <a:p>
            <a:pPr marL="171450" indent="-171450">
              <a:buFontTx/>
              <a:buChar char="-"/>
            </a:pPr>
            <a:r>
              <a:rPr lang="en-US" baseline="0" dirty="0" err="1" smtClean="0"/>
              <a:t>Ilustracja</a:t>
            </a:r>
            <a:r>
              <a:rPr lang="en-US" baseline="0" dirty="0" smtClean="0"/>
              <a:t> </a:t>
            </a:r>
            <a:r>
              <a:rPr lang="en-US" baseline="0" dirty="0" err="1" smtClean="0"/>
              <a:t>problemu</a:t>
            </a:r>
            <a:r>
              <a:rPr lang="en-US" baseline="0" dirty="0" smtClean="0"/>
              <a:t> </a:t>
            </a:r>
            <a:r>
              <a:rPr lang="en-US" baseline="0" dirty="0" err="1" smtClean="0"/>
              <a:t>wielodostepu</a:t>
            </a:r>
            <a:r>
              <a:rPr lang="en-US" baseline="0" dirty="0" smtClean="0"/>
              <a:t> do </a:t>
            </a:r>
            <a:r>
              <a:rPr lang="en-US" baseline="0" dirty="0" err="1" smtClean="0"/>
              <a:t>plikow</a:t>
            </a:r>
            <a:endParaRPr lang="en-US" baseline="0" dirty="0" smtClean="0"/>
          </a:p>
          <a:p>
            <a:pPr marL="171450" indent="-171450">
              <a:buFontTx/>
              <a:buChar char="-"/>
            </a:pPr>
            <a:r>
              <a:rPr lang="en-US" baseline="0" dirty="0" err="1" smtClean="0"/>
              <a:t>Powstaje</a:t>
            </a:r>
            <a:r>
              <a:rPr lang="en-US" baseline="0" dirty="0" smtClean="0"/>
              <a:t> </a:t>
            </a:r>
            <a:r>
              <a:rPr lang="en-US" baseline="0" dirty="0" err="1" smtClean="0"/>
              <a:t>Git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175619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p>
          <a:p>
            <a:endParaRPr lang="en-US" baseline="0" dirty="0" smtClean="0"/>
          </a:p>
          <a:p>
            <a:endParaRPr lang="en-US" baseline="0" dirty="0" smtClean="0"/>
          </a:p>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9</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baseline="0" dirty="0" smtClean="0"/>
          </a:p>
          <a:p>
            <a:endParaRPr lang="en-US" baseline="0" dirty="0" smtClean="0"/>
          </a:p>
          <a:p>
            <a:endParaRPr lang="en-US" baseline="0" dirty="0" smtClean="0"/>
          </a:p>
          <a:p>
            <a:r>
              <a:rPr lang="en-US" baseline="0" dirty="0" err="1" smtClean="0"/>
              <a:t>Wszystko</a:t>
            </a:r>
            <a:r>
              <a:rPr lang="en-US" baseline="0" dirty="0" smtClean="0"/>
              <a:t> w </a:t>
            </a:r>
            <a:r>
              <a:rPr lang="en-US" baseline="0" dirty="0" err="1" smtClean="0"/>
              <a:t>oparciu</a:t>
            </a:r>
            <a:r>
              <a:rPr lang="en-US" baseline="0" dirty="0" smtClean="0"/>
              <a:t> o </a:t>
            </a:r>
            <a:r>
              <a:rPr lang="en-US" baseline="0" dirty="0" err="1" smtClean="0"/>
              <a:t>dokument</a:t>
            </a:r>
            <a:r>
              <a:rPr lang="en-US" baseline="0" dirty="0" smtClean="0"/>
              <a:t> </a:t>
            </a:r>
            <a:r>
              <a:rPr lang="en-US" baseline="0" dirty="0" err="1" smtClean="0"/>
              <a:t>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historia</a:t>
            </a:r>
            <a:r>
              <a:rPr lang="en-US" baseline="0" dirty="0" smtClean="0"/>
              <a:t> </a:t>
            </a:r>
            <a:r>
              <a:rPr lang="en-US" baseline="0" dirty="0" err="1" smtClean="0"/>
              <a:t>zmian</a:t>
            </a:r>
            <a:r>
              <a:rPr lang="en-US" baseline="0" dirty="0" smtClean="0"/>
              <a:t> w </a:t>
            </a:r>
            <a:r>
              <a:rPr lang="en-US" baseline="0" dirty="0" err="1" smtClean="0"/>
              <a:t>wielu</a:t>
            </a:r>
            <a:r>
              <a:rPr lang="en-US" baseline="0" dirty="0" smtClean="0"/>
              <a:t> </a:t>
            </a:r>
            <a:r>
              <a:rPr lang="en-US" baseline="0" dirty="0" err="1" smtClean="0"/>
              <a:t>plikach</a:t>
            </a:r>
            <a:endParaRPr lang="en-US" baseline="0" dirty="0" smtClean="0"/>
          </a:p>
          <a:p>
            <a:endParaRPr lang="en-US" baseline="0" dirty="0" smtClean="0"/>
          </a:p>
          <a:p>
            <a:r>
              <a:rPr lang="en-US" baseline="0" dirty="0" smtClean="0"/>
              <a:t>	- </a:t>
            </a:r>
            <a:r>
              <a:rPr lang="en-US" baseline="0" dirty="0" err="1" smtClean="0"/>
              <a:t>usunac</a:t>
            </a:r>
            <a:r>
              <a:rPr lang="en-US" baseline="0" dirty="0" smtClean="0"/>
              <a:t> </a:t>
            </a:r>
            <a:r>
              <a:rPr lang="en-US" baseline="0" dirty="0" err="1" smtClean="0"/>
              <a:t>prezentacje</a:t>
            </a:r>
            <a:r>
              <a:rPr lang="en-US" baseline="0" dirty="0" smtClean="0"/>
              <a:t> + </a:t>
            </a:r>
            <a:r>
              <a:rPr lang="en-US" baseline="0" dirty="0" err="1" smtClean="0"/>
              <a:t>i</a:t>
            </a:r>
            <a:r>
              <a:rPr lang="en-US" baseline="0" dirty="0" smtClean="0"/>
              <a:t> </a:t>
            </a:r>
            <a:r>
              <a:rPr lang="en-US" baseline="0" dirty="0" err="1" smtClean="0"/>
              <a:t>pociagnac</a:t>
            </a:r>
            <a:r>
              <a:rPr lang="en-US" baseline="0" dirty="0" smtClean="0"/>
              <a:t> </a:t>
            </a:r>
            <a:r>
              <a:rPr lang="en-US" baseline="0" dirty="0" err="1" smtClean="0"/>
              <a:t>ja</a:t>
            </a:r>
            <a:r>
              <a:rPr lang="en-US" baseline="0" dirty="0" smtClean="0"/>
              <a:t> z </a:t>
            </a:r>
            <a:r>
              <a:rPr lang="en-US" baseline="0" dirty="0" err="1" smtClean="0"/>
              <a:t>github’a</a:t>
            </a:r>
            <a:endParaRPr lang="en-US" baseline="0" dirty="0" smtClean="0"/>
          </a:p>
          <a:p>
            <a:endParaRPr lang="en-US" baseline="0" dirty="0" smtClean="0"/>
          </a:p>
          <a:p>
            <a:r>
              <a:rPr lang="en-US" baseline="0" dirty="0" smtClean="0"/>
              <a:t>	- </a:t>
            </a:r>
            <a:r>
              <a:rPr lang="en-US" baseline="0" dirty="0" err="1" smtClean="0"/>
              <a:t>github</a:t>
            </a:r>
            <a:r>
              <a:rPr lang="en-US" baseline="0" dirty="0" smtClean="0"/>
              <a:t> </a:t>
            </a:r>
            <a:r>
              <a:rPr lang="en-US" baseline="0" dirty="0" err="1" smtClean="0"/>
              <a:t>froent</a:t>
            </a:r>
            <a:r>
              <a:rPr lang="en-US" baseline="0" dirty="0" smtClean="0"/>
              <a:t> end – </a:t>
            </a:r>
            <a:r>
              <a:rPr lang="en-US" baseline="0" dirty="0" err="1" smtClean="0"/>
              <a:t>jak</a:t>
            </a:r>
            <a:r>
              <a:rPr lang="en-US" baseline="0" dirty="0" smtClean="0"/>
              <a:t> </a:t>
            </a:r>
            <a:r>
              <a:rPr lang="en-US" baseline="0" dirty="0" err="1" smtClean="0"/>
              <a:t>sie</a:t>
            </a:r>
            <a:r>
              <a:rPr lang="en-US" baseline="0" dirty="0" smtClean="0"/>
              <a:t> </a:t>
            </a:r>
            <a:r>
              <a:rPr lang="en-US" baseline="0" dirty="0" err="1" smtClean="0"/>
              <a:t>zerejestorowac</a:t>
            </a:r>
            <a:r>
              <a:rPr lang="en-US" baseline="0" dirty="0" smtClean="0"/>
              <a:t> </a:t>
            </a:r>
          </a:p>
          <a:p>
            <a:r>
              <a:rPr lang="en-US" baseline="0" dirty="0" smtClean="0"/>
              <a:t>	- </a:t>
            </a:r>
            <a:r>
              <a:rPr lang="en-US" baseline="0" dirty="0" err="1" smtClean="0"/>
              <a:t>jak</a:t>
            </a:r>
            <a:r>
              <a:rPr lang="en-US" baseline="0" dirty="0" smtClean="0"/>
              <a:t> </a:t>
            </a:r>
            <a:r>
              <a:rPr lang="en-US" baseline="0" dirty="0" err="1" smtClean="0"/>
              <a:t>umiescic</a:t>
            </a:r>
            <a:r>
              <a:rPr lang="en-US" baseline="0" dirty="0" smtClean="0"/>
              <a:t> </a:t>
            </a:r>
            <a:r>
              <a:rPr lang="en-US" baseline="0" dirty="0" err="1" smtClean="0"/>
              <a:t>prezentacje</a:t>
            </a:r>
            <a:r>
              <a:rPr lang="en-US" baseline="0" dirty="0" smtClean="0"/>
              <a:t>  w </a:t>
            </a:r>
            <a:r>
              <a:rPr lang="en-US" baseline="0" dirty="0" err="1" smtClean="0"/>
              <a:t>githubie</a:t>
            </a:r>
            <a:endParaRPr lang="en-US" baseline="0" dirty="0" smtClean="0"/>
          </a:p>
          <a:p>
            <a:r>
              <a:rPr lang="en-US" baseline="0" dirty="0" smtClean="0"/>
              <a:t>	- </a:t>
            </a:r>
            <a:r>
              <a:rPr lang="en-US" baseline="0" dirty="0" err="1" smtClean="0"/>
              <a:t>jak</a:t>
            </a:r>
            <a:r>
              <a:rPr lang="en-US" baseline="0" dirty="0" smtClean="0"/>
              <a:t> </a:t>
            </a:r>
            <a:r>
              <a:rPr lang="en-US" baseline="0" dirty="0" err="1" smtClean="0"/>
              <a:t>uzyc</a:t>
            </a:r>
            <a:r>
              <a:rPr lang="en-US" baseline="0" dirty="0" smtClean="0"/>
              <a:t> </a:t>
            </a:r>
            <a:r>
              <a:rPr lang="en-US" baseline="0" dirty="0" err="1" smtClean="0"/>
              <a:t>github</a:t>
            </a:r>
            <a:r>
              <a:rPr lang="en-US" baseline="0" dirty="0" smtClean="0"/>
              <a:t> </a:t>
            </a:r>
            <a:r>
              <a:rPr lang="en-US" baseline="0" dirty="0" err="1" smtClean="0"/>
              <a:t>clienta</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247928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log/2055-teachers-manage-your-courses-with-classroom-for-githu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Praca</a:t>
            </a:r>
            <a:r>
              <a:rPr lang="en-US" dirty="0" smtClean="0"/>
              <a:t> w </a:t>
            </a:r>
            <a:r>
              <a:rPr lang="en-US" dirty="0" err="1" smtClean="0"/>
              <a:t>zespole</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HoTT</a:t>
            </a:r>
            <a:r>
              <a:rPr lang="en-US" dirty="0" smtClean="0"/>
              <a:t> book : Proof</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51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moze</a:t>
            </a:r>
            <a:r>
              <a:rPr lang="en-US" dirty="0"/>
              <a:t> </a:t>
            </a:r>
            <a:r>
              <a:rPr lang="en-US" dirty="0" err="1"/>
              <a:t>znacycz</a:t>
            </a:r>
            <a:r>
              <a:rPr lang="en-US" dirty="0"/>
              <a:t> </a:t>
            </a:r>
            <a:r>
              <a:rPr lang="en-US" dirty="0" err="1"/>
              <a:t>dla</a:t>
            </a:r>
            <a:r>
              <a:rPr lang="en-US" dirty="0"/>
              <a:t> </a:t>
            </a:r>
            <a:r>
              <a:rPr lang="en-US" dirty="0" smtClean="0"/>
              <a:t>was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68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r>
              <a:rPr lang="en-US" sz="1600" dirty="0"/>
              <a:t> But as the work products and processes of every profession are increasingly digitized, many of us will gravitate to tools designed to coordinate our work on shared digital artifacts. That's why </a:t>
            </a:r>
            <a:r>
              <a:rPr lang="en-US" sz="1600" dirty="0" err="1"/>
              <a:t>Git</a:t>
            </a:r>
            <a:r>
              <a:rPr lang="en-US" sz="1600" dirty="0"/>
              <a:t> and </a:t>
            </a:r>
            <a:r>
              <a:rPr lang="en-US" sz="1600" dirty="0" err="1"/>
              <a:t>GitHub</a:t>
            </a:r>
            <a:r>
              <a:rPr lang="en-US" sz="1600" dirty="0"/>
              <a:t> are finding their way into workflows that produce artifacts other than, or in addition to, code.</a:t>
            </a:r>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a:t>
            </a:r>
            <a:endParaRPr lang="en-US" dirty="0"/>
          </a:p>
        </p:txBody>
      </p:sp>
      <p:sp>
        <p:nvSpPr>
          <p:cNvPr id="3" name="Content Placeholder 2"/>
          <p:cNvSpPr>
            <a:spLocks noGrp="1"/>
          </p:cNvSpPr>
          <p:nvPr>
            <p:ph idx="1"/>
          </p:nvPr>
        </p:nvSpPr>
        <p:spPr/>
        <p:txBody>
          <a:bodyPr/>
          <a:lstStyle/>
          <a:p>
            <a:r>
              <a:rPr lang="en-US" dirty="0" smtClean="0"/>
              <a:t>Forking</a:t>
            </a:r>
          </a:p>
          <a:p>
            <a:r>
              <a:rPr lang="en-US" dirty="0" smtClean="0"/>
              <a:t>Branching</a:t>
            </a:r>
          </a:p>
          <a:p>
            <a:r>
              <a:rPr lang="en-US" dirty="0" smtClean="0"/>
              <a:t>Pull request</a:t>
            </a:r>
            <a:endParaRPr lang="en-US" dirty="0"/>
          </a:p>
        </p:txBody>
      </p:sp>
    </p:spTree>
    <p:extLst>
      <p:ext uri="{BB962C8B-B14F-4D97-AF65-F5344CB8AC3E}">
        <p14:creationId xmlns:p14="http://schemas.microsoft.com/office/powerpoint/2010/main" val="80006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a:t>
            </a:r>
            <a:r>
              <a:rPr lang="en-US" dirty="0" smtClean="0"/>
              <a:t>source</a:t>
            </a:r>
          </a:p>
          <a:p>
            <a:r>
              <a:rPr lang="en-US" dirty="0" err="1"/>
              <a:t>gry</a:t>
            </a:r>
            <a:r>
              <a:rPr lang="en-US" dirty="0"/>
              <a:t>:</a:t>
            </a:r>
          </a:p>
          <a:p>
            <a:pPr lvl="1"/>
            <a:r>
              <a:rPr lang="en-US" u="sng" dirty="0">
                <a:hlinkClick r:id="rId3"/>
              </a:rPr>
              <a:t>https://github.com/Q42/flippybitandtheattackofthehexadecimalsfrombase16.com</a:t>
            </a:r>
          </a:p>
          <a:p>
            <a:pPr lvl="1"/>
            <a:r>
              <a:rPr lang="en-US" u="sng" dirty="0">
                <a:hlinkClick r:id="rId4"/>
              </a:rPr>
              <a:t>https://github.com/Hextris/hextris</a:t>
            </a:r>
          </a:p>
          <a:p>
            <a:r>
              <a:rPr lang="en-US" dirty="0" err="1"/>
              <a:t>prezentacje</a:t>
            </a:r>
            <a:r>
              <a:rPr lang="en-US" dirty="0"/>
              <a:t>:</a:t>
            </a:r>
          </a:p>
          <a:p>
            <a:pPr lvl="1"/>
            <a:r>
              <a:rPr lang="en-US" u="sng" dirty="0">
                <a:hlinkClick r:id="rId5"/>
              </a:rPr>
              <a:t>https://github.com/imakewebthings/deck.js</a:t>
            </a:r>
          </a:p>
          <a:p>
            <a:pPr lvl="1"/>
            <a:r>
              <a:rPr lang="en-US" u="sng" dirty="0">
                <a:hlinkClick r:id="rId6"/>
              </a:rPr>
              <a:t>https://github.com/viniciusalmeida/ninja-</a:t>
            </a:r>
            <a:r>
              <a:rPr lang="en-US" u="sng" dirty="0" smtClean="0">
                <a:hlinkClick r:id="rId6"/>
              </a:rPr>
              <a:t>presentation</a:t>
            </a:r>
          </a:p>
          <a:p>
            <a:pPr lvl="1"/>
            <a:r>
              <a:rPr lang="en-US" u="sng" dirty="0">
                <a:hlinkClick r:id="rId6"/>
              </a:rPr>
              <a:t>http://lab.hakim.se/reveal-js/#</a:t>
            </a:r>
            <a:r>
              <a:rPr lang="en-US" u="sng" dirty="0" smtClean="0">
                <a:hlinkClick r:id="rId6"/>
              </a:rPr>
              <a:t>/</a:t>
            </a:r>
          </a:p>
          <a:p>
            <a:pPr lvl="1"/>
            <a:r>
              <a:rPr lang="en-US" u="sng" dirty="0">
                <a:hlinkClick r:id="rId6"/>
              </a:rPr>
              <a:t>http://impress.github.io/impress.js/#/</a:t>
            </a:r>
            <a:r>
              <a:rPr lang="en-US" u="sng" dirty="0" smtClean="0">
                <a:hlinkClick r:id="rId6"/>
              </a:rPr>
              <a:t>ing</a:t>
            </a:r>
          </a:p>
          <a:p>
            <a:pPr lvl="1"/>
            <a:r>
              <a:rPr lang="en-US" u="sng" dirty="0">
                <a:hlinkClick r:id="rId6"/>
              </a:rPr>
              <a:t>https://pages.github.com/</a:t>
            </a:r>
          </a:p>
          <a:p>
            <a:r>
              <a:rPr lang="en-US" dirty="0" err="1"/>
              <a:t>mindmapy</a:t>
            </a:r>
            <a:r>
              <a:rPr lang="en-US" dirty="0"/>
              <a:t>:</a:t>
            </a:r>
          </a:p>
          <a:p>
            <a:pPr lvl="1"/>
            <a:r>
              <a:rPr lang="en-US" u="sng" dirty="0">
                <a:hlinkClick r:id="rId7"/>
              </a:rPr>
              <a:t>https://github.com/ondras/my-mind</a:t>
            </a:r>
          </a:p>
          <a:p>
            <a:pPr lvl="1"/>
            <a:r>
              <a:rPr lang="en-US" u="sng" dirty="0">
                <a:hlinkClick r:id="rId8"/>
              </a:rPr>
              <a:t>https://github.com/freeplane/freeplane</a:t>
            </a:r>
            <a:endParaRPr lang="en-US" u="sng" dirty="0"/>
          </a:p>
          <a:p>
            <a:endParaRPr lang="en-US" dirty="0"/>
          </a:p>
        </p:txBody>
      </p:sp>
    </p:spTree>
    <p:extLst>
      <p:ext uri="{BB962C8B-B14F-4D97-AF65-F5344CB8AC3E}">
        <p14:creationId xmlns:p14="http://schemas.microsoft.com/office/powerpoint/2010/main" val="3160308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smtClean="0"/>
          </a:p>
          <a:p>
            <a:endParaRPr lang="en-US" dirty="0"/>
          </a:p>
        </p:txBody>
      </p:sp>
    </p:spTree>
    <p:extLst>
      <p:ext uri="{BB962C8B-B14F-4D97-AF65-F5344CB8AC3E}">
        <p14:creationId xmlns:p14="http://schemas.microsoft.com/office/powerpoint/2010/main" val="111713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a:t>I've used </a:t>
            </a:r>
            <a:r>
              <a:rPr lang="en-US" dirty="0" err="1"/>
              <a:t>GitHub</a:t>
            </a:r>
            <a:r>
              <a:rPr lang="en-US" dirty="0"/>
              <a:t> for hosting code projects, discovering bleeding edge tech, and collaborating with an engineering team. And it has been simply wonderful. </a:t>
            </a:r>
            <a:r>
              <a:rPr lang="en-US" dirty="0" smtClean="0"/>
              <a:t>“</a:t>
            </a:r>
          </a:p>
          <a:p>
            <a:endParaRPr lang="en-US" dirty="0"/>
          </a:p>
          <a:p>
            <a:r>
              <a:rPr lang="en-US" dirty="0" smtClean="0"/>
              <a:t>“</a:t>
            </a:r>
            <a:r>
              <a:rPr lang="en-US" dirty="0"/>
              <a:t>the go-to social networking site for </a:t>
            </a:r>
            <a:r>
              <a:rPr lang="en-US" dirty="0" smtClean="0"/>
              <a:t>programmers”</a:t>
            </a:r>
            <a:endParaRPr lang="en-US" dirty="0"/>
          </a:p>
        </p:txBody>
      </p:sp>
    </p:spTree>
    <p:extLst>
      <p:ext uri="{BB962C8B-B14F-4D97-AF65-F5344CB8AC3E}">
        <p14:creationId xmlns:p14="http://schemas.microsoft.com/office/powerpoint/2010/main" val="416865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resources</a:t>
            </a:r>
          </a:p>
          <a:p>
            <a:r>
              <a:rPr lang="en-US" dirty="0" err="1" smtClean="0"/>
              <a:t>Git</a:t>
            </a:r>
            <a:r>
              <a:rPr lang="en-US" dirty="0" smtClean="0"/>
              <a:t> resources</a:t>
            </a:r>
            <a:endParaRPr lang="en-US" dirty="0"/>
          </a:p>
        </p:txBody>
      </p:sp>
    </p:spTree>
    <p:extLst>
      <p:ext uri="{BB962C8B-B14F-4D97-AF65-F5344CB8AC3E}">
        <p14:creationId xmlns:p14="http://schemas.microsoft.com/office/powerpoint/2010/main" val="104589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Slaidy</a:t>
            </a:r>
            <a:r>
              <a:rPr lang="en-US" dirty="0" smtClean="0"/>
              <a:t> to </a:t>
            </a:r>
            <a:r>
              <a:rPr lang="en-US" dirty="0" err="1" smtClean="0"/>
              <a:t>nie</a:t>
            </a:r>
            <a:r>
              <a:rPr lang="en-US" dirty="0" smtClean="0"/>
              <a:t> </a:t>
            </a:r>
            <a:r>
              <a:rPr lang="en-US" dirty="0" err="1" smtClean="0"/>
              <a:t>moja</a:t>
            </a:r>
            <a:r>
              <a:rPr lang="en-US" dirty="0" smtClean="0"/>
              <a:t> </a:t>
            </a:r>
            <a:r>
              <a:rPr lang="en-US" dirty="0" err="1" smtClean="0"/>
              <a:t>najmocniejsza</a:t>
            </a:r>
            <a:r>
              <a:rPr lang="en-US" dirty="0" smtClean="0"/>
              <a:t> </a:t>
            </a:r>
            <a:r>
              <a:rPr lang="en-US" dirty="0" err="1" smtClean="0"/>
              <a:t>strona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42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a:t>
            </a:r>
          </a:p>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a:t>mnie</a:t>
            </a:r>
            <a:endParaRPr lang="en-US" dirty="0"/>
          </a:p>
          <a:p>
            <a:r>
              <a:rPr lang="en-US" dirty="0"/>
              <a:t>Co </a:t>
            </a:r>
            <a:r>
              <a:rPr lang="en-US" dirty="0" err="1"/>
              <a:t>GitHub</a:t>
            </a:r>
            <a:r>
              <a:rPr lang="en-US" dirty="0"/>
              <a:t> </a:t>
            </a:r>
            <a:r>
              <a:rPr lang="en-US" dirty="0" err="1"/>
              <a:t>moze</a:t>
            </a:r>
            <a:r>
              <a:rPr lang="en-US" dirty="0"/>
              <a:t> </a:t>
            </a:r>
            <a:r>
              <a:rPr lang="en-US" dirty="0" err="1" smtClean="0"/>
              <a:t>znaczyc</a:t>
            </a:r>
            <a:r>
              <a:rPr lang="en-US" dirty="0" smtClean="0"/>
              <a:t> </a:t>
            </a:r>
            <a:r>
              <a:rPr lang="en-US" dirty="0" err="1"/>
              <a:t>dla</a:t>
            </a:r>
            <a:r>
              <a:rPr lang="en-US" dirty="0"/>
              <a:t> was</a:t>
            </a:r>
          </a:p>
          <a:p>
            <a:r>
              <a:rPr lang="en-US" dirty="0" err="1" smtClean="0"/>
              <a:t>Podsumowanie</a:t>
            </a:r>
            <a:r>
              <a:rPr lang="en-US" dirty="0" smtClean="0"/>
              <a:t> &amp; </a:t>
            </a:r>
            <a:r>
              <a:rPr lang="en-US" dirty="0" err="1" smtClean="0"/>
              <a:t>pytania</a:t>
            </a:r>
            <a:endParaRPr lang="en-US" dirty="0" smtClean="0"/>
          </a:p>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smtClean="0"/>
              <a:t>mnie</a:t>
            </a:r>
            <a:endParaRPr lang="en-US" dirty="0"/>
          </a:p>
        </p:txBody>
      </p:sp>
      <p:sp>
        <p:nvSpPr>
          <p:cNvPr id="3" name="Content Placeholder 2"/>
          <p:cNvSpPr>
            <a:spLocks noGrp="1"/>
          </p:cNvSpPr>
          <p:nvPr>
            <p:ph idx="1"/>
          </p:nvPr>
        </p:nvSpPr>
        <p:spPr/>
        <p:txBody>
          <a:bodyPr/>
          <a:lstStyle/>
          <a:p>
            <a:r>
              <a:rPr lang="en-US" dirty="0" smtClean="0"/>
              <a:t>Troche </a:t>
            </a:r>
            <a:r>
              <a:rPr lang="en-US" dirty="0" err="1" smtClean="0"/>
              <a:t>historii</a:t>
            </a:r>
            <a:r>
              <a:rPr lang="en-US" dirty="0" smtClean="0"/>
              <a:t>?</a:t>
            </a:r>
          </a:p>
          <a:p>
            <a:r>
              <a:rPr lang="en-US" dirty="0" err="1" smtClean="0"/>
              <a:t>Git&amp;Hub</a:t>
            </a:r>
            <a:r>
              <a:rPr lang="en-US" dirty="0" smtClean="0"/>
              <a:t> in </a:t>
            </a:r>
            <a:r>
              <a:rPr lang="en-US" dirty="0" err="1" smtClean="0"/>
              <a:t>GitHUb</a:t>
            </a:r>
            <a:endParaRPr lang="en-US" dirty="0" smtClean="0"/>
          </a:p>
          <a:p>
            <a:endParaRPr lang="en-US" dirty="0"/>
          </a:p>
        </p:txBody>
      </p:sp>
    </p:spTree>
    <p:extLst>
      <p:ext uri="{BB962C8B-B14F-4D97-AF65-F5344CB8AC3E}">
        <p14:creationId xmlns:p14="http://schemas.microsoft.com/office/powerpoint/2010/main" val="250500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endParaRPr lang="en-US" dirty="0" smtClean="0"/>
          </a:p>
          <a:p>
            <a:r>
              <a:rPr lang="en-US" dirty="0" err="1" smtClean="0"/>
              <a:t>Git</a:t>
            </a:r>
            <a:r>
              <a:rPr lang="en-US" dirty="0" smtClean="0"/>
              <a:t> allows for developers to coordinate distributed work</a:t>
            </a:r>
            <a:endParaRPr lang="en-US" dirty="0" smtClean="0"/>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4139</TotalTime>
  <Words>3411</Words>
  <Application>Microsoft Macintosh PowerPoint</Application>
  <PresentationFormat>On-screen Show (4:3)</PresentationFormat>
  <Paragraphs>376</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GitHub mało techniczne wprowadzenie</vt:lpstr>
      <vt:lpstr>PowerPoint Presentation</vt:lpstr>
      <vt:lpstr>Założenia</vt:lpstr>
      <vt:lpstr>Who am I</vt:lpstr>
      <vt:lpstr>Agenda</vt:lpstr>
      <vt:lpstr>Intro</vt:lpstr>
      <vt:lpstr>co github znaczy dla mnie</vt:lpstr>
      <vt:lpstr>Where did it all start</vt:lpstr>
      <vt:lpstr>The “Git” in GitHub</vt:lpstr>
      <vt:lpstr>The “Hub” in GitHub</vt:lpstr>
      <vt:lpstr>How do I use it - Demo</vt:lpstr>
      <vt:lpstr>Praca w zespole</vt:lpstr>
      <vt:lpstr>The HoTT book : Proof</vt:lpstr>
      <vt:lpstr>co github moze znacycz dla was</vt:lpstr>
      <vt:lpstr>Non-dev uses</vt:lpstr>
      <vt:lpstr>Paradigm</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51</cp:revision>
  <dcterms:created xsi:type="dcterms:W3CDTF">2015-10-06T09:01:04Z</dcterms:created>
  <dcterms:modified xsi:type="dcterms:W3CDTF">2015-10-12T07:30:26Z</dcterms:modified>
</cp:coreProperties>
</file>