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4" r:id="rId4"/>
    <p:sldId id="257" r:id="rId5"/>
    <p:sldId id="258" r:id="rId6"/>
    <p:sldId id="259" r:id="rId7"/>
    <p:sldId id="265" r:id="rId8"/>
    <p:sldId id="270" r:id="rId9"/>
    <p:sldId id="275" r:id="rId10"/>
    <p:sldId id="269" r:id="rId11"/>
    <p:sldId id="276" r:id="rId12"/>
    <p:sldId id="268" r:id="rId13"/>
    <p:sldId id="277" r:id="rId14"/>
    <p:sldId id="273" r:id="rId15"/>
    <p:sldId id="262" r:id="rId16"/>
    <p:sldId id="274" r:id="rId17"/>
    <p:sldId id="278" r:id="rId18"/>
    <p:sldId id="26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BE8"/>
    <a:srgbClr val="59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FB94D-F4DB-4680-AC06-9427D5A1DE01}" v="2" dt="2021-04-20T12:57:56.795"/>
    <p1510:client id="{5303F331-C63C-4D48-A40E-ABD9D5988602}" v="686" dt="2021-04-21T10:37:20.754"/>
    <p1510:client id="{5B6FA402-3BDE-4BED-8B3D-4BA15B2551F1}" v="2006" dt="2021-04-13T15:49:50.042"/>
    <p1510:client id="{87E98018-FD36-4F40-ACDD-591602994768}" v="211" dt="2021-04-20T12:49:27.196"/>
    <p1510:client id="{BC83FFF9-12C8-40C0-BB46-E39D51DFCA57}" v="2442" dt="2021-04-27T13:27:27.032"/>
    <p1510:client id="{C2499BB6-C11F-413F-AEB8-16C040AF565E}" v="260" dt="2021-04-29T14:09:32.681"/>
    <p1510:client id="{C52BC31C-3DF4-46EB-AE45-9ACA49D05674}" v="70" dt="2021-04-15T12:58:33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mailto:Kristina_Kaliagina@epam.com" TargetMode="External"/><Relationship Id="rId4" Type="http://schemas.openxmlformats.org/officeDocument/2006/relationships/hyperlink" Target="mailto:irina_ermolaeva@epam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kalyagina/epam.gi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ru-RU" sz="8200" b="1">
                <a:solidFill>
                  <a:schemeClr val="bg1"/>
                </a:solidFill>
                <a:latin typeface="Arial"/>
                <a:cs typeface="Calibri Light"/>
              </a:rPr>
              <a:t>Project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 sz="2800">
                <a:solidFill>
                  <a:schemeClr val="bg1"/>
                </a:solidFill>
                <a:cs typeface="Calibri"/>
              </a:rPr>
              <a:t>Kaliagina Kristina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ED5FA-C8B9-4568-A381-60829EA0455A}"/>
              </a:ext>
            </a:extLst>
          </p:cNvPr>
          <p:cNvSpPr txBox="1"/>
          <p:nvPr/>
        </p:nvSpPr>
        <p:spPr>
          <a:xfrm>
            <a:off x="1006764" y="63407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err="1">
                <a:cs typeface="Calibri"/>
              </a:rPr>
              <a:t>April</a:t>
            </a:r>
            <a:r>
              <a:rPr lang="ru-RU" sz="2000" b="1">
                <a:cs typeface="Calibri"/>
              </a:rPr>
              <a:t>, 2021</a:t>
            </a:r>
            <a:endParaRPr lang="ru-RU" sz="2000">
              <a:cs typeface="Calibri"/>
            </a:endParaRPr>
          </a:p>
        </p:txBody>
      </p:sp>
      <p:pic>
        <p:nvPicPr>
          <p:cNvPr id="9" name="Рисунок 9" descr="Изображение выглядит как текст, посуда, обеденный сервиз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BF05E3B1-2B85-4772-920E-5594DAF5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0" y="309852"/>
            <a:ext cx="17145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2B798-885D-4DFA-95DC-79125E9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887" y="554963"/>
            <a:ext cx="10801040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000" err="1">
                <a:latin typeface="Arial Black"/>
              </a:rPr>
              <a:t>Detalization</a:t>
            </a:r>
            <a:r>
              <a:rPr lang="ru-RU" sz="4000">
                <a:latin typeface="Arial Black"/>
              </a:rPr>
              <a:t> </a:t>
            </a:r>
            <a:r>
              <a:rPr lang="ru-RU" sz="4000" err="1">
                <a:latin typeface="Arial Black"/>
              </a:rPr>
              <a:t>on</a:t>
            </a:r>
            <a:r>
              <a:rPr lang="ru-RU" sz="4000">
                <a:latin typeface="Arial Black"/>
              </a:rPr>
              <a:t> </a:t>
            </a:r>
            <a:br>
              <a:rPr lang="ru-RU" sz="4000">
                <a:latin typeface="Arial Black"/>
              </a:rPr>
            </a:br>
            <a:r>
              <a:rPr lang="ru-RU" sz="4000" err="1">
                <a:latin typeface="Arial Black"/>
              </a:rPr>
              <a:t>shops</a:t>
            </a:r>
            <a:r>
              <a:rPr lang="ru-RU" sz="4000">
                <a:latin typeface="Arial Black"/>
              </a:rPr>
              <a:t>/</a:t>
            </a:r>
            <a:r>
              <a:rPr lang="ru-RU" sz="4000" err="1">
                <a:latin typeface="Arial Black"/>
              </a:rPr>
              <a:t>categories</a:t>
            </a:r>
            <a:endParaRPr lang="ru-RU" sz="4000" err="1">
              <a:latin typeface="Arial Black"/>
              <a:ea typeface="+mj-lt"/>
              <a:cs typeface="+mj-lt"/>
            </a:endParaRPr>
          </a:p>
          <a:p>
            <a:endParaRPr lang="en-US" sz="4000">
              <a:latin typeface="Arial Black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012B17-4DEF-423C-B283-17831FBF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183126F9-D907-4B44-8DA4-B3F76A39B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616" y="-1323"/>
            <a:ext cx="2133600" cy="1104900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E2A2F61E-359B-4845-8638-005167352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2075" y="1333072"/>
            <a:ext cx="4561560" cy="2668016"/>
          </a:xfr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17CFA38-7F7F-413A-A8F4-61DD68AC1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241" y="1334537"/>
            <a:ext cx="4605866" cy="2667214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6DB4077-E553-411F-AD8B-82C69252E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233" y="4063892"/>
            <a:ext cx="4542366" cy="2677797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2F897A6E-7F39-4BAB-B45B-AA3CD6D1D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1817" y="4063892"/>
            <a:ext cx="4584699" cy="26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1B931-0F44-434D-9004-A4883BE3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45" y="-433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>
                <a:latin typeface="Arial Black"/>
                <a:cs typeface="Calibri Light"/>
              </a:rPr>
              <a:t>Missing values</a:t>
            </a:r>
            <a:endParaRPr lang="ru-RU" sz="4000">
              <a:latin typeface="Arial Black"/>
            </a:endParaRPr>
          </a:p>
        </p:txBody>
      </p:sp>
      <p:pic>
        <p:nvPicPr>
          <p:cNvPr id="5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BA909673-9B2E-4F5E-80C0-FE5DCE5E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616" y="-1323"/>
            <a:ext cx="2133600" cy="1104900"/>
          </a:xfrm>
          <a:prstGeom prst="rect">
            <a:avLst/>
          </a:prstGeom>
        </p:spPr>
      </p:pic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2161CA28-1CF7-4A15-B892-A94724DE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54" y="1259493"/>
            <a:ext cx="4221018" cy="5112555"/>
          </a:xfrm>
          <a:prstGeom prst="rect">
            <a:avLst/>
          </a:prstGeom>
        </p:spPr>
      </p:pic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B2277AFA-C0F9-401D-A2FE-D0E864175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19891"/>
              </p:ext>
            </p:extLst>
          </p:nvPr>
        </p:nvGraphicFramePr>
        <p:xfrm>
          <a:off x="1064952" y="1426649"/>
          <a:ext cx="5666832" cy="21475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3416">
                  <a:extLst>
                    <a:ext uri="{9D8B030D-6E8A-4147-A177-3AD203B41FA5}">
                      <a16:colId xmlns:a16="http://schemas.microsoft.com/office/drawing/2014/main" val="422784685"/>
                    </a:ext>
                  </a:extLst>
                </a:gridCol>
                <a:gridCol w="2833416">
                  <a:extLst>
                    <a:ext uri="{9D8B030D-6E8A-4147-A177-3AD203B41FA5}">
                      <a16:colId xmlns:a16="http://schemas.microsoft.com/office/drawing/2014/main" val="4150063220"/>
                    </a:ext>
                  </a:extLst>
                </a:gridCol>
              </a:tblGrid>
              <a:tr h="536889">
                <a:tc>
                  <a:txBody>
                    <a:bodyPr/>
                    <a:lstStyle/>
                    <a:p>
                      <a:pPr algn="ctr"/>
                      <a:r>
                        <a:rPr lang="ru-RU" sz="2000" err="1">
                          <a:latin typeface="Arial"/>
                        </a:rPr>
                        <a:t>Detalization</a:t>
                      </a:r>
                      <a:endParaRPr lang="ru-RU" sz="2000" dirty="0" err="1">
                        <a:latin typeface="Arial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>
                          <a:latin typeface="Arial"/>
                        </a:rPr>
                        <a:t>NaNs (%)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33119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>
                          <a:latin typeface="Arial"/>
                        </a:rPr>
                        <a:t>shop/category/item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Arial"/>
                        </a:rPr>
                        <a:t>89%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93505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>
                          <a:latin typeface="Arial"/>
                        </a:rPr>
                        <a:t>shop/category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Arial"/>
                        </a:rPr>
                        <a:t>41%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825108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>
                          <a:latin typeface="Arial"/>
                        </a:rPr>
                        <a:t> shop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Arial"/>
                        </a:rPr>
                        <a:t>22%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476524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1D51EAC-F0C5-4AEE-813D-06344A48D5C4}"/>
              </a:ext>
            </a:extLst>
          </p:cNvPr>
          <p:cNvCxnSpPr/>
          <p:nvPr/>
        </p:nvCxnSpPr>
        <p:spPr>
          <a:xfrm flipH="1">
            <a:off x="6851072" y="2348345"/>
            <a:ext cx="11546" cy="404090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CBD45D-5B19-4FBD-9D3C-929A26DE7A62}"/>
              </a:ext>
            </a:extLst>
          </p:cNvPr>
          <p:cNvSpPr txBox="1"/>
          <p:nvPr/>
        </p:nvSpPr>
        <p:spPr>
          <a:xfrm>
            <a:off x="972128" y="3708399"/>
            <a:ext cx="5814290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Arial Black"/>
                <a:cs typeface="Calibri"/>
              </a:rPr>
              <a:t>  </a:t>
            </a:r>
            <a:r>
              <a:rPr lang="ru-RU" sz="2000">
                <a:latin typeface="Arial Black"/>
                <a:cs typeface="Calibri"/>
              </a:rPr>
              <a:t>  </a:t>
            </a:r>
            <a:r>
              <a:rPr lang="ru-RU" sz="2000" err="1">
                <a:latin typeface="Arial Black"/>
                <a:ea typeface="+mn-lt"/>
                <a:cs typeface="+mn-lt"/>
              </a:rPr>
              <a:t>Solutions</a:t>
            </a:r>
            <a:r>
              <a:rPr lang="ru-RU" sz="2000">
                <a:latin typeface="Arial Black"/>
                <a:ea typeface="+mn-lt"/>
                <a:cs typeface="+mn-lt"/>
              </a:rPr>
              <a:t> </a:t>
            </a:r>
            <a:r>
              <a:rPr lang="ru-RU" sz="2000" err="1">
                <a:latin typeface="Arial Black"/>
                <a:ea typeface="+mn-lt"/>
                <a:cs typeface="+mn-lt"/>
              </a:rPr>
              <a:t>to</a:t>
            </a:r>
            <a:r>
              <a:rPr lang="ru-RU" sz="2000">
                <a:latin typeface="Arial Black"/>
                <a:ea typeface="+mn-lt"/>
                <a:cs typeface="+mn-lt"/>
              </a:rPr>
              <a:t> </a:t>
            </a:r>
            <a:r>
              <a:rPr lang="ru-RU" sz="2000" err="1">
                <a:latin typeface="Arial Black"/>
                <a:ea typeface="+mn-lt"/>
                <a:cs typeface="+mn-lt"/>
              </a:rPr>
              <a:t>the</a:t>
            </a:r>
            <a:r>
              <a:rPr lang="ru-RU" sz="2000">
                <a:latin typeface="Arial Black"/>
                <a:ea typeface="+mn-lt"/>
                <a:cs typeface="+mn-lt"/>
              </a:rPr>
              <a:t> </a:t>
            </a:r>
            <a:r>
              <a:rPr lang="ru-RU" sz="2000" err="1">
                <a:latin typeface="Arial Black"/>
                <a:ea typeface="+mn-lt"/>
                <a:cs typeface="+mn-lt"/>
              </a:rPr>
              <a:t>problem</a:t>
            </a:r>
            <a:r>
              <a:rPr lang="ru-RU" sz="2000">
                <a:latin typeface="Arial Black"/>
                <a:ea typeface="+mn-lt"/>
                <a:cs typeface="+mn-lt"/>
              </a:rPr>
              <a:t>:</a:t>
            </a:r>
          </a:p>
          <a:p>
            <a:endParaRPr lang="ru-RU" sz="2000">
              <a:latin typeface="Arial Black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ru-RU" err="1">
                <a:latin typeface="Arial"/>
                <a:ea typeface="+mn-lt"/>
                <a:cs typeface="+mn-lt"/>
              </a:rPr>
              <a:t>filling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in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NaN</a:t>
            </a:r>
            <a:r>
              <a:rPr lang="ru-RU">
                <a:latin typeface="Arial"/>
                <a:ea typeface="+mn-lt"/>
                <a:cs typeface="+mn-lt"/>
              </a:rPr>
              <a:t> </a:t>
            </a:r>
            <a:r>
              <a:rPr lang="ru-RU" err="1">
                <a:latin typeface="Arial"/>
                <a:ea typeface="+mn-lt"/>
                <a:cs typeface="+mn-lt"/>
              </a:rPr>
              <a:t>with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the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mean</a:t>
            </a:r>
            <a:r>
              <a:rPr lang="ru-RU">
                <a:latin typeface="Arial"/>
                <a:ea typeface="+mn-lt"/>
                <a:cs typeface="+mn-lt"/>
              </a:rPr>
              <a:t> </a:t>
            </a:r>
            <a:r>
              <a:rPr lang="ru-RU" err="1">
                <a:latin typeface="Arial"/>
                <a:ea typeface="+mn-lt"/>
                <a:cs typeface="+mn-lt"/>
              </a:rPr>
              <a:t>values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of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items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among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all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shops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in</a:t>
            </a:r>
            <a:r>
              <a:rPr lang="ru-RU">
                <a:latin typeface="Arial"/>
                <a:ea typeface="+mn-lt"/>
                <a:cs typeface="+mn-lt"/>
              </a:rPr>
              <a:t> a </a:t>
            </a:r>
            <a:r>
              <a:rPr lang="ru-RU" err="1">
                <a:latin typeface="Arial"/>
                <a:ea typeface="+mn-lt"/>
                <a:cs typeface="+mn-lt"/>
              </a:rPr>
              <a:t>given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month</a:t>
            </a:r>
            <a:endParaRPr lang="ru-RU">
              <a:latin typeface="Arial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ru-RU">
              <a:latin typeface="Arial"/>
              <a:cs typeface="Calibri"/>
            </a:endParaRPr>
          </a:p>
          <a:p>
            <a:pPr marL="342900" indent="-342900">
              <a:buAutoNum type="arabicPeriod"/>
            </a:pPr>
            <a:r>
              <a:rPr lang="ru-RU" err="1">
                <a:latin typeface="Arial"/>
                <a:cs typeface="Calibri"/>
              </a:rPr>
              <a:t>filling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cs typeface="Calibri"/>
              </a:rPr>
              <a:t>in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cs typeface="Calibri"/>
              </a:rPr>
              <a:t>NaN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with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the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mean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value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cs typeface="Calibri"/>
              </a:rPr>
              <a:t>of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items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ea typeface="+mn-lt"/>
                <a:cs typeface="+mn-lt"/>
              </a:rPr>
              <a:t>in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each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category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across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all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shops</a:t>
            </a:r>
            <a:endParaRPr lang="ru-RU" err="1">
              <a:latin typeface="Arial"/>
              <a:cs typeface="Calibri"/>
            </a:endParaRPr>
          </a:p>
          <a:p>
            <a:pPr marL="342900" indent="-342900">
              <a:buAutoNum type="arabicPeriod"/>
            </a:pPr>
            <a:endParaRPr lang="ru-RU">
              <a:latin typeface="Arial"/>
              <a:cs typeface="Calibri"/>
            </a:endParaRPr>
          </a:p>
          <a:p>
            <a:pPr marL="342900" indent="-342900">
              <a:buAutoNum type="arabicPeriod"/>
            </a:pPr>
            <a:r>
              <a:rPr lang="ru-RU" err="1">
                <a:latin typeface="Arial"/>
                <a:cs typeface="Calibri"/>
              </a:rPr>
              <a:t>using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ea typeface="+mn-lt"/>
                <a:cs typeface="+mn-lt"/>
              </a:rPr>
              <a:t>IterativeImputer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from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sklearn</a:t>
            </a:r>
            <a:endParaRPr lang="ru-RU">
              <a:latin typeface="Arial"/>
              <a:ea typeface="+mn-lt"/>
              <a:cs typeface="+mn-lt"/>
            </a:endParaRPr>
          </a:p>
          <a:p>
            <a:endParaRPr lang="ru-RU">
              <a:latin typeface="Arial"/>
              <a:cs typeface="Calibri"/>
            </a:endParaRPr>
          </a:p>
          <a:p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005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2B798-885D-4DFA-95DC-79125E9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759" y="142213"/>
            <a:ext cx="10801040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000">
                <a:latin typeface="Arial Black"/>
              </a:rPr>
              <a:t>Detalization on shops</a:t>
            </a:r>
            <a:endParaRPr lang="ru-RU" sz="4000">
              <a:latin typeface="Arial Black"/>
              <a:ea typeface="+mj-lt"/>
              <a:cs typeface="+mj-lt"/>
            </a:endParaRPr>
          </a:p>
          <a:p>
            <a:endParaRPr lang="en-US" sz="4000">
              <a:latin typeface="Arial Black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012B17-4DEF-423C-B283-17831FBF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183126F9-D907-4B44-8DA4-B3F76A39B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616" y="-1323"/>
            <a:ext cx="2133600" cy="1104900"/>
          </a:xfrm>
          <a:prstGeom prst="rect">
            <a:avLst/>
          </a:prstGeom>
        </p:spPr>
      </p:pic>
      <p:pic>
        <p:nvPicPr>
          <p:cNvPr id="6" name="Рисунок 7">
            <a:extLst>
              <a:ext uri="{FF2B5EF4-FFF2-40B4-BE49-F238E27FC236}">
                <a16:creationId xmlns:a16="http://schemas.microsoft.com/office/drawing/2014/main" id="{1137351D-B942-4A7E-B08F-A7D7F0C39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733" y="1101354"/>
            <a:ext cx="4627033" cy="2665626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FAA13E6E-EB91-4234-B9FC-7C0BEB789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983" y="1101354"/>
            <a:ext cx="4648200" cy="2665626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522B39DD-5FDD-4668-B54F-6A971E650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74855" y="3995207"/>
            <a:ext cx="4689290" cy="2710922"/>
          </a:xfrm>
        </p:spPr>
      </p:pic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6DF6294B-F54C-4B5A-B614-49099F359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983" y="3990604"/>
            <a:ext cx="4648200" cy="26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2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1B931-0F44-434D-9004-A4883BE3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45" y="-433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>
                <a:latin typeface="Arial Black"/>
                <a:cs typeface="Calibri Light"/>
              </a:rPr>
              <a:t>Missing values</a:t>
            </a:r>
            <a:endParaRPr lang="ru-RU" sz="4000">
              <a:latin typeface="Arial Black"/>
            </a:endParaRPr>
          </a:p>
        </p:txBody>
      </p:sp>
      <p:pic>
        <p:nvPicPr>
          <p:cNvPr id="5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BA909673-9B2E-4F5E-80C0-FE5DCE5E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616" y="-1323"/>
            <a:ext cx="2133600" cy="1104900"/>
          </a:xfrm>
          <a:prstGeom prst="rect">
            <a:avLst/>
          </a:prstGeom>
        </p:spPr>
      </p:pic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2161CA28-1CF7-4A15-B892-A94724DE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54" y="1259493"/>
            <a:ext cx="4221018" cy="5112555"/>
          </a:xfrm>
          <a:prstGeom prst="rect">
            <a:avLst/>
          </a:prstGeom>
        </p:spPr>
      </p:pic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B2277AFA-C0F9-401D-A2FE-D0E864175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3923"/>
              </p:ext>
            </p:extLst>
          </p:nvPr>
        </p:nvGraphicFramePr>
        <p:xfrm>
          <a:off x="1064952" y="1426649"/>
          <a:ext cx="5666832" cy="21475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3416">
                  <a:extLst>
                    <a:ext uri="{9D8B030D-6E8A-4147-A177-3AD203B41FA5}">
                      <a16:colId xmlns:a16="http://schemas.microsoft.com/office/drawing/2014/main" val="422784685"/>
                    </a:ext>
                  </a:extLst>
                </a:gridCol>
                <a:gridCol w="2833416">
                  <a:extLst>
                    <a:ext uri="{9D8B030D-6E8A-4147-A177-3AD203B41FA5}">
                      <a16:colId xmlns:a16="http://schemas.microsoft.com/office/drawing/2014/main" val="4150063220"/>
                    </a:ext>
                  </a:extLst>
                </a:gridCol>
              </a:tblGrid>
              <a:tr h="536889">
                <a:tc>
                  <a:txBody>
                    <a:bodyPr/>
                    <a:lstStyle/>
                    <a:p>
                      <a:pPr algn="ctr"/>
                      <a:r>
                        <a:rPr lang="ru-RU" sz="2000" err="1">
                          <a:latin typeface="Arial"/>
                        </a:rPr>
                        <a:t>Detalization</a:t>
                      </a:r>
                      <a:endParaRPr lang="ru-RU" sz="2000" dirty="0" err="1">
                        <a:latin typeface="Arial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>
                          <a:latin typeface="Arial"/>
                        </a:rPr>
                        <a:t> NaNs (%)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33119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>
                          <a:latin typeface="Arial"/>
                        </a:rPr>
                        <a:t>shop/category/item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Arial"/>
                        </a:rPr>
                        <a:t>89%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93505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>
                          <a:latin typeface="Arial"/>
                        </a:rPr>
                        <a:t>shop/category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Arial"/>
                        </a:rPr>
                        <a:t>41%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825108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>
                          <a:latin typeface="Arial"/>
                        </a:rPr>
                        <a:t> shop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Arial"/>
                        </a:rPr>
                        <a:t>22%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476524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1D51EAC-F0C5-4AEE-813D-06344A48D5C4}"/>
              </a:ext>
            </a:extLst>
          </p:cNvPr>
          <p:cNvCxnSpPr/>
          <p:nvPr/>
        </p:nvCxnSpPr>
        <p:spPr>
          <a:xfrm flipH="1">
            <a:off x="6851072" y="2348345"/>
            <a:ext cx="11546" cy="404090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CBD45D-5B19-4FBD-9D3C-929A26DE7A62}"/>
              </a:ext>
            </a:extLst>
          </p:cNvPr>
          <p:cNvSpPr txBox="1"/>
          <p:nvPr/>
        </p:nvSpPr>
        <p:spPr>
          <a:xfrm>
            <a:off x="972128" y="3708399"/>
            <a:ext cx="5814290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Arial Black"/>
                <a:cs typeface="Calibri"/>
              </a:rPr>
              <a:t>  </a:t>
            </a:r>
            <a:r>
              <a:rPr lang="ru-RU" sz="2000">
                <a:latin typeface="Arial Black"/>
                <a:cs typeface="Calibri"/>
              </a:rPr>
              <a:t>  </a:t>
            </a:r>
            <a:r>
              <a:rPr lang="ru-RU" sz="2000" err="1">
                <a:latin typeface="Arial Black"/>
                <a:ea typeface="+mn-lt"/>
                <a:cs typeface="+mn-lt"/>
              </a:rPr>
              <a:t>Solutions</a:t>
            </a:r>
            <a:r>
              <a:rPr lang="ru-RU" sz="2000">
                <a:latin typeface="Arial Black"/>
                <a:ea typeface="+mn-lt"/>
                <a:cs typeface="+mn-lt"/>
              </a:rPr>
              <a:t> </a:t>
            </a:r>
            <a:r>
              <a:rPr lang="ru-RU" sz="2000" err="1">
                <a:latin typeface="Arial Black"/>
                <a:ea typeface="+mn-lt"/>
                <a:cs typeface="+mn-lt"/>
              </a:rPr>
              <a:t>to</a:t>
            </a:r>
            <a:r>
              <a:rPr lang="ru-RU" sz="2000">
                <a:latin typeface="Arial Black"/>
                <a:ea typeface="+mn-lt"/>
                <a:cs typeface="+mn-lt"/>
              </a:rPr>
              <a:t> </a:t>
            </a:r>
            <a:r>
              <a:rPr lang="ru-RU" sz="2000" err="1">
                <a:latin typeface="Arial Black"/>
                <a:ea typeface="+mn-lt"/>
                <a:cs typeface="+mn-lt"/>
              </a:rPr>
              <a:t>the</a:t>
            </a:r>
            <a:r>
              <a:rPr lang="ru-RU" sz="2000">
                <a:latin typeface="Arial Black"/>
                <a:ea typeface="+mn-lt"/>
                <a:cs typeface="+mn-lt"/>
              </a:rPr>
              <a:t> </a:t>
            </a:r>
            <a:r>
              <a:rPr lang="ru-RU" sz="2000" err="1">
                <a:latin typeface="Arial Black"/>
                <a:ea typeface="+mn-lt"/>
                <a:cs typeface="+mn-lt"/>
              </a:rPr>
              <a:t>problem</a:t>
            </a:r>
            <a:r>
              <a:rPr lang="ru-RU" sz="2000">
                <a:latin typeface="Arial Black"/>
                <a:ea typeface="+mn-lt"/>
                <a:cs typeface="+mn-lt"/>
              </a:rPr>
              <a:t>:</a:t>
            </a:r>
          </a:p>
          <a:p>
            <a:endParaRPr lang="ru-RU" sz="2000">
              <a:latin typeface="Arial Black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ru-RU" err="1">
                <a:latin typeface="Arial"/>
                <a:ea typeface="+mn-lt"/>
                <a:cs typeface="+mn-lt"/>
              </a:rPr>
              <a:t>filling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in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NaN</a:t>
            </a:r>
            <a:r>
              <a:rPr lang="ru-RU">
                <a:latin typeface="Arial"/>
                <a:ea typeface="+mn-lt"/>
                <a:cs typeface="+mn-lt"/>
              </a:rPr>
              <a:t> </a:t>
            </a:r>
            <a:r>
              <a:rPr lang="ru-RU" err="1">
                <a:latin typeface="Arial"/>
                <a:ea typeface="+mn-lt"/>
                <a:cs typeface="+mn-lt"/>
              </a:rPr>
              <a:t>with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the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mean</a:t>
            </a:r>
            <a:r>
              <a:rPr lang="ru-RU">
                <a:latin typeface="Arial"/>
                <a:ea typeface="+mn-lt"/>
                <a:cs typeface="+mn-lt"/>
              </a:rPr>
              <a:t> </a:t>
            </a:r>
            <a:r>
              <a:rPr lang="ru-RU" err="1">
                <a:latin typeface="Arial"/>
                <a:ea typeface="+mn-lt"/>
                <a:cs typeface="+mn-lt"/>
              </a:rPr>
              <a:t>values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of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items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among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all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shops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in</a:t>
            </a:r>
            <a:r>
              <a:rPr lang="ru-RU">
                <a:latin typeface="Arial"/>
                <a:ea typeface="+mn-lt"/>
                <a:cs typeface="+mn-lt"/>
              </a:rPr>
              <a:t> a </a:t>
            </a:r>
            <a:r>
              <a:rPr lang="ru-RU" err="1">
                <a:latin typeface="Arial"/>
                <a:ea typeface="+mn-lt"/>
                <a:cs typeface="+mn-lt"/>
              </a:rPr>
              <a:t>given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month</a:t>
            </a:r>
            <a:endParaRPr lang="ru-RU">
              <a:latin typeface="Arial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ru-RU">
              <a:latin typeface="Arial"/>
              <a:cs typeface="Calibri"/>
            </a:endParaRPr>
          </a:p>
          <a:p>
            <a:pPr marL="342900" indent="-342900">
              <a:buAutoNum type="arabicPeriod"/>
            </a:pPr>
            <a:r>
              <a:rPr lang="ru-RU" err="1">
                <a:latin typeface="Arial"/>
                <a:cs typeface="Calibri"/>
              </a:rPr>
              <a:t>filling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cs typeface="Calibri"/>
              </a:rPr>
              <a:t>in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cs typeface="Calibri"/>
              </a:rPr>
              <a:t>NaN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with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the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mean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value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cs typeface="Calibri"/>
              </a:rPr>
              <a:t>of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items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ea typeface="+mn-lt"/>
                <a:cs typeface="+mn-lt"/>
              </a:rPr>
              <a:t>in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each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category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across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all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shops</a:t>
            </a:r>
            <a:endParaRPr lang="ru-RU" err="1">
              <a:latin typeface="Arial"/>
              <a:cs typeface="Calibri"/>
            </a:endParaRPr>
          </a:p>
          <a:p>
            <a:pPr marL="342900" indent="-342900">
              <a:buAutoNum type="arabicPeriod"/>
            </a:pPr>
            <a:endParaRPr lang="ru-RU">
              <a:latin typeface="Arial"/>
              <a:cs typeface="Calibri"/>
            </a:endParaRPr>
          </a:p>
          <a:p>
            <a:pPr marL="342900" indent="-342900">
              <a:buAutoNum type="arabicPeriod"/>
            </a:pPr>
            <a:r>
              <a:rPr lang="ru-RU" err="1">
                <a:latin typeface="Arial"/>
                <a:cs typeface="Calibri"/>
              </a:rPr>
              <a:t>using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ea typeface="+mn-lt"/>
                <a:cs typeface="+mn-lt"/>
              </a:rPr>
              <a:t>IterativeImputer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from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sklearn</a:t>
            </a:r>
            <a:endParaRPr lang="ru-RU">
              <a:latin typeface="Arial"/>
              <a:ea typeface="+mn-lt"/>
              <a:cs typeface="+mn-lt"/>
            </a:endParaRPr>
          </a:p>
          <a:p>
            <a:endParaRPr lang="ru-RU">
              <a:latin typeface="Arial"/>
              <a:cs typeface="Calibri"/>
            </a:endParaRPr>
          </a:p>
          <a:p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89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32BAB-9CD7-49BB-B8F1-89A66E40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3" y="68791"/>
            <a:ext cx="10515600" cy="1325563"/>
          </a:xfrm>
        </p:spPr>
        <p:txBody>
          <a:bodyPr/>
          <a:lstStyle/>
          <a:p>
            <a:r>
              <a:rPr lang="ru-RU" sz="4000" dirty="0">
                <a:latin typeface="Arial Black"/>
                <a:cs typeface="Calibri Light"/>
              </a:rPr>
              <a:t>Cross-validation and </a:t>
            </a:r>
            <a:r>
              <a:rPr lang="ru-RU" sz="4000" dirty="0">
                <a:latin typeface="Arial Black"/>
                <a:ea typeface="+mj-lt"/>
                <a:cs typeface="+mj-lt"/>
              </a:rPr>
              <a:t>selection </a:t>
            </a:r>
            <a:br>
              <a:rPr lang="ru-RU" sz="4000" dirty="0">
                <a:latin typeface="Arial Black"/>
                <a:ea typeface="+mj-lt"/>
                <a:cs typeface="+mj-lt"/>
              </a:rPr>
            </a:br>
            <a:r>
              <a:rPr lang="ru-RU" sz="4000">
                <a:latin typeface="Arial Black"/>
                <a:ea typeface="+mj-lt"/>
                <a:cs typeface="+mj-lt"/>
              </a:rPr>
              <a:t>of parameters for SARIMA</a:t>
            </a:r>
            <a:endParaRPr lang="ru-RU" sz="4000">
              <a:latin typeface="Arial Black"/>
            </a:endParaRPr>
          </a:p>
        </p:txBody>
      </p:sp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95F4B73-F52D-4298-997B-706C4B7E8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55" t="39344" r="33026" b="15300"/>
          <a:stretch/>
        </p:blipFill>
        <p:spPr>
          <a:xfrm>
            <a:off x="2085269" y="3339042"/>
            <a:ext cx="7753184" cy="3302725"/>
          </a:xfrm>
        </p:spPr>
      </p:pic>
      <p:pic>
        <p:nvPicPr>
          <p:cNvPr id="6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421B569-A6C1-4BA6-889A-F5C573AECE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8" b="12631"/>
          <a:stretch/>
        </p:blipFill>
        <p:spPr>
          <a:xfrm>
            <a:off x="2645862" y="1342220"/>
            <a:ext cx="5979258" cy="1754774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84FFEC29-7D54-418A-83D9-B662F0B95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616" y="-1323"/>
            <a:ext cx="2133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3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7A790-8864-4349-A5B8-5D17233E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912" y="2406"/>
            <a:ext cx="10515600" cy="1325563"/>
          </a:xfrm>
        </p:spPr>
        <p:txBody>
          <a:bodyPr/>
          <a:lstStyle/>
          <a:p>
            <a:r>
              <a:rPr lang="ru-RU" sz="4000">
                <a:latin typeface="Arial Black"/>
                <a:ea typeface="+mj-lt"/>
                <a:cs typeface="+mj-lt"/>
              </a:rPr>
              <a:t>Comparison table of models</a:t>
            </a:r>
            <a:endParaRPr lang="ru-RU">
              <a:latin typeface="Arial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64B3B-A85F-452C-8A14-46FBCFBBC411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>
              <a:cs typeface="Calibri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D44E4BA5-A24F-408B-B260-A2EA3F99B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82966"/>
              </p:ext>
            </p:extLst>
          </p:nvPr>
        </p:nvGraphicFramePr>
        <p:xfrm>
          <a:off x="1386415" y="1905000"/>
          <a:ext cx="7998455" cy="305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790">
                  <a:extLst>
                    <a:ext uri="{9D8B030D-6E8A-4147-A177-3AD203B41FA5}">
                      <a16:colId xmlns:a16="http://schemas.microsoft.com/office/drawing/2014/main" val="4047491993"/>
                    </a:ext>
                  </a:extLst>
                </a:gridCol>
                <a:gridCol w="1772437">
                  <a:extLst>
                    <a:ext uri="{9D8B030D-6E8A-4147-A177-3AD203B41FA5}">
                      <a16:colId xmlns:a16="http://schemas.microsoft.com/office/drawing/2014/main" val="1999266314"/>
                    </a:ext>
                  </a:extLst>
                </a:gridCol>
                <a:gridCol w="1999614">
                  <a:extLst>
                    <a:ext uri="{9D8B030D-6E8A-4147-A177-3AD203B41FA5}">
                      <a16:colId xmlns:a16="http://schemas.microsoft.com/office/drawing/2014/main" val="2455972055"/>
                    </a:ext>
                  </a:extLst>
                </a:gridCol>
                <a:gridCol w="1999614">
                  <a:extLst>
                    <a:ext uri="{9D8B030D-6E8A-4147-A177-3AD203B41FA5}">
                      <a16:colId xmlns:a16="http://schemas.microsoft.com/office/drawing/2014/main" val="891288408"/>
                    </a:ext>
                  </a:extLst>
                </a:gridCol>
              </a:tblGrid>
              <a:tr h="498731">
                <a:tc rowSpan="3">
                  <a:txBody>
                    <a:bodyPr/>
                    <a:lstStyle/>
                    <a:p>
                      <a:pPr algn="ctr"/>
                      <a:r>
                        <a:rPr lang="ru-RU" err="1"/>
                        <a:t>Model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/>
                        <a:t>RMSE</a:t>
                      </a:r>
                      <a:endParaRPr lang="ru-RU" dirty="0"/>
                    </a:p>
                  </a:txBody>
                  <a:tcPr>
                    <a:lnL w="0">
                      <a:noFill/>
                    </a:lnL>
                    <a:lnB w="0">
                      <a:noFill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0">
                      <a:noFill/>
                    </a:lnL>
                    <a:lnB w="0">
                      <a:noFill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812781"/>
                  </a:ext>
                </a:extLst>
              </a:tr>
              <a:tr h="4987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Method of filling in missing values</a:t>
                      </a:r>
                      <a:endParaRPr lang="ru-RU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T w="0">
                      <a:noFill/>
                    </a:lnT>
                    <a:lnB w="0">
                      <a:noFill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0">
                      <a:noFill/>
                    </a:lnL>
                    <a:lnT w="0">
                      <a:noFill/>
                    </a:lnT>
                    <a:lnB w="0">
                      <a:noFill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591342"/>
                  </a:ext>
                </a:extLst>
              </a:tr>
              <a:tr h="4987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b="1">
                          <a:solidFill>
                            <a:schemeClr val="bg1"/>
                          </a:solidFill>
                        </a:rPr>
                        <a:t>Option 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b="1">
                          <a:solidFill>
                            <a:schemeClr val="bg1"/>
                          </a:solidFill>
                        </a:rPr>
                        <a:t>Option 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b="1">
                          <a:solidFill>
                            <a:schemeClr val="bg1"/>
                          </a:solidFill>
                        </a:rPr>
                        <a:t>Option 3</a:t>
                      </a:r>
                    </a:p>
                  </a:txBody>
                  <a:tcPr>
                    <a:lnL w="0">
                      <a:noFill/>
                    </a:lnL>
                    <a:lnT w="0">
                      <a:noFill/>
                    </a:lnT>
                    <a:lnB w="0">
                      <a:noFill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733064"/>
                  </a:ext>
                </a:extLst>
              </a:tr>
              <a:tr h="540608">
                <a:tc>
                  <a:txBody>
                    <a:bodyPr/>
                    <a:lstStyle/>
                    <a:p>
                      <a:pPr algn="ctr"/>
                      <a:r>
                        <a:rPr lang="ru-RU" b="1" err="1"/>
                        <a:t>Model</a:t>
                      </a:r>
                      <a:r>
                        <a:rPr lang="ru-RU" b="1"/>
                        <a:t> 0 (Baseline)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/>
                        <a:t>619.877</a:t>
                      </a:r>
                      <a:endParaRPr lang="ru-RU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653.086</a:t>
                      </a:r>
                      <a:endParaRPr lang="ru-RU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604.249</a:t>
                      </a:r>
                      <a:endParaRPr lang="ru-RU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06111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1" i="0" u="none" strike="noStrike" noProof="0" err="1">
                          <a:latin typeface="Calibri"/>
                        </a:rPr>
                        <a:t>SimpleExpSmoothing</a:t>
                      </a:r>
                      <a:endParaRPr lang="ru-RU" b="1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/>
                        <a:t>366.172</a:t>
                      </a:r>
                      <a:endParaRPr lang="ru-RU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376.695</a:t>
                      </a:r>
                      <a:endParaRPr lang="ru-RU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/>
                        <a:t>349.953</a:t>
                      </a:r>
                      <a:endParaRPr lang="ru-RU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882479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ctr"/>
                      <a:r>
                        <a:rPr lang="ru-RU" b="1"/>
                        <a:t>SARIMA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316.776</a:t>
                      </a:r>
                      <a:endParaRPr lang="ru-RU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334.057</a:t>
                      </a:r>
                      <a:endParaRPr lang="ru-RU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299.927</a:t>
                      </a:r>
                      <a:endParaRPr lang="ru-RU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92D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0952"/>
                  </a:ext>
                </a:extLst>
              </a:tr>
            </a:tbl>
          </a:graphicData>
        </a:graphic>
      </p:graphicFrame>
      <p:pic>
        <p:nvPicPr>
          <p:cNvPr id="3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E363DA00-39F0-4F03-A110-47E3B558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616" y="-1323"/>
            <a:ext cx="2133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2B798-885D-4DFA-95DC-79125E9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782" y="342"/>
            <a:ext cx="8149762" cy="20367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4000">
                <a:latin typeface="Arial Black"/>
                <a:ea typeface="+mj-lt"/>
                <a:cs typeface="+mj-lt"/>
              </a:rPr>
              <a:t>Best SARIMA model results</a:t>
            </a:r>
            <a:endParaRPr lang="ru-RU" sz="4000"/>
          </a:p>
          <a:p>
            <a:endParaRPr lang="en-US" sz="4000">
              <a:latin typeface="Arial Black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48229F-90CC-424E-BDAB-03C0511D3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1C3D8B86-B8E5-4B71-8C2A-392743F4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616" y="-1323"/>
            <a:ext cx="2133600" cy="1104900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, снимок экрана, монито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1B57C398-43E6-4AC5-9336-26EE515FB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92" t="30423" r="45765" b="21693"/>
          <a:stretch/>
        </p:blipFill>
        <p:spPr>
          <a:xfrm>
            <a:off x="1475318" y="1398058"/>
            <a:ext cx="7578689" cy="422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9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2B798-885D-4DFA-95DC-79125E9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782" y="342"/>
            <a:ext cx="8149762" cy="20367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4000" dirty="0">
                <a:latin typeface="Arial Black"/>
                <a:ea typeface="+mj-lt"/>
                <a:cs typeface="+mj-lt"/>
              </a:rPr>
              <a:t>Best SARIMA model </a:t>
            </a:r>
            <a:r>
              <a:rPr lang="ru-RU" sz="4000">
                <a:latin typeface="Arial Black"/>
                <a:ea typeface="+mj-lt"/>
                <a:cs typeface="+mj-lt"/>
              </a:rPr>
              <a:t>diagnostics of residuals</a:t>
            </a:r>
            <a:endParaRPr lang="ru-RU" sz="4000"/>
          </a:p>
          <a:p>
            <a:endParaRPr lang="en-US" sz="4000">
              <a:latin typeface="Arial Black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48229F-90CC-424E-BDAB-03C0511D3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0EA53618-377A-44A8-A9AA-FA2E3A58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066" y="1207043"/>
            <a:ext cx="4239707" cy="4756658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>
                <a:latin typeface="Arial"/>
                <a:ea typeface="+mn-lt"/>
                <a:cs typeface="+mn-lt"/>
              </a:rPr>
              <a:t>the residues are normally distributed</a:t>
            </a:r>
            <a:endParaRPr lang="ru-RU"/>
          </a:p>
          <a:p>
            <a:pPr marL="0" indent="0" algn="just">
              <a:buNone/>
            </a:pPr>
            <a:endParaRPr lang="en-US" sz="2000" dirty="0">
              <a:latin typeface="Arial"/>
              <a:ea typeface="+mn-lt"/>
              <a:cs typeface="+mn-lt"/>
            </a:endParaRPr>
          </a:p>
          <a:p>
            <a:pPr algn="just"/>
            <a:r>
              <a:rPr lang="en-US" sz="2000">
                <a:latin typeface="Arial"/>
                <a:ea typeface="+mn-lt"/>
                <a:cs typeface="+mn-lt"/>
              </a:rPr>
              <a:t>time series residuals have low correlation </a:t>
            </a:r>
            <a:endParaRPr lang="en-US" sz="2000" dirty="0">
              <a:latin typeface="Arial"/>
              <a:cs typeface="Calibri"/>
            </a:endParaRPr>
          </a:p>
        </p:txBody>
      </p:sp>
      <p:pic>
        <p:nvPicPr>
          <p:cNvPr id="11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1C3D8B86-B8E5-4B71-8C2A-392743F4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616" y="-1323"/>
            <a:ext cx="2133600" cy="1104900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E12F759-AE1A-4B1D-8CBF-290429B47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844" y="1540451"/>
            <a:ext cx="5643033" cy="43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12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98A69-497E-4ACB-A486-60122517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99" y="735330"/>
            <a:ext cx="4010059" cy="1532467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  <a:latin typeface="Arial Black"/>
                <a:cs typeface="Calibri Light"/>
              </a:rPr>
              <a:t>Next steps</a:t>
            </a:r>
            <a:endParaRPr lang="ru-RU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73E3AE-2CAE-401E-8912-1276A32B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051" y="735331"/>
            <a:ext cx="6024654" cy="3014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ru-RU" sz="2400" dirty="0">
              <a:ea typeface="+mn-lt"/>
              <a:cs typeface="+mn-lt"/>
            </a:endParaRPr>
          </a:p>
          <a:p>
            <a:pPr>
              <a:buFont typeface="Arial"/>
            </a:pPr>
            <a:r>
              <a:rPr lang="ru-RU" sz="2400">
                <a:latin typeface="Arial"/>
                <a:ea typeface="+mn-lt"/>
                <a:cs typeface="Arial"/>
              </a:rPr>
              <a:t>Technical forecast split according to item_id weights</a:t>
            </a:r>
            <a:endParaRPr lang="en-US" sz="2400">
              <a:ea typeface="+mn-lt"/>
              <a:cs typeface="Arial"/>
            </a:endParaRPr>
          </a:p>
          <a:p>
            <a:pPr>
              <a:buFont typeface="Arial"/>
            </a:pPr>
            <a:r>
              <a:rPr lang="ru-RU" sz="2400">
                <a:latin typeface="Arial"/>
                <a:ea typeface="+mn-lt"/>
                <a:cs typeface="Arial"/>
              </a:rPr>
              <a:t>Improved model metrics:</a:t>
            </a:r>
            <a:endParaRPr lang="en-US" sz="2400">
              <a:ea typeface="+mn-lt"/>
              <a:cs typeface="Arial"/>
            </a:endParaRPr>
          </a:p>
          <a:p>
            <a:pPr marL="0" indent="0">
              <a:buNone/>
            </a:pPr>
            <a:r>
              <a:rPr lang="ru-RU" sz="2400">
                <a:latin typeface="Arial"/>
                <a:cs typeface="Arial"/>
              </a:rPr>
              <a:t>   - tuning model</a:t>
            </a:r>
            <a:endParaRPr lang="en-US" sz="2400">
              <a:ea typeface="+mn-lt"/>
              <a:cs typeface="Arial"/>
            </a:endParaRPr>
          </a:p>
          <a:p>
            <a:pPr marL="0" indent="0">
              <a:buNone/>
            </a:pPr>
            <a:r>
              <a:rPr lang="ru-RU" sz="2400">
                <a:latin typeface="Arial"/>
                <a:cs typeface="Arial"/>
              </a:rPr>
              <a:t>   -</a:t>
            </a:r>
            <a:r>
              <a:rPr lang="ru-RU" sz="2400">
                <a:latin typeface="Arial"/>
                <a:ea typeface="+mn-lt"/>
                <a:cs typeface="Arial"/>
              </a:rPr>
              <a:t> generation of exogenous feature</a:t>
            </a:r>
            <a:endParaRPr lang="ru-RU">
              <a:cs typeface="Arial"/>
            </a:endParaRPr>
          </a:p>
          <a:p>
            <a:pPr marL="0" indent="0">
              <a:buNone/>
            </a:pPr>
            <a:endParaRPr lang="ru-RU" sz="2400" dirty="0">
              <a:latin typeface="Arial"/>
              <a:cs typeface="Calibri"/>
            </a:endParaRPr>
          </a:p>
        </p:txBody>
      </p:sp>
      <p:pic>
        <p:nvPicPr>
          <p:cNvPr id="4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8C573869-E9A2-426E-B1A3-C22C910C2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616" y="-1323"/>
            <a:ext cx="2133600" cy="1104900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BBAC0BF0-19DC-4958-AFDD-706578FD707A}"/>
              </a:ext>
            </a:extLst>
          </p:cNvPr>
          <p:cNvSpPr txBox="1">
            <a:spLocks/>
          </p:cNvSpPr>
          <p:nvPr/>
        </p:nvSpPr>
        <p:spPr>
          <a:xfrm>
            <a:off x="5193284" y="3671148"/>
            <a:ext cx="6024654" cy="3014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ru-RU" sz="2400">
                <a:latin typeface="Arial"/>
                <a:cs typeface="Arial"/>
              </a:rPr>
              <a:t>Download dataset directly from kaggle</a:t>
            </a:r>
          </a:p>
          <a:p>
            <a:pPr>
              <a:buFont typeface="Arial"/>
              <a:buChar char="•"/>
            </a:pPr>
            <a:r>
              <a:rPr lang="ru-RU" sz="2400">
                <a:latin typeface="Arial"/>
                <a:cs typeface="Arial"/>
              </a:rPr>
              <a:t>Filling in missing values</a:t>
            </a:r>
            <a:endParaRPr lang="ru-RU" sz="2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ru-RU" sz="2400">
                <a:latin typeface="Arial"/>
                <a:cs typeface="Arial"/>
              </a:rPr>
              <a:t>Tuning parametres for SARIMA model</a:t>
            </a:r>
            <a:endParaRPr lang="ru-RU" sz="2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ru-RU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ru-RU" sz="2400" dirty="0">
              <a:latin typeface="Arial"/>
              <a:cs typeface="Calibri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E326B5D-9C57-4783-A8A3-BE0EAECAFA36}"/>
              </a:ext>
            </a:extLst>
          </p:cNvPr>
          <p:cNvSpPr txBox="1">
            <a:spLocks/>
          </p:cNvSpPr>
          <p:nvPr/>
        </p:nvSpPr>
        <p:spPr>
          <a:xfrm>
            <a:off x="305716" y="3671147"/>
            <a:ext cx="4010059" cy="1532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/>
                </a:solidFill>
                <a:latin typeface="Arial Black"/>
                <a:cs typeface="Calibri Light"/>
              </a:rPr>
              <a:t>Challenges</a:t>
            </a:r>
            <a:endParaRPr lang="ru-RU">
              <a:solidFill>
                <a:schemeClr val="bg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85459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7" descr="Изображение выглядит как внутренний, человек, в позе&#10;&#10;Автоматически созданное описание">
            <a:extLst>
              <a:ext uri="{FF2B5EF4-FFF2-40B4-BE49-F238E27FC236}">
                <a16:creationId xmlns:a16="http://schemas.microsoft.com/office/drawing/2014/main" id="{F6DC79D3-6EB8-460C-A9E0-9813395B8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37" y="3515153"/>
            <a:ext cx="1594214" cy="1594214"/>
          </a:xfrm>
          <a:prstGeom prst="rect">
            <a:avLst/>
          </a:prstGeom>
        </p:spPr>
      </p:pic>
      <p:pic>
        <p:nvPicPr>
          <p:cNvPr id="7" name="Рисунок 7" descr="Изображение выглядит как человек, рубашка, в позе&#10;&#10;Автоматически созданное описание">
            <a:extLst>
              <a:ext uri="{FF2B5EF4-FFF2-40B4-BE49-F238E27FC236}">
                <a16:creationId xmlns:a16="http://schemas.microsoft.com/office/drawing/2014/main" id="{D4840406-2F57-42E7-A9F3-DD00A5F92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52" y="1511643"/>
            <a:ext cx="1588656" cy="1611747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6AA3514-1052-4FA3-8CA4-261B0F0B7D9E}"/>
              </a:ext>
            </a:extLst>
          </p:cNvPr>
          <p:cNvSpPr txBox="1">
            <a:spLocks/>
          </p:cNvSpPr>
          <p:nvPr/>
        </p:nvSpPr>
        <p:spPr>
          <a:xfrm>
            <a:off x="1341514" y="-167370"/>
            <a:ext cx="642284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rial Black"/>
              </a:rPr>
              <a:t>Team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B82D1-34EA-4459-A6C6-568CF9646F53}"/>
              </a:ext>
            </a:extLst>
          </p:cNvPr>
          <p:cNvSpPr txBox="1"/>
          <p:nvPr/>
        </p:nvSpPr>
        <p:spPr>
          <a:xfrm>
            <a:off x="4557771" y="3428499"/>
            <a:ext cx="3851563" cy="1431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ru-RU">
                <a:latin typeface="Arial Black"/>
                <a:ea typeface="Segoe UI"/>
                <a:cs typeface="Segoe UI"/>
              </a:rPr>
              <a:t>Irina Ermolaeva</a:t>
            </a:r>
          </a:p>
          <a:p>
            <a:pPr>
              <a:spcAft>
                <a:spcPts val="600"/>
              </a:spcAft>
            </a:pPr>
            <a:r>
              <a:rPr lang="ru-RU" dirty="0">
                <a:latin typeface="Trebuchet MS"/>
                <a:ea typeface="+mn-lt"/>
                <a:cs typeface="+mn-lt"/>
                <a:hlinkClick r:id="rId4"/>
              </a:rPr>
              <a:t>irina_ermolaeva@epam.com</a:t>
            </a:r>
          </a:p>
          <a:p>
            <a:pPr>
              <a:spcAft>
                <a:spcPts val="600"/>
              </a:spcAft>
            </a:pPr>
            <a:r>
              <a:rPr lang="ru-RU">
                <a:solidFill>
                  <a:srgbClr val="464547"/>
                </a:solidFill>
                <a:latin typeface="Trebuchet MS"/>
                <a:ea typeface="Segoe UI"/>
                <a:cs typeface="Segoe UI"/>
              </a:rPr>
              <a:t>​</a:t>
            </a:r>
            <a:endParaRPr lang="ru-RU"/>
          </a:p>
          <a:p>
            <a:pPr algn="just">
              <a:spcAft>
                <a:spcPts val="600"/>
              </a:spcAft>
            </a:pPr>
            <a:r>
              <a:rPr lang="ru-RU">
                <a:latin typeface="Trebuchet MS"/>
                <a:ea typeface="+mn-lt"/>
                <a:cs typeface="+mn-lt"/>
              </a:rPr>
              <a:t>Mentor</a:t>
            </a:r>
            <a:endParaRPr lang="ru-RU">
              <a:latin typeface="Trebuchet MS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A29D3-32E3-451C-A348-EADA49D24F19}"/>
              </a:ext>
            </a:extLst>
          </p:cNvPr>
          <p:cNvSpPr txBox="1"/>
          <p:nvPr/>
        </p:nvSpPr>
        <p:spPr>
          <a:xfrm>
            <a:off x="4557706" y="1511643"/>
            <a:ext cx="6422848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Arial Black"/>
              </a:rPr>
              <a:t>Kristina Kaliagina</a:t>
            </a:r>
            <a:r>
              <a:rPr lang="en-US" sz="2000">
                <a:latin typeface="Arial Black"/>
              </a:rPr>
              <a:t>​</a:t>
            </a:r>
            <a:endParaRPr lang="ru-RU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Trebuchet MS"/>
                <a:hlinkClick r:id="rId5"/>
              </a:rPr>
              <a:t>Kristina_Kaliagina@epam.com</a:t>
            </a:r>
            <a:endParaRPr lang="en-US">
              <a:latin typeface="Trebuchet MS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latin typeface="Trebuchet MS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latin typeface="Trebuchet MS"/>
              </a:rPr>
              <a:t>Student</a:t>
            </a:r>
            <a:endParaRPr lang="en-US">
              <a:latin typeface="Trebuchet MS"/>
              <a:cs typeface="Calibri" panose="020F0502020204030204"/>
            </a:endParaRPr>
          </a:p>
        </p:txBody>
      </p:sp>
      <p:pic>
        <p:nvPicPr>
          <p:cNvPr id="15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53705067-B71B-4A18-A610-1F36DE799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4616" y="-1323"/>
            <a:ext cx="2133600" cy="1104900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A088245-F0C9-4D1A-8CCA-381061E5B6A9}"/>
              </a:ext>
            </a:extLst>
          </p:cNvPr>
          <p:cNvCxnSpPr/>
          <p:nvPr/>
        </p:nvCxnSpPr>
        <p:spPr>
          <a:xfrm flipH="1">
            <a:off x="3941618" y="1713346"/>
            <a:ext cx="11546" cy="315190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9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8D283-4498-46EC-B090-03952F83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2906" y="653622"/>
            <a:ext cx="9808067" cy="11135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latin typeface="Arial Black"/>
              </a:rPr>
              <a:t>Overview task</a:t>
            </a:r>
          </a:p>
        </p:txBody>
      </p:sp>
      <p:pic>
        <p:nvPicPr>
          <p:cNvPr id="7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BCB4ACC6-1D30-48AA-89C3-AE8D9342C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5179" y="378"/>
            <a:ext cx="2162096" cy="11152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3D890B-D481-456F-9853-D98755F0432B}"/>
              </a:ext>
            </a:extLst>
          </p:cNvPr>
          <p:cNvSpPr txBox="1"/>
          <p:nvPr/>
        </p:nvSpPr>
        <p:spPr>
          <a:xfrm>
            <a:off x="1576459" y="2308422"/>
            <a:ext cx="7830303" cy="25968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C62E-3664-40EE-A852-F8DDA1EB6CCD}"/>
              </a:ext>
            </a:extLst>
          </p:cNvPr>
          <p:cNvSpPr txBox="1"/>
          <p:nvPr/>
        </p:nvSpPr>
        <p:spPr>
          <a:xfrm>
            <a:off x="1572491" y="4470400"/>
            <a:ext cx="7292109" cy="15850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>
                <a:cs typeface="Calibri"/>
              </a:rPr>
              <a:t>___________</a:t>
            </a:r>
            <a:endParaRPr lang="ru-RU" sz="2000"/>
          </a:p>
          <a:p>
            <a:pPr>
              <a:spcAft>
                <a:spcPts val="600"/>
              </a:spcAft>
            </a:pPr>
            <a:endParaRPr lang="ru-RU" sz="2000"/>
          </a:p>
          <a:p>
            <a:pPr>
              <a:spcAft>
                <a:spcPts val="600"/>
              </a:spcAft>
            </a:pPr>
            <a:r>
              <a:rPr lang="ru-RU" sz="2400" b="1" err="1"/>
              <a:t>Repository</a:t>
            </a:r>
            <a:r>
              <a:rPr lang="ru-RU" sz="2400" b="1"/>
              <a:t>: </a:t>
            </a:r>
            <a:r>
              <a:rPr lang="ru-RU" sz="2400" b="1">
                <a:ea typeface="+mn-lt"/>
                <a:cs typeface="+mn-lt"/>
                <a:hlinkClick r:id="rId3"/>
              </a:rPr>
              <a:t>https://github.com/kkalyagina/epam.git</a:t>
            </a:r>
            <a:endParaRPr lang="ru-RU" sz="2400" b="1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ru-RU">
              <a:cs typeface="Calibri" panose="020F0502020204030204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4D835E0-9C06-4FB1-8DF1-986991EC3B80}"/>
              </a:ext>
            </a:extLst>
          </p:cNvPr>
          <p:cNvSpPr/>
          <p:nvPr/>
        </p:nvSpPr>
        <p:spPr>
          <a:xfrm>
            <a:off x="1493982" y="2359891"/>
            <a:ext cx="9213271" cy="102754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>
                <a:solidFill>
                  <a:schemeClr val="tx1"/>
                </a:solidFill>
                <a:latin typeface="Arial Black"/>
                <a:cs typeface="Arial"/>
              </a:rPr>
              <a:t>Purpose</a:t>
            </a:r>
            <a:r>
              <a:rPr lang="en-US" sz="2400">
                <a:solidFill>
                  <a:schemeClr val="tx1"/>
                </a:solidFill>
                <a:latin typeface="Arial Black"/>
                <a:cs typeface="Arial"/>
              </a:rPr>
              <a:t> 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- to forecast the total amount of  products sold </a:t>
            </a:r>
            <a:endParaRPr lang="ru-RU" sz="2400">
              <a:solidFill>
                <a:schemeClr val="tx1"/>
              </a:solidFill>
              <a:latin typeface="Arial"/>
              <a:cs typeface="Calibri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in every shop (1 horizon)</a:t>
            </a:r>
            <a:endParaRPr lang="ru-RU" sz="2400">
              <a:solidFill>
                <a:schemeClr val="tx1"/>
              </a:solidFill>
              <a:latin typeface="Arial"/>
              <a:cs typeface="Calibri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58A97FF-94E4-43E1-B08E-572EA5EA84CC}"/>
              </a:ext>
            </a:extLst>
          </p:cNvPr>
          <p:cNvSpPr/>
          <p:nvPr/>
        </p:nvSpPr>
        <p:spPr>
          <a:xfrm>
            <a:off x="1493982" y="3564675"/>
            <a:ext cx="3755705" cy="6465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u="sng">
                <a:solidFill>
                  <a:schemeClr val="tx1"/>
                </a:solidFill>
                <a:latin typeface="Arial Black"/>
                <a:cs typeface="Arial"/>
              </a:rPr>
              <a:t>Metrics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-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val="179460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B522A-484C-483F-B23B-83564F12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21" y="103460"/>
            <a:ext cx="6198633" cy="761892"/>
          </a:xfrm>
        </p:spPr>
        <p:txBody>
          <a:bodyPr>
            <a:normAutofit/>
          </a:bodyPr>
          <a:lstStyle/>
          <a:p>
            <a:r>
              <a:rPr lang="ru-RU" sz="4000" b="1">
                <a:latin typeface="Arial Black"/>
                <a:cs typeface="Calibri Light"/>
              </a:rPr>
              <a:t>Description of data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300498E-9209-494C-9DF2-869692130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166917"/>
              </p:ext>
            </p:extLst>
          </p:nvPr>
        </p:nvGraphicFramePr>
        <p:xfrm>
          <a:off x="963601" y="2721770"/>
          <a:ext cx="4361875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2">
                  <a:extLst>
                    <a:ext uri="{9D8B030D-6E8A-4147-A177-3AD203B41FA5}">
                      <a16:colId xmlns:a16="http://schemas.microsoft.com/office/drawing/2014/main" val="977149221"/>
                    </a:ext>
                  </a:extLst>
                </a:gridCol>
                <a:gridCol w="2493773">
                  <a:extLst>
                    <a:ext uri="{9D8B030D-6E8A-4147-A177-3AD203B41FA5}">
                      <a16:colId xmlns:a16="http://schemas.microsoft.com/office/drawing/2014/main" val="1322643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92DB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err="1">
                          <a:solidFill>
                            <a:schemeClr val="tx1"/>
                          </a:solidFill>
                        </a:rPr>
                        <a:t>Sales_train</a:t>
                      </a:r>
                    </a:p>
                  </a:txBody>
                  <a:tcPr>
                    <a:solidFill>
                      <a:srgbClr val="92D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3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1" i="0" u="none" strike="noStrike" noProof="0">
                          <a:latin typeface="Calibri"/>
                        </a:rPr>
                        <a:t>134.4+ MB</a:t>
                      </a:r>
                    </a:p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+mn-lt"/>
                        </a:rPr>
                        <a:t>object</a:t>
                      </a:r>
                      <a:endParaRPr lang="ru-RU" sz="1800" b="0" i="0" u="none" strike="noStrike" noProof="0">
                        <a:latin typeface="+mn-lt"/>
                      </a:endParaRPr>
                    </a:p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+mn-lt"/>
                        </a:rPr>
                        <a:t>int64</a:t>
                      </a:r>
                    </a:p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+mn-lt"/>
                        </a:rPr>
                        <a:t>Int64</a:t>
                      </a:r>
                    </a:p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+mn-lt"/>
                        </a:rPr>
                        <a:t>int64</a:t>
                      </a:r>
                    </a:p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+mn-lt"/>
                        </a:rPr>
                        <a:t>float64</a:t>
                      </a:r>
                      <a:endParaRPr lang="ru-RU">
                        <a:latin typeface="+mn-lt"/>
                      </a:endParaRPr>
                    </a:p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+mn-lt"/>
                        </a:rPr>
                        <a:t>float64</a:t>
                      </a:r>
                      <a:endParaRPr lang="ru-RU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/>
                        <a:t>Training set</a:t>
                      </a:r>
                      <a:endParaRPr lang="ru-RU" b="1" dirty="0"/>
                    </a:p>
                    <a:p>
                      <a:pPr lvl="0">
                        <a:buNone/>
                      </a:pPr>
                      <a:r>
                        <a:rPr lang="ru-RU" err="1"/>
                        <a:t>date</a:t>
                      </a:r>
                      <a:endParaRPr lang="ru-RU"/>
                    </a:p>
                    <a:p>
                      <a:pPr lvl="0">
                        <a:buNone/>
                      </a:pPr>
                      <a:r>
                        <a:rPr lang="ru-RU" err="1"/>
                        <a:t>date_block_num</a:t>
                      </a:r>
                      <a:endParaRPr lang="ru-RU"/>
                    </a:p>
                    <a:p>
                      <a:pPr lvl="0">
                        <a:buNone/>
                      </a:pPr>
                      <a:r>
                        <a:rPr lang="ru-RU" err="1"/>
                        <a:t>shop_id</a:t>
                      </a:r>
                      <a:endParaRPr lang="ru-RU"/>
                    </a:p>
                    <a:p>
                      <a:pPr lvl="0">
                        <a:buNone/>
                      </a:pPr>
                      <a:r>
                        <a:rPr lang="ru-RU" err="1"/>
                        <a:t>item_id</a:t>
                      </a:r>
                      <a:endParaRPr lang="ru-RU"/>
                    </a:p>
                    <a:p>
                      <a:pPr lvl="0">
                        <a:buNone/>
                      </a:pPr>
                      <a:r>
                        <a:rPr lang="ru-RU" err="1"/>
                        <a:t>item_price</a:t>
                      </a:r>
                      <a:endParaRPr lang="ru-RU"/>
                    </a:p>
                    <a:p>
                      <a:pPr lvl="0">
                        <a:buNone/>
                      </a:pPr>
                      <a:r>
                        <a:rPr lang="ru-RU" err="1"/>
                        <a:t>item_cnt_day</a:t>
                      </a:r>
                      <a:endParaRPr lang="ru-RU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00047"/>
                  </a:ext>
                </a:extLst>
              </a:tr>
            </a:tbl>
          </a:graphicData>
        </a:graphic>
      </p:graphicFrame>
      <p:graphicFrame>
        <p:nvGraphicFramePr>
          <p:cNvPr id="8" name="Таблица 4">
            <a:extLst>
              <a:ext uri="{FF2B5EF4-FFF2-40B4-BE49-F238E27FC236}">
                <a16:creationId xmlns:a16="http://schemas.microsoft.com/office/drawing/2014/main" id="{A418CB31-3606-42DD-9A5B-4189CCE601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411787"/>
              </p:ext>
            </p:extLst>
          </p:nvPr>
        </p:nvGraphicFramePr>
        <p:xfrm>
          <a:off x="1494054" y="5163031"/>
          <a:ext cx="3260183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938">
                  <a:extLst>
                    <a:ext uri="{9D8B030D-6E8A-4147-A177-3AD203B41FA5}">
                      <a16:colId xmlns:a16="http://schemas.microsoft.com/office/drawing/2014/main" val="977149221"/>
                    </a:ext>
                  </a:extLst>
                </a:gridCol>
                <a:gridCol w="1916245">
                  <a:extLst>
                    <a:ext uri="{9D8B030D-6E8A-4147-A177-3AD203B41FA5}">
                      <a16:colId xmlns:a16="http://schemas.microsoft.com/office/drawing/2014/main" val="1322643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err="1"/>
                        <a:t>Shops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3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1" i="0" u="none" strike="noStrike" noProof="0">
                          <a:latin typeface="Calibri"/>
                        </a:rPr>
                        <a:t>1.1+ KB</a:t>
                      </a:r>
                    </a:p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Int64</a:t>
                      </a:r>
                      <a:endParaRPr lang="ru-RU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object</a:t>
                      </a:r>
                      <a:endParaRPr lang="ru-RU" err="1">
                        <a:latin typeface="Calibri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1" i="0" u="none" strike="noStrike" noProof="0">
                          <a:latin typeface="Calibri"/>
                        </a:rPr>
                        <a:t>Information about shops</a:t>
                      </a:r>
                      <a:endParaRPr lang="ru-RU"/>
                    </a:p>
                    <a:p>
                      <a:pPr lvl="0">
                        <a:buNone/>
                      </a:pPr>
                      <a:r>
                        <a:rPr lang="ru-RU" err="1"/>
                        <a:t>shop_id</a:t>
                      </a:r>
                      <a:endParaRPr lang="ru-RU"/>
                    </a:p>
                    <a:p>
                      <a:pPr lvl="0">
                        <a:buNone/>
                      </a:pPr>
                      <a:r>
                        <a:rPr lang="ru-RU" err="1"/>
                        <a:t>shop_name</a:t>
                      </a:r>
                      <a:endParaRPr lang="ru-RU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00047"/>
                  </a:ext>
                </a:extLst>
              </a:tr>
            </a:tbl>
          </a:graphicData>
        </a:graphic>
      </p:graphicFrame>
      <p:graphicFrame>
        <p:nvGraphicFramePr>
          <p:cNvPr id="9" name="Таблица 4">
            <a:extLst>
              <a:ext uri="{FF2B5EF4-FFF2-40B4-BE49-F238E27FC236}">
                <a16:creationId xmlns:a16="http://schemas.microsoft.com/office/drawing/2014/main" id="{BD4AA677-CA2D-4D35-8BE4-9E9E8FE4F1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771156"/>
              </p:ext>
            </p:extLst>
          </p:nvPr>
        </p:nvGraphicFramePr>
        <p:xfrm>
          <a:off x="1025215" y="873435"/>
          <a:ext cx="41354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61">
                  <a:extLst>
                    <a:ext uri="{9D8B030D-6E8A-4147-A177-3AD203B41FA5}">
                      <a16:colId xmlns:a16="http://schemas.microsoft.com/office/drawing/2014/main" val="977149221"/>
                    </a:ext>
                  </a:extLst>
                </a:gridCol>
                <a:gridCol w="2692003">
                  <a:extLst>
                    <a:ext uri="{9D8B030D-6E8A-4147-A177-3AD203B41FA5}">
                      <a16:colId xmlns:a16="http://schemas.microsoft.com/office/drawing/2014/main" val="1322643357"/>
                    </a:ext>
                  </a:extLst>
                </a:gridCol>
              </a:tblGrid>
              <a:tr h="27873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err="1"/>
                        <a:t>Items</a:t>
                      </a:r>
                      <a:r>
                        <a:rPr lang="ru-RU" dirty="0"/>
                        <a:t> 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30676"/>
                  </a:ext>
                </a:extLst>
              </a:tr>
              <a:tr h="11049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1" i="0" u="none" strike="noStrike" noProof="0">
                          <a:latin typeface="Calibri"/>
                        </a:rPr>
                        <a:t>519.7+ KB</a:t>
                      </a:r>
                    </a:p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object</a:t>
                      </a:r>
                      <a:endParaRPr lang="ru-RU" sz="18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int64</a:t>
                      </a:r>
                    </a:p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int64</a:t>
                      </a:r>
                      <a:endParaRPr lang="ru-RU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1" i="0" u="none" strike="noStrike" noProof="0">
                          <a:latin typeface="Calibri"/>
                        </a:rPr>
                        <a:t>Information about items</a:t>
                      </a:r>
                      <a:endParaRPr lang="ru-RU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ru-RU" err="1"/>
                        <a:t>item_name</a:t>
                      </a:r>
                      <a:endParaRPr lang="ru-RU"/>
                    </a:p>
                    <a:p>
                      <a:pPr lvl="0">
                        <a:buNone/>
                      </a:pPr>
                      <a:r>
                        <a:rPr lang="ru-RU" err="1"/>
                        <a:t>item_id</a:t>
                      </a:r>
                      <a:endParaRPr lang="ru-RU"/>
                    </a:p>
                    <a:p>
                      <a:pPr lvl="0">
                        <a:buNone/>
                      </a:pPr>
                      <a:r>
                        <a:rPr lang="ru-RU" err="1"/>
                        <a:t>item_category_id</a:t>
                      </a:r>
                      <a:endParaRPr lang="ru-RU"/>
                    </a:p>
                    <a:p>
                      <a:pPr lvl="0">
                        <a:buNone/>
                      </a:pPr>
                      <a:endParaRPr lang="ru-RU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00047"/>
                  </a:ext>
                </a:extLst>
              </a:tr>
            </a:tbl>
          </a:graphicData>
        </a:graphic>
      </p:graphicFrame>
      <p:graphicFrame>
        <p:nvGraphicFramePr>
          <p:cNvPr id="10" name="Таблица 4">
            <a:extLst>
              <a:ext uri="{FF2B5EF4-FFF2-40B4-BE49-F238E27FC236}">
                <a16:creationId xmlns:a16="http://schemas.microsoft.com/office/drawing/2014/main" id="{B0C720E5-B662-4C2D-8C9B-E89E48D6D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120034"/>
              </p:ext>
            </p:extLst>
          </p:nvPr>
        </p:nvGraphicFramePr>
        <p:xfrm>
          <a:off x="7362366" y="1098240"/>
          <a:ext cx="4678596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898">
                  <a:extLst>
                    <a:ext uri="{9D8B030D-6E8A-4147-A177-3AD203B41FA5}">
                      <a16:colId xmlns:a16="http://schemas.microsoft.com/office/drawing/2014/main" val="977149221"/>
                    </a:ext>
                  </a:extLst>
                </a:gridCol>
                <a:gridCol w="2908698">
                  <a:extLst>
                    <a:ext uri="{9D8B030D-6E8A-4147-A177-3AD203B41FA5}">
                      <a16:colId xmlns:a16="http://schemas.microsoft.com/office/drawing/2014/main" val="1322643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err="1"/>
                        <a:t>Item_categories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3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1" i="0" u="none" strike="noStrike" noProof="0">
                          <a:latin typeface="Calibri"/>
                        </a:rPr>
                        <a:t>1.4+ KB</a:t>
                      </a:r>
                    </a:p>
                    <a:p>
                      <a:pPr lvl="0">
                        <a:buNone/>
                      </a:pPr>
                      <a:endParaRPr lang="ru-RU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int64 </a:t>
                      </a:r>
                    </a:p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object</a:t>
                      </a:r>
                      <a:endParaRPr lang="ru-RU" err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i="0" u="none" strike="noStrike" noProof="0">
                          <a:latin typeface="Calibri"/>
                        </a:rPr>
                        <a:t>Information about categories</a:t>
                      </a:r>
                    </a:p>
                    <a:p>
                      <a:pPr lvl="0">
                        <a:buNone/>
                      </a:pPr>
                      <a:r>
                        <a:rPr lang="ru-RU" err="1"/>
                        <a:t>item_category_id</a:t>
                      </a:r>
                      <a:endParaRPr lang="ru-RU"/>
                    </a:p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Calibri"/>
                        </a:rPr>
                        <a:t>item_category_name</a:t>
                      </a:r>
                      <a:endParaRPr lang="ru-RU" err="1"/>
                    </a:p>
                    <a:p>
                      <a:pPr lvl="0">
                        <a:buNone/>
                      </a:pPr>
                      <a:endParaRPr lang="ru-RU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00047"/>
                  </a:ext>
                </a:extLst>
              </a:tr>
            </a:tbl>
          </a:graphicData>
        </a:graphic>
      </p:graphicFrame>
      <p:graphicFrame>
        <p:nvGraphicFramePr>
          <p:cNvPr id="11" name="Таблица 4">
            <a:extLst>
              <a:ext uri="{FF2B5EF4-FFF2-40B4-BE49-F238E27FC236}">
                <a16:creationId xmlns:a16="http://schemas.microsoft.com/office/drawing/2014/main" id="{698C4F04-FC25-4146-9929-3E3FD29798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27514"/>
              </p:ext>
            </p:extLst>
          </p:nvPr>
        </p:nvGraphicFramePr>
        <p:xfrm>
          <a:off x="7501311" y="4858445"/>
          <a:ext cx="3338805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643">
                  <a:extLst>
                    <a:ext uri="{9D8B030D-6E8A-4147-A177-3AD203B41FA5}">
                      <a16:colId xmlns:a16="http://schemas.microsoft.com/office/drawing/2014/main" val="977149221"/>
                    </a:ext>
                  </a:extLst>
                </a:gridCol>
                <a:gridCol w="2106162">
                  <a:extLst>
                    <a:ext uri="{9D8B030D-6E8A-4147-A177-3AD203B41FA5}">
                      <a16:colId xmlns:a16="http://schemas.microsoft.com/office/drawing/2014/main" val="1322643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err="1"/>
                        <a:t>test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3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1" i="0" u="none" strike="noStrike" noProof="0">
                          <a:latin typeface="Calibri"/>
                        </a:rPr>
                        <a:t>4.9 MB</a:t>
                      </a:r>
                    </a:p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Int64</a:t>
                      </a:r>
                    </a:p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Int64</a:t>
                      </a:r>
                    </a:p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Calibri"/>
                        </a:rPr>
                        <a:t>int64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b="1"/>
                        <a:t>Testing set</a:t>
                      </a:r>
                      <a:endParaRPr lang="ru-RU" b="1" dirty="0"/>
                    </a:p>
                    <a:p>
                      <a:pPr lvl="0">
                        <a:buNone/>
                      </a:pPr>
                      <a:r>
                        <a:rPr lang="ru-RU" err="1"/>
                        <a:t>id</a:t>
                      </a:r>
                      <a:endParaRPr lang="ru-RU"/>
                    </a:p>
                    <a:p>
                      <a:pPr lvl="0">
                        <a:buNone/>
                      </a:pPr>
                      <a:r>
                        <a:rPr lang="ru-RU" err="1"/>
                        <a:t>item_id</a:t>
                      </a:r>
                      <a:endParaRPr lang="ru-RU"/>
                    </a:p>
                    <a:p>
                      <a:pPr lvl="0">
                        <a:buNone/>
                      </a:pPr>
                      <a:r>
                        <a:rPr lang="ru-RU" err="1"/>
                        <a:t>shop_id</a:t>
                      </a:r>
                      <a:endParaRPr lang="ru-RU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000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E1CA6C7-A8C5-46B2-ACC4-1917B3216AE7}"/>
              </a:ext>
            </a:extLst>
          </p:cNvPr>
          <p:cNvSpPr txBox="1"/>
          <p:nvPr/>
        </p:nvSpPr>
        <p:spPr>
          <a:xfrm>
            <a:off x="7245829" y="3010392"/>
            <a:ext cx="425676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cs typeface="Calibri"/>
              </a:rPr>
              <a:t>     </a:t>
            </a:r>
            <a:r>
              <a:rPr lang="ru-RU" err="1">
                <a:cs typeface="Calibri"/>
              </a:rPr>
              <a:t>Испл</a:t>
            </a:r>
            <a:r>
              <a:rPr lang="ru-RU">
                <a:cs typeface="Calibri"/>
              </a:rPr>
              <a:t>. Окружение:</a:t>
            </a: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 err="1">
                <a:cs typeface="Calibri"/>
              </a:rPr>
              <a:t>Jupyter</a:t>
            </a:r>
            <a:r>
              <a:rPr lang="ru-RU">
                <a:cs typeface="Calibri"/>
              </a:rPr>
              <a:t> </a:t>
            </a:r>
            <a:r>
              <a:rPr lang="ru-RU" err="1">
                <a:cs typeface="Calibri"/>
              </a:rPr>
              <a:t>notebook</a:t>
            </a:r>
            <a:endParaRPr lang="ru-RU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err="1">
                <a:cs typeface="Calibri"/>
              </a:rPr>
              <a:t>Python</a:t>
            </a:r>
            <a:endParaRPr lang="ru-RU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err="1">
                <a:cs typeface="Calibri"/>
              </a:rPr>
              <a:t>Conda</a:t>
            </a:r>
            <a:r>
              <a:rPr lang="ru-RU">
                <a:cs typeface="Calibri"/>
              </a:rPr>
              <a:t> </a:t>
            </a:r>
            <a:r>
              <a:rPr lang="ru-RU" err="1">
                <a:cs typeface="Calibri"/>
              </a:rPr>
              <a:t>env</a:t>
            </a:r>
            <a:endParaRPr lang="ru-RU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err="1">
                <a:cs typeface="Calibri"/>
              </a:rPr>
              <a:t>Git</a:t>
            </a:r>
            <a:endParaRPr lang="ru-RU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https://github.com/kkalyagina/epam.git</a:t>
            </a:r>
            <a:endParaRPr lang="ru-RU">
              <a:cs typeface="Calibri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E29711C4-B340-4AB8-833F-3804B2FC165C}"/>
              </a:ext>
            </a:extLst>
          </p:cNvPr>
          <p:cNvCxnSpPr/>
          <p:nvPr/>
        </p:nvCxnSpPr>
        <p:spPr>
          <a:xfrm flipH="1" flipV="1">
            <a:off x="5316236" y="4059966"/>
            <a:ext cx="970006" cy="2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52A1E3D-6D33-4748-B4F9-621EDC89A5A0}"/>
              </a:ext>
            </a:extLst>
          </p:cNvPr>
          <p:cNvCxnSpPr/>
          <p:nvPr/>
        </p:nvCxnSpPr>
        <p:spPr>
          <a:xfrm>
            <a:off x="6295250" y="4060736"/>
            <a:ext cx="20596" cy="211094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F2D8377-A124-4E09-8B6C-A6861FE9D2D4}"/>
              </a:ext>
            </a:extLst>
          </p:cNvPr>
          <p:cNvCxnSpPr/>
          <p:nvPr/>
        </p:nvCxnSpPr>
        <p:spPr>
          <a:xfrm flipV="1">
            <a:off x="4790560" y="6170397"/>
            <a:ext cx="1523997" cy="1029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04E6944-99DC-449D-A77C-1FAA9D5F312F}"/>
              </a:ext>
            </a:extLst>
          </p:cNvPr>
          <p:cNvCxnSpPr/>
          <p:nvPr/>
        </p:nvCxnSpPr>
        <p:spPr>
          <a:xfrm flipH="1" flipV="1">
            <a:off x="5312376" y="4334131"/>
            <a:ext cx="1278924" cy="12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97C46B-DEC3-4BE0-A4FC-1FABF56F10EE}"/>
              </a:ext>
            </a:extLst>
          </p:cNvPr>
          <p:cNvCxnSpPr/>
          <p:nvPr/>
        </p:nvCxnSpPr>
        <p:spPr>
          <a:xfrm>
            <a:off x="6569415" y="1966526"/>
            <a:ext cx="20596" cy="236837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660EFCC-C5E3-418F-94E1-254864D5DF07}"/>
              </a:ext>
            </a:extLst>
          </p:cNvPr>
          <p:cNvCxnSpPr/>
          <p:nvPr/>
        </p:nvCxnSpPr>
        <p:spPr>
          <a:xfrm flipV="1">
            <a:off x="5176708" y="1922762"/>
            <a:ext cx="1400431" cy="1029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350DAA5-EB45-4280-AE98-D54210906C5E}"/>
              </a:ext>
            </a:extLst>
          </p:cNvPr>
          <p:cNvCxnSpPr/>
          <p:nvPr/>
        </p:nvCxnSpPr>
        <p:spPr>
          <a:xfrm flipH="1">
            <a:off x="5172074" y="2218810"/>
            <a:ext cx="2113006" cy="8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B2FCD775-4369-461A-8CF8-1F73D823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616" y="-1323"/>
            <a:ext cx="2133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5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8D557A5-116E-47B2-AF49-6925C48A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077" y="-124460"/>
            <a:ext cx="5227687" cy="1346693"/>
          </a:xfrm>
        </p:spPr>
        <p:txBody>
          <a:bodyPr>
            <a:normAutofit/>
          </a:bodyPr>
          <a:lstStyle/>
          <a:p>
            <a:r>
              <a:rPr lang="ru-RU" sz="3600">
                <a:latin typeface="Arial Black"/>
                <a:cs typeface="Calibri Light"/>
              </a:rPr>
              <a:t>Common graphs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BF0AC7-1F73-4A5E-882F-8C2A41F1A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3A78BAA6-76C4-4314-B5A2-8373858F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50" y="1224301"/>
            <a:ext cx="8048255" cy="4998254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4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5B57AE82-8607-4CA6-AF80-D130F600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616" y="-1323"/>
            <a:ext cx="2133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2B798-885D-4DFA-95DC-79125E9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592" y="9025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err="1">
                <a:latin typeface="Arial Black"/>
              </a:rPr>
              <a:t>Vizualization</a:t>
            </a:r>
            <a:r>
              <a:rPr lang="en-US" sz="4000" dirty="0">
                <a:latin typeface="Arial Black"/>
              </a:rPr>
              <a:t> </a:t>
            </a:r>
            <a:r>
              <a:rPr lang="en-US" sz="4000" err="1">
                <a:latin typeface="Arial Black"/>
              </a:rPr>
              <a:t>of</a:t>
            </a:r>
            <a:r>
              <a:rPr lang="en-US" sz="4000" dirty="0">
                <a:latin typeface="Arial Black"/>
              </a:rPr>
              <a:t> </a:t>
            </a:r>
            <a:r>
              <a:rPr lang="en-US" sz="4000">
                <a:latin typeface="Arial Black"/>
              </a:rPr>
              <a:t>shops and categories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012B17-4DEF-423C-B283-17831FBF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183126F9-D907-4B44-8DA4-B3F76A39B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616" y="-1323"/>
            <a:ext cx="2133600" cy="1104900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C302FCC7-888B-4CB7-B4CA-60461C415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9" t="30249" r="29880" b="9608"/>
          <a:stretch/>
        </p:blipFill>
        <p:spPr>
          <a:xfrm>
            <a:off x="5408312" y="3366558"/>
            <a:ext cx="6711217" cy="3487010"/>
          </a:xfrm>
          <a:prstGeom prst="rect">
            <a:avLst/>
          </a:prstGeom>
        </p:spPr>
      </p:pic>
      <p:pic>
        <p:nvPicPr>
          <p:cNvPr id="12" name="Рисунок 6">
            <a:extLst>
              <a:ext uri="{FF2B5EF4-FFF2-40B4-BE49-F238E27FC236}">
                <a16:creationId xmlns:a16="http://schemas.microsoft.com/office/drawing/2014/main" id="{F68BD752-0DEA-4957-9A53-471D8AD109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57" t="31970" r="34519" b="9665"/>
          <a:stretch/>
        </p:blipFill>
        <p:spPr>
          <a:xfrm>
            <a:off x="713319" y="1482725"/>
            <a:ext cx="5432151" cy="33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1B931-0F44-434D-9004-A4883BE3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45" y="-433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>
                <a:latin typeface="Arial Black"/>
                <a:cs typeface="Calibri Light"/>
              </a:rPr>
              <a:t>Missing values</a:t>
            </a:r>
            <a:endParaRPr lang="ru-RU" sz="4000">
              <a:latin typeface="Arial Black"/>
            </a:endParaRPr>
          </a:p>
        </p:txBody>
      </p:sp>
      <p:pic>
        <p:nvPicPr>
          <p:cNvPr id="5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BA909673-9B2E-4F5E-80C0-FE5DCE5E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616" y="-1323"/>
            <a:ext cx="2133600" cy="1104900"/>
          </a:xfrm>
          <a:prstGeom prst="rect">
            <a:avLst/>
          </a:prstGeom>
        </p:spPr>
      </p:pic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2161CA28-1CF7-4A15-B892-A94724DE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54" y="1259493"/>
            <a:ext cx="4221018" cy="5112555"/>
          </a:xfrm>
          <a:prstGeom prst="rect">
            <a:avLst/>
          </a:prstGeom>
        </p:spPr>
      </p:pic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B2277AFA-C0F9-401D-A2FE-D0E864175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38232"/>
              </p:ext>
            </p:extLst>
          </p:nvPr>
        </p:nvGraphicFramePr>
        <p:xfrm>
          <a:off x="1064952" y="1426649"/>
          <a:ext cx="5666832" cy="21475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3416">
                  <a:extLst>
                    <a:ext uri="{9D8B030D-6E8A-4147-A177-3AD203B41FA5}">
                      <a16:colId xmlns:a16="http://schemas.microsoft.com/office/drawing/2014/main" val="422784685"/>
                    </a:ext>
                  </a:extLst>
                </a:gridCol>
                <a:gridCol w="2833416">
                  <a:extLst>
                    <a:ext uri="{9D8B030D-6E8A-4147-A177-3AD203B41FA5}">
                      <a16:colId xmlns:a16="http://schemas.microsoft.com/office/drawing/2014/main" val="4150063220"/>
                    </a:ext>
                  </a:extLst>
                </a:gridCol>
              </a:tblGrid>
              <a:tr h="536889">
                <a:tc>
                  <a:txBody>
                    <a:bodyPr/>
                    <a:lstStyle/>
                    <a:p>
                      <a:pPr algn="ctr"/>
                      <a:r>
                        <a:rPr lang="ru-RU" sz="2000" err="1">
                          <a:latin typeface="Arial"/>
                        </a:rPr>
                        <a:t>Detalization</a:t>
                      </a:r>
                      <a:endParaRPr lang="ru-RU" sz="2000" dirty="0" err="1">
                        <a:latin typeface="Arial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>
                          <a:latin typeface="Arial"/>
                        </a:rPr>
                        <a:t> NaNs (%)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33119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Arial"/>
                        </a:rPr>
                        <a:t>shop/category/item</a:t>
                      </a:r>
                      <a:endParaRPr lang="ru-RU" sz="2000" dirty="0" err="1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Arial"/>
                        </a:rPr>
                        <a:t>89%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93505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Arial"/>
                        </a:rPr>
                        <a:t>shop/category</a:t>
                      </a:r>
                      <a:endParaRPr lang="ru-RU" sz="2000" dirty="0" err="1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Arial"/>
                        </a:rPr>
                        <a:t>41%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825108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Arial"/>
                        </a:rPr>
                        <a:t> shop</a:t>
                      </a:r>
                      <a:endParaRPr lang="ru-RU" sz="2000" dirty="0" err="1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Arial"/>
                        </a:rPr>
                        <a:t>22%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476524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1D51EAC-F0C5-4AEE-813D-06344A48D5C4}"/>
              </a:ext>
            </a:extLst>
          </p:cNvPr>
          <p:cNvCxnSpPr/>
          <p:nvPr/>
        </p:nvCxnSpPr>
        <p:spPr>
          <a:xfrm flipH="1">
            <a:off x="6851072" y="2348345"/>
            <a:ext cx="11546" cy="404090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CBD45D-5B19-4FBD-9D3C-929A26DE7A62}"/>
              </a:ext>
            </a:extLst>
          </p:cNvPr>
          <p:cNvSpPr txBox="1"/>
          <p:nvPr/>
        </p:nvSpPr>
        <p:spPr>
          <a:xfrm>
            <a:off x="972128" y="3708399"/>
            <a:ext cx="5814290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Arial Black"/>
                <a:cs typeface="Calibri"/>
              </a:rPr>
              <a:t>  </a:t>
            </a:r>
            <a:r>
              <a:rPr lang="ru-RU" sz="2000">
                <a:latin typeface="Arial Black"/>
                <a:cs typeface="Calibri"/>
              </a:rPr>
              <a:t>  </a:t>
            </a:r>
            <a:r>
              <a:rPr lang="ru-RU" sz="2000" err="1">
                <a:latin typeface="Arial Black"/>
                <a:ea typeface="+mn-lt"/>
                <a:cs typeface="+mn-lt"/>
              </a:rPr>
              <a:t>Solutions</a:t>
            </a:r>
            <a:r>
              <a:rPr lang="ru-RU" sz="2000">
                <a:latin typeface="Arial Black"/>
                <a:ea typeface="+mn-lt"/>
                <a:cs typeface="+mn-lt"/>
              </a:rPr>
              <a:t> </a:t>
            </a:r>
            <a:r>
              <a:rPr lang="ru-RU" sz="2000" err="1">
                <a:latin typeface="Arial Black"/>
                <a:ea typeface="+mn-lt"/>
                <a:cs typeface="+mn-lt"/>
              </a:rPr>
              <a:t>to</a:t>
            </a:r>
            <a:r>
              <a:rPr lang="ru-RU" sz="2000">
                <a:latin typeface="Arial Black"/>
                <a:ea typeface="+mn-lt"/>
                <a:cs typeface="+mn-lt"/>
              </a:rPr>
              <a:t> </a:t>
            </a:r>
            <a:r>
              <a:rPr lang="ru-RU" sz="2000" err="1">
                <a:latin typeface="Arial Black"/>
                <a:ea typeface="+mn-lt"/>
                <a:cs typeface="+mn-lt"/>
              </a:rPr>
              <a:t>the</a:t>
            </a:r>
            <a:r>
              <a:rPr lang="ru-RU" sz="2000">
                <a:latin typeface="Arial Black"/>
                <a:ea typeface="+mn-lt"/>
                <a:cs typeface="+mn-lt"/>
              </a:rPr>
              <a:t> </a:t>
            </a:r>
            <a:r>
              <a:rPr lang="ru-RU" sz="2000" err="1">
                <a:latin typeface="Arial Black"/>
                <a:ea typeface="+mn-lt"/>
                <a:cs typeface="+mn-lt"/>
              </a:rPr>
              <a:t>problem</a:t>
            </a:r>
            <a:r>
              <a:rPr lang="ru-RU" sz="2000">
                <a:latin typeface="Arial Black"/>
                <a:ea typeface="+mn-lt"/>
                <a:cs typeface="+mn-lt"/>
              </a:rPr>
              <a:t>:</a:t>
            </a:r>
          </a:p>
          <a:p>
            <a:endParaRPr lang="ru-RU" sz="2000">
              <a:latin typeface="Arial Black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ru-RU" err="1">
                <a:latin typeface="Arial"/>
                <a:ea typeface="+mn-lt"/>
                <a:cs typeface="+mn-lt"/>
              </a:rPr>
              <a:t>filling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in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NaN</a:t>
            </a:r>
            <a:r>
              <a:rPr lang="ru-RU">
                <a:latin typeface="Arial"/>
                <a:ea typeface="+mn-lt"/>
                <a:cs typeface="+mn-lt"/>
              </a:rPr>
              <a:t> </a:t>
            </a:r>
            <a:r>
              <a:rPr lang="ru-RU" err="1">
                <a:latin typeface="Arial"/>
                <a:ea typeface="+mn-lt"/>
                <a:cs typeface="+mn-lt"/>
              </a:rPr>
              <a:t>with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the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mean</a:t>
            </a:r>
            <a:r>
              <a:rPr lang="ru-RU">
                <a:latin typeface="Arial"/>
                <a:ea typeface="+mn-lt"/>
                <a:cs typeface="+mn-lt"/>
              </a:rPr>
              <a:t> </a:t>
            </a:r>
            <a:r>
              <a:rPr lang="ru-RU" err="1">
                <a:latin typeface="Arial"/>
                <a:ea typeface="+mn-lt"/>
                <a:cs typeface="+mn-lt"/>
              </a:rPr>
              <a:t>values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of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items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among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all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shops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in</a:t>
            </a:r>
            <a:r>
              <a:rPr lang="ru-RU">
                <a:latin typeface="Arial"/>
                <a:ea typeface="+mn-lt"/>
                <a:cs typeface="+mn-lt"/>
              </a:rPr>
              <a:t> a </a:t>
            </a:r>
            <a:r>
              <a:rPr lang="ru-RU" err="1">
                <a:latin typeface="Arial"/>
                <a:ea typeface="+mn-lt"/>
                <a:cs typeface="+mn-lt"/>
              </a:rPr>
              <a:t>given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month</a:t>
            </a:r>
            <a:endParaRPr lang="ru-RU">
              <a:latin typeface="Arial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ru-RU">
              <a:latin typeface="Arial"/>
              <a:cs typeface="Calibri"/>
            </a:endParaRPr>
          </a:p>
          <a:p>
            <a:pPr marL="342900" indent="-342900">
              <a:buAutoNum type="arabicPeriod"/>
            </a:pPr>
            <a:r>
              <a:rPr lang="ru-RU" err="1">
                <a:latin typeface="Arial"/>
                <a:cs typeface="Calibri"/>
              </a:rPr>
              <a:t>filling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cs typeface="Calibri"/>
              </a:rPr>
              <a:t>in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cs typeface="Calibri"/>
              </a:rPr>
              <a:t>NaN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with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the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mean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value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cs typeface="Calibri"/>
              </a:rPr>
              <a:t>of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items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ea typeface="+mn-lt"/>
                <a:cs typeface="+mn-lt"/>
              </a:rPr>
              <a:t>in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each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category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across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all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shops</a:t>
            </a:r>
            <a:endParaRPr lang="ru-RU" err="1">
              <a:latin typeface="Arial"/>
              <a:cs typeface="Calibri"/>
            </a:endParaRPr>
          </a:p>
          <a:p>
            <a:pPr marL="342900" indent="-342900">
              <a:buAutoNum type="arabicPeriod"/>
            </a:pPr>
            <a:endParaRPr lang="ru-RU">
              <a:latin typeface="Arial"/>
              <a:cs typeface="Calibri"/>
            </a:endParaRPr>
          </a:p>
          <a:p>
            <a:pPr marL="342900" indent="-342900">
              <a:buAutoNum type="arabicPeriod"/>
            </a:pPr>
            <a:r>
              <a:rPr lang="ru-RU" err="1">
                <a:latin typeface="Arial"/>
                <a:cs typeface="Calibri"/>
              </a:rPr>
              <a:t>using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ea typeface="+mn-lt"/>
                <a:cs typeface="+mn-lt"/>
              </a:rPr>
              <a:t>IterativeImputer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from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sklearn</a:t>
            </a:r>
            <a:endParaRPr lang="ru-RU">
              <a:latin typeface="Arial"/>
              <a:ea typeface="+mn-lt"/>
              <a:cs typeface="+mn-lt"/>
            </a:endParaRPr>
          </a:p>
          <a:p>
            <a:endParaRPr lang="ru-RU">
              <a:latin typeface="Arial"/>
              <a:cs typeface="Calibri"/>
            </a:endParaRPr>
          </a:p>
          <a:p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497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2B798-885D-4DFA-95DC-79125E9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243" y="549190"/>
            <a:ext cx="10801040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000">
                <a:latin typeface="Arial Black"/>
              </a:rPr>
              <a:t>Detalization on </a:t>
            </a:r>
            <a:br>
              <a:rPr lang="ru-RU" sz="4000" dirty="0">
                <a:latin typeface="Arial Black"/>
              </a:rPr>
            </a:br>
            <a:r>
              <a:rPr lang="ru-RU" sz="4000">
                <a:latin typeface="Arial Black"/>
              </a:rPr>
              <a:t>shops/categories/items</a:t>
            </a:r>
            <a:endParaRPr lang="ru-RU" sz="4000" err="1">
              <a:latin typeface="Arial Black"/>
              <a:ea typeface="+mj-lt"/>
              <a:cs typeface="+mj-lt"/>
            </a:endParaRPr>
          </a:p>
          <a:p>
            <a:endParaRPr lang="en-US" sz="4000">
              <a:latin typeface="Arial Black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012B17-4DEF-423C-B283-17831FBF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183126F9-D907-4B44-8DA4-B3F76A39B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616" y="-1323"/>
            <a:ext cx="2133600" cy="1104900"/>
          </a:xfrm>
          <a:prstGeom prst="rect">
            <a:avLst/>
          </a:prstGeom>
        </p:spPr>
      </p:pic>
      <p:pic>
        <p:nvPicPr>
          <p:cNvPr id="9" name="Рисунок 10">
            <a:extLst>
              <a:ext uri="{FF2B5EF4-FFF2-40B4-BE49-F238E27FC236}">
                <a16:creationId xmlns:a16="http://schemas.microsoft.com/office/drawing/2014/main" id="{D0C95269-9D75-4F87-A5D5-2458211D9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0210" y="1359958"/>
            <a:ext cx="4473748" cy="2583922"/>
          </a:xfrm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25D4695E-0A61-4F08-A6F2-A1AFBD9EC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00" y="1365142"/>
            <a:ext cx="4616450" cy="2593131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6074964-3941-4ACB-90B6-6F00E819A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649" y="4105068"/>
            <a:ext cx="4457700" cy="2648363"/>
          </a:xfrm>
          <a:prstGeom prst="rect">
            <a:avLst/>
          </a:prstGeom>
        </p:spPr>
      </p:pic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336293CF-0A50-4BEA-8E5B-660CDC594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00" y="4106226"/>
            <a:ext cx="4616450" cy="26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1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1B931-0F44-434D-9004-A4883BE3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45" y="-433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>
                <a:latin typeface="Arial Black"/>
                <a:cs typeface="Calibri Light"/>
              </a:rPr>
              <a:t>Missing values</a:t>
            </a:r>
            <a:endParaRPr lang="ru-RU" sz="4000">
              <a:latin typeface="Arial Black"/>
            </a:endParaRPr>
          </a:p>
        </p:txBody>
      </p:sp>
      <p:pic>
        <p:nvPicPr>
          <p:cNvPr id="5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BA909673-9B2E-4F5E-80C0-FE5DCE5E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616" y="-1323"/>
            <a:ext cx="2133600" cy="1104900"/>
          </a:xfrm>
          <a:prstGeom prst="rect">
            <a:avLst/>
          </a:prstGeom>
        </p:spPr>
      </p:pic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2161CA28-1CF7-4A15-B892-A94724DE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54" y="1259493"/>
            <a:ext cx="4221018" cy="5112555"/>
          </a:xfrm>
          <a:prstGeom prst="rect">
            <a:avLst/>
          </a:prstGeom>
        </p:spPr>
      </p:pic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B2277AFA-C0F9-401D-A2FE-D0E864175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52870"/>
              </p:ext>
            </p:extLst>
          </p:nvPr>
        </p:nvGraphicFramePr>
        <p:xfrm>
          <a:off x="1064952" y="1426649"/>
          <a:ext cx="5666832" cy="21475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3416">
                  <a:extLst>
                    <a:ext uri="{9D8B030D-6E8A-4147-A177-3AD203B41FA5}">
                      <a16:colId xmlns:a16="http://schemas.microsoft.com/office/drawing/2014/main" val="422784685"/>
                    </a:ext>
                  </a:extLst>
                </a:gridCol>
                <a:gridCol w="2833416">
                  <a:extLst>
                    <a:ext uri="{9D8B030D-6E8A-4147-A177-3AD203B41FA5}">
                      <a16:colId xmlns:a16="http://schemas.microsoft.com/office/drawing/2014/main" val="4150063220"/>
                    </a:ext>
                  </a:extLst>
                </a:gridCol>
              </a:tblGrid>
              <a:tr h="536889">
                <a:tc>
                  <a:txBody>
                    <a:bodyPr/>
                    <a:lstStyle/>
                    <a:p>
                      <a:pPr algn="ctr"/>
                      <a:r>
                        <a:rPr lang="ru-RU" sz="2000" err="1">
                          <a:latin typeface="Arial"/>
                        </a:rPr>
                        <a:t>Detalization</a:t>
                      </a:r>
                      <a:endParaRPr lang="ru-RU" sz="2000" dirty="0" err="1">
                        <a:latin typeface="Arial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>
                          <a:latin typeface="Arial"/>
                        </a:rPr>
                        <a:t> NaNs (%)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33119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>
                          <a:latin typeface="Arial"/>
                        </a:rPr>
                        <a:t>shop/category/item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Arial"/>
                        </a:rPr>
                        <a:t>89%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93505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>
                          <a:latin typeface="Arial"/>
                        </a:rPr>
                        <a:t>shop/category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Arial"/>
                        </a:rPr>
                        <a:t>41%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825108"/>
                  </a:ext>
                </a:extLst>
              </a:tr>
              <a:tr h="5368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000">
                          <a:latin typeface="Arial"/>
                        </a:rPr>
                        <a:t> shop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Arial"/>
                        </a:rPr>
                        <a:t>22%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476524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1D51EAC-F0C5-4AEE-813D-06344A48D5C4}"/>
              </a:ext>
            </a:extLst>
          </p:cNvPr>
          <p:cNvCxnSpPr/>
          <p:nvPr/>
        </p:nvCxnSpPr>
        <p:spPr>
          <a:xfrm flipH="1">
            <a:off x="6851072" y="2348345"/>
            <a:ext cx="11546" cy="404090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CBD45D-5B19-4FBD-9D3C-929A26DE7A62}"/>
              </a:ext>
            </a:extLst>
          </p:cNvPr>
          <p:cNvSpPr txBox="1"/>
          <p:nvPr/>
        </p:nvSpPr>
        <p:spPr>
          <a:xfrm>
            <a:off x="972128" y="3708399"/>
            <a:ext cx="5814290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Arial Black"/>
                <a:cs typeface="Calibri"/>
              </a:rPr>
              <a:t>  </a:t>
            </a:r>
            <a:r>
              <a:rPr lang="ru-RU" sz="2000">
                <a:latin typeface="Arial Black"/>
                <a:cs typeface="Calibri"/>
              </a:rPr>
              <a:t>  </a:t>
            </a:r>
            <a:r>
              <a:rPr lang="ru-RU" sz="2000" err="1">
                <a:latin typeface="Arial Black"/>
                <a:ea typeface="+mn-lt"/>
                <a:cs typeface="+mn-lt"/>
              </a:rPr>
              <a:t>Solutions</a:t>
            </a:r>
            <a:r>
              <a:rPr lang="ru-RU" sz="2000">
                <a:latin typeface="Arial Black"/>
                <a:ea typeface="+mn-lt"/>
                <a:cs typeface="+mn-lt"/>
              </a:rPr>
              <a:t> </a:t>
            </a:r>
            <a:r>
              <a:rPr lang="ru-RU" sz="2000" err="1">
                <a:latin typeface="Arial Black"/>
                <a:ea typeface="+mn-lt"/>
                <a:cs typeface="+mn-lt"/>
              </a:rPr>
              <a:t>to</a:t>
            </a:r>
            <a:r>
              <a:rPr lang="ru-RU" sz="2000">
                <a:latin typeface="Arial Black"/>
                <a:ea typeface="+mn-lt"/>
                <a:cs typeface="+mn-lt"/>
              </a:rPr>
              <a:t> </a:t>
            </a:r>
            <a:r>
              <a:rPr lang="ru-RU" sz="2000" err="1">
                <a:latin typeface="Arial Black"/>
                <a:ea typeface="+mn-lt"/>
                <a:cs typeface="+mn-lt"/>
              </a:rPr>
              <a:t>the</a:t>
            </a:r>
            <a:r>
              <a:rPr lang="ru-RU" sz="2000">
                <a:latin typeface="Arial Black"/>
                <a:ea typeface="+mn-lt"/>
                <a:cs typeface="+mn-lt"/>
              </a:rPr>
              <a:t> </a:t>
            </a:r>
            <a:r>
              <a:rPr lang="ru-RU" sz="2000" err="1">
                <a:latin typeface="Arial Black"/>
                <a:ea typeface="+mn-lt"/>
                <a:cs typeface="+mn-lt"/>
              </a:rPr>
              <a:t>problem</a:t>
            </a:r>
            <a:r>
              <a:rPr lang="ru-RU" sz="2000">
                <a:latin typeface="Arial Black"/>
                <a:ea typeface="+mn-lt"/>
                <a:cs typeface="+mn-lt"/>
              </a:rPr>
              <a:t>:</a:t>
            </a:r>
          </a:p>
          <a:p>
            <a:endParaRPr lang="ru-RU" sz="2000">
              <a:latin typeface="Arial Black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ru-RU" err="1">
                <a:latin typeface="Arial"/>
                <a:ea typeface="+mn-lt"/>
                <a:cs typeface="+mn-lt"/>
              </a:rPr>
              <a:t>filling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in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NaN</a:t>
            </a:r>
            <a:r>
              <a:rPr lang="ru-RU">
                <a:latin typeface="Arial"/>
                <a:ea typeface="+mn-lt"/>
                <a:cs typeface="+mn-lt"/>
              </a:rPr>
              <a:t> </a:t>
            </a:r>
            <a:r>
              <a:rPr lang="ru-RU" err="1">
                <a:latin typeface="Arial"/>
                <a:ea typeface="+mn-lt"/>
                <a:cs typeface="+mn-lt"/>
              </a:rPr>
              <a:t>with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the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mean</a:t>
            </a:r>
            <a:r>
              <a:rPr lang="ru-RU">
                <a:latin typeface="Arial"/>
                <a:ea typeface="+mn-lt"/>
                <a:cs typeface="+mn-lt"/>
              </a:rPr>
              <a:t> </a:t>
            </a:r>
            <a:r>
              <a:rPr lang="ru-RU" err="1">
                <a:latin typeface="Arial"/>
                <a:ea typeface="+mn-lt"/>
                <a:cs typeface="+mn-lt"/>
              </a:rPr>
              <a:t>values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of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items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among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all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shops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in</a:t>
            </a:r>
            <a:r>
              <a:rPr lang="ru-RU">
                <a:latin typeface="Arial"/>
                <a:ea typeface="+mn-lt"/>
                <a:cs typeface="+mn-lt"/>
              </a:rPr>
              <a:t> a </a:t>
            </a:r>
            <a:r>
              <a:rPr lang="ru-RU" err="1">
                <a:latin typeface="Arial"/>
                <a:ea typeface="+mn-lt"/>
                <a:cs typeface="+mn-lt"/>
              </a:rPr>
              <a:t>given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month</a:t>
            </a:r>
            <a:endParaRPr lang="ru-RU">
              <a:latin typeface="Arial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ru-RU">
              <a:latin typeface="Arial"/>
              <a:cs typeface="Calibri"/>
            </a:endParaRPr>
          </a:p>
          <a:p>
            <a:pPr marL="342900" indent="-342900">
              <a:buAutoNum type="arabicPeriod"/>
            </a:pPr>
            <a:r>
              <a:rPr lang="ru-RU" err="1">
                <a:latin typeface="Arial"/>
                <a:cs typeface="Calibri"/>
              </a:rPr>
              <a:t>filling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cs typeface="Calibri"/>
              </a:rPr>
              <a:t>in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cs typeface="Calibri"/>
              </a:rPr>
              <a:t>NaN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with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the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mean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value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cs typeface="Calibri"/>
              </a:rPr>
              <a:t>of</a:t>
            </a:r>
            <a:r>
              <a:rPr lang="ru-RU">
                <a:latin typeface="Arial"/>
                <a:cs typeface="Calibri"/>
              </a:rPr>
              <a:t> </a:t>
            </a:r>
            <a:r>
              <a:rPr lang="ru-RU" err="1">
                <a:latin typeface="Arial"/>
                <a:cs typeface="Calibri"/>
              </a:rPr>
              <a:t>items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ea typeface="+mn-lt"/>
                <a:cs typeface="+mn-lt"/>
              </a:rPr>
              <a:t>in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each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category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across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all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shops</a:t>
            </a:r>
            <a:endParaRPr lang="ru-RU" err="1">
              <a:latin typeface="Arial"/>
              <a:cs typeface="Calibri"/>
            </a:endParaRPr>
          </a:p>
          <a:p>
            <a:pPr marL="342900" indent="-342900">
              <a:buAutoNum type="arabicPeriod"/>
            </a:pPr>
            <a:endParaRPr lang="ru-RU">
              <a:latin typeface="Arial"/>
              <a:cs typeface="Calibri"/>
            </a:endParaRPr>
          </a:p>
          <a:p>
            <a:pPr marL="342900" indent="-342900">
              <a:buAutoNum type="arabicPeriod"/>
            </a:pPr>
            <a:r>
              <a:rPr lang="ru-RU" err="1">
                <a:latin typeface="Arial"/>
                <a:cs typeface="Calibri"/>
              </a:rPr>
              <a:t>using</a:t>
            </a:r>
            <a:r>
              <a:rPr lang="ru-RU">
                <a:latin typeface="Arial"/>
                <a:cs typeface="Calibri"/>
              </a:rPr>
              <a:t> </a:t>
            </a:r>
            <a:r>
              <a:rPr lang="ru-RU" err="1">
                <a:latin typeface="Arial"/>
                <a:ea typeface="+mn-lt"/>
                <a:cs typeface="+mn-lt"/>
              </a:rPr>
              <a:t>IterativeImputer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from</a:t>
            </a:r>
            <a:r>
              <a:rPr lang="ru-RU">
                <a:latin typeface="Arial"/>
                <a:ea typeface="+mn-lt"/>
                <a:cs typeface="+mn-lt"/>
              </a:rPr>
              <a:t> </a:t>
            </a:r>
            <a:r>
              <a:rPr lang="ru-RU" err="1">
                <a:latin typeface="Arial"/>
                <a:ea typeface="+mn-lt"/>
                <a:cs typeface="+mn-lt"/>
              </a:rPr>
              <a:t>sklearn</a:t>
            </a:r>
            <a:endParaRPr lang="ru-RU">
              <a:latin typeface="Arial"/>
              <a:ea typeface="+mn-lt"/>
              <a:cs typeface="+mn-lt"/>
            </a:endParaRPr>
          </a:p>
          <a:p>
            <a:endParaRPr lang="ru-RU">
              <a:latin typeface="Arial"/>
              <a:cs typeface="Calibri"/>
            </a:endParaRPr>
          </a:p>
          <a:p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64113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18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Project</vt:lpstr>
      <vt:lpstr>Презентация PowerPoint</vt:lpstr>
      <vt:lpstr>Overview task</vt:lpstr>
      <vt:lpstr>Description of data</vt:lpstr>
      <vt:lpstr>Common graphs</vt:lpstr>
      <vt:lpstr>Vizualization of shops and categories</vt:lpstr>
      <vt:lpstr>Missing values</vt:lpstr>
      <vt:lpstr>Detalization on  shops/categories/items </vt:lpstr>
      <vt:lpstr>Missing values</vt:lpstr>
      <vt:lpstr>Detalization on  shops/categories </vt:lpstr>
      <vt:lpstr>Missing values</vt:lpstr>
      <vt:lpstr>Detalization on shops </vt:lpstr>
      <vt:lpstr>Missing values</vt:lpstr>
      <vt:lpstr>Cross-validation and selection  of parameters for SARIMA</vt:lpstr>
      <vt:lpstr>Comparison table of models</vt:lpstr>
      <vt:lpstr>Best SARIMA model results </vt:lpstr>
      <vt:lpstr>Best SARIMA model diagnostics of residuals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359</cp:revision>
  <dcterms:created xsi:type="dcterms:W3CDTF">2021-04-12T10:54:37Z</dcterms:created>
  <dcterms:modified xsi:type="dcterms:W3CDTF">2021-04-29T16:01:13Z</dcterms:modified>
</cp:coreProperties>
</file>