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notesMasterIdLst>
    <p:notesMasterId r:id="rId18"/>
  </p:notesMasterIdLst>
  <p:handoutMasterIdLst>
    <p:handoutMasterId r:id="rId19"/>
  </p:handoutMasterIdLst>
  <p:sldIdLst>
    <p:sldId id="256" r:id="rId2"/>
    <p:sldId id="312" r:id="rId3"/>
    <p:sldId id="577" r:id="rId4"/>
    <p:sldId id="636" r:id="rId5"/>
    <p:sldId id="638" r:id="rId6"/>
    <p:sldId id="637" r:id="rId7"/>
    <p:sldId id="639" r:id="rId8"/>
    <p:sldId id="640" r:id="rId9"/>
    <p:sldId id="641" r:id="rId10"/>
    <p:sldId id="642" r:id="rId11"/>
    <p:sldId id="643" r:id="rId12"/>
    <p:sldId id="630" r:id="rId13"/>
    <p:sldId id="631" r:id="rId14"/>
    <p:sldId id="632" r:id="rId15"/>
    <p:sldId id="610" r:id="rId16"/>
    <p:sldId id="644" r:id="rId17"/>
  </p:sldIdLst>
  <p:sldSz cx="9144000" cy="6858000" type="screen4x3"/>
  <p:notesSz cx="7010400" cy="92964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0000"/>
    <a:srgbClr val="FFFFCC"/>
    <a:srgbClr val="CCFFCC"/>
    <a:srgbClr val="FF66FF"/>
    <a:srgbClr val="99CCFF"/>
    <a:srgbClr val="FFFF66"/>
    <a:srgbClr val="3366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582" autoAdjust="0"/>
    <p:restoredTop sz="99636" autoAdjust="0"/>
  </p:normalViewPr>
  <p:slideViewPr>
    <p:cSldViewPr snapToGrid="0">
      <p:cViewPr varScale="1">
        <p:scale>
          <a:sx n="102" d="100"/>
          <a:sy n="102" d="100"/>
        </p:scale>
        <p:origin x="-750" y="-90"/>
      </p:cViewPr>
      <p:guideLst>
        <p:guide orient="horz" pos="2160"/>
        <p:guide pos="2880"/>
      </p:guideLst>
    </p:cSldViewPr>
  </p:slideViewPr>
  <p:outlineViewPr>
    <p:cViewPr>
      <p:scale>
        <a:sx n="100" d="100"/>
        <a:sy n="100" d="100"/>
      </p:scale>
      <p:origin x="0" y="3504"/>
    </p:cViewPr>
  </p:outlineViewPr>
  <p:notesTextViewPr>
    <p:cViewPr>
      <p:scale>
        <a:sx n="100" d="100"/>
        <a:sy n="100" d="100"/>
      </p:scale>
      <p:origin x="0" y="0"/>
    </p:cViewPr>
  </p:notesTextViewPr>
  <p:sorterViewPr>
    <p:cViewPr>
      <p:scale>
        <a:sx n="100" d="100"/>
        <a:sy n="100" d="100"/>
      </p:scale>
      <p:origin x="0" y="6348"/>
    </p:cViewPr>
  </p:sorterViewPr>
  <p:notesViewPr>
    <p:cSldViewPr snapToGrid="0">
      <p:cViewPr>
        <p:scale>
          <a:sx n="55" d="100"/>
          <a:sy n="55" d="100"/>
        </p:scale>
        <p:origin x="-2970" y="-426"/>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505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506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989DCE8-9E4E-4C28-B7A4-D49E3B4D7EE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475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475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475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45B8B34-CDCC-49B5-BBE9-6E52A262FD2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FF8599D-C6B1-49B0-A8BC-289674F19250}" type="slidenum">
              <a:rPr lang="en-US" smtClean="0"/>
              <a:pPr/>
              <a:t>1</a:t>
            </a:fld>
            <a:endParaRPr lang="en-US"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Char char="•"/>
            </a:pPr>
            <a:r>
              <a:rPr lang="en-US" dirty="0" smtClean="0"/>
              <a:t> </a:t>
            </a:r>
            <a:r>
              <a:rPr lang="en-US" b="1" dirty="0" smtClean="0"/>
              <a:t>&lt;Project Name&gt; </a:t>
            </a:r>
            <a:r>
              <a:rPr lang="en-US" dirty="0" smtClean="0"/>
              <a:t>- Replace with the name of the project </a:t>
            </a:r>
          </a:p>
          <a:p>
            <a:pPr eaLnBrk="1" hangingPunct="1">
              <a:buFontTx/>
              <a:buChar char="•"/>
            </a:pPr>
            <a:r>
              <a:rPr lang="en-US" b="1" dirty="0" smtClean="0"/>
              <a:t> &lt;Initiative Name&gt;</a:t>
            </a:r>
            <a:r>
              <a:rPr lang="en-US" dirty="0" smtClean="0"/>
              <a:t> - Replace with the name of the Initiative/Program that the Project is a part of. Delete this reference if the Project is stand-alone</a:t>
            </a:r>
          </a:p>
          <a:p>
            <a:pPr eaLnBrk="1" hangingPunct="1">
              <a:buFontTx/>
              <a:buChar char="•"/>
            </a:pPr>
            <a:r>
              <a:rPr lang="en-US" dirty="0" smtClean="0"/>
              <a:t> </a:t>
            </a:r>
            <a:r>
              <a:rPr lang="en-US" b="1" dirty="0" smtClean="0"/>
              <a:t>&lt;date&gt; </a:t>
            </a:r>
            <a:r>
              <a:rPr lang="en-US" dirty="0" smtClean="0"/>
              <a:t>- Replace with the date that the Startup Tollgate will occur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ABF867E-84DA-4D49-A66C-E91391CAE9F1}" type="slidenum">
              <a:rPr lang="en-US" smtClean="0"/>
              <a:pPr/>
              <a:t>10</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buFontTx/>
              <a:buChar char="•"/>
            </a:pPr>
            <a:r>
              <a:rPr lang="en-US" dirty="0" smtClean="0"/>
              <a:t> </a:t>
            </a:r>
            <a:r>
              <a:rPr lang="en-US" b="1" dirty="0" smtClean="0"/>
              <a:t>Project Summary </a:t>
            </a:r>
            <a:r>
              <a:rPr lang="en-US" dirty="0" smtClean="0"/>
              <a:t>– Copy and paste the Business Opportunity paragraph from the Startup Tollgate presentation and update as needed. </a:t>
            </a:r>
          </a:p>
          <a:p>
            <a:pPr eaLnBrk="1" hangingPunct="1">
              <a:buFontTx/>
              <a:buChar char="•"/>
            </a:pPr>
            <a:r>
              <a:rPr lang="en-US" dirty="0" smtClean="0"/>
              <a:t> </a:t>
            </a:r>
            <a:r>
              <a:rPr lang="en-US" b="1" dirty="0" smtClean="0"/>
              <a:t>Project Scope </a:t>
            </a:r>
            <a:r>
              <a:rPr lang="en-US" dirty="0" smtClean="0"/>
              <a:t>– Copy and Paste the table from the Project Scope slide in the Startup Tollgate presentation and update as needed. </a:t>
            </a:r>
          </a:p>
          <a:p>
            <a:pPr eaLnBrk="1" hangingPunct="1">
              <a:buFontTx/>
              <a:buChar char="•"/>
            </a:pPr>
            <a:r>
              <a:rPr lang="en-US" dirty="0" smtClean="0"/>
              <a:t> </a:t>
            </a:r>
            <a:r>
              <a:rPr lang="en-US" b="1" dirty="0" smtClean="0"/>
              <a:t>Project Objectives </a:t>
            </a:r>
            <a:r>
              <a:rPr lang="en-US" dirty="0" smtClean="0"/>
              <a:t>– Copy and Paste the Value Proposition paragraph from the Value and Benefits slide in the Startup Tollgate presentation and update as needed.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ABF867E-84DA-4D49-A66C-E91391CAE9F1}" type="slidenum">
              <a:rPr lang="en-US" smtClean="0"/>
              <a:pPr/>
              <a:t>11</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buFontTx/>
              <a:buChar char="•"/>
            </a:pPr>
            <a:r>
              <a:rPr lang="en-US" dirty="0" smtClean="0"/>
              <a:t> </a:t>
            </a:r>
            <a:r>
              <a:rPr lang="en-US" b="1" dirty="0" smtClean="0"/>
              <a:t>Project Summary </a:t>
            </a:r>
            <a:r>
              <a:rPr lang="en-US" dirty="0" smtClean="0"/>
              <a:t>– Copy and paste the Business Opportunity paragraph from the Startup Tollgate presentation and update as needed. </a:t>
            </a:r>
          </a:p>
          <a:p>
            <a:pPr eaLnBrk="1" hangingPunct="1">
              <a:buFontTx/>
              <a:buChar char="•"/>
            </a:pPr>
            <a:r>
              <a:rPr lang="en-US" dirty="0" smtClean="0"/>
              <a:t> </a:t>
            </a:r>
            <a:r>
              <a:rPr lang="en-US" b="1" dirty="0" smtClean="0"/>
              <a:t>Project Scope </a:t>
            </a:r>
            <a:r>
              <a:rPr lang="en-US" dirty="0" smtClean="0"/>
              <a:t>– Copy and Paste the table from the Project Scope slide in the Startup Tollgate presentation and update as needed. </a:t>
            </a:r>
          </a:p>
          <a:p>
            <a:pPr eaLnBrk="1" hangingPunct="1">
              <a:buFontTx/>
              <a:buChar char="•"/>
            </a:pPr>
            <a:r>
              <a:rPr lang="en-US" dirty="0" smtClean="0"/>
              <a:t> </a:t>
            </a:r>
            <a:r>
              <a:rPr lang="en-US" b="1" dirty="0" smtClean="0"/>
              <a:t>Project Objectives </a:t>
            </a:r>
            <a:r>
              <a:rPr lang="en-US" dirty="0" smtClean="0"/>
              <a:t>– Copy and Paste the Value Proposition paragraph from the Value and Benefits slide in the Startup Tollgate presentation and update as needed.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07C4CA38-9945-423F-8E04-DB3B58438F64}" type="slidenum">
              <a:rPr lang="en-US" smtClean="0"/>
              <a:pPr/>
              <a:t>12</a:t>
            </a:fld>
            <a:endParaRPr lang="en-US" dirty="0"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r>
              <a:rPr lang="en-US" dirty="0" smtClean="0"/>
              <a:t>Copy and paste section 2.0 from the System Design document. Insert reference diagram that breaks the system down into major components. Use the SWA Way Visio Stencils to create these diagrams.</a:t>
            </a:r>
          </a:p>
          <a:p>
            <a:r>
              <a:rPr lang="en-US" dirty="0" smtClean="0"/>
              <a:t>Document any system design features that were not included in the System Concept; stay at a high level so that the intent of the system is not obscured by too much detail.</a:t>
            </a:r>
          </a:p>
          <a:p>
            <a:r>
              <a:rPr lang="en-US" dirty="0" smtClean="0"/>
              <a:t>Label each interface for reference in the Interfaces section.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03566AD4-E618-4F1F-B27D-3BC9F22DDF8E}" type="slidenum">
              <a:rPr lang="en-US" smtClean="0"/>
              <a:pPr/>
              <a:t>13</a:t>
            </a:fld>
            <a:endParaRPr lang="en-US" dirty="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buFontTx/>
              <a:buChar char="•"/>
            </a:pPr>
            <a:r>
              <a:rPr lang="en-US" dirty="0" smtClean="0"/>
              <a:t> Copy and paste section 3.0 from the System Design document.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03566AD4-E618-4F1F-B27D-3BC9F22DDF8E}" type="slidenum">
              <a:rPr lang="en-US" smtClean="0"/>
              <a:pPr/>
              <a:t>14</a:t>
            </a:fld>
            <a:endParaRPr lang="en-US" dirty="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buFontTx/>
              <a:buChar char="•"/>
            </a:pPr>
            <a:r>
              <a:rPr lang="en-US" dirty="0" smtClean="0"/>
              <a:t> Copy and paste section 3.0 from the System Design document.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955CE7FC-1722-4D9F-A006-5A271FC96D63}" type="slidenum">
              <a:rPr lang="en-US" smtClean="0"/>
              <a:pPr/>
              <a:t>15</a:t>
            </a:fld>
            <a:endParaRPr lang="en-US" dirty="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buFontTx/>
              <a:buChar char="•"/>
            </a:pPr>
            <a:r>
              <a:rPr lang="en-US" dirty="0" smtClean="0"/>
              <a:t> Copy and paste section 1.0 from the Component Design document. </a:t>
            </a:r>
            <a:r>
              <a:rPr lang="en-GB" dirty="0" smtClean="0"/>
              <a:t>Give a picture of how the processes reside in production.</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D56C25DF-7A85-4B25-BC33-4B22ED49B5F9}" type="slidenum">
              <a:rPr lang="en-US" smtClean="0"/>
              <a:pPr/>
              <a:t>16</a:t>
            </a:fld>
            <a:endParaRPr lang="en-US" dirty="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r>
              <a:rPr lang="en-US" dirty="0" smtClean="0"/>
              <a:t> Copy and paste section 7.0 from the Infrastructure Plan document. </a:t>
            </a:r>
          </a:p>
          <a:p>
            <a:r>
              <a:rPr lang="en-US" b="1" dirty="0" smtClean="0"/>
              <a:t>Identify Environment</a:t>
            </a:r>
          </a:p>
          <a:p>
            <a:r>
              <a:rPr lang="en-US" i="1" dirty="0" smtClean="0"/>
              <a:t>[Anticipated production environment needs. Servers, storage, networking, etc.  Add environments for your services as appropriate.]</a:t>
            </a:r>
            <a:endParaRPr lang="en-US" dirty="0" smtClean="0"/>
          </a:p>
          <a:p>
            <a:r>
              <a:rPr lang="en-US" b="1" dirty="0" smtClean="0"/>
              <a:t>Date Needed</a:t>
            </a:r>
          </a:p>
          <a:p>
            <a:r>
              <a:rPr lang="en-US" i="1" dirty="0" smtClean="0"/>
              <a:t>[Indicate date(s) that any new hardware/software will be needed in production.]</a:t>
            </a:r>
            <a:endParaRPr lang="en-US" dirty="0" smtClean="0"/>
          </a:p>
          <a:p>
            <a:r>
              <a:rPr lang="en-US" b="1" dirty="0" smtClean="0"/>
              <a:t>Software</a:t>
            </a:r>
          </a:p>
          <a:p>
            <a:r>
              <a:rPr lang="en-US" i="1" dirty="0" smtClean="0"/>
              <a:t>[List software that will need to be added to the production environment. Please identify any specific versions needed. Refer to section 4.3 if convenient]</a:t>
            </a:r>
            <a:endParaRPr lang="en-US" dirty="0" smtClean="0"/>
          </a:p>
          <a:p>
            <a:r>
              <a:rPr lang="en-US" b="1" dirty="0" smtClean="0"/>
              <a:t>Sizing Information</a:t>
            </a:r>
          </a:p>
          <a:p>
            <a:r>
              <a:rPr lang="en-US" i="1" dirty="0" smtClean="0"/>
              <a:t>[Please provide estimates for the following items.  If not used, just leave blank.  If used but there is no way to estimate size now then insert a question mark.  Please try to give some estimates even if they have to be wild guesses that you refine later.]</a:t>
            </a:r>
            <a:endParaRPr lang="en-US" dirty="0" smtClean="0"/>
          </a:p>
          <a:p>
            <a:pPr eaLnBrk="1" hangingPunct="1">
              <a:buFontTx/>
              <a:buChar char="•"/>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ABF867E-84DA-4D49-A66C-E91391CAE9F1}" type="slidenum">
              <a:rPr lang="en-US" smtClean="0"/>
              <a:pPr/>
              <a:t>2</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buFontTx/>
              <a:buChar char="•"/>
            </a:pPr>
            <a:r>
              <a:rPr lang="en-US" dirty="0" smtClean="0"/>
              <a:t> </a:t>
            </a:r>
            <a:r>
              <a:rPr lang="en-US" b="1" dirty="0" smtClean="0"/>
              <a:t>Project Summary </a:t>
            </a:r>
            <a:r>
              <a:rPr lang="en-US" dirty="0" smtClean="0"/>
              <a:t>– Copy and paste the Business Opportunity paragraph from the Startup Tollgate presentation and update as needed. </a:t>
            </a:r>
          </a:p>
          <a:p>
            <a:pPr eaLnBrk="1" hangingPunct="1">
              <a:buFontTx/>
              <a:buChar char="•"/>
            </a:pPr>
            <a:r>
              <a:rPr lang="en-US" dirty="0" smtClean="0"/>
              <a:t> </a:t>
            </a:r>
            <a:r>
              <a:rPr lang="en-US" b="1" dirty="0" smtClean="0"/>
              <a:t>Project Scope </a:t>
            </a:r>
            <a:r>
              <a:rPr lang="en-US" dirty="0" smtClean="0"/>
              <a:t>– Copy and Paste the table from the Project Scope slide in the Startup Tollgate presentation and update as needed. </a:t>
            </a:r>
          </a:p>
          <a:p>
            <a:pPr eaLnBrk="1" hangingPunct="1">
              <a:buFontTx/>
              <a:buChar char="•"/>
            </a:pPr>
            <a:r>
              <a:rPr lang="en-US" dirty="0" smtClean="0"/>
              <a:t> </a:t>
            </a:r>
            <a:r>
              <a:rPr lang="en-US" b="1" dirty="0" smtClean="0"/>
              <a:t>Project Objectives </a:t>
            </a:r>
            <a:r>
              <a:rPr lang="en-US" dirty="0" smtClean="0"/>
              <a:t>– Copy and Paste the Value Proposition paragraph from the Value and Benefits slide in the Startup Tollgate presentation and update as needed.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ABF867E-84DA-4D49-A66C-E91391CAE9F1}" type="slidenum">
              <a:rPr lang="en-US" smtClean="0"/>
              <a:pPr/>
              <a:t>3</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buFontTx/>
              <a:buChar char="•"/>
            </a:pPr>
            <a:r>
              <a:rPr lang="en-US" dirty="0" smtClean="0"/>
              <a:t> </a:t>
            </a:r>
            <a:r>
              <a:rPr lang="en-US" b="1" dirty="0" smtClean="0"/>
              <a:t>Project Summary </a:t>
            </a:r>
            <a:r>
              <a:rPr lang="en-US" dirty="0" smtClean="0"/>
              <a:t>– Copy and paste the Business Opportunity paragraph from the Startup Tollgate presentation and update as needed. </a:t>
            </a:r>
          </a:p>
          <a:p>
            <a:pPr eaLnBrk="1" hangingPunct="1">
              <a:buFontTx/>
              <a:buChar char="•"/>
            </a:pPr>
            <a:r>
              <a:rPr lang="en-US" dirty="0" smtClean="0"/>
              <a:t> </a:t>
            </a:r>
            <a:r>
              <a:rPr lang="en-US" b="1" dirty="0" smtClean="0"/>
              <a:t>Project Scope </a:t>
            </a:r>
            <a:r>
              <a:rPr lang="en-US" dirty="0" smtClean="0"/>
              <a:t>– Copy and Paste the table from the Project Scope slide in the Startup Tollgate presentation and update as needed. </a:t>
            </a:r>
          </a:p>
          <a:p>
            <a:pPr eaLnBrk="1" hangingPunct="1">
              <a:buFontTx/>
              <a:buChar char="•"/>
            </a:pPr>
            <a:r>
              <a:rPr lang="en-US" dirty="0" smtClean="0"/>
              <a:t> </a:t>
            </a:r>
            <a:r>
              <a:rPr lang="en-US" b="1" dirty="0" smtClean="0"/>
              <a:t>Project Objectives </a:t>
            </a:r>
            <a:r>
              <a:rPr lang="en-US" dirty="0" smtClean="0"/>
              <a:t>– Copy and Paste the Value Proposition paragraph from the Value and Benefits slide in the Startup Tollgate presentation and update as needed.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B1E1869-69BF-4822-B07E-8FDFF7B44975}" type="slidenum">
              <a:rPr lang="en-US" smtClean="0"/>
              <a:pPr/>
              <a:t>4</a:t>
            </a:fld>
            <a:endParaRPr lang="en-US" dirty="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buFontTx/>
              <a:buChar char="•"/>
            </a:pPr>
            <a:r>
              <a:rPr lang="en-US" dirty="0" smtClean="0"/>
              <a:t> Copy and paste from section 1.0 of the Business Process Change Plan. Describe the business process changes at a high-level. Include process flow diagrams if appropriate.</a:t>
            </a:r>
          </a:p>
          <a:p>
            <a:pPr eaLnBrk="1" hangingPunct="1"/>
            <a:endParaRPr lang="en-US" dirty="0" smtClean="0"/>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724E37A-A392-4904-83DA-C20121268683}" type="slidenum">
              <a:rPr lang="en-US" smtClean="0"/>
              <a:pPr/>
              <a:t>5</a:t>
            </a:fld>
            <a:endParaRPr lang="en-US" dirty="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buFontTx/>
              <a:buChar char="•"/>
            </a:pPr>
            <a:r>
              <a:rPr lang="en-US" dirty="0" smtClean="0"/>
              <a:t> Copy and paste this information from Section 6 of the Business Requirements document.  </a:t>
            </a:r>
          </a:p>
          <a:p>
            <a:pPr>
              <a:buFontTx/>
              <a:buChar char="•"/>
            </a:pPr>
            <a:r>
              <a:rPr lang="en-US" dirty="0" smtClean="0"/>
              <a:t>Identify user interfaces by Role and Activity, indicating which Business Process Flows are involved.</a:t>
            </a:r>
          </a:p>
          <a:p>
            <a:pPr>
              <a:buFontTx/>
              <a:buChar char="•"/>
            </a:pPr>
            <a:r>
              <a:rPr lang="en-US" dirty="0" smtClean="0"/>
              <a:t>Avoid making assumptions about how these will be implemented.</a:t>
            </a:r>
          </a:p>
          <a:p>
            <a:pPr>
              <a:buFontTx/>
              <a:buChar char="•"/>
            </a:pPr>
            <a:r>
              <a:rPr lang="en-US" dirty="0" smtClean="0"/>
              <a:t>User interfaces facilitate interactions like data entry, information display, or printout.</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8DC4237-1BD5-48EC-9AE8-82A1B4BDD73D}" type="slidenum">
              <a:rPr lang="en-US" smtClean="0"/>
              <a:pPr/>
              <a:t>6</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buFontTx/>
              <a:buChar char="•"/>
            </a:pPr>
            <a:r>
              <a:rPr lang="en-US" sz="800" dirty="0" smtClean="0"/>
              <a:t>Copy and paste the information from Section 5 of the Business Requirements document. </a:t>
            </a:r>
          </a:p>
          <a:p>
            <a:r>
              <a:rPr lang="en-GB" sz="800" b="1" dirty="0" smtClean="0"/>
              <a:t>Definition:</a:t>
            </a:r>
            <a:r>
              <a:rPr lang="en-GB" sz="800" dirty="0" smtClean="0"/>
              <a:t> A process flow chart is a diagram that uses graphic symbols to describe the flow of the steps in a process. If the process already exists but is undergoing changes, it may be helpful to first create a current state diagram to depict how a process currently works and then create a future state diagram to show how the process will ultimately be performed.</a:t>
            </a:r>
            <a:endParaRPr lang="en-US" sz="800" dirty="0" smtClean="0"/>
          </a:p>
          <a:p>
            <a:r>
              <a:rPr lang="en-GB" sz="800" dirty="0" smtClean="0"/>
              <a:t>Process flows are useful for: </a:t>
            </a:r>
            <a:endParaRPr lang="en-US" sz="800" dirty="0" smtClean="0"/>
          </a:p>
          <a:p>
            <a:r>
              <a:rPr lang="en-GB" sz="800" dirty="0" smtClean="0"/>
              <a:t>Documenting process and showing interrelationships of process steps.</a:t>
            </a:r>
            <a:endParaRPr lang="en-US" sz="800" dirty="0" smtClean="0"/>
          </a:p>
          <a:p>
            <a:r>
              <a:rPr lang="en-GB" sz="800" dirty="0" smtClean="0"/>
              <a:t>Identifying actual and ideal paths for process flows</a:t>
            </a:r>
            <a:endParaRPr lang="en-US" sz="800" dirty="0" smtClean="0"/>
          </a:p>
          <a:p>
            <a:r>
              <a:rPr lang="en-GB" sz="800" dirty="0" smtClean="0"/>
              <a:t>Early identification of problems and improvements</a:t>
            </a:r>
            <a:endParaRPr lang="en-US" sz="800" dirty="0" smtClean="0"/>
          </a:p>
          <a:p>
            <a:r>
              <a:rPr lang="en-GB" sz="800" dirty="0" smtClean="0"/>
              <a:t>Training end users or new employees</a:t>
            </a:r>
            <a:endParaRPr lang="en-US" sz="800" dirty="0" smtClean="0"/>
          </a:p>
          <a:p>
            <a:r>
              <a:rPr lang="en-GB" sz="800" dirty="0" smtClean="0"/>
              <a:t>Symbols used in Business Process Flow diagrams are:</a:t>
            </a:r>
            <a:endParaRPr lang="en-US" sz="800" dirty="0" smtClean="0"/>
          </a:p>
          <a:p>
            <a:r>
              <a:rPr lang="en-GB" sz="800" b="1" dirty="0" smtClean="0"/>
              <a:t>Note:</a:t>
            </a:r>
            <a:r>
              <a:rPr lang="en-GB" sz="800" dirty="0" smtClean="0"/>
              <a:t> If using Visio, all symbols are found in Basic Flowchart Shapes.</a:t>
            </a:r>
            <a:endParaRPr lang="en-US" sz="800" dirty="0" smtClean="0"/>
          </a:p>
          <a:p>
            <a:r>
              <a:rPr lang="en-GB" dirty="0" smtClean="0"/>
              <a:t> </a:t>
            </a:r>
            <a:endParaRPr lang="en-US" dirty="0" smtClean="0"/>
          </a:p>
          <a:p>
            <a:r>
              <a:rPr lang="en-US" sz="800" b="1" dirty="0" smtClean="0"/>
              <a:t>Flowchart Diagram Guidelines:</a:t>
            </a:r>
            <a:endParaRPr lang="en-US" sz="800" dirty="0" smtClean="0"/>
          </a:p>
          <a:p>
            <a:r>
              <a:rPr lang="en-US" sz="800" dirty="0" smtClean="0"/>
              <a:t>Describe the process you are documenting in a short statement (i.e. Performing a Refund)</a:t>
            </a:r>
          </a:p>
          <a:p>
            <a:r>
              <a:rPr lang="en-US" sz="800" dirty="0" smtClean="0"/>
              <a:t>Identify initial inputs to the process followed by the successive steps (operations) of the process</a:t>
            </a:r>
          </a:p>
          <a:p>
            <a:r>
              <a:rPr lang="en-US" sz="800" dirty="0" smtClean="0"/>
              <a:t>Identify decision points where the processes branches into alternative flows</a:t>
            </a:r>
          </a:p>
          <a:p>
            <a:r>
              <a:rPr lang="en-US" sz="800" dirty="0" smtClean="0"/>
              <a:t>End with the culminating final step</a:t>
            </a:r>
          </a:p>
          <a:p>
            <a:endParaRPr lang="en-US" sz="800" dirty="0" smtClean="0"/>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49D77B0-174F-43E3-B342-BC9D23DD257A}" type="slidenum">
              <a:rPr lang="en-US" smtClean="0"/>
              <a:pPr/>
              <a:t>7</a:t>
            </a:fld>
            <a:endParaRPr lang="en-US" dirty="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buFontTx/>
              <a:buChar char="•"/>
            </a:pPr>
            <a:r>
              <a:rPr lang="en-US" dirty="0" smtClean="0"/>
              <a:t> Copy and paste this information from Section 6 of the Business Requirements document.  </a:t>
            </a:r>
          </a:p>
          <a:p>
            <a:pPr>
              <a:buFontTx/>
              <a:buChar char="•"/>
            </a:pPr>
            <a:r>
              <a:rPr lang="en-US" dirty="0" smtClean="0"/>
              <a:t>Identify user interfaces by Role and Activity, indicating which Business Process Flows are involved.</a:t>
            </a:r>
          </a:p>
          <a:p>
            <a:pPr>
              <a:buFontTx/>
              <a:buChar char="•"/>
            </a:pPr>
            <a:r>
              <a:rPr lang="en-US" dirty="0" smtClean="0"/>
              <a:t>Avoid making assumptions about how these will be implemented.</a:t>
            </a:r>
          </a:p>
          <a:p>
            <a:pPr>
              <a:buFontTx/>
              <a:buChar char="•"/>
            </a:pPr>
            <a:r>
              <a:rPr lang="en-US" dirty="0" smtClean="0"/>
              <a:t>User interfaces facilitate interactions like data entry, information display, or printout.</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204686D-CE8B-4857-9EBC-B56C5B1716A9}" type="slidenum">
              <a:rPr lang="en-US" smtClean="0"/>
              <a:pPr/>
              <a:t>8</a:t>
            </a:fld>
            <a:endParaRPr lang="en-US" dirty="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buFontTx/>
              <a:buChar char="•"/>
            </a:pPr>
            <a:r>
              <a:rPr lang="en-US" dirty="0" smtClean="0"/>
              <a:t> Copy and paste this information from Section 6 of the Business Requirements document.  </a:t>
            </a:r>
          </a:p>
          <a:p>
            <a:pPr>
              <a:buFontTx/>
              <a:buChar char="•"/>
            </a:pPr>
            <a:r>
              <a:rPr lang="en-US" dirty="0" smtClean="0"/>
              <a:t>Identify user interfaces by Role and Activity, indicating which Business Process Flows are involved.</a:t>
            </a:r>
          </a:p>
          <a:p>
            <a:pPr>
              <a:buFontTx/>
              <a:buChar char="•"/>
            </a:pPr>
            <a:r>
              <a:rPr lang="en-US" dirty="0" smtClean="0"/>
              <a:t>Avoid making assumptions about how these will be implemented.</a:t>
            </a:r>
          </a:p>
          <a:p>
            <a:pPr>
              <a:buFontTx/>
              <a:buChar char="•"/>
            </a:pPr>
            <a:r>
              <a:rPr lang="en-US" dirty="0" smtClean="0"/>
              <a:t>User interfaces facilitate interactions like data entry, information display, or printout.</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ABF867E-84DA-4D49-A66C-E91391CAE9F1}" type="slidenum">
              <a:rPr lang="en-US" smtClean="0"/>
              <a:pPr/>
              <a:t>9</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buFontTx/>
              <a:buChar char="•"/>
            </a:pPr>
            <a:r>
              <a:rPr lang="en-US" dirty="0" smtClean="0"/>
              <a:t> </a:t>
            </a:r>
            <a:r>
              <a:rPr lang="en-US" b="1" dirty="0" smtClean="0"/>
              <a:t>Project Summary </a:t>
            </a:r>
            <a:r>
              <a:rPr lang="en-US" dirty="0" smtClean="0"/>
              <a:t>– Copy and paste the Business Opportunity paragraph from the Startup Tollgate presentation and update as needed. </a:t>
            </a:r>
          </a:p>
          <a:p>
            <a:pPr eaLnBrk="1" hangingPunct="1">
              <a:buFontTx/>
              <a:buChar char="•"/>
            </a:pPr>
            <a:r>
              <a:rPr lang="en-US" dirty="0" smtClean="0"/>
              <a:t> </a:t>
            </a:r>
            <a:r>
              <a:rPr lang="en-US" b="1" dirty="0" smtClean="0"/>
              <a:t>Project Scope </a:t>
            </a:r>
            <a:r>
              <a:rPr lang="en-US" dirty="0" smtClean="0"/>
              <a:t>– Copy and Paste the table from the Project Scope slide in the Startup Tollgate presentation and update as needed. </a:t>
            </a:r>
          </a:p>
          <a:p>
            <a:pPr eaLnBrk="1" hangingPunct="1">
              <a:buFontTx/>
              <a:buChar char="•"/>
            </a:pPr>
            <a:r>
              <a:rPr lang="en-US" dirty="0" smtClean="0"/>
              <a:t> </a:t>
            </a:r>
            <a:r>
              <a:rPr lang="en-US" b="1" dirty="0" smtClean="0"/>
              <a:t>Project Objectives </a:t>
            </a:r>
            <a:r>
              <a:rPr lang="en-US" dirty="0" smtClean="0"/>
              <a:t>– Copy and Paste the Value Proposition paragraph from the Value and Benefits slide in the Startup Tollgate presentation and update as needed.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Line 10"/>
          <p:cNvSpPr>
            <a:spLocks noChangeShapeType="1"/>
          </p:cNvSpPr>
          <p:nvPr userDrawn="1"/>
        </p:nvSpPr>
        <p:spPr bwMode="auto">
          <a:xfrm>
            <a:off x="0" y="800100"/>
            <a:ext cx="9144000" cy="0"/>
          </a:xfrm>
          <a:prstGeom prst="line">
            <a:avLst/>
          </a:prstGeom>
          <a:noFill/>
          <a:ln w="28575">
            <a:solidFill>
              <a:srgbClr val="3366CC"/>
            </a:solidFill>
            <a:round/>
            <a:headEnd/>
            <a:tailEnd/>
          </a:ln>
          <a:effectLst>
            <a:outerShdw dist="17961" dir="2700000" algn="ctr" rotWithShape="0">
              <a:schemeClr val="tx1"/>
            </a:outerShdw>
          </a:effectLst>
        </p:spPr>
        <p:txBody>
          <a:bodyPr/>
          <a:lstStyle/>
          <a:p>
            <a:pPr>
              <a:defRPr/>
            </a:pPr>
            <a:endParaRPr lang="en-US"/>
          </a:p>
        </p:txBody>
      </p:sp>
      <p:sp>
        <p:nvSpPr>
          <p:cNvPr id="1036" name="Text Box 12"/>
          <p:cNvSpPr txBox="1">
            <a:spLocks noChangeArrowheads="1"/>
          </p:cNvSpPr>
          <p:nvPr userDrawn="1"/>
        </p:nvSpPr>
        <p:spPr bwMode="auto">
          <a:xfrm>
            <a:off x="6510338" y="6643688"/>
            <a:ext cx="2633662" cy="215900"/>
          </a:xfrm>
          <a:prstGeom prst="rect">
            <a:avLst/>
          </a:prstGeom>
          <a:noFill/>
          <a:ln w="9525">
            <a:noFill/>
            <a:miter lim="800000"/>
            <a:headEnd/>
            <a:tailEnd/>
          </a:ln>
          <a:effectLst/>
        </p:spPr>
        <p:txBody>
          <a:bodyPr wrap="none">
            <a:spAutoFit/>
          </a:bodyPr>
          <a:lstStyle/>
          <a:p>
            <a:pPr algn="r">
              <a:defRPr/>
            </a:pPr>
            <a:r>
              <a:rPr lang="en-US" sz="800" b="1" dirty="0">
                <a:latin typeface="Arial Narrow" pitchFamily="34" charset="0"/>
              </a:rPr>
              <a:t>Tollgate | </a:t>
            </a:r>
            <a:r>
              <a:rPr lang="en-GB" sz="800" b="1" dirty="0">
                <a:latin typeface="Arial Narrow" pitchFamily="34" charset="0"/>
              </a:rPr>
              <a:t>Confidential – © Southwest Airlines 2010  | </a:t>
            </a:r>
            <a:r>
              <a:rPr lang="en-US" sz="800" b="1" dirty="0">
                <a:latin typeface="Arial Narrow" pitchFamily="34" charset="0"/>
              </a:rPr>
              <a:t>Page </a:t>
            </a:r>
            <a:fld id="{8EA88C2B-799A-4EFF-9B92-E43141E883E4}" type="slidenum">
              <a:rPr lang="en-US" sz="800" b="1">
                <a:latin typeface="Arial Narrow" pitchFamily="34" charset="0"/>
              </a:rPr>
              <a:pPr algn="r">
                <a:defRPr/>
              </a:pPr>
              <a:t>‹#›</a:t>
            </a:fld>
            <a:endParaRPr lang="en-US" sz="800" b="1" dirty="0">
              <a:latin typeface="Arial Narrow" pitchFamily="34" charset="0"/>
            </a:endParaRPr>
          </a:p>
        </p:txBody>
      </p:sp>
      <p:pic>
        <p:nvPicPr>
          <p:cNvPr id="5124" name="Picture 20" descr="Southwest_logo"/>
          <p:cNvPicPr>
            <a:picLocks noChangeAspect="1" noChangeArrowheads="1"/>
          </p:cNvPicPr>
          <p:nvPr userDrawn="1"/>
        </p:nvPicPr>
        <p:blipFill>
          <a:blip r:embed="rId15" cstate="print"/>
          <a:srcRect/>
          <a:stretch>
            <a:fillRect/>
          </a:stretch>
        </p:blipFill>
        <p:spPr bwMode="auto">
          <a:xfrm>
            <a:off x="120650" y="76200"/>
            <a:ext cx="1622425" cy="650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1273175" y="1517650"/>
            <a:ext cx="6705600" cy="3930650"/>
          </a:xfrm>
          <a:prstGeom prst="rect">
            <a:avLst/>
          </a:prstGeom>
          <a:noFill/>
          <a:ln w="9525">
            <a:noFill/>
            <a:miter lim="800000"/>
            <a:headEnd/>
            <a:tailEnd/>
          </a:ln>
        </p:spPr>
        <p:txBody>
          <a:bodyPr anchor="ctr"/>
          <a:lstStyle/>
          <a:p>
            <a:pPr algn="ctr">
              <a:lnSpc>
                <a:spcPct val="150000"/>
              </a:lnSpc>
              <a:spcBef>
                <a:spcPct val="100000"/>
              </a:spcBef>
            </a:pPr>
            <a:r>
              <a:rPr lang="en-US" sz="2800" b="1" dirty="0" smtClean="0">
                <a:solidFill>
                  <a:srgbClr val="3652AA"/>
                </a:solidFill>
                <a:latin typeface="Arial Narrow" pitchFamily="34" charset="0"/>
              </a:rPr>
              <a:t>OQS SimLog</a:t>
            </a:r>
            <a:r>
              <a:rPr lang="en-US" sz="2800" b="1" dirty="0">
                <a:solidFill>
                  <a:srgbClr val="3652AA"/>
                </a:solidFill>
                <a:latin typeface="Arial Narrow" pitchFamily="34" charset="0"/>
              </a:rPr>
              <a:t/>
            </a:r>
            <a:br>
              <a:rPr lang="en-US" sz="2800" b="1" dirty="0">
                <a:solidFill>
                  <a:srgbClr val="3652AA"/>
                </a:solidFill>
                <a:latin typeface="Arial Narrow" pitchFamily="34" charset="0"/>
              </a:rPr>
            </a:br>
            <a:r>
              <a:rPr lang="en-US" sz="2400" b="1" dirty="0" smtClean="0">
                <a:solidFill>
                  <a:srgbClr val="3652AA"/>
                </a:solidFill>
                <a:latin typeface="Arial Narrow" pitchFamily="34" charset="0"/>
              </a:rPr>
              <a:t>Aircraft Operations</a:t>
            </a:r>
            <a:r>
              <a:rPr lang="en-US" sz="2400" b="1" dirty="0">
                <a:solidFill>
                  <a:srgbClr val="3652AA"/>
                </a:solidFill>
                <a:latin typeface="Arial Narrow" pitchFamily="34" charset="0"/>
              </a:rPr>
              <a:t/>
            </a:r>
            <a:br>
              <a:rPr lang="en-US" sz="2400" b="1" dirty="0">
                <a:solidFill>
                  <a:srgbClr val="3652AA"/>
                </a:solidFill>
                <a:latin typeface="Arial Narrow" pitchFamily="34" charset="0"/>
              </a:rPr>
            </a:br>
            <a:r>
              <a:rPr lang="en-US" sz="4400" b="1" dirty="0" smtClean="0">
                <a:solidFill>
                  <a:srgbClr val="3652AA"/>
                </a:solidFill>
                <a:latin typeface="Arial Narrow" pitchFamily="34" charset="0"/>
              </a:rPr>
              <a:t>Overview for AMS KA</a:t>
            </a:r>
            <a:r>
              <a:rPr lang="en-US" sz="4400" b="1" dirty="0">
                <a:solidFill>
                  <a:srgbClr val="3652AA"/>
                </a:solidFill>
                <a:latin typeface="Arial Narrow" pitchFamily="34" charset="0"/>
              </a:rPr>
              <a:t/>
            </a:r>
            <a:br>
              <a:rPr lang="en-US" sz="4400" b="1" dirty="0">
                <a:solidFill>
                  <a:srgbClr val="3652AA"/>
                </a:solidFill>
                <a:latin typeface="Arial Narrow" pitchFamily="34" charset="0"/>
              </a:rPr>
            </a:br>
            <a:r>
              <a:rPr lang="en-US" sz="2400" b="1" dirty="0" smtClean="0">
                <a:solidFill>
                  <a:srgbClr val="3652AA"/>
                </a:solidFill>
                <a:latin typeface="Arial Narrow" pitchFamily="34" charset="0"/>
              </a:rPr>
              <a:t>12/14/2011</a:t>
            </a:r>
            <a:r>
              <a:rPr lang="en-US" sz="2400" b="1" dirty="0">
                <a:solidFill>
                  <a:srgbClr val="3652AA"/>
                </a:solidFill>
                <a:latin typeface="Arial Narrow" pitchFamily="34" charset="0"/>
              </a:rPr>
              <a:t/>
            </a:r>
            <a:br>
              <a:rPr lang="en-US" sz="2400" b="1" dirty="0">
                <a:solidFill>
                  <a:srgbClr val="3652AA"/>
                </a:solidFill>
                <a:latin typeface="Arial Narrow" pitchFamily="34" charset="0"/>
              </a:rPr>
            </a:br>
            <a:endParaRPr lang="en-US" sz="2400" b="1" dirty="0">
              <a:solidFill>
                <a:srgbClr val="3652AA"/>
              </a:solidFill>
              <a:latin typeface="Arial Narrow"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Project Update</a:t>
            </a:r>
            <a:endParaRPr lang="en-US" sz="1200" b="1" dirty="0">
              <a:solidFill>
                <a:srgbClr val="3333CC"/>
              </a:solidFill>
              <a:latin typeface="Arial Narrow" pitchFamily="34" charset="0"/>
            </a:endParaRPr>
          </a:p>
        </p:txBody>
      </p:sp>
      <p:sp>
        <p:nvSpPr>
          <p:cNvPr id="9222" name="Rectangle 10"/>
          <p:cNvSpPr>
            <a:spLocks noChangeArrowheads="1"/>
          </p:cNvSpPr>
          <p:nvPr/>
        </p:nvSpPr>
        <p:spPr bwMode="auto">
          <a:xfrm>
            <a:off x="1562100" y="814388"/>
            <a:ext cx="7581900" cy="342900"/>
          </a:xfrm>
          <a:prstGeom prst="rect">
            <a:avLst/>
          </a:prstGeom>
          <a:noFill/>
          <a:ln w="9525">
            <a:noFill/>
            <a:miter lim="800000"/>
            <a:headEnd/>
            <a:tailEnd/>
          </a:ln>
        </p:spPr>
        <p:txBody>
          <a:bodyPr anchor="ctr"/>
          <a:lstStyle/>
          <a:p>
            <a:pPr algn="r"/>
            <a:r>
              <a:rPr lang="en-US" sz="2000" b="1" dirty="0" smtClean="0">
                <a:solidFill>
                  <a:srgbClr val="3652AA"/>
                </a:solidFill>
                <a:latin typeface="Arial Narrow" pitchFamily="34" charset="0"/>
              </a:rPr>
              <a:t>IM Remedy Tickets</a:t>
            </a:r>
            <a:endParaRPr lang="en-US" sz="2000" b="1" dirty="0">
              <a:solidFill>
                <a:srgbClr val="3652AA"/>
              </a:solidFill>
              <a:latin typeface="Arial Narrow" pitchFamily="34" charset="0"/>
            </a:endParaRPr>
          </a:p>
        </p:txBody>
      </p:sp>
      <p:sp>
        <p:nvSpPr>
          <p:cNvPr id="8" name="Rectangle 7"/>
          <p:cNvSpPr>
            <a:spLocks noChangeArrowheads="1"/>
          </p:cNvSpPr>
          <p:nvPr/>
        </p:nvSpPr>
        <p:spPr bwMode="auto">
          <a:xfrm>
            <a:off x="776288" y="1370013"/>
            <a:ext cx="7391400" cy="3930650"/>
          </a:xfrm>
          <a:prstGeom prst="rect">
            <a:avLst/>
          </a:prstGeom>
          <a:noFill/>
          <a:ln w="9525">
            <a:noFill/>
            <a:miter lim="800000"/>
            <a:headEnd/>
            <a:tailEnd/>
          </a:ln>
        </p:spPr>
        <p:txBody>
          <a:bodyPr/>
          <a:lstStyle/>
          <a:p>
            <a:pPr marL="342900" indent="-342900">
              <a:spcBef>
                <a:spcPct val="100000"/>
              </a:spcBef>
              <a:buClr>
                <a:srgbClr val="3366CC"/>
              </a:buClr>
              <a:buSzPct val="125000"/>
              <a:buFont typeface="Wingdings" pitchFamily="2" charset="2"/>
              <a:buChar char="§"/>
            </a:pPr>
            <a:r>
              <a:rPr lang="en-US" sz="1600" b="1" dirty="0" smtClean="0"/>
              <a:t>User can’t access SimLog </a:t>
            </a:r>
          </a:p>
          <a:p>
            <a:pPr marL="800100" lvl="1" indent="-342900">
              <a:spcBef>
                <a:spcPct val="100000"/>
              </a:spcBef>
              <a:buClr>
                <a:srgbClr val="3366CC"/>
              </a:buClr>
              <a:buSzPct val="125000"/>
              <a:buFont typeface="Wingdings" pitchFamily="2" charset="2"/>
              <a:buChar char="§"/>
            </a:pPr>
            <a:r>
              <a:rPr lang="en-US" sz="1200" b="1" dirty="0" smtClean="0"/>
              <a:t>Must be in LDAP with a profile that can access SimLog</a:t>
            </a:r>
          </a:p>
          <a:p>
            <a:pPr marL="1257300" lvl="2" indent="-342900">
              <a:spcBef>
                <a:spcPct val="100000"/>
              </a:spcBef>
              <a:buClr>
                <a:srgbClr val="3366CC"/>
              </a:buClr>
              <a:buSzPct val="125000"/>
              <a:buFont typeface="Wingdings" pitchFamily="2" charset="2"/>
              <a:buChar char="§"/>
            </a:pPr>
            <a:r>
              <a:rPr lang="en-US" sz="1200" b="1" dirty="0" smtClean="0"/>
              <a:t> I</a:t>
            </a:r>
            <a:r>
              <a:rPr lang="en-US" sz="1200" dirty="0" smtClean="0"/>
              <a:t>f member of the dynamic groups, added automatically; if not, need to be added to static group</a:t>
            </a:r>
          </a:p>
          <a:p>
            <a:pPr marL="1257300" lvl="2" indent="-342900">
              <a:spcBef>
                <a:spcPct val="100000"/>
              </a:spcBef>
              <a:buClr>
                <a:srgbClr val="3366CC"/>
              </a:buClr>
              <a:buSzPct val="125000"/>
              <a:buFont typeface="Wingdings" pitchFamily="2" charset="2"/>
              <a:buChar char="§"/>
            </a:pPr>
            <a:r>
              <a:rPr lang="en-US" sz="1200" dirty="0" smtClean="0"/>
              <a:t>Dynamic groups: Sim Tech, Sim Instructors, Check Pilots, Training Schedulers, Inflight Training Supervisor</a:t>
            </a:r>
          </a:p>
          <a:p>
            <a:pPr marL="1257300" lvl="2" indent="-342900">
              <a:spcBef>
                <a:spcPct val="100000"/>
              </a:spcBef>
              <a:buClr>
                <a:srgbClr val="3366CC"/>
              </a:buClr>
              <a:buSzPct val="125000"/>
              <a:buFont typeface="Wingdings" pitchFamily="2" charset="2"/>
              <a:buChar char="§"/>
            </a:pPr>
            <a:r>
              <a:rPr lang="en-US" sz="1200" dirty="0" smtClean="0"/>
              <a:t>Static Group: Managers, Technology support, Maintenance Technicians</a:t>
            </a:r>
          </a:p>
          <a:p>
            <a:pPr marL="1257300" lvl="2" indent="-342900">
              <a:spcBef>
                <a:spcPct val="100000"/>
              </a:spcBef>
              <a:buClr>
                <a:srgbClr val="3366CC"/>
              </a:buClr>
              <a:buSzPct val="125000"/>
              <a:buFont typeface="Wingdings" pitchFamily="2" charset="2"/>
              <a:buChar char="§"/>
            </a:pPr>
            <a:r>
              <a:rPr lang="en-US" sz="1200" dirty="0" smtClean="0"/>
              <a:t>Owner for Static Group: Technology – Chris Martin; Admin: Rosa Rinaldi</a:t>
            </a:r>
          </a:p>
          <a:p>
            <a:pPr marL="1257300" lvl="2" indent="-342900">
              <a:spcBef>
                <a:spcPct val="100000"/>
              </a:spcBef>
              <a:buClr>
                <a:srgbClr val="3366CC"/>
              </a:buClr>
              <a:buSzPct val="125000"/>
              <a:buFont typeface="Wingdings" pitchFamily="2" charset="2"/>
              <a:buChar char="§"/>
            </a:pPr>
            <a:r>
              <a:rPr lang="en-US" sz="1200" dirty="0" smtClean="0"/>
              <a:t>Owner for Static Group: Business – Steve Smith; Admin: Debbie Jimison, Mike Washam, Dave Bigham, Janelle Hawley (Inflight)</a:t>
            </a:r>
          </a:p>
          <a:p>
            <a:pPr marL="800100" lvl="1" indent="-342900">
              <a:spcBef>
                <a:spcPct val="100000"/>
              </a:spcBef>
              <a:buClr>
                <a:srgbClr val="3366CC"/>
              </a:buClr>
              <a:buSzPct val="125000"/>
              <a:buFont typeface="Wingdings" pitchFamily="2" charset="2"/>
              <a:buChar char="§"/>
            </a:pPr>
            <a:r>
              <a:rPr lang="en-US" sz="1200" b="1" dirty="0" smtClean="0"/>
              <a:t>Must be in OQS Database: System User Table, System User Role Access table</a:t>
            </a:r>
          </a:p>
          <a:p>
            <a:pPr marL="1257300" lvl="2" indent="-342900">
              <a:spcBef>
                <a:spcPct val="100000"/>
              </a:spcBef>
              <a:buClr>
                <a:srgbClr val="3366CC"/>
              </a:buClr>
              <a:buSzPct val="125000"/>
              <a:buFont typeface="Wingdings" pitchFamily="2" charset="2"/>
              <a:buChar char="§"/>
            </a:pPr>
            <a:r>
              <a:rPr lang="en-US" sz="1200" dirty="0" smtClean="0"/>
              <a:t>If in LDAP but not in OQS, generates a low error</a:t>
            </a:r>
          </a:p>
          <a:p>
            <a:pPr marL="1257300" lvl="2" indent="-342900">
              <a:spcBef>
                <a:spcPct val="100000"/>
              </a:spcBef>
              <a:buClr>
                <a:srgbClr val="3366CC"/>
              </a:buClr>
              <a:buSzPct val="125000"/>
              <a:buFont typeface="Wingdings" pitchFamily="2" charset="2"/>
              <a:buChar char="§"/>
            </a:pPr>
            <a:endParaRPr lang="en-US" sz="1200" b="1" dirty="0" smtClean="0"/>
          </a:p>
          <a:p>
            <a:pPr marL="342900" indent="-342900">
              <a:spcBef>
                <a:spcPct val="20000"/>
              </a:spcBef>
              <a:buClr>
                <a:srgbClr val="3366CC"/>
              </a:buClr>
              <a:buSzPct val="125000"/>
              <a:buFont typeface="Wingdings" pitchFamily="2" charset="2"/>
              <a:buNone/>
            </a:pPr>
            <a:endParaRPr lang="en-US" sz="1200" dirty="0"/>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solidFill>
                  <a:srgbClr val="6666FF"/>
                </a:solidFill>
              </a:rPr>
              <a:t>	</a:t>
            </a:r>
          </a:p>
          <a:p>
            <a:pPr marL="342900" indent="-342900">
              <a:spcBef>
                <a:spcPct val="20000"/>
              </a:spcBef>
              <a:buClr>
                <a:srgbClr val="3366CC"/>
              </a:buClr>
              <a:buSzPct val="125000"/>
              <a:buFont typeface="Wingdings" pitchFamily="2" charset="2"/>
              <a:buNone/>
            </a:pPr>
            <a:endParaRPr lang="en-US" sz="1200" dirty="0">
              <a:solidFill>
                <a:srgbClr val="6666FF"/>
              </a:solidFill>
            </a:endParaRPr>
          </a:p>
          <a:p>
            <a:pPr marL="342900" indent="-342900">
              <a:spcBef>
                <a:spcPct val="20000"/>
              </a:spcBef>
              <a:buClr>
                <a:srgbClr val="3366CC"/>
              </a:buClr>
              <a:buSzPct val="125000"/>
              <a:buFont typeface="Wingdings" pitchFamily="2" charset="2"/>
              <a:buNone/>
            </a:pPr>
            <a:endParaRPr lang="en-US" sz="1000" dirty="0">
              <a:solidFill>
                <a:srgbClr val="6666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Project Update</a:t>
            </a:r>
            <a:endParaRPr lang="en-US" sz="1200" b="1" dirty="0">
              <a:solidFill>
                <a:srgbClr val="3333CC"/>
              </a:solidFill>
              <a:latin typeface="Arial Narrow" pitchFamily="34" charset="0"/>
            </a:endParaRPr>
          </a:p>
        </p:txBody>
      </p:sp>
      <p:sp>
        <p:nvSpPr>
          <p:cNvPr id="9222" name="Rectangle 10"/>
          <p:cNvSpPr>
            <a:spLocks noChangeArrowheads="1"/>
          </p:cNvSpPr>
          <p:nvPr/>
        </p:nvSpPr>
        <p:spPr bwMode="auto">
          <a:xfrm>
            <a:off x="1562100" y="814388"/>
            <a:ext cx="7581900" cy="342900"/>
          </a:xfrm>
          <a:prstGeom prst="rect">
            <a:avLst/>
          </a:prstGeom>
          <a:noFill/>
          <a:ln w="9525">
            <a:noFill/>
            <a:miter lim="800000"/>
            <a:headEnd/>
            <a:tailEnd/>
          </a:ln>
        </p:spPr>
        <p:txBody>
          <a:bodyPr anchor="ctr"/>
          <a:lstStyle/>
          <a:p>
            <a:pPr algn="r"/>
            <a:r>
              <a:rPr lang="en-US" sz="2000" b="1" dirty="0" smtClean="0">
                <a:solidFill>
                  <a:srgbClr val="3652AA"/>
                </a:solidFill>
                <a:latin typeface="Arial Narrow" pitchFamily="34" charset="0"/>
              </a:rPr>
              <a:t>IM Remedy Tickets</a:t>
            </a:r>
            <a:endParaRPr lang="en-US" sz="2000" b="1" dirty="0">
              <a:solidFill>
                <a:srgbClr val="3652AA"/>
              </a:solidFill>
              <a:latin typeface="Arial Narrow" pitchFamily="34" charset="0"/>
            </a:endParaRPr>
          </a:p>
        </p:txBody>
      </p:sp>
      <p:sp>
        <p:nvSpPr>
          <p:cNvPr id="8" name="Rectangle 7"/>
          <p:cNvSpPr>
            <a:spLocks noChangeArrowheads="1"/>
          </p:cNvSpPr>
          <p:nvPr/>
        </p:nvSpPr>
        <p:spPr bwMode="auto">
          <a:xfrm>
            <a:off x="776288" y="1370013"/>
            <a:ext cx="7391400" cy="3930650"/>
          </a:xfrm>
          <a:prstGeom prst="rect">
            <a:avLst/>
          </a:prstGeom>
          <a:noFill/>
          <a:ln w="9525">
            <a:noFill/>
            <a:miter lim="800000"/>
            <a:headEnd/>
            <a:tailEnd/>
          </a:ln>
        </p:spPr>
        <p:txBody>
          <a:bodyPr/>
          <a:lstStyle/>
          <a:p>
            <a:pPr marL="342900" indent="-342900">
              <a:spcBef>
                <a:spcPct val="100000"/>
              </a:spcBef>
              <a:buClr>
                <a:srgbClr val="3366CC"/>
              </a:buClr>
              <a:buSzPct val="125000"/>
              <a:buFont typeface="Wingdings" pitchFamily="2" charset="2"/>
              <a:buChar char="§"/>
            </a:pPr>
            <a:r>
              <a:rPr lang="en-US" sz="1600" b="1" dirty="0" smtClean="0"/>
              <a:t>User can’t access SimLog (continue) </a:t>
            </a:r>
          </a:p>
          <a:p>
            <a:pPr marL="800100" lvl="1" indent="-342900">
              <a:spcBef>
                <a:spcPct val="100000"/>
              </a:spcBef>
              <a:buClr>
                <a:srgbClr val="3366CC"/>
              </a:buClr>
              <a:buSzPct val="125000"/>
              <a:buFont typeface="Wingdings" pitchFamily="2" charset="2"/>
              <a:buChar char="§"/>
            </a:pPr>
            <a:r>
              <a:rPr lang="en-US" sz="1200" b="1" dirty="0" smtClean="0"/>
              <a:t>Procedure to get access: </a:t>
            </a:r>
          </a:p>
          <a:p>
            <a:pPr marL="1257300" lvl="2" indent="-342900">
              <a:spcBef>
                <a:spcPct val="100000"/>
              </a:spcBef>
              <a:buClr>
                <a:srgbClr val="3366CC"/>
              </a:buClr>
              <a:buSzPct val="125000"/>
              <a:buFont typeface="Wingdings" pitchFamily="2" charset="2"/>
              <a:buChar char="§"/>
            </a:pPr>
            <a:r>
              <a:rPr lang="en-US" sz="1200" dirty="0" smtClean="0"/>
              <a:t>Customer approval for Flight Ops: Steve Smith, Manager Sim Techs</a:t>
            </a:r>
          </a:p>
          <a:p>
            <a:pPr marL="1257300" lvl="2" indent="-342900">
              <a:spcBef>
                <a:spcPct val="100000"/>
              </a:spcBef>
              <a:buClr>
                <a:srgbClr val="3366CC"/>
              </a:buClr>
              <a:buSzPct val="125000"/>
              <a:buFont typeface="Wingdings" pitchFamily="2" charset="2"/>
              <a:buChar char="§"/>
            </a:pPr>
            <a:r>
              <a:rPr lang="en-US" sz="1200" dirty="0" smtClean="0"/>
              <a:t>Customer approval for Inflight: Janelle Hawley (Inflight Training Supervisor) or Larry Parrigin (Manager)</a:t>
            </a:r>
          </a:p>
          <a:p>
            <a:pPr marL="1257300" lvl="2" indent="-342900">
              <a:spcBef>
                <a:spcPct val="100000"/>
              </a:spcBef>
              <a:buClr>
                <a:srgbClr val="3366CC"/>
              </a:buClr>
              <a:buSzPct val="125000"/>
              <a:buFont typeface="Wingdings" pitchFamily="2" charset="2"/>
              <a:buChar char="§"/>
            </a:pPr>
            <a:r>
              <a:rPr lang="en-US" sz="1200" dirty="0" smtClean="0"/>
              <a:t>If not in dynamic group, add to static group: Steve Smith for FO; Janelle Hawley for IF; Rosa Rinaldi: Technology</a:t>
            </a:r>
          </a:p>
          <a:p>
            <a:pPr marL="1257300" lvl="2" indent="-342900">
              <a:spcBef>
                <a:spcPct val="100000"/>
              </a:spcBef>
              <a:buClr>
                <a:srgbClr val="3366CC"/>
              </a:buClr>
              <a:buSzPct val="125000"/>
              <a:buFont typeface="Wingdings" pitchFamily="2" charset="2"/>
              <a:buChar char="§"/>
            </a:pPr>
            <a:r>
              <a:rPr lang="en-US" sz="1200" dirty="0" smtClean="0"/>
              <a:t>SR to add to OQS Database; OQS team adds to Database</a:t>
            </a:r>
          </a:p>
          <a:p>
            <a:pPr marL="1714500" lvl="3" indent="-342900">
              <a:spcBef>
                <a:spcPct val="100000"/>
              </a:spcBef>
              <a:buClr>
                <a:srgbClr val="3366CC"/>
              </a:buClr>
              <a:buSzPct val="125000"/>
              <a:buFont typeface="Wingdings" pitchFamily="2" charset="2"/>
              <a:buChar char="§"/>
            </a:pPr>
            <a:r>
              <a:rPr lang="en-US" sz="1200" dirty="0" smtClean="0"/>
              <a:t>SYSTEM_USER table</a:t>
            </a:r>
          </a:p>
          <a:p>
            <a:pPr marL="1714500" lvl="3" indent="-342900">
              <a:spcBef>
                <a:spcPct val="100000"/>
              </a:spcBef>
              <a:buClr>
                <a:srgbClr val="3366CC"/>
              </a:buClr>
              <a:buSzPct val="125000"/>
              <a:buFont typeface="Wingdings" pitchFamily="2" charset="2"/>
              <a:buChar char="§"/>
            </a:pPr>
            <a:r>
              <a:rPr lang="en-US" sz="1200" dirty="0" smtClean="0"/>
              <a:t>SYSTEM_USER_ROLE_ACCESS table</a:t>
            </a:r>
          </a:p>
          <a:p>
            <a:pPr marL="1714500" lvl="3" indent="-342900">
              <a:spcBef>
                <a:spcPct val="100000"/>
              </a:spcBef>
              <a:buClr>
                <a:srgbClr val="3366CC"/>
              </a:buClr>
              <a:buSzPct val="125000"/>
              <a:buFont typeface="Wingdings" pitchFamily="2" charset="2"/>
              <a:buChar char="§"/>
            </a:pPr>
            <a:endParaRPr lang="en-US" sz="1200" dirty="0" smtClean="0"/>
          </a:p>
          <a:p>
            <a:pPr marL="1714500" lvl="3" indent="-342900">
              <a:spcBef>
                <a:spcPct val="100000"/>
              </a:spcBef>
              <a:buClr>
                <a:srgbClr val="3366CC"/>
              </a:buClr>
              <a:buSzPct val="125000"/>
              <a:buFont typeface="Wingdings" pitchFamily="2" charset="2"/>
              <a:buChar char="§"/>
            </a:pPr>
            <a:endParaRPr lang="en-US" sz="1200" dirty="0" smtClean="0"/>
          </a:p>
          <a:p>
            <a:pPr marL="1714500" lvl="3" indent="-342900">
              <a:spcBef>
                <a:spcPct val="100000"/>
              </a:spcBef>
              <a:buClr>
                <a:srgbClr val="3366CC"/>
              </a:buClr>
              <a:buSzPct val="125000"/>
              <a:buFont typeface="Wingdings" pitchFamily="2" charset="2"/>
              <a:buChar char="§"/>
            </a:pPr>
            <a:endParaRPr lang="en-US" sz="1200" b="1" dirty="0" smtClean="0"/>
          </a:p>
          <a:p>
            <a:pPr marL="342900" indent="-342900">
              <a:spcBef>
                <a:spcPct val="20000"/>
              </a:spcBef>
              <a:buClr>
                <a:srgbClr val="3366CC"/>
              </a:buClr>
              <a:buSzPct val="125000"/>
              <a:buFont typeface="Wingdings" pitchFamily="2" charset="2"/>
              <a:buNone/>
            </a:pPr>
            <a:endParaRPr lang="en-US" sz="1200" dirty="0"/>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solidFill>
                  <a:srgbClr val="6666FF"/>
                </a:solidFill>
              </a:rPr>
              <a:t>	</a:t>
            </a:r>
          </a:p>
          <a:p>
            <a:pPr marL="342900" indent="-342900">
              <a:spcBef>
                <a:spcPct val="20000"/>
              </a:spcBef>
              <a:buClr>
                <a:srgbClr val="3366CC"/>
              </a:buClr>
              <a:buSzPct val="125000"/>
              <a:buFont typeface="Wingdings" pitchFamily="2" charset="2"/>
              <a:buNone/>
            </a:pPr>
            <a:endParaRPr lang="en-US" sz="1200" dirty="0">
              <a:solidFill>
                <a:srgbClr val="6666FF"/>
              </a:solidFill>
            </a:endParaRPr>
          </a:p>
          <a:p>
            <a:pPr marL="342900" indent="-342900">
              <a:spcBef>
                <a:spcPct val="20000"/>
              </a:spcBef>
              <a:buClr>
                <a:srgbClr val="3366CC"/>
              </a:buClr>
              <a:buSzPct val="125000"/>
              <a:buFont typeface="Wingdings" pitchFamily="2" charset="2"/>
              <a:buNone/>
            </a:pPr>
            <a:endParaRPr lang="en-US" sz="1000" dirty="0">
              <a:solidFill>
                <a:srgbClr val="6666FF"/>
              </a:solidFill>
            </a:endParaRPr>
          </a:p>
        </p:txBody>
      </p:sp>
      <p:pic>
        <p:nvPicPr>
          <p:cNvPr id="202753" name="Picture 1"/>
          <p:cNvPicPr>
            <a:picLocks noChangeAspect="1" noChangeArrowheads="1"/>
          </p:cNvPicPr>
          <p:nvPr/>
        </p:nvPicPr>
        <p:blipFill>
          <a:blip r:embed="rId3" cstate="print"/>
          <a:srcRect l="19285" t="17546" r="5250" b="67850"/>
          <a:stretch>
            <a:fillRect/>
          </a:stretch>
        </p:blipFill>
        <p:spPr bwMode="auto">
          <a:xfrm>
            <a:off x="382556" y="4784533"/>
            <a:ext cx="8500187" cy="1243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Design</a:t>
            </a:r>
            <a:endParaRPr lang="en-US" sz="1200" b="1" dirty="0">
              <a:solidFill>
                <a:srgbClr val="3333CC"/>
              </a:solidFill>
              <a:latin typeface="Arial Narrow" pitchFamily="34" charset="0"/>
            </a:endParaRPr>
          </a:p>
        </p:txBody>
      </p:sp>
      <p:sp>
        <p:nvSpPr>
          <p:cNvPr id="4100" name="Rectangle 4"/>
          <p:cNvSpPr>
            <a:spLocks noChangeArrowheads="1"/>
          </p:cNvSpPr>
          <p:nvPr/>
        </p:nvSpPr>
        <p:spPr bwMode="auto">
          <a:xfrm>
            <a:off x="5619750" y="814388"/>
            <a:ext cx="3524250" cy="342900"/>
          </a:xfrm>
          <a:prstGeom prst="rect">
            <a:avLst/>
          </a:prstGeom>
          <a:noFill/>
          <a:ln w="9525">
            <a:noFill/>
            <a:miter lim="800000"/>
            <a:headEnd/>
            <a:tailEnd/>
          </a:ln>
        </p:spPr>
        <p:txBody>
          <a:bodyPr anchor="ctr"/>
          <a:lstStyle/>
          <a:p>
            <a:pPr algn="r"/>
            <a:r>
              <a:rPr lang="en-US" sz="2000" b="1" dirty="0">
                <a:solidFill>
                  <a:srgbClr val="3652AA"/>
                </a:solidFill>
                <a:latin typeface="Arial Narrow" pitchFamily="34" charset="0"/>
              </a:rPr>
              <a:t>System </a:t>
            </a:r>
            <a:r>
              <a:rPr lang="en-US" sz="2000" b="1" dirty="0" smtClean="0">
                <a:solidFill>
                  <a:srgbClr val="3652AA"/>
                </a:solidFill>
                <a:latin typeface="Arial Narrow" pitchFamily="34" charset="0"/>
              </a:rPr>
              <a:t>Design Diagram</a:t>
            </a:r>
            <a:endParaRPr lang="en-US" sz="1000" b="1" dirty="0">
              <a:solidFill>
                <a:srgbClr val="3333CC"/>
              </a:solidFill>
              <a:latin typeface="Arial Narrow" pitchFamily="34" charset="0"/>
            </a:endParaRPr>
          </a:p>
        </p:txBody>
      </p:sp>
      <p:sp>
        <p:nvSpPr>
          <p:cNvPr id="4102" name="Rectangle 6"/>
          <p:cNvSpPr>
            <a:spLocks noChangeArrowheads="1"/>
          </p:cNvSpPr>
          <p:nvPr/>
        </p:nvSpPr>
        <p:spPr bwMode="auto">
          <a:xfrm>
            <a:off x="0" y="1162050"/>
            <a:ext cx="9144000" cy="0"/>
          </a:xfrm>
          <a:prstGeom prst="rect">
            <a:avLst/>
          </a:prstGeom>
          <a:noFill/>
          <a:ln w="9525">
            <a:noFill/>
            <a:miter lim="800000"/>
            <a:headEnd/>
            <a:tailEnd/>
          </a:ln>
        </p:spPr>
        <p:txBody>
          <a:bodyPr wrap="none" anchor="ctr">
            <a:spAutoFit/>
          </a:bodyPr>
          <a:lstStyle/>
          <a:p>
            <a:endParaRPr lang="en-US" dirty="0"/>
          </a:p>
        </p:txBody>
      </p:sp>
      <p:pic>
        <p:nvPicPr>
          <p:cNvPr id="200707" name="Picture 3"/>
          <p:cNvPicPr>
            <a:picLocks noChangeAspect="1" noChangeArrowheads="1"/>
          </p:cNvPicPr>
          <p:nvPr/>
        </p:nvPicPr>
        <p:blipFill>
          <a:blip r:embed="rId3" cstate="print"/>
          <a:srcRect/>
          <a:stretch>
            <a:fillRect/>
          </a:stretch>
        </p:blipFill>
        <p:spPr bwMode="auto">
          <a:xfrm>
            <a:off x="134959" y="1112822"/>
            <a:ext cx="7161387" cy="5698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619750" y="877888"/>
            <a:ext cx="3524250" cy="342900"/>
          </a:xfrm>
          <a:prstGeom prst="rect">
            <a:avLst/>
          </a:prstGeom>
          <a:noFill/>
          <a:ln w="9525">
            <a:noFill/>
            <a:miter lim="800000"/>
            <a:headEnd/>
            <a:tailEnd/>
          </a:ln>
        </p:spPr>
        <p:txBody>
          <a:bodyPr anchor="ctr"/>
          <a:lstStyle/>
          <a:p>
            <a:pPr algn="r"/>
            <a:r>
              <a:rPr lang="en-US" sz="2000" b="1" dirty="0">
                <a:solidFill>
                  <a:srgbClr val="3652AA"/>
                </a:solidFill>
                <a:latin typeface="Arial Narrow" pitchFamily="34" charset="0"/>
              </a:rPr>
              <a:t>Component Overviews </a:t>
            </a:r>
            <a:endParaRPr lang="en-US" sz="1000" b="1" dirty="0">
              <a:solidFill>
                <a:srgbClr val="3333CC"/>
              </a:solidFill>
              <a:latin typeface="Arial Narrow" pitchFamily="34" charset="0"/>
            </a:endParaRPr>
          </a:p>
        </p:txBody>
      </p:sp>
      <p:sp>
        <p:nvSpPr>
          <p:cNvPr id="45059" name="Rectangle 97"/>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Design - Design Overview</a:t>
            </a:r>
            <a:endParaRPr lang="en-US" sz="1200" b="1" dirty="0">
              <a:solidFill>
                <a:srgbClr val="3333CC"/>
              </a:solidFill>
              <a:latin typeface="Arial Narrow" pitchFamily="34" charset="0"/>
            </a:endParaRPr>
          </a:p>
        </p:txBody>
      </p:sp>
      <p:sp>
        <p:nvSpPr>
          <p:cNvPr id="45060" name="Rectangle 101"/>
          <p:cNvSpPr>
            <a:spLocks noChangeArrowheads="1"/>
          </p:cNvSpPr>
          <p:nvPr/>
        </p:nvSpPr>
        <p:spPr bwMode="auto">
          <a:xfrm>
            <a:off x="776288" y="1370013"/>
            <a:ext cx="7391400" cy="4967287"/>
          </a:xfrm>
          <a:prstGeom prst="rect">
            <a:avLst/>
          </a:prstGeom>
          <a:noFill/>
          <a:ln w="9525">
            <a:noFill/>
            <a:miter lim="800000"/>
            <a:headEnd/>
            <a:tailEnd/>
          </a:ln>
        </p:spPr>
        <p:txBody>
          <a:bodyPr/>
          <a:lstStyle/>
          <a:p>
            <a:pPr marL="342900" indent="-342900">
              <a:spcBef>
                <a:spcPct val="100000"/>
              </a:spcBef>
              <a:buClr>
                <a:srgbClr val="3366CC"/>
              </a:buClr>
              <a:buSzPct val="125000"/>
              <a:buFont typeface="Wingdings" pitchFamily="2" charset="2"/>
              <a:buChar char="§"/>
            </a:pPr>
            <a:r>
              <a:rPr lang="en-US" sz="1600" b="1" dirty="0" smtClean="0"/>
              <a:t>Resource Component</a:t>
            </a:r>
            <a:endParaRPr lang="en-US" sz="1000" dirty="0"/>
          </a:p>
          <a:p>
            <a:pPr marL="800100" lvl="1" indent="-342900">
              <a:spcBef>
                <a:spcPct val="20000"/>
              </a:spcBef>
              <a:buClr>
                <a:srgbClr val="3366CC"/>
              </a:buClr>
              <a:buSzPct val="125000"/>
              <a:buFont typeface="Courier New" pitchFamily="49" charset="0"/>
              <a:buChar char="o"/>
            </a:pPr>
            <a:r>
              <a:rPr lang="en-US" sz="1200" dirty="0" smtClean="0"/>
              <a:t>Resource component is an entity level component that handles core business services functionality for managing SimLog training devices.</a:t>
            </a:r>
          </a:p>
          <a:p>
            <a:pPr marL="800100" lvl="1" indent="-342900">
              <a:spcBef>
                <a:spcPct val="20000"/>
              </a:spcBef>
              <a:buClr>
                <a:srgbClr val="3366CC"/>
              </a:buClr>
              <a:buSzPct val="125000"/>
              <a:buFont typeface="Courier New" pitchFamily="49" charset="0"/>
              <a:buChar char="o"/>
            </a:pPr>
            <a:r>
              <a:rPr lang="en-US" sz="1200" dirty="0" smtClean="0"/>
              <a:t>Some of the key functionalities include:</a:t>
            </a:r>
          </a:p>
          <a:p>
            <a:pPr marL="1257300" lvl="2" indent="-342900">
              <a:spcBef>
                <a:spcPct val="20000"/>
              </a:spcBef>
              <a:buClr>
                <a:srgbClr val="3366CC"/>
              </a:buClr>
              <a:buSzPct val="125000"/>
              <a:buFont typeface="Wingdings" pitchFamily="2" charset="2"/>
              <a:buChar char="Ø"/>
            </a:pPr>
            <a:r>
              <a:rPr lang="en-US" sz="1200" dirty="0" smtClean="0"/>
              <a:t>Managing discrepancies such as adding /updating discrepancies against training devices and searching for existing discrepancies.</a:t>
            </a:r>
          </a:p>
          <a:p>
            <a:pPr marL="1257300" lvl="2" indent="-342900">
              <a:spcBef>
                <a:spcPct val="20000"/>
              </a:spcBef>
              <a:buClr>
                <a:srgbClr val="3366CC"/>
              </a:buClr>
              <a:buSzPct val="125000"/>
              <a:buFont typeface="Wingdings" pitchFamily="2" charset="2"/>
              <a:buChar char="Ø"/>
            </a:pPr>
            <a:r>
              <a:rPr lang="en-US" sz="1200" dirty="0" smtClean="0"/>
              <a:t>Changing device status from Up to Down and vice versa either manually or through automation. For example: if there is a discrepancy  that is past due, then the system automatically updates the device status to down.</a:t>
            </a:r>
          </a:p>
          <a:p>
            <a:pPr marL="1257300" lvl="2" indent="-342900">
              <a:spcBef>
                <a:spcPct val="20000"/>
              </a:spcBef>
              <a:buClr>
                <a:srgbClr val="3366CC"/>
              </a:buClr>
              <a:buSzPct val="125000"/>
              <a:buFont typeface="Wingdings" pitchFamily="2" charset="2"/>
              <a:buChar char="Ø"/>
            </a:pPr>
            <a:r>
              <a:rPr lang="en-US" sz="1200" dirty="0" smtClean="0"/>
              <a:t>Handling Preflight for training devices. This mainly has to do with correctly updating preflight indicator based on the preflight frequency for each device that needs preflight.</a:t>
            </a:r>
          </a:p>
          <a:p>
            <a:pPr marL="1257300" lvl="2" indent="-342900">
              <a:spcBef>
                <a:spcPct val="20000"/>
              </a:spcBef>
              <a:buClr>
                <a:srgbClr val="3366CC"/>
              </a:buClr>
              <a:buSzPct val="125000"/>
              <a:buFont typeface="Wingdings" pitchFamily="2" charset="2"/>
              <a:buChar char="Ø"/>
            </a:pPr>
            <a:r>
              <a:rPr lang="en-US" sz="1200" dirty="0" smtClean="0"/>
              <a:t>Managing TimeLog entries (i.e. creating new entries or retrieving existing entries from ATOM) for Crewmembers and/or Contractors who are scheduled to use the simulator for a given shift period.   </a:t>
            </a:r>
            <a:r>
              <a:rPr lang="en-US" sz="1200" dirty="0"/>
              <a:t>	</a:t>
            </a:r>
            <a:r>
              <a:rPr lang="en-US" sz="1200" dirty="0" smtClean="0"/>
              <a:t>	</a:t>
            </a:r>
            <a:endParaRPr lang="en-US" sz="1200" dirty="0">
              <a:solidFill>
                <a:srgbClr val="6666FF"/>
              </a:solidFill>
            </a:endParaRPr>
          </a:p>
          <a:p>
            <a:pPr marL="342900" indent="-342900">
              <a:spcBef>
                <a:spcPct val="100000"/>
              </a:spcBef>
              <a:buClr>
                <a:srgbClr val="3366CC"/>
              </a:buClr>
              <a:buSzPct val="125000"/>
              <a:buFont typeface="Wingdings" pitchFamily="2" charset="2"/>
              <a:buChar char="§"/>
            </a:pPr>
            <a:r>
              <a:rPr lang="en-US" sz="1600" b="1" dirty="0" smtClean="0"/>
              <a:t>SimLogParts Component</a:t>
            </a:r>
            <a:endParaRPr lang="en-US" sz="1000" dirty="0"/>
          </a:p>
          <a:p>
            <a:pPr marL="800100" lvl="1" indent="-342900">
              <a:spcBef>
                <a:spcPct val="20000"/>
              </a:spcBef>
              <a:buClr>
                <a:srgbClr val="3366CC"/>
              </a:buClr>
              <a:buSzPct val="125000"/>
              <a:buFont typeface="Courier New" pitchFamily="49" charset="0"/>
              <a:buChar char="o"/>
            </a:pPr>
            <a:r>
              <a:rPr lang="en-US" sz="1200" dirty="0" smtClean="0"/>
              <a:t>SimLogParts component is an entity level component that mainly deals with inventory management  by managing simulator parts (i.e. Consumables, Repairables and Aircraft Rotables) used inside training devices.</a:t>
            </a:r>
          </a:p>
          <a:p>
            <a:pPr marL="800100" lvl="1" indent="-342900">
              <a:spcBef>
                <a:spcPct val="20000"/>
              </a:spcBef>
              <a:buClr>
                <a:srgbClr val="3366CC"/>
              </a:buClr>
              <a:buSzPct val="125000"/>
              <a:buFont typeface="Courier New" pitchFamily="49" charset="0"/>
              <a:buChar char="o"/>
            </a:pPr>
            <a:r>
              <a:rPr lang="en-US" sz="1200" dirty="0" smtClean="0"/>
              <a:t>Some of the key functionalities include:</a:t>
            </a:r>
          </a:p>
          <a:p>
            <a:pPr marL="1257300" lvl="2" indent="-342900">
              <a:spcBef>
                <a:spcPct val="20000"/>
              </a:spcBef>
              <a:buClr>
                <a:srgbClr val="3366CC"/>
              </a:buClr>
              <a:buSzPct val="125000"/>
              <a:buFont typeface="Wingdings" pitchFamily="2" charset="2"/>
              <a:buChar char="Ø"/>
            </a:pPr>
            <a:r>
              <a:rPr lang="en-US" sz="1200" dirty="0" smtClean="0"/>
              <a:t>Adding new parts (i.e. Consumables, Repairables and Rotables) into inventory database. Also, updating and searching for existing parts that already exist in the inventory. </a:t>
            </a:r>
            <a:endParaRPr lang="en-US" sz="1200" dirty="0">
              <a:solidFill>
                <a:srgbClr val="6666FF"/>
              </a:solidFill>
            </a:endParaRPr>
          </a:p>
          <a:p>
            <a:pPr marL="342900" indent="-342900">
              <a:spcBef>
                <a:spcPct val="20000"/>
              </a:spcBef>
              <a:buClr>
                <a:srgbClr val="3366CC"/>
              </a:buClr>
              <a:buSzPct val="125000"/>
              <a:buFont typeface="Wingdings" pitchFamily="2" charset="2"/>
              <a:buNone/>
            </a:pPr>
            <a:endParaRPr lang="en-US" sz="1000" dirty="0">
              <a:solidFill>
                <a:srgbClr val="6666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438775" y="877888"/>
            <a:ext cx="3705225" cy="342900"/>
          </a:xfrm>
          <a:prstGeom prst="rect">
            <a:avLst/>
          </a:prstGeom>
          <a:noFill/>
          <a:ln w="9525">
            <a:noFill/>
            <a:miter lim="800000"/>
            <a:headEnd/>
            <a:tailEnd/>
          </a:ln>
        </p:spPr>
        <p:txBody>
          <a:bodyPr anchor="ctr"/>
          <a:lstStyle/>
          <a:p>
            <a:pPr algn="r"/>
            <a:r>
              <a:rPr lang="en-US" sz="2000" b="1" dirty="0">
                <a:solidFill>
                  <a:srgbClr val="3652AA"/>
                </a:solidFill>
                <a:latin typeface="Arial Narrow" pitchFamily="34" charset="0"/>
              </a:rPr>
              <a:t>Component </a:t>
            </a:r>
            <a:r>
              <a:rPr lang="en-US" sz="2000" b="1" dirty="0" smtClean="0">
                <a:solidFill>
                  <a:srgbClr val="3652AA"/>
                </a:solidFill>
                <a:latin typeface="Arial Narrow" pitchFamily="34" charset="0"/>
              </a:rPr>
              <a:t>Overviews </a:t>
            </a:r>
            <a:endParaRPr lang="en-US" sz="1000" b="1" dirty="0">
              <a:solidFill>
                <a:srgbClr val="3333CC"/>
              </a:solidFill>
              <a:latin typeface="Arial Narrow" pitchFamily="34" charset="0"/>
            </a:endParaRPr>
          </a:p>
        </p:txBody>
      </p:sp>
      <p:sp>
        <p:nvSpPr>
          <p:cNvPr id="45059" name="Rectangle 97"/>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Design - Design Overview</a:t>
            </a:r>
            <a:endParaRPr lang="en-US" sz="1200" b="1" dirty="0">
              <a:solidFill>
                <a:srgbClr val="3333CC"/>
              </a:solidFill>
              <a:latin typeface="Arial Narrow" pitchFamily="34" charset="0"/>
            </a:endParaRPr>
          </a:p>
        </p:txBody>
      </p:sp>
      <p:sp>
        <p:nvSpPr>
          <p:cNvPr id="45060" name="Rectangle 101"/>
          <p:cNvSpPr>
            <a:spLocks noChangeArrowheads="1"/>
          </p:cNvSpPr>
          <p:nvPr/>
        </p:nvSpPr>
        <p:spPr bwMode="auto">
          <a:xfrm>
            <a:off x="776288" y="1370013"/>
            <a:ext cx="7391400" cy="4967287"/>
          </a:xfrm>
          <a:prstGeom prst="rect">
            <a:avLst/>
          </a:prstGeom>
          <a:noFill/>
          <a:ln w="9525">
            <a:noFill/>
            <a:miter lim="800000"/>
            <a:headEnd/>
            <a:tailEnd/>
          </a:ln>
        </p:spPr>
        <p:txBody>
          <a:bodyPr/>
          <a:lstStyle/>
          <a:p>
            <a:pPr marL="1257300" lvl="2" indent="-342900">
              <a:spcBef>
                <a:spcPct val="20000"/>
              </a:spcBef>
              <a:buClr>
                <a:srgbClr val="3366CC"/>
              </a:buClr>
              <a:buSzPct val="125000"/>
              <a:buFont typeface="Wingdings" pitchFamily="2" charset="2"/>
              <a:buChar char="Ø"/>
            </a:pPr>
            <a:r>
              <a:rPr lang="en-US" sz="1200" dirty="0" smtClean="0"/>
              <a:t>Sending SimLog Repairable parts to vendor for repair.</a:t>
            </a:r>
          </a:p>
          <a:p>
            <a:pPr marL="1257300" lvl="2" indent="-342900">
              <a:spcBef>
                <a:spcPct val="20000"/>
              </a:spcBef>
              <a:buClr>
                <a:srgbClr val="3366CC"/>
              </a:buClr>
              <a:buSzPct val="125000"/>
              <a:buFont typeface="Wingdings" pitchFamily="2" charset="2"/>
              <a:buChar char="Ø"/>
            </a:pPr>
            <a:r>
              <a:rPr lang="en-US" sz="1200" dirty="0" smtClean="0"/>
              <a:t>Receiving SimLog Repairable parts from vendor after repair.</a:t>
            </a:r>
          </a:p>
          <a:p>
            <a:pPr marL="1257300" lvl="2" indent="-342900">
              <a:spcBef>
                <a:spcPct val="20000"/>
              </a:spcBef>
              <a:buClr>
                <a:srgbClr val="3366CC"/>
              </a:buClr>
              <a:buSzPct val="125000"/>
              <a:buFont typeface="Wingdings" pitchFamily="2" charset="2"/>
              <a:buChar char="Ø"/>
            </a:pPr>
            <a:r>
              <a:rPr lang="en-US" sz="1200" dirty="0" smtClean="0"/>
              <a:t>Sending Aircraft Rotable parts to maintenance for repair.</a:t>
            </a:r>
          </a:p>
          <a:p>
            <a:pPr marL="1257300" lvl="2" indent="-342900">
              <a:spcBef>
                <a:spcPct val="20000"/>
              </a:spcBef>
              <a:buClr>
                <a:srgbClr val="3366CC"/>
              </a:buClr>
              <a:buSzPct val="125000"/>
              <a:buFont typeface="Wingdings" pitchFamily="2" charset="2"/>
              <a:buChar char="Ø"/>
            </a:pPr>
            <a:r>
              <a:rPr lang="en-US" sz="1200" dirty="0" smtClean="0"/>
              <a:t>Receiving Aircraft Rotable parts from maintenance after repair.</a:t>
            </a:r>
          </a:p>
          <a:p>
            <a:pPr marL="1257300" lvl="2" indent="-342900">
              <a:spcBef>
                <a:spcPct val="20000"/>
              </a:spcBef>
              <a:buClr>
                <a:srgbClr val="3366CC"/>
              </a:buClr>
              <a:buSzPct val="125000"/>
              <a:buFont typeface="Wingdings" pitchFamily="2" charset="2"/>
              <a:buChar char="Ø"/>
            </a:pPr>
            <a:r>
              <a:rPr lang="en-US" sz="1200" dirty="0" smtClean="0"/>
              <a:t>Adding and updating vendor list that will be used for sending and receiving repairable parts to/from repair.</a:t>
            </a:r>
            <a:r>
              <a:rPr lang="en-US" sz="1200" dirty="0" smtClean="0">
                <a:solidFill>
                  <a:srgbClr val="6666FF"/>
                </a:solidFill>
              </a:rPr>
              <a:t>	</a:t>
            </a:r>
            <a:endParaRPr lang="en-US" sz="1200" dirty="0">
              <a:solidFill>
                <a:srgbClr val="6666FF"/>
              </a:solidFill>
            </a:endParaRPr>
          </a:p>
          <a:p>
            <a:pPr marL="342900" indent="-342900">
              <a:spcBef>
                <a:spcPct val="100000"/>
              </a:spcBef>
              <a:buClr>
                <a:srgbClr val="3366CC"/>
              </a:buClr>
              <a:buSzPct val="125000"/>
              <a:buFont typeface="Wingdings" pitchFamily="2" charset="2"/>
              <a:buChar char="§"/>
            </a:pPr>
            <a:r>
              <a:rPr lang="en-US" sz="1600" b="1" dirty="0" err="1" smtClean="0"/>
              <a:t>SimLogManager</a:t>
            </a:r>
            <a:r>
              <a:rPr lang="en-US" sz="1600" b="1" dirty="0" smtClean="0"/>
              <a:t> Component</a:t>
            </a:r>
            <a:endParaRPr lang="en-US" sz="1000" dirty="0"/>
          </a:p>
          <a:p>
            <a:pPr marL="800100" lvl="1" indent="-342900">
              <a:spcBef>
                <a:spcPct val="20000"/>
              </a:spcBef>
              <a:buClr>
                <a:srgbClr val="3366CC"/>
              </a:buClr>
              <a:buSzPct val="125000"/>
              <a:buFont typeface="Courier New" pitchFamily="49" charset="0"/>
              <a:buChar char="o"/>
            </a:pPr>
            <a:r>
              <a:rPr lang="en-US" sz="1200" dirty="0" err="1" smtClean="0"/>
              <a:t>SimLogManager</a:t>
            </a:r>
            <a:r>
              <a:rPr lang="en-US" sz="1200" dirty="0" smtClean="0"/>
              <a:t> component is a process level component that works as a manager by interacting with lower level entity and utility components.</a:t>
            </a:r>
          </a:p>
          <a:p>
            <a:pPr marL="800100" lvl="1" indent="-342900">
              <a:spcBef>
                <a:spcPct val="20000"/>
              </a:spcBef>
              <a:buClr>
                <a:srgbClr val="3366CC"/>
              </a:buClr>
              <a:buSzPct val="125000"/>
              <a:buFont typeface="Courier New" pitchFamily="49" charset="0"/>
              <a:buChar char="o"/>
            </a:pPr>
            <a:r>
              <a:rPr lang="en-US" sz="1200" dirty="0" err="1" smtClean="0"/>
              <a:t>SimLogManager</a:t>
            </a:r>
            <a:r>
              <a:rPr lang="en-US" sz="1200" dirty="0" smtClean="0"/>
              <a:t> plays key roles in flows such as saving TimeLog entries, retrieving TimeLog entries from ATOM etc. that involves interaction with more than 1 entity/utility component (i.e. Resource and Person components).</a:t>
            </a:r>
            <a:endParaRPr lang="en-US" sz="1200" dirty="0"/>
          </a:p>
          <a:p>
            <a:pPr marL="342900" indent="-342900">
              <a:spcBef>
                <a:spcPct val="20000"/>
              </a:spcBef>
              <a:buClr>
                <a:srgbClr val="3366CC"/>
              </a:buClr>
              <a:buSzPct val="125000"/>
              <a:buFont typeface="Wingdings" pitchFamily="2" charset="2"/>
              <a:buNone/>
            </a:pPr>
            <a:endParaRPr lang="en-US" sz="1000" dirty="0">
              <a:solidFill>
                <a:srgbClr val="6666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7624762" y="838200"/>
            <a:ext cx="1519238" cy="1085850"/>
          </a:xfrm>
          <a:prstGeom prst="rect">
            <a:avLst/>
          </a:prstGeom>
          <a:noFill/>
          <a:ln w="9525">
            <a:noFill/>
            <a:miter lim="800000"/>
            <a:headEnd/>
            <a:tailEnd/>
          </a:ln>
        </p:spPr>
        <p:txBody>
          <a:bodyPr anchor="ctr"/>
          <a:lstStyle/>
          <a:p>
            <a:pPr algn="r"/>
            <a:r>
              <a:rPr lang="en-US" sz="2000" b="1" dirty="0">
                <a:solidFill>
                  <a:srgbClr val="3652AA"/>
                </a:solidFill>
                <a:latin typeface="Arial Narrow" pitchFamily="34" charset="0"/>
              </a:rPr>
              <a:t>System </a:t>
            </a:r>
            <a:r>
              <a:rPr lang="en-US" sz="2000" b="1" dirty="0" smtClean="0">
                <a:solidFill>
                  <a:srgbClr val="3652AA"/>
                </a:solidFill>
                <a:latin typeface="Arial Narrow" pitchFamily="34" charset="0"/>
              </a:rPr>
              <a:t/>
            </a:r>
            <a:br>
              <a:rPr lang="en-US" sz="2000" b="1" dirty="0" smtClean="0">
                <a:solidFill>
                  <a:srgbClr val="3652AA"/>
                </a:solidFill>
                <a:latin typeface="Arial Narrow" pitchFamily="34" charset="0"/>
              </a:rPr>
            </a:br>
            <a:r>
              <a:rPr lang="en-US" sz="2000" b="1" dirty="0" smtClean="0">
                <a:solidFill>
                  <a:srgbClr val="3652AA"/>
                </a:solidFill>
                <a:latin typeface="Arial Narrow" pitchFamily="34" charset="0"/>
              </a:rPr>
              <a:t>Deployment </a:t>
            </a:r>
          </a:p>
          <a:p>
            <a:pPr algn="r"/>
            <a:r>
              <a:rPr lang="en-US" sz="2000" b="1" dirty="0" smtClean="0">
                <a:solidFill>
                  <a:srgbClr val="3652AA"/>
                </a:solidFill>
                <a:latin typeface="Arial Narrow" pitchFamily="34" charset="0"/>
              </a:rPr>
              <a:t>Diagrams</a:t>
            </a:r>
            <a:endParaRPr lang="en-US" sz="1000" b="1" dirty="0">
              <a:solidFill>
                <a:srgbClr val="3333CC"/>
              </a:solidFill>
              <a:latin typeface="Arial Narrow" pitchFamily="34" charset="0"/>
            </a:endParaRPr>
          </a:p>
        </p:txBody>
      </p:sp>
      <p:sp>
        <p:nvSpPr>
          <p:cNvPr id="48131" name="Rectangle 137"/>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Design - Infrastructure Overview</a:t>
            </a:r>
            <a:endParaRPr lang="en-US" sz="1200" b="1" dirty="0">
              <a:solidFill>
                <a:srgbClr val="3333CC"/>
              </a:solidFill>
              <a:latin typeface="Arial Narrow" pitchFamily="34" charset="0"/>
            </a:endParaRPr>
          </a:p>
        </p:txBody>
      </p:sp>
      <p:pic>
        <p:nvPicPr>
          <p:cNvPr id="200706" name="Picture 2"/>
          <p:cNvPicPr>
            <a:picLocks noChangeAspect="1" noChangeArrowheads="1"/>
          </p:cNvPicPr>
          <p:nvPr/>
        </p:nvPicPr>
        <p:blipFill>
          <a:blip r:embed="rId3" cstate="print"/>
          <a:srcRect l="9806" t="7978" r="99"/>
          <a:stretch>
            <a:fillRect/>
          </a:stretch>
        </p:blipFill>
        <p:spPr bwMode="auto">
          <a:xfrm>
            <a:off x="537882" y="898507"/>
            <a:ext cx="7111147" cy="5756296"/>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762500" y="838200"/>
            <a:ext cx="4395788" cy="342900"/>
          </a:xfrm>
          <a:prstGeom prst="rect">
            <a:avLst/>
          </a:prstGeom>
          <a:noFill/>
          <a:ln w="9525">
            <a:noFill/>
            <a:miter lim="800000"/>
            <a:headEnd/>
            <a:tailEnd/>
          </a:ln>
        </p:spPr>
        <p:txBody>
          <a:bodyPr anchor="ctr"/>
          <a:lstStyle/>
          <a:p>
            <a:pPr algn="r"/>
            <a:r>
              <a:rPr lang="en-US" sz="2000" b="1" dirty="0" smtClean="0">
                <a:solidFill>
                  <a:srgbClr val="3652AA"/>
                </a:solidFill>
                <a:latin typeface="Arial Narrow" pitchFamily="34" charset="0"/>
              </a:rPr>
              <a:t>Servers</a:t>
            </a:r>
            <a:endParaRPr lang="en-US" sz="1000" b="1" dirty="0">
              <a:solidFill>
                <a:srgbClr val="3333CC"/>
              </a:solidFill>
              <a:latin typeface="Arial Narrow" pitchFamily="34" charset="0"/>
            </a:endParaRPr>
          </a:p>
        </p:txBody>
      </p:sp>
      <p:sp>
        <p:nvSpPr>
          <p:cNvPr id="49155" name="Rectangle 4"/>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Design - Infrastructure Overview</a:t>
            </a:r>
            <a:endParaRPr lang="en-US" sz="1200" b="1" dirty="0">
              <a:solidFill>
                <a:srgbClr val="3333CC"/>
              </a:solidFill>
              <a:latin typeface="Arial Narrow" pitchFamily="34" charset="0"/>
            </a:endParaRPr>
          </a:p>
        </p:txBody>
      </p:sp>
      <p:sp>
        <p:nvSpPr>
          <p:cNvPr id="49157" name="Rectangle 7"/>
          <p:cNvSpPr>
            <a:spLocks noChangeArrowheads="1"/>
          </p:cNvSpPr>
          <p:nvPr/>
        </p:nvSpPr>
        <p:spPr bwMode="auto">
          <a:xfrm>
            <a:off x="776288" y="1370013"/>
            <a:ext cx="7391400" cy="4967287"/>
          </a:xfrm>
          <a:prstGeom prst="rect">
            <a:avLst/>
          </a:prstGeom>
          <a:noFill/>
          <a:ln w="9525">
            <a:noFill/>
            <a:miter lim="800000"/>
            <a:headEnd/>
            <a:tailEnd/>
          </a:ln>
        </p:spPr>
        <p:txBody>
          <a:bodyPr/>
          <a:lstStyle/>
          <a:p>
            <a:pPr marL="341313" indent="-341313">
              <a:spcBef>
                <a:spcPct val="100000"/>
              </a:spcBef>
              <a:buClr>
                <a:srgbClr val="3366CC"/>
              </a:buClr>
              <a:buSzPct val="125000"/>
              <a:buFont typeface="Wingdings" pitchFamily="2" charset="2"/>
              <a:buChar char="§"/>
            </a:pPr>
            <a:r>
              <a:rPr lang="en-US" sz="1600" b="1" dirty="0" smtClean="0"/>
              <a:t>Red font </a:t>
            </a:r>
            <a:r>
              <a:rPr lang="en-US" sz="1600" b="1" dirty="0" smtClean="0"/>
              <a:t>represents differences from OQS Recordkeeping</a:t>
            </a:r>
            <a:endParaRPr lang="en-US" sz="1000" dirty="0"/>
          </a:p>
          <a:p>
            <a:pPr marL="341313" indent="-341313">
              <a:spcBef>
                <a:spcPct val="20000"/>
              </a:spcBef>
              <a:buClr>
                <a:srgbClr val="3366CC"/>
              </a:buClr>
              <a:buSzPct val="125000"/>
              <a:buFont typeface="Wingdings" pitchFamily="2" charset="2"/>
              <a:buNone/>
            </a:pPr>
            <a:r>
              <a:rPr lang="en-US" sz="1200" dirty="0"/>
              <a:t>	</a:t>
            </a:r>
            <a:endParaRPr lang="en-US" sz="1200" dirty="0" smtClean="0"/>
          </a:p>
          <a:p>
            <a:pPr marL="341313" indent="-341313">
              <a:spcBef>
                <a:spcPct val="100000"/>
              </a:spcBef>
              <a:buClr>
                <a:srgbClr val="3366CC"/>
              </a:buClr>
              <a:buSzPct val="125000"/>
              <a:buFont typeface="Wingdings" pitchFamily="2" charset="2"/>
              <a:buChar char="§"/>
            </a:pPr>
            <a:endParaRPr lang="en-US" sz="1200" dirty="0" smtClean="0">
              <a:solidFill>
                <a:srgbClr val="FF0000"/>
              </a:solidFill>
            </a:endParaRPr>
          </a:p>
          <a:p>
            <a:pPr marL="341313" indent="-341313">
              <a:spcBef>
                <a:spcPct val="20000"/>
              </a:spcBef>
              <a:buClr>
                <a:srgbClr val="3366CC"/>
              </a:buClr>
              <a:buSzPct val="125000"/>
              <a:buFont typeface="Wingdings" pitchFamily="2" charset="2"/>
              <a:buNone/>
            </a:pPr>
            <a:endParaRPr lang="en-US" sz="1200" dirty="0" smtClean="0">
              <a:solidFill>
                <a:srgbClr val="6666FF"/>
              </a:solidFill>
            </a:endParaRPr>
          </a:p>
          <a:p>
            <a:pPr marL="341313" indent="-341313">
              <a:spcBef>
                <a:spcPct val="20000"/>
              </a:spcBef>
              <a:buClr>
                <a:srgbClr val="3366CC"/>
              </a:buClr>
              <a:buSzPct val="125000"/>
              <a:buFont typeface="Wingdings" pitchFamily="2" charset="2"/>
              <a:buNone/>
            </a:pPr>
            <a:endParaRPr lang="en-US" sz="1200" dirty="0">
              <a:solidFill>
                <a:srgbClr val="6666FF"/>
              </a:solidFill>
            </a:endParaRPr>
          </a:p>
          <a:p>
            <a:pPr marL="341313" indent="-341313">
              <a:spcBef>
                <a:spcPct val="20000"/>
              </a:spcBef>
              <a:buClr>
                <a:srgbClr val="3366CC"/>
              </a:buClr>
              <a:buSzPct val="125000"/>
              <a:buFont typeface="Wingdings" pitchFamily="2" charset="2"/>
              <a:buNone/>
            </a:pPr>
            <a:endParaRPr lang="en-US" sz="1200" dirty="0">
              <a:solidFill>
                <a:srgbClr val="6666FF"/>
              </a:solidFill>
            </a:endParaRPr>
          </a:p>
          <a:p>
            <a:pPr marL="341313" indent="-341313">
              <a:spcBef>
                <a:spcPct val="20000"/>
              </a:spcBef>
              <a:buClr>
                <a:srgbClr val="3366CC"/>
              </a:buClr>
              <a:buSzPct val="125000"/>
              <a:buFont typeface="Wingdings" pitchFamily="2" charset="2"/>
              <a:buNone/>
            </a:pPr>
            <a:endParaRPr lang="en-US" sz="1000" dirty="0">
              <a:solidFill>
                <a:srgbClr val="6666FF"/>
              </a:solidFill>
            </a:endParaRPr>
          </a:p>
        </p:txBody>
      </p:sp>
      <p:graphicFrame>
        <p:nvGraphicFramePr>
          <p:cNvPr id="7" name="Table 6"/>
          <p:cNvGraphicFramePr>
            <a:graphicFrameLocks noGrp="1"/>
          </p:cNvGraphicFramePr>
          <p:nvPr/>
        </p:nvGraphicFramePr>
        <p:xfrm>
          <a:off x="1302935" y="1965026"/>
          <a:ext cx="6096002" cy="2807367"/>
        </p:xfrm>
        <a:graphic>
          <a:graphicData uri="http://schemas.openxmlformats.org/drawingml/2006/table">
            <a:tbl>
              <a:tblPr/>
              <a:tblGrid>
                <a:gridCol w="1472583"/>
                <a:gridCol w="748632"/>
                <a:gridCol w="748632"/>
                <a:gridCol w="748632"/>
                <a:gridCol w="748632"/>
                <a:gridCol w="748632"/>
                <a:gridCol w="880259"/>
              </a:tblGrid>
              <a:tr h="166591">
                <a:tc gridSpan="3">
                  <a:txBody>
                    <a:bodyPr/>
                    <a:lstStyle/>
                    <a:p>
                      <a:pPr algn="l" fontAlgn="t"/>
                      <a:r>
                        <a:rPr lang="en-US" sz="800" b="1" i="0" u="none" strike="noStrike" dirty="0">
                          <a:latin typeface="Arial"/>
                        </a:rPr>
                        <a:t>SIMLOG (SL)</a:t>
                      </a:r>
                      <a:r>
                        <a:rPr lang="en-US" sz="600" b="1" i="0" u="none" strike="noStrike" dirty="0">
                          <a:latin typeface="Arial"/>
                        </a:rPr>
                        <a:t> legend: </a:t>
                      </a:r>
                      <a:r>
                        <a:rPr lang="en-US" sz="600" b="1" i="0" u="none" strike="noStrike" dirty="0">
                          <a:solidFill>
                            <a:srgbClr val="FF0000"/>
                          </a:solidFill>
                          <a:latin typeface="Arial"/>
                        </a:rPr>
                        <a:t>red text indicates SimLog differences from RK</a:t>
                      </a:r>
                      <a:endParaRPr lang="en-US" sz="800" b="1" i="0" u="none" strike="noStrike" dirty="0">
                        <a:latin typeface="Arial"/>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hMerge="1">
                  <a:txBody>
                    <a:bodyPr/>
                    <a:lstStyle/>
                    <a:p>
                      <a:endParaRPr lang="en-US"/>
                    </a:p>
                  </a:txBody>
                  <a:tcPr/>
                </a:tc>
                <a:tc hMerge="1">
                  <a:txBody>
                    <a:bodyPr/>
                    <a:lstStyle/>
                    <a:p>
                      <a:endParaRPr lang="en-US"/>
                    </a:p>
                  </a:txBody>
                  <a:tcPr/>
                </a:tc>
                <a:tc>
                  <a:txBody>
                    <a:bodyPr/>
                    <a:lstStyle/>
                    <a:p>
                      <a:pPr algn="l" fontAlgn="t"/>
                      <a:r>
                        <a:rPr lang="en-US" sz="800" b="1" i="0" u="none" strike="noStrike">
                          <a:latin typeface="Arial"/>
                        </a:rPr>
                        <a:t> </a:t>
                      </a: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a:txBody>
                    <a:bodyPr/>
                    <a:lstStyle/>
                    <a:p>
                      <a:pPr algn="l" fontAlgn="t"/>
                      <a:r>
                        <a:rPr lang="en-US" sz="800" b="1" i="0" u="none" strike="noStrike">
                          <a:latin typeface="Arial"/>
                        </a:rPr>
                        <a:t> </a:t>
                      </a: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a:txBody>
                    <a:bodyPr/>
                    <a:lstStyle/>
                    <a:p>
                      <a:pPr algn="l" fontAlgn="t"/>
                      <a:r>
                        <a:rPr lang="en-US" sz="800" b="1" i="0" u="none" strike="noStrike">
                          <a:latin typeface="Arial"/>
                        </a:rPr>
                        <a:t> </a:t>
                      </a: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a:txBody>
                    <a:bodyPr/>
                    <a:lstStyle/>
                    <a:p>
                      <a:pPr algn="l" fontAlgn="t"/>
                      <a:r>
                        <a:rPr lang="en-US" sz="800" b="1" i="0" u="none" strike="noStrike">
                          <a:latin typeface="Arial"/>
                        </a:rPr>
                        <a:t> </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r>
              <a:tr h="166591">
                <a:tc>
                  <a:txBody>
                    <a:bodyPr/>
                    <a:lstStyle/>
                    <a:p>
                      <a:pPr algn="l" fontAlgn="t"/>
                      <a:r>
                        <a:rPr lang="en-US" sz="800" b="1" i="0" u="none" strike="noStrike">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gridSpan="6">
                  <a:txBody>
                    <a:bodyPr/>
                    <a:lstStyle/>
                    <a:p>
                      <a:pPr algn="ctr" fontAlgn="t"/>
                      <a:r>
                        <a:rPr lang="en-US" sz="800" b="1" i="0" u="none" strike="noStrike">
                          <a:latin typeface="Arial"/>
                        </a:rPr>
                        <a:t>Environment / Servers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1061">
                <a:tc>
                  <a:txBody>
                    <a:bodyPr/>
                    <a:lstStyle/>
                    <a:p>
                      <a:pPr algn="l" fontAlgn="t"/>
                      <a:r>
                        <a:rPr lang="en-US" sz="600" b="1" i="0" u="none" strike="noStrike">
                          <a:latin typeface="Arial"/>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a:txBody>
                    <a:bodyPr/>
                    <a:lstStyle/>
                    <a:p>
                      <a:pPr algn="l" fontAlgn="t"/>
                      <a:r>
                        <a:rPr lang="en-US" sz="600" b="1" i="0" u="none" strike="noStrike">
                          <a:latin typeface="Arial"/>
                        </a:rPr>
                        <a:t>PROD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a:txBody>
                    <a:bodyPr/>
                    <a:lstStyle/>
                    <a:p>
                      <a:pPr algn="l" fontAlgn="t"/>
                      <a:r>
                        <a:rPr lang="en-US" sz="600" b="1" i="0" u="none" strike="noStrike">
                          <a:latin typeface="Arial"/>
                        </a:rPr>
                        <a:t>SDC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a:txBody>
                    <a:bodyPr/>
                    <a:lstStyle/>
                    <a:p>
                      <a:pPr algn="l" fontAlgn="t"/>
                      <a:r>
                        <a:rPr lang="en-US" sz="600" b="1" i="0" u="none" strike="noStrike">
                          <a:latin typeface="Arial"/>
                        </a:rPr>
                        <a:t>SAT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a:txBody>
                    <a:bodyPr/>
                    <a:lstStyle/>
                    <a:p>
                      <a:pPr algn="l" fontAlgn="t"/>
                      <a:r>
                        <a:rPr lang="en-US" sz="600" b="1" i="0" u="none" strike="noStrike">
                          <a:latin typeface="Arial"/>
                        </a:rPr>
                        <a:t>ITEST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a:txBody>
                    <a:bodyPr/>
                    <a:lstStyle/>
                    <a:p>
                      <a:pPr algn="l" fontAlgn="t"/>
                      <a:r>
                        <a:rPr lang="en-US" sz="600" b="1" i="0" u="none" strike="noStrike">
                          <a:latin typeface="Arial"/>
                        </a:rPr>
                        <a:t>DEV</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a:txBody>
                    <a:bodyPr/>
                    <a:lstStyle/>
                    <a:p>
                      <a:pPr algn="l" fontAlgn="t"/>
                      <a:r>
                        <a:rPr lang="en-US" sz="600" b="1" i="0" u="none" strike="noStrike">
                          <a:latin typeface="Arial"/>
                        </a:rPr>
                        <a:t>ETL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r>
              <a:tr h="314672">
                <a:tc>
                  <a:txBody>
                    <a:bodyPr/>
                    <a:lstStyle/>
                    <a:p>
                      <a:pPr algn="l" fontAlgn="t"/>
                      <a:r>
                        <a:rPr lang="en-US" sz="600" b="1" i="0" u="none" strike="noStrike">
                          <a:latin typeface="Arial"/>
                        </a:rPr>
                        <a:t>Websphere /</a:t>
                      </a:r>
                      <a:br>
                        <a:rPr lang="en-US" sz="600" b="1" i="0" u="none" strike="noStrike">
                          <a:latin typeface="Arial"/>
                        </a:rPr>
                      </a:br>
                      <a:r>
                        <a:rPr lang="en-US" sz="600" b="1" i="0" u="none" strike="noStrike">
                          <a:solidFill>
                            <a:srgbClr val="FF0000"/>
                          </a:solidFill>
                          <a:latin typeface="Arial"/>
                        </a:rPr>
                        <a:t>i.e. Application Servers </a:t>
                      </a:r>
                      <a:endParaRPr lang="en-US" sz="600" b="1"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xlpwas07/08/09</a:t>
                      </a:r>
                      <a:br>
                        <a:rPr lang="en-US" sz="600" b="1" i="0" u="none" strike="noStrike">
                          <a:solidFill>
                            <a:srgbClr val="FF0000"/>
                          </a:solidFill>
                          <a:latin typeface="Arial"/>
                        </a:rPr>
                      </a:br>
                      <a:r>
                        <a:rPr lang="en-US" sz="600" b="0" i="0" u="none" strike="noStrike">
                          <a:solidFill>
                            <a:srgbClr val="FF0000"/>
                          </a:solidFill>
                          <a:latin typeface="Arial"/>
                        </a:rPr>
                        <a:t/>
                      </a:r>
                      <a:br>
                        <a:rPr lang="en-US" sz="600" b="0" i="0" u="none" strike="noStrike">
                          <a:solidFill>
                            <a:srgbClr val="FF0000"/>
                          </a:solidFill>
                          <a:latin typeface="Arial"/>
                        </a:rPr>
                      </a:br>
                      <a:endParaRPr lang="en-US" sz="600" b="0" i="0" u="none" strike="noStrike">
                        <a:solidFill>
                          <a:srgbClr val="FF0000"/>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xlswas01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xlqwas03/04</a:t>
                      </a:r>
                      <a:br>
                        <a:rPr lang="en-US" sz="600" b="1" i="0" u="none" strike="noStrike">
                          <a:solidFill>
                            <a:srgbClr val="FF0000"/>
                          </a:solidFill>
                          <a:latin typeface="Arial"/>
                        </a:rPr>
                      </a:br>
                      <a:endParaRPr lang="en-US" sz="600" b="1" i="0" u="none" strike="noStrike">
                        <a:solidFill>
                          <a:srgbClr val="FF0000"/>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xltwas03/04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xldwas06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209781">
                <a:tc>
                  <a:txBody>
                    <a:bodyPr/>
                    <a:lstStyle/>
                    <a:p>
                      <a:pPr algn="l" fontAlgn="t"/>
                      <a:r>
                        <a:rPr lang="en-US" sz="600" b="1" i="0" u="none" strike="noStrike">
                          <a:latin typeface="Arial"/>
                        </a:rPr>
                        <a:t>Frameworks/Mule</a:t>
                      </a:r>
                      <a:br>
                        <a:rPr lang="en-US" sz="600" b="1" i="0" u="none" strike="noStrike">
                          <a:latin typeface="Arial"/>
                        </a:rPr>
                      </a:br>
                      <a:r>
                        <a:rPr lang="en-US" sz="600" b="1" i="0" u="none" strike="noStrike">
                          <a:latin typeface="Arial"/>
                        </a:rPr>
                        <a:t>same as RK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xspsvc21</a:t>
                      </a:r>
                      <a:br>
                        <a:rPr lang="en-US" sz="600" b="0" i="0" u="none" strike="noStrike">
                          <a:latin typeface="Arial"/>
                        </a:rPr>
                      </a:br>
                      <a:r>
                        <a:rPr lang="en-US" sz="600" b="0" i="0" u="none" strike="noStrike">
                          <a:latin typeface="Arial"/>
                        </a:rPr>
                        <a:t>xspsvc22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xspsvc15</a:t>
                      </a:r>
                      <a:br>
                        <a:rPr lang="en-US" sz="600" b="0" i="0" u="none" strike="noStrike">
                          <a:latin typeface="Arial"/>
                        </a:rPr>
                      </a:br>
                      <a:r>
                        <a:rPr lang="en-US" sz="600" b="0" i="0" u="none" strike="noStrike">
                          <a:latin typeface="Arial"/>
                        </a:rPr>
                        <a:t>xspsvc16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xsqsvc07</a:t>
                      </a:r>
                      <a:br>
                        <a:rPr lang="en-US" sz="600" b="0" i="0" u="none" strike="noStrike">
                          <a:latin typeface="Arial"/>
                        </a:rPr>
                      </a:br>
                      <a:r>
                        <a:rPr lang="en-US" sz="600" b="0" i="0" u="none" strike="noStrike">
                          <a:latin typeface="Arial"/>
                        </a:rPr>
                        <a:t>xsqsvc08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xstsvc01</a:t>
                      </a:r>
                      <a:br>
                        <a:rPr lang="en-US" sz="600" b="0" i="0" u="none" strike="noStrike">
                          <a:latin typeface="Arial"/>
                        </a:rPr>
                      </a:br>
                      <a:r>
                        <a:rPr lang="en-US" sz="600" b="0" i="0" u="none" strike="noStrike">
                          <a:latin typeface="Arial"/>
                        </a:rPr>
                        <a:t>xstsvc02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xsdsvc05</a:t>
                      </a:r>
                      <a:br>
                        <a:rPr lang="en-US" sz="600" b="0" i="0" u="none" strike="noStrike">
                          <a:latin typeface="Arial"/>
                        </a:rPr>
                      </a:br>
                      <a:r>
                        <a:rPr lang="en-US" sz="600" b="0" i="0" u="none" strike="noStrike">
                          <a:latin typeface="Arial"/>
                        </a:rPr>
                        <a:t>xsdsvc06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370202">
                <a:tc>
                  <a:txBody>
                    <a:bodyPr/>
                    <a:lstStyle/>
                    <a:p>
                      <a:pPr algn="l" fontAlgn="t"/>
                      <a:r>
                        <a:rPr lang="en-US" sz="600" b="1" i="0" u="none" strike="noStrike">
                          <a:latin typeface="Arial"/>
                        </a:rPr>
                        <a:t>AOS</a:t>
                      </a:r>
                      <a:r>
                        <a:rPr lang="en-US" sz="600" b="0" i="0" u="none" strike="noStrike">
                          <a:latin typeface="Arial"/>
                        </a:rPr>
                        <a:t> - </a:t>
                      </a:r>
                      <a:br>
                        <a:rPr lang="en-US" sz="600" b="0" i="0" u="none" strike="noStrike">
                          <a:latin typeface="Arial"/>
                        </a:rPr>
                      </a:br>
                      <a:r>
                        <a:rPr lang="en-US" sz="600" b="0" i="0" u="none" strike="noStrike">
                          <a:latin typeface="Arial"/>
                        </a:rPr>
                        <a:t>Our service is called '</a:t>
                      </a:r>
                      <a:r>
                        <a:rPr lang="en-US" sz="600" b="1" i="0" u="none" strike="noStrike">
                          <a:latin typeface="Arial"/>
                        </a:rPr>
                        <a:t>Enterprise Facility Service</a:t>
                      </a:r>
                      <a:r>
                        <a:rPr lang="en-US" sz="600" b="0" i="0" u="none" strike="noStrike">
                          <a:latin typeface="Arial"/>
                        </a:rPr>
                        <a:t>' version 1.6.0.</a:t>
                      </a:r>
                      <a:endParaRPr lang="en-US" sz="600" b="1"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xlqsvc03/04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b"/>
                      <a:r>
                        <a:rPr lang="en-US" sz="700" b="0" i="0" u="none" strike="noStrike">
                          <a:latin typeface="Calibri"/>
                        </a:rPr>
                        <a:t>xldsvc03/04/05/06/07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209781">
                <a:tc>
                  <a:txBody>
                    <a:bodyPr/>
                    <a:lstStyle/>
                    <a:p>
                      <a:pPr algn="l" fontAlgn="t"/>
                      <a:r>
                        <a:rPr lang="en-US" sz="600" b="1" i="0" u="none" strike="noStrike">
                          <a:latin typeface="Arial"/>
                        </a:rPr>
                        <a:t>Batch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xspbat01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xsqsvc01</a:t>
                      </a:r>
                      <a:br>
                        <a:rPr lang="en-US" sz="600" b="0" i="0" u="none" strike="noStrike">
                          <a:latin typeface="Arial"/>
                        </a:rPr>
                      </a:br>
                      <a:r>
                        <a:rPr lang="en-US" sz="600" b="0" i="0" u="none" strike="noStrike">
                          <a:latin typeface="Arial"/>
                        </a:rPr>
                        <a:t>xsqsvc02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00B0F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104891">
                <a:tc>
                  <a:txBody>
                    <a:bodyPr/>
                    <a:lstStyle/>
                    <a:p>
                      <a:pPr algn="l" fontAlgn="t"/>
                      <a:r>
                        <a:rPr lang="en-US" sz="600" b="1" i="0" u="none" strike="noStrike">
                          <a:latin typeface="Arial"/>
                        </a:rPr>
                        <a:t>Web Servers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xspweb09/10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xspweb08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xsqweb11/12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xstweb15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xsdweb01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629344">
                <a:tc>
                  <a:txBody>
                    <a:bodyPr/>
                    <a:lstStyle/>
                    <a:p>
                      <a:pPr algn="l" fontAlgn="t"/>
                      <a:r>
                        <a:rPr lang="en-US" sz="600" b="1" i="0" u="none" strike="noStrike">
                          <a:latin typeface="Arial"/>
                        </a:rPr>
                        <a:t>OQS database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SHRTFRP</a:t>
                      </a:r>
                      <a:br>
                        <a:rPr lang="en-US" sz="600" b="0" i="0" u="none" strike="noStrike">
                          <a:latin typeface="Arial"/>
                        </a:rPr>
                      </a:br>
                      <a:r>
                        <a:rPr lang="en-US" sz="600" b="0" i="0" u="none" strike="noStrike">
                          <a:latin typeface="Arial"/>
                        </a:rPr>
                        <a:t>xlprac11</a:t>
                      </a:r>
                      <a:br>
                        <a:rPr lang="en-US" sz="600" b="0" i="0" u="none" strike="noStrike">
                          <a:latin typeface="Arial"/>
                        </a:rPr>
                      </a:br>
                      <a:r>
                        <a:rPr lang="en-US" sz="600" b="0" i="0" u="none" strike="noStrike">
                          <a:latin typeface="Arial"/>
                        </a:rPr>
                        <a:t>xlprac12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SHRTFRP</a:t>
                      </a:r>
                      <a:br>
                        <a:rPr lang="en-US" sz="600" b="0" i="0" u="none" strike="noStrike">
                          <a:latin typeface="Arial"/>
                        </a:rPr>
                      </a:br>
                      <a:r>
                        <a:rPr lang="en-US" sz="600" b="0" i="0" u="none" strike="noStrike">
                          <a:latin typeface="Arial"/>
                        </a:rPr>
                        <a:t>xlsrac09</a:t>
                      </a:r>
                      <a:br>
                        <a:rPr lang="en-US" sz="600" b="0" i="0" u="none" strike="noStrike">
                          <a:latin typeface="Arial"/>
                        </a:rPr>
                      </a:br>
                      <a:r>
                        <a:rPr lang="en-US" sz="600" b="0" i="0" u="none" strike="noStrike">
                          <a:latin typeface="Arial"/>
                        </a:rPr>
                        <a:t>xlsrac10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SHRTFRQ</a:t>
                      </a:r>
                      <a:br>
                        <a:rPr lang="en-US" sz="600" b="0" i="0" u="none" strike="noStrike">
                          <a:latin typeface="Arial"/>
                        </a:rPr>
                      </a:br>
                      <a:r>
                        <a:rPr lang="en-US" sz="600" b="0" i="0" u="none" strike="noStrike">
                          <a:latin typeface="Arial"/>
                        </a:rPr>
                        <a:t>xlqodb05</a:t>
                      </a:r>
                      <a:br>
                        <a:rPr lang="en-US" sz="600" b="0" i="0" u="none" strike="noStrike">
                          <a:latin typeface="Arial"/>
                        </a:rPr>
                      </a:br>
                      <a:r>
                        <a:rPr lang="en-US" sz="600" b="0" i="0" u="none" strike="noStrike">
                          <a:latin typeface="Arial"/>
                        </a:rPr>
                        <a:t>xlqodb06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SHRTFRD</a:t>
                      </a:r>
                      <a:br>
                        <a:rPr lang="en-US" sz="600" b="0" i="0" u="none" strike="noStrike">
                          <a:latin typeface="Arial"/>
                        </a:rPr>
                      </a:br>
                      <a:r>
                        <a:rPr lang="en-US" sz="600" b="0" i="0" u="none" strike="noStrike">
                          <a:latin typeface="Arial"/>
                        </a:rPr>
                        <a:t>OQS_ADMIN</a:t>
                      </a:r>
                      <a:br>
                        <a:rPr lang="en-US" sz="600" b="0" i="0" u="none" strike="noStrike">
                          <a:latin typeface="Arial"/>
                        </a:rPr>
                      </a:br>
                      <a:r>
                        <a:rPr lang="en-US" sz="600" b="0" i="0" u="none" strike="noStrike">
                          <a:latin typeface="Arial"/>
                        </a:rPr>
                        <a:t>xldodb01</a:t>
                      </a:r>
                      <a:br>
                        <a:rPr lang="en-US" sz="600" b="0" i="0" u="none" strike="noStrike">
                          <a:latin typeface="Arial"/>
                        </a:rPr>
                      </a:br>
                      <a:r>
                        <a:rPr lang="en-US" sz="600" b="0" i="0" u="none" strike="noStrike">
                          <a:latin typeface="Arial"/>
                        </a:rPr>
                        <a:t>xldodb02</a:t>
                      </a:r>
                      <a:br>
                        <a:rPr lang="en-US" sz="600" b="0" i="0" u="none" strike="noStrike">
                          <a:latin typeface="Arial"/>
                        </a:rPr>
                      </a:br>
                      <a:r>
                        <a:rPr lang="en-US" sz="600" b="0" i="0" u="none" strike="noStrike">
                          <a:latin typeface="Arial"/>
                        </a:rPr>
                        <a:t>xldodb03</a:t>
                      </a:r>
                      <a:br>
                        <a:rPr lang="en-US" sz="600" b="0" i="0" u="none" strike="noStrike">
                          <a:latin typeface="Arial"/>
                        </a:rPr>
                      </a:br>
                      <a:r>
                        <a:rPr lang="en-US" sz="600" b="0" i="0" u="none" strike="noStrike">
                          <a:latin typeface="Arial"/>
                        </a:rPr>
                        <a:t>xldodb04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SHRTFRD</a:t>
                      </a:r>
                      <a:br>
                        <a:rPr lang="en-US" sz="600" b="0" i="0" u="none" strike="noStrike">
                          <a:latin typeface="Arial"/>
                        </a:rPr>
                      </a:br>
                      <a:r>
                        <a:rPr lang="en-US" sz="600" b="0" i="0" u="none" strike="noStrike">
                          <a:latin typeface="Arial"/>
                        </a:rPr>
                        <a:t>OQS_DEV_ADMIN</a:t>
                      </a:r>
                      <a:br>
                        <a:rPr lang="en-US" sz="600" b="0" i="0" u="none" strike="noStrike">
                          <a:latin typeface="Arial"/>
                        </a:rPr>
                      </a:br>
                      <a:r>
                        <a:rPr lang="en-US" sz="600" b="0" i="0" u="none" strike="noStrike">
                          <a:latin typeface="Arial"/>
                        </a:rPr>
                        <a:t>xldodb01</a:t>
                      </a:r>
                      <a:br>
                        <a:rPr lang="en-US" sz="600" b="0" i="0" u="none" strike="noStrike">
                          <a:latin typeface="Arial"/>
                        </a:rPr>
                      </a:br>
                      <a:r>
                        <a:rPr lang="en-US" sz="600" b="0" i="0" u="none" strike="noStrike">
                          <a:latin typeface="Arial"/>
                        </a:rPr>
                        <a:t>xldodb02</a:t>
                      </a:r>
                      <a:br>
                        <a:rPr lang="en-US" sz="600" b="0" i="0" u="none" strike="noStrike">
                          <a:latin typeface="Arial"/>
                        </a:rPr>
                      </a:br>
                      <a:r>
                        <a:rPr lang="en-US" sz="600" b="0" i="0" u="none" strike="noStrike">
                          <a:latin typeface="Arial"/>
                        </a:rPr>
                        <a:t>xldodb03</a:t>
                      </a:r>
                      <a:br>
                        <a:rPr lang="en-US" sz="600" b="0" i="0" u="none" strike="noStrike">
                          <a:latin typeface="Arial"/>
                        </a:rPr>
                      </a:br>
                      <a:r>
                        <a:rPr lang="en-US" sz="600" b="0" i="0" u="none" strike="noStrike">
                          <a:latin typeface="Arial"/>
                        </a:rPr>
                        <a:t>xldodb04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524453">
                <a:tc>
                  <a:txBody>
                    <a:bodyPr/>
                    <a:lstStyle/>
                    <a:p>
                      <a:pPr algn="l" fontAlgn="t"/>
                      <a:r>
                        <a:rPr lang="en-US" sz="600" b="1" i="0" u="none" strike="noStrike" dirty="0">
                          <a:latin typeface="Arial"/>
                        </a:rPr>
                        <a:t>BO Servers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swara.swacorp.com</a:t>
                      </a:r>
                      <a:br>
                        <a:rPr lang="en-US" sz="600" b="1" i="0" u="none" strike="noStrike">
                          <a:solidFill>
                            <a:srgbClr val="FF0000"/>
                          </a:solidFill>
                          <a:latin typeface="Arial"/>
                        </a:rPr>
                      </a:br>
                      <a:r>
                        <a:rPr lang="en-US" sz="600" b="1" i="0" u="none" strike="noStrike">
                          <a:solidFill>
                            <a:srgbClr val="FF0000"/>
                          </a:solidFill>
                          <a:latin typeface="Arial"/>
                        </a:rPr>
                        <a:t>ms2boe11 – 18, msboe19 – 20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
                      </a:r>
                      <a:br>
                        <a:rPr lang="en-US" sz="600" b="1" i="0" u="none" strike="noStrike">
                          <a:solidFill>
                            <a:srgbClr val="FF0000"/>
                          </a:solidFill>
                          <a:latin typeface="Arial"/>
                        </a:rPr>
                      </a:br>
                      <a:endParaRPr lang="en-US" sz="600" b="1" i="0" u="none" strike="noStrike">
                        <a:solidFill>
                          <a:srgbClr val="FF0000"/>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swaraqa.swacorp.com </a:t>
                      </a:r>
                      <a:br>
                        <a:rPr lang="en-US" sz="600" b="1" i="0" u="none" strike="noStrike">
                          <a:solidFill>
                            <a:srgbClr val="FF0000"/>
                          </a:solidFill>
                          <a:latin typeface="Arial"/>
                        </a:rPr>
                      </a:br>
                      <a:r>
                        <a:rPr lang="en-US" sz="600" b="1" i="0" u="none" strike="noStrike">
                          <a:solidFill>
                            <a:srgbClr val="FF0000"/>
                          </a:solidFill>
                          <a:latin typeface="Arial"/>
                        </a:rPr>
                        <a:t>msqaboe11 – 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swaradevt.swacorp.com</a:t>
                      </a:r>
                      <a:br>
                        <a:rPr lang="en-US" sz="600" b="1" i="0" u="none" strike="noStrike">
                          <a:solidFill>
                            <a:srgbClr val="FF0000"/>
                          </a:solidFill>
                          <a:latin typeface="Arial"/>
                        </a:rPr>
                      </a:br>
                      <a:r>
                        <a:rPr lang="en-US" sz="600" b="1" i="0" u="none" strike="noStrike">
                          <a:solidFill>
                            <a:srgbClr val="FF0000"/>
                          </a:solidFill>
                          <a:latin typeface="Arial"/>
                        </a:rPr>
                        <a:t>Alpha:</a:t>
                      </a:r>
                      <a:br>
                        <a:rPr lang="en-US" sz="600" b="1" i="0" u="none" strike="noStrike">
                          <a:solidFill>
                            <a:srgbClr val="FF0000"/>
                          </a:solidFill>
                          <a:latin typeface="Arial"/>
                        </a:rPr>
                      </a:br>
                      <a:r>
                        <a:rPr lang="en-US" sz="600" b="1" i="0" u="none" strike="noStrike">
                          <a:solidFill>
                            <a:srgbClr val="FF0000"/>
                          </a:solidFill>
                          <a:latin typeface="Arial"/>
                        </a:rPr>
                        <a:t>swaradeva.swacorp.com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1" i="0" u="none" strike="noStrike">
                          <a:solidFill>
                            <a:srgbClr val="FF0000"/>
                          </a:solidFill>
                          <a:latin typeface="Arial"/>
                        </a:rPr>
                        <a:t>swaradev.swacorp.com</a:t>
                      </a:r>
                      <a:br>
                        <a:rPr lang="en-US" sz="600" b="1" i="0" u="none" strike="noStrike">
                          <a:solidFill>
                            <a:srgbClr val="FF0000"/>
                          </a:solidFill>
                          <a:latin typeface="Arial"/>
                        </a:rPr>
                      </a:br>
                      <a:r>
                        <a:rPr lang="en-US" sz="600" b="1" i="0" u="none" strike="noStrike">
                          <a:solidFill>
                            <a:srgbClr val="FF0000"/>
                          </a:solidFill>
                          <a:latin typeface="Arial"/>
                        </a:rPr>
                        <a:t>msdevboe01 – 04</a:t>
                      </a:r>
                      <a:br>
                        <a:rPr lang="en-US" sz="600" b="1" i="0" u="none" strike="noStrike">
                          <a:solidFill>
                            <a:srgbClr val="FF0000"/>
                          </a:solidFill>
                          <a:latin typeface="Arial"/>
                        </a:rPr>
                      </a:br>
                      <a:r>
                        <a:rPr lang="en-US" sz="600" b="1" i="0" u="none" strike="noStrike">
                          <a:solidFill>
                            <a:srgbClr val="FF0000"/>
                          </a:solidFill>
                          <a:latin typeface="Arial"/>
                        </a:rPr>
                        <a:t/>
                      </a:r>
                      <a:br>
                        <a:rPr lang="en-US" sz="600" b="1" i="0" u="none" strike="noStrike">
                          <a:solidFill>
                            <a:srgbClr val="FF0000"/>
                          </a:solidFill>
                          <a:latin typeface="Arial"/>
                        </a:rPr>
                      </a:br>
                      <a:endParaRPr lang="en-US" sz="600" b="1" i="0" u="none" strike="noStrike">
                        <a:solidFill>
                          <a:srgbClr val="FF0000"/>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600" b="0" i="0" u="none" strike="noStrike" dirty="0">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Project Update</a:t>
            </a:r>
            <a:endParaRPr lang="en-US" sz="1200" b="1" dirty="0">
              <a:solidFill>
                <a:srgbClr val="3333CC"/>
              </a:solidFill>
              <a:latin typeface="Arial Narrow" pitchFamily="34" charset="0"/>
            </a:endParaRPr>
          </a:p>
        </p:txBody>
      </p:sp>
      <p:sp>
        <p:nvSpPr>
          <p:cNvPr id="9222" name="Rectangle 10"/>
          <p:cNvSpPr>
            <a:spLocks noChangeArrowheads="1"/>
          </p:cNvSpPr>
          <p:nvPr/>
        </p:nvSpPr>
        <p:spPr bwMode="auto">
          <a:xfrm>
            <a:off x="1562100" y="814388"/>
            <a:ext cx="7581900" cy="342900"/>
          </a:xfrm>
          <a:prstGeom prst="rect">
            <a:avLst/>
          </a:prstGeom>
          <a:noFill/>
          <a:ln w="9525">
            <a:noFill/>
            <a:miter lim="800000"/>
            <a:headEnd/>
            <a:tailEnd/>
          </a:ln>
        </p:spPr>
        <p:txBody>
          <a:bodyPr anchor="ctr"/>
          <a:lstStyle/>
          <a:p>
            <a:pPr algn="r"/>
            <a:r>
              <a:rPr lang="en-US" sz="2000" b="1" dirty="0" smtClean="0">
                <a:solidFill>
                  <a:srgbClr val="3652AA"/>
                </a:solidFill>
                <a:latin typeface="Arial Narrow" pitchFamily="34" charset="0"/>
              </a:rPr>
              <a:t>Business Functions</a:t>
            </a:r>
            <a:endParaRPr lang="en-US" sz="2000" b="1" dirty="0">
              <a:solidFill>
                <a:srgbClr val="3652AA"/>
              </a:solidFill>
              <a:latin typeface="Arial Narrow" pitchFamily="34" charset="0"/>
            </a:endParaRPr>
          </a:p>
        </p:txBody>
      </p:sp>
      <p:sp>
        <p:nvSpPr>
          <p:cNvPr id="8" name="Rectangle 7"/>
          <p:cNvSpPr>
            <a:spLocks noChangeArrowheads="1"/>
          </p:cNvSpPr>
          <p:nvPr/>
        </p:nvSpPr>
        <p:spPr bwMode="auto">
          <a:xfrm>
            <a:off x="776288" y="1370013"/>
            <a:ext cx="7391400" cy="3930650"/>
          </a:xfrm>
          <a:prstGeom prst="rect">
            <a:avLst/>
          </a:prstGeom>
          <a:noFill/>
          <a:ln w="9525">
            <a:noFill/>
            <a:miter lim="800000"/>
            <a:headEnd/>
            <a:tailEnd/>
          </a:ln>
        </p:spPr>
        <p:txBody>
          <a:bodyPr/>
          <a:lstStyle/>
          <a:p>
            <a:pPr marL="342900" indent="-342900">
              <a:spcBef>
                <a:spcPct val="100000"/>
              </a:spcBef>
              <a:buClr>
                <a:srgbClr val="3366CC"/>
              </a:buClr>
              <a:buSzPct val="125000"/>
              <a:buFont typeface="Wingdings" pitchFamily="2" charset="2"/>
              <a:buChar char="§"/>
            </a:pPr>
            <a:r>
              <a:rPr lang="en-US" sz="1600" b="1" dirty="0" smtClean="0"/>
              <a:t>Overview</a:t>
            </a:r>
            <a:endParaRPr lang="en-US" sz="1000" dirty="0"/>
          </a:p>
          <a:p>
            <a:pPr marL="342900" indent="-342900">
              <a:buClr>
                <a:srgbClr val="3366CC"/>
              </a:buClr>
              <a:buSzPct val="125000"/>
              <a:buFont typeface="Wingdings" pitchFamily="2" charset="2"/>
              <a:buNone/>
            </a:pPr>
            <a:r>
              <a:rPr lang="en-US" sz="1200" dirty="0"/>
              <a:t>	</a:t>
            </a:r>
          </a:p>
          <a:p>
            <a:pPr marL="800100" lvl="1" indent="-342900">
              <a:spcBef>
                <a:spcPct val="100000"/>
              </a:spcBef>
              <a:buClr>
                <a:srgbClr val="3366CC"/>
              </a:buClr>
              <a:buSzPct val="125000"/>
              <a:buFont typeface="Wingdings" pitchFamily="2" charset="2"/>
              <a:buChar char="§"/>
            </a:pPr>
            <a:r>
              <a:rPr lang="en-US" sz="1200" dirty="0" smtClean="0"/>
              <a:t>Maintains records for Flight Simulation Training Devices (FSTD); also referred to as Simulators, SIMS</a:t>
            </a:r>
          </a:p>
          <a:p>
            <a:pPr marL="800100" lvl="1" indent="-342900">
              <a:spcBef>
                <a:spcPct val="100000"/>
              </a:spcBef>
              <a:buClr>
                <a:srgbClr val="3366CC"/>
              </a:buClr>
              <a:buSzPct val="125000"/>
              <a:buFont typeface="Wingdings" pitchFamily="2" charset="2"/>
              <a:buChar char="§"/>
            </a:pPr>
            <a:r>
              <a:rPr lang="en-US" sz="1200" dirty="0" smtClean="0"/>
              <a:t>Simulators </a:t>
            </a:r>
            <a:r>
              <a:rPr lang="en-US" sz="1200" dirty="0" smtClean="0"/>
              <a:t>are regulated by the FAA. </a:t>
            </a:r>
            <a:r>
              <a:rPr lang="en-US" sz="1200" dirty="0" smtClean="0"/>
              <a:t>The FAA conducts initial qualification of Simulators and has rules for ongoing qualification and use of the simulators. For example, a check of simulator functionality must be performed within 24 hours of conduction training; any “discrepancies” between simulator functionality and initial qualification standards must be recorded, and any open discrepancies must be reviewed before training can be conducted.</a:t>
            </a:r>
          </a:p>
          <a:p>
            <a:pPr marL="800100" lvl="1" indent="-342900">
              <a:spcBef>
                <a:spcPct val="100000"/>
              </a:spcBef>
              <a:buClr>
                <a:srgbClr val="3366CC"/>
              </a:buClr>
              <a:buSzPct val="125000"/>
              <a:buFont typeface="Wingdings" pitchFamily="2" charset="2"/>
              <a:buChar char="§"/>
            </a:pPr>
            <a:r>
              <a:rPr lang="en-US" sz="1200" dirty="0" smtClean="0"/>
              <a:t>One </a:t>
            </a:r>
            <a:r>
              <a:rPr lang="en-US" sz="1200" dirty="0" smtClean="0"/>
              <a:t>of the primary functions of OQS SimLog is to record these “discrepancies” </a:t>
            </a:r>
          </a:p>
          <a:p>
            <a:pPr marL="800100" lvl="1" indent="-342900">
              <a:spcBef>
                <a:spcPct val="100000"/>
              </a:spcBef>
              <a:buClr>
                <a:srgbClr val="3366CC"/>
              </a:buClr>
              <a:buSzPct val="125000"/>
              <a:buFont typeface="Wingdings" pitchFamily="2" charset="2"/>
              <a:buChar char="§"/>
            </a:pPr>
            <a:r>
              <a:rPr lang="en-US" sz="1200" dirty="0" smtClean="0"/>
              <a:t>Other </a:t>
            </a:r>
            <a:r>
              <a:rPr lang="en-US" sz="1200" dirty="0" smtClean="0"/>
              <a:t>functions include: record the daily check (“Preflight”), enter a “time log” of the training that is conducted in the simulators, record if a simulator is “Down” / i.e. </a:t>
            </a:r>
            <a:r>
              <a:rPr lang="en-US" sz="1200" dirty="0" smtClean="0"/>
              <a:t>unavailable to be used for training</a:t>
            </a:r>
          </a:p>
          <a:p>
            <a:pPr marL="800100" lvl="1" indent="-342900">
              <a:spcBef>
                <a:spcPct val="100000"/>
              </a:spcBef>
              <a:buClr>
                <a:srgbClr val="3366CC"/>
              </a:buClr>
              <a:buSzPct val="125000"/>
              <a:buFont typeface="Wingdings" pitchFamily="2" charset="2"/>
              <a:buChar char="§"/>
            </a:pPr>
            <a:r>
              <a:rPr lang="en-US" sz="1200" dirty="0" smtClean="0"/>
              <a:t>OQS </a:t>
            </a:r>
            <a:r>
              <a:rPr lang="en-US" sz="1200" dirty="0" smtClean="0"/>
              <a:t>SimLog is also used to manage parts used on the simulators – both the parts that are on the simulators and parts that are in stock and available for use </a:t>
            </a:r>
          </a:p>
          <a:p>
            <a:pPr marL="342900" indent="-342900">
              <a:buClr>
                <a:srgbClr val="3366CC"/>
              </a:buClr>
              <a:buSzPct val="125000"/>
              <a:buFont typeface="Wingdings" pitchFamily="2" charset="2"/>
              <a:buNone/>
            </a:pPr>
            <a:r>
              <a:rPr lang="en-US" sz="1200" dirty="0" smtClean="0"/>
              <a:t>	</a:t>
            </a:r>
            <a:endParaRPr lang="en-US" sz="1200" dirty="0" smtClean="0"/>
          </a:p>
          <a:p>
            <a:pPr marL="342900" indent="-342900">
              <a:buClr>
                <a:srgbClr val="3366CC"/>
              </a:buClr>
              <a:buSzPct val="125000"/>
              <a:buFont typeface="Wingdings" pitchFamily="2" charset="2"/>
              <a:buNone/>
            </a:pPr>
            <a:r>
              <a:rPr lang="en-US" sz="1200" dirty="0" smtClean="0"/>
              <a:t>	</a:t>
            </a:r>
            <a:endParaRPr lang="en-US" sz="1200" dirty="0" smtClean="0"/>
          </a:p>
          <a:p>
            <a:pPr marL="342900" indent="-342900">
              <a:buClr>
                <a:srgbClr val="3366CC"/>
              </a:buClr>
              <a:buSzPct val="125000"/>
              <a:buFont typeface="Wingdings" pitchFamily="2" charset="2"/>
              <a:buNone/>
            </a:pPr>
            <a:r>
              <a:rPr lang="en-US" sz="1200" dirty="0" smtClean="0"/>
              <a:t>	</a:t>
            </a:r>
            <a:r>
              <a:rPr lang="en-US" sz="1200" dirty="0" smtClean="0"/>
              <a:t>.</a:t>
            </a:r>
            <a:endParaRPr lang="en-US" sz="1200" dirty="0"/>
          </a:p>
          <a:p>
            <a:pPr marL="342900" indent="-342900">
              <a:spcBef>
                <a:spcPct val="20000"/>
              </a:spcBef>
              <a:buClr>
                <a:srgbClr val="3366CC"/>
              </a:buClr>
              <a:buSzPct val="125000"/>
              <a:buFont typeface="Wingdings" pitchFamily="2" charset="2"/>
              <a:buNone/>
            </a:pPr>
            <a:endParaRPr lang="en-US" sz="1200" dirty="0"/>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endParaRPr lang="en-US" sz="1200" dirty="0"/>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solidFill>
                  <a:srgbClr val="6666FF"/>
                </a:solidFill>
              </a:rPr>
              <a:t>	</a:t>
            </a:r>
          </a:p>
          <a:p>
            <a:pPr marL="342900" indent="-342900">
              <a:spcBef>
                <a:spcPct val="20000"/>
              </a:spcBef>
              <a:buClr>
                <a:srgbClr val="3366CC"/>
              </a:buClr>
              <a:buSzPct val="125000"/>
              <a:buFont typeface="Wingdings" pitchFamily="2" charset="2"/>
              <a:buNone/>
            </a:pPr>
            <a:endParaRPr lang="en-US" sz="1200" dirty="0">
              <a:solidFill>
                <a:srgbClr val="6666FF"/>
              </a:solidFill>
            </a:endParaRPr>
          </a:p>
          <a:p>
            <a:pPr marL="342900" indent="-342900">
              <a:spcBef>
                <a:spcPct val="20000"/>
              </a:spcBef>
              <a:buClr>
                <a:srgbClr val="3366CC"/>
              </a:buClr>
              <a:buSzPct val="125000"/>
              <a:buFont typeface="Wingdings" pitchFamily="2" charset="2"/>
              <a:buNone/>
            </a:pPr>
            <a:endParaRPr lang="en-US" sz="1000" dirty="0">
              <a:solidFill>
                <a:srgbClr val="6666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Project Update</a:t>
            </a:r>
            <a:endParaRPr lang="en-US" sz="1200" b="1" dirty="0">
              <a:solidFill>
                <a:srgbClr val="3333CC"/>
              </a:solidFill>
              <a:latin typeface="Arial Narrow" pitchFamily="34" charset="0"/>
            </a:endParaRPr>
          </a:p>
        </p:txBody>
      </p:sp>
      <p:sp>
        <p:nvSpPr>
          <p:cNvPr id="9222" name="Rectangle 10"/>
          <p:cNvSpPr>
            <a:spLocks noChangeArrowheads="1"/>
          </p:cNvSpPr>
          <p:nvPr/>
        </p:nvSpPr>
        <p:spPr bwMode="auto">
          <a:xfrm>
            <a:off x="1562100" y="814388"/>
            <a:ext cx="7581900" cy="342900"/>
          </a:xfrm>
          <a:prstGeom prst="rect">
            <a:avLst/>
          </a:prstGeom>
          <a:noFill/>
          <a:ln w="9525">
            <a:noFill/>
            <a:miter lim="800000"/>
            <a:headEnd/>
            <a:tailEnd/>
          </a:ln>
        </p:spPr>
        <p:txBody>
          <a:bodyPr anchor="ctr"/>
          <a:lstStyle/>
          <a:p>
            <a:pPr algn="r"/>
            <a:r>
              <a:rPr lang="en-US" sz="2000" b="1" dirty="0" smtClean="0">
                <a:solidFill>
                  <a:srgbClr val="3652AA"/>
                </a:solidFill>
                <a:latin typeface="Arial Narrow" pitchFamily="34" charset="0"/>
              </a:rPr>
              <a:t>Business Functions</a:t>
            </a:r>
            <a:endParaRPr lang="en-US" sz="2000" b="1" dirty="0">
              <a:solidFill>
                <a:srgbClr val="3652AA"/>
              </a:solidFill>
              <a:latin typeface="Arial Narrow" pitchFamily="34" charset="0"/>
            </a:endParaRPr>
          </a:p>
        </p:txBody>
      </p:sp>
      <p:sp>
        <p:nvSpPr>
          <p:cNvPr id="5" name="Rectangle 8"/>
          <p:cNvSpPr>
            <a:spLocks noChangeArrowheads="1"/>
          </p:cNvSpPr>
          <p:nvPr/>
        </p:nvSpPr>
        <p:spPr bwMode="auto">
          <a:xfrm>
            <a:off x="755650" y="1247775"/>
            <a:ext cx="7391400" cy="392113"/>
          </a:xfrm>
          <a:prstGeom prst="rect">
            <a:avLst/>
          </a:prstGeom>
          <a:noFill/>
          <a:ln w="9525">
            <a:noFill/>
            <a:miter lim="800000"/>
            <a:headEnd/>
            <a:tailEnd/>
          </a:ln>
        </p:spPr>
        <p:txBody>
          <a:bodyPr/>
          <a:lstStyle/>
          <a:p>
            <a:pPr marL="342900" indent="-342900">
              <a:spcBef>
                <a:spcPct val="100000"/>
              </a:spcBef>
              <a:buClr>
                <a:srgbClr val="3366CC"/>
              </a:buClr>
              <a:buSzPct val="125000"/>
              <a:buFont typeface="Wingdings" pitchFamily="2" charset="2"/>
              <a:buChar char="§"/>
            </a:pPr>
            <a:r>
              <a:rPr lang="en-US" sz="1600" b="1" dirty="0" smtClean="0"/>
              <a:t>Business Functions</a:t>
            </a:r>
            <a:endParaRPr lang="en-US" sz="1000" dirty="0">
              <a:solidFill>
                <a:srgbClr val="FF0000"/>
              </a:solidFill>
            </a:endParaRPr>
          </a:p>
          <a:p>
            <a:pPr marL="342900" indent="-342900">
              <a:spcBef>
                <a:spcPct val="100000"/>
              </a:spcBef>
              <a:buClr>
                <a:srgbClr val="3366CC"/>
              </a:buClr>
              <a:buSzPct val="125000"/>
              <a:buFont typeface="Wingdings" pitchFamily="2" charset="2"/>
              <a:buChar char="§"/>
            </a:pPr>
            <a:endParaRPr lang="en-US" sz="1000" dirty="0"/>
          </a:p>
          <a:p>
            <a:pPr marL="342900" indent="-342900">
              <a:spcBef>
                <a:spcPct val="20000"/>
              </a:spcBef>
              <a:buClr>
                <a:srgbClr val="3366CC"/>
              </a:buClr>
              <a:buSzPct val="125000"/>
              <a:buFont typeface="Wingdings" pitchFamily="2" charset="2"/>
              <a:buNone/>
            </a:pPr>
            <a:r>
              <a:rPr lang="en-US" sz="1200" dirty="0"/>
              <a:t>	</a:t>
            </a:r>
            <a:endParaRPr lang="en-US" sz="1200" dirty="0">
              <a:solidFill>
                <a:srgbClr val="6666FF"/>
              </a:solidFill>
            </a:endParaRPr>
          </a:p>
        </p:txBody>
      </p:sp>
      <p:graphicFrame>
        <p:nvGraphicFramePr>
          <p:cNvPr id="6" name="Group 11"/>
          <p:cNvGraphicFramePr>
            <a:graphicFrameLocks noGrp="1"/>
          </p:cNvGraphicFramePr>
          <p:nvPr/>
        </p:nvGraphicFramePr>
        <p:xfrm>
          <a:off x="404813" y="1930400"/>
          <a:ext cx="3057525" cy="3171317"/>
        </p:xfrm>
        <a:graphic>
          <a:graphicData uri="http://schemas.openxmlformats.org/drawingml/2006/table">
            <a:tbl>
              <a:tblPr/>
              <a:tblGrid>
                <a:gridCol w="3057525"/>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In Scope for Release 1</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Manage Discrepancies</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5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Change Device Status</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Complete Preflight</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Manage Time Log</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Manage Parts, Components, and Vendors</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Reports: Discrepancy, Preflight, Status, Parts, Components, Vendor, Time Log</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Implement functionality for Flight Ops  and Inflight Devices</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Implement OQS SimLog User Security Profiles for Flight Ops and Inflight</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Existing communication with ATOM: Scheduling</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Display  of Sim status updates on Information Display Monitors</a:t>
                      </a:r>
                    </a:p>
                  </a:txBody>
                  <a:tcPr marT="27432" marB="27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4" name="Rectangle 23"/>
          <p:cNvSpPr>
            <a:spLocks noChangeArrowheads="1"/>
          </p:cNvSpPr>
          <p:nvPr/>
        </p:nvSpPr>
        <p:spPr bwMode="auto">
          <a:xfrm>
            <a:off x="5184775" y="838200"/>
            <a:ext cx="3973513" cy="342900"/>
          </a:xfrm>
          <a:prstGeom prst="rect">
            <a:avLst/>
          </a:prstGeom>
          <a:noFill/>
          <a:ln w="9525">
            <a:noFill/>
            <a:miter lim="800000"/>
            <a:headEnd/>
            <a:tailEnd/>
          </a:ln>
        </p:spPr>
        <p:txBody>
          <a:bodyPr anchor="ctr"/>
          <a:lstStyle/>
          <a:p>
            <a:pPr algn="r"/>
            <a:r>
              <a:rPr lang="en-US" sz="2000" b="1" dirty="0" smtClean="0">
                <a:solidFill>
                  <a:srgbClr val="3652AA"/>
                </a:solidFill>
                <a:latin typeface="Arial Narrow" pitchFamily="34" charset="0"/>
              </a:rPr>
              <a:t>Business Users / Responsibilities</a:t>
            </a:r>
            <a:endParaRPr lang="en-US" sz="1000" b="1" dirty="0">
              <a:solidFill>
                <a:srgbClr val="3333CC"/>
              </a:solidFill>
              <a:latin typeface="Arial Narrow" pitchFamily="34" charset="0"/>
            </a:endParaRPr>
          </a:p>
        </p:txBody>
      </p:sp>
      <p:sp>
        <p:nvSpPr>
          <p:cNvPr id="21527" name="Rectangle 8"/>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Business Impact</a:t>
            </a:r>
            <a:endParaRPr lang="en-US" sz="1200" b="1" dirty="0">
              <a:solidFill>
                <a:srgbClr val="3333CC"/>
              </a:solidFill>
              <a:latin typeface="Arial Narrow" pitchFamily="34" charset="0"/>
            </a:endParaRPr>
          </a:p>
        </p:txBody>
      </p:sp>
      <p:graphicFrame>
        <p:nvGraphicFramePr>
          <p:cNvPr id="8" name="Group 4"/>
          <p:cNvGraphicFramePr>
            <a:graphicFrameLocks noGrp="1"/>
          </p:cNvGraphicFramePr>
          <p:nvPr/>
        </p:nvGraphicFramePr>
        <p:xfrm>
          <a:off x="423863" y="1281897"/>
          <a:ext cx="8297862" cy="5062855"/>
        </p:xfrm>
        <a:graphic>
          <a:graphicData uri="http://schemas.openxmlformats.org/drawingml/2006/table">
            <a:tbl>
              <a:tblPr/>
              <a:tblGrid>
                <a:gridCol w="2754312"/>
                <a:gridCol w="5543550"/>
              </a:tblGrid>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200" b="1" i="0" u="none" strike="noStrike" cap="none" normalizeH="0" baseline="0" dirty="0" smtClean="0">
                          <a:ln>
                            <a:noFill/>
                          </a:ln>
                          <a:solidFill>
                            <a:schemeClr val="tx1"/>
                          </a:solidFill>
                          <a:effectLst/>
                          <a:latin typeface="Arial" charset="0"/>
                          <a:cs typeface="Times New Roman" pitchFamily="18" charset="0"/>
                        </a:rPr>
                        <a:t>User Group / Function</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200" b="1" i="0" u="none" strike="noStrike" cap="none" normalizeH="0" baseline="0" dirty="0" smtClean="0">
                          <a:ln>
                            <a:noFill/>
                          </a:ln>
                          <a:solidFill>
                            <a:schemeClr val="tx1"/>
                          </a:solidFill>
                          <a:effectLst/>
                          <a:latin typeface="Arial" charset="0"/>
                          <a:cs typeface="Times New Roman" pitchFamily="18" charset="0"/>
                        </a:rPr>
                        <a:t>Key Responsibilities</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25755">
                <a:tc>
                  <a:txBody>
                    <a:bodyPr/>
                    <a:lstStyle/>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Sim </a:t>
                      </a:r>
                      <a:r>
                        <a:rPr kumimoji="0" lang="en-US" sz="1000" b="0" i="0" u="none" strike="noStrike" cap="none" normalizeH="0" baseline="0" dirty="0" smtClean="0">
                          <a:ln>
                            <a:noFill/>
                          </a:ln>
                          <a:solidFill>
                            <a:schemeClr val="tx1"/>
                          </a:solidFill>
                          <a:effectLst/>
                          <a:latin typeface="Arial" charset="0"/>
                          <a:cs typeface="Times New Roman" pitchFamily="18" charset="0"/>
                        </a:rPr>
                        <a:t>Techs</a:t>
                      </a:r>
                      <a:endParaRPr kumimoji="0" lang="en-US" sz="1000" b="0" i="0" u="none" strike="noStrike" cap="none" normalizeH="0" baseline="0" dirty="0" smtClean="0">
                        <a:ln>
                          <a:noFill/>
                        </a:ln>
                        <a:solidFill>
                          <a:schemeClr val="tx1"/>
                        </a:solidFill>
                        <a:effectLst/>
                        <a:latin typeface="Arial"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Completing Preflight </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Changing Device Status</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Adding  discrepancies</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Entering corrective action for discrepancies</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Extending discrepancies</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Adding / Updating / Relocating Parts and Components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Arial" charset="0"/>
                        </a:rPr>
                        <a:t>Flight Ops  Training Managers</a:t>
                      </a:r>
                    </a:p>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Modifying original discrepancy information</a:t>
                      </a:r>
                    </a:p>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Adding discrepancies</a:t>
                      </a:r>
                    </a:p>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Extending discrepancies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Flight Ops Sim Instructors and Check Pilots</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Entering a Time Log for Crew  training event in a Simulator</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Adding discrepancies</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9503">
                <a:tc>
                  <a:txBody>
                    <a:bodyPr/>
                    <a:lstStyle/>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Flight Ops Training Scheduler</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Updating a saved Time Log</a:t>
                      </a:r>
                    </a:p>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Updating schedule for Sim Downtime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Arial" charset="0"/>
                        </a:rPr>
                        <a:t>FAA Inspectors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Reviewing Open Discrepancies</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Adding discrepancies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Arial" charset="0"/>
                        </a:rPr>
                        <a:t>Inflight Users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Completing Preflight for Inflight Devices</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Changing Device Status for Inflight Devices</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Adding  discrepancies for Inflight Devices</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Entering corrective  action for discrepancies for Inflight Devices</a:t>
                      </a:r>
                    </a:p>
                    <a:p>
                      <a:pPr marL="168275" marR="0" lvl="0" indent="-168275" algn="l" defTabSz="914400" rtl="0" eaLnBrk="1" fontAlgn="base" latinLnBrk="0" hangingPunct="1">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cs typeface="Times New Roman" pitchFamily="18" charset="0"/>
                        </a:rPr>
                        <a:t>Extending discrepancies for Inflight Devices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Arial" charset="0"/>
                        </a:rPr>
                        <a:t>Administrative Coordinator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rPr>
                        <a:t>Manage Component Repair</a:t>
                      </a:r>
                    </a:p>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rPr>
                        <a:t>Manage Vendors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Arial" charset="0"/>
                        </a:rPr>
                        <a:t>All User Groups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rPr>
                        <a:t>Reviewing Open Discrepancies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112713" marR="0" lvl="0" indent="-112713" algn="l" defTabSz="914400" rtl="0" eaLnBrk="1" fontAlgn="base" latinLnBrk="0" hangingPunct="1">
                        <a:lnSpc>
                          <a:spcPct val="100000"/>
                        </a:lnSpc>
                        <a:spcBef>
                          <a:spcPct val="0"/>
                        </a:spcBef>
                        <a:spcAft>
                          <a:spcPct val="0"/>
                        </a:spcAft>
                        <a:buClrTx/>
                        <a:buSzTx/>
                        <a:buFontTx/>
                        <a:buChar char="•"/>
                        <a:tabLst>
                          <a:tab pos="457200" algn="l"/>
                        </a:tabLst>
                      </a:pPr>
                      <a:r>
                        <a:rPr kumimoji="0" lang="en-US" sz="1000" b="0" i="0" u="none" strike="noStrike" cap="none" normalizeH="0" baseline="0" dirty="0" smtClean="0">
                          <a:ln>
                            <a:noFill/>
                          </a:ln>
                          <a:solidFill>
                            <a:schemeClr val="tx1"/>
                          </a:solidFill>
                          <a:effectLst/>
                          <a:latin typeface="Arial" charset="0"/>
                        </a:rPr>
                        <a:t>FO Training Schedulers (new release)</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rPr>
                        <a:t>Add / Update Class Plans</a:t>
                      </a:r>
                    </a:p>
                    <a:p>
                      <a:pPr marL="168275" marR="0" lvl="0" indent="-168275" algn="l" defTabSz="914400" rtl="0" eaLnBrk="0" fontAlgn="base" latinLnBrk="0" hangingPunct="0">
                        <a:lnSpc>
                          <a:spcPct val="100000"/>
                        </a:lnSpc>
                        <a:spcBef>
                          <a:spcPct val="0"/>
                        </a:spcBef>
                        <a:spcAft>
                          <a:spcPct val="0"/>
                        </a:spcAft>
                        <a:buClr>
                          <a:schemeClr val="tx1"/>
                        </a:buClr>
                        <a:buSzTx/>
                        <a:buFont typeface="Symbol" pitchFamily="18" charset="2"/>
                        <a:buChar char=""/>
                        <a:tabLst>
                          <a:tab pos="160338" algn="l"/>
                          <a:tab pos="457200" algn="l"/>
                        </a:tabLst>
                      </a:pPr>
                      <a:r>
                        <a:rPr kumimoji="0" lang="en-US" sz="1000" b="0" i="0" u="none" strike="noStrike" cap="none" normalizeH="0" baseline="0" dirty="0" smtClean="0">
                          <a:ln>
                            <a:noFill/>
                          </a:ln>
                          <a:solidFill>
                            <a:schemeClr val="tx1"/>
                          </a:solidFill>
                          <a:effectLst/>
                          <a:latin typeface="Arial" charset="0"/>
                        </a:rPr>
                        <a:t>Add / Update Class Roster</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619750" y="877888"/>
            <a:ext cx="3524250" cy="342900"/>
          </a:xfrm>
          <a:prstGeom prst="rect">
            <a:avLst/>
          </a:prstGeom>
          <a:noFill/>
          <a:ln w="9525">
            <a:noFill/>
            <a:miter lim="800000"/>
            <a:headEnd/>
            <a:tailEnd/>
          </a:ln>
        </p:spPr>
        <p:txBody>
          <a:bodyPr anchor="ctr"/>
          <a:lstStyle/>
          <a:p>
            <a:pPr algn="r"/>
            <a:r>
              <a:rPr lang="en-US" sz="2000" b="1" dirty="0">
                <a:solidFill>
                  <a:srgbClr val="3652AA"/>
                </a:solidFill>
                <a:latin typeface="Arial Narrow" pitchFamily="34" charset="0"/>
              </a:rPr>
              <a:t>User Interfaces</a:t>
            </a:r>
            <a:endParaRPr lang="en-US" sz="1000" b="1" dirty="0">
              <a:solidFill>
                <a:srgbClr val="3333CC"/>
              </a:solidFill>
              <a:latin typeface="Arial Narrow" pitchFamily="34" charset="0"/>
            </a:endParaRPr>
          </a:p>
        </p:txBody>
      </p:sp>
      <p:sp>
        <p:nvSpPr>
          <p:cNvPr id="15363" name="Rectangle 5"/>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a:solidFill>
                  <a:srgbClr val="3652AA"/>
                </a:solidFill>
                <a:latin typeface="Arial Narrow" pitchFamily="34" charset="0"/>
              </a:rPr>
              <a:t>OQS SimLog | Business Requirements</a:t>
            </a:r>
            <a:endParaRPr lang="en-US" sz="1200" b="1" dirty="0">
              <a:solidFill>
                <a:srgbClr val="3333CC"/>
              </a:solidFill>
              <a:latin typeface="Arial Narrow" pitchFamily="34" charset="0"/>
            </a:endParaRPr>
          </a:p>
        </p:txBody>
      </p:sp>
      <p:pic>
        <p:nvPicPr>
          <p:cNvPr id="15364" name="Picture 7"/>
          <p:cNvPicPr>
            <a:picLocks noChangeAspect="1" noChangeArrowheads="1"/>
          </p:cNvPicPr>
          <p:nvPr/>
        </p:nvPicPr>
        <p:blipFill>
          <a:blip r:embed="rId3" cstate="print"/>
          <a:srcRect/>
          <a:stretch>
            <a:fillRect/>
          </a:stretch>
        </p:blipFill>
        <p:spPr bwMode="auto">
          <a:xfrm>
            <a:off x="207963" y="1117600"/>
            <a:ext cx="5949950" cy="4114800"/>
          </a:xfrm>
          <a:prstGeom prst="rect">
            <a:avLst/>
          </a:prstGeom>
          <a:noFill/>
          <a:ln w="25400">
            <a:solidFill>
              <a:schemeClr val="accent2"/>
            </a:solidFill>
            <a:miter lim="800000"/>
            <a:headEnd/>
            <a:tailEnd/>
          </a:ln>
        </p:spPr>
      </p:pic>
      <p:pic>
        <p:nvPicPr>
          <p:cNvPr id="15365" name="Picture 8"/>
          <p:cNvPicPr>
            <a:picLocks noChangeAspect="1" noChangeArrowheads="1"/>
          </p:cNvPicPr>
          <p:nvPr/>
        </p:nvPicPr>
        <p:blipFill>
          <a:blip r:embed="rId4" cstate="print"/>
          <a:srcRect/>
          <a:stretch>
            <a:fillRect/>
          </a:stretch>
        </p:blipFill>
        <p:spPr bwMode="auto">
          <a:xfrm>
            <a:off x="2889250" y="2449513"/>
            <a:ext cx="5983288" cy="4114800"/>
          </a:xfrm>
          <a:prstGeom prst="rect">
            <a:avLst/>
          </a:prstGeom>
          <a:noFill/>
          <a:ln w="25400">
            <a:solidFill>
              <a:schemeClr val="accent2"/>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619750" y="877888"/>
            <a:ext cx="3524250" cy="342900"/>
          </a:xfrm>
          <a:prstGeom prst="rect">
            <a:avLst/>
          </a:prstGeom>
          <a:noFill/>
          <a:ln w="9525">
            <a:noFill/>
            <a:miter lim="800000"/>
            <a:headEnd/>
            <a:tailEnd/>
          </a:ln>
        </p:spPr>
        <p:txBody>
          <a:bodyPr anchor="ctr"/>
          <a:lstStyle/>
          <a:p>
            <a:pPr algn="r"/>
            <a:r>
              <a:rPr lang="en-US" sz="2000" b="1" dirty="0">
                <a:solidFill>
                  <a:srgbClr val="3652AA"/>
                </a:solidFill>
                <a:latin typeface="Arial Narrow" pitchFamily="34" charset="0"/>
              </a:rPr>
              <a:t>Business Process Flows</a:t>
            </a:r>
            <a:endParaRPr lang="en-US" sz="1000" b="1" dirty="0">
              <a:solidFill>
                <a:srgbClr val="3333CC"/>
              </a:solidFill>
              <a:latin typeface="Arial Narrow" pitchFamily="34" charset="0"/>
            </a:endParaRPr>
          </a:p>
        </p:txBody>
      </p:sp>
      <p:sp>
        <p:nvSpPr>
          <p:cNvPr id="14339" name="Rectangle 97"/>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a:solidFill>
                  <a:srgbClr val="3652AA"/>
                </a:solidFill>
                <a:latin typeface="Arial Narrow" pitchFamily="34" charset="0"/>
              </a:rPr>
              <a:t>OQS SimLog | Business Requirements</a:t>
            </a:r>
            <a:endParaRPr lang="en-US" sz="1200" b="1" dirty="0">
              <a:solidFill>
                <a:srgbClr val="3333CC"/>
              </a:solidFill>
              <a:latin typeface="Arial Narrow" pitchFamily="34" charset="0"/>
            </a:endParaRPr>
          </a:p>
        </p:txBody>
      </p:sp>
      <p:pic>
        <p:nvPicPr>
          <p:cNvPr id="14341" name="Picture 6"/>
          <p:cNvPicPr>
            <a:picLocks noChangeAspect="1" noChangeArrowheads="1"/>
          </p:cNvPicPr>
          <p:nvPr/>
        </p:nvPicPr>
        <p:blipFill>
          <a:blip r:embed="rId3" cstate="print"/>
          <a:srcRect/>
          <a:stretch>
            <a:fillRect/>
          </a:stretch>
        </p:blipFill>
        <p:spPr bwMode="auto">
          <a:xfrm>
            <a:off x="123825" y="1659644"/>
            <a:ext cx="9020175"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619750" y="877888"/>
            <a:ext cx="3524250" cy="342900"/>
          </a:xfrm>
          <a:prstGeom prst="rect">
            <a:avLst/>
          </a:prstGeom>
          <a:noFill/>
          <a:ln w="9525">
            <a:noFill/>
            <a:miter lim="800000"/>
            <a:headEnd/>
            <a:tailEnd/>
          </a:ln>
        </p:spPr>
        <p:txBody>
          <a:bodyPr anchor="ctr"/>
          <a:lstStyle/>
          <a:p>
            <a:pPr algn="r"/>
            <a:r>
              <a:rPr lang="en-US" sz="2000" b="1" dirty="0">
                <a:solidFill>
                  <a:srgbClr val="3652AA"/>
                </a:solidFill>
                <a:latin typeface="Arial Narrow" pitchFamily="34" charset="0"/>
              </a:rPr>
              <a:t>User Interfaces</a:t>
            </a:r>
            <a:endParaRPr lang="en-US" sz="1000" b="1" dirty="0">
              <a:solidFill>
                <a:srgbClr val="3333CC"/>
              </a:solidFill>
              <a:latin typeface="Arial Narrow" pitchFamily="34" charset="0"/>
            </a:endParaRPr>
          </a:p>
        </p:txBody>
      </p:sp>
      <p:sp>
        <p:nvSpPr>
          <p:cNvPr id="16387" name="Rectangle 5"/>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a:solidFill>
                  <a:srgbClr val="3652AA"/>
                </a:solidFill>
                <a:latin typeface="Arial Narrow" pitchFamily="34" charset="0"/>
              </a:rPr>
              <a:t>OQS SimLog | Business Requirements</a:t>
            </a:r>
            <a:endParaRPr lang="en-US" sz="1200" b="1" dirty="0">
              <a:solidFill>
                <a:srgbClr val="3333CC"/>
              </a:solidFill>
              <a:latin typeface="Arial Narrow" pitchFamily="34" charset="0"/>
            </a:endParaRPr>
          </a:p>
        </p:txBody>
      </p:sp>
      <p:pic>
        <p:nvPicPr>
          <p:cNvPr id="16388" name="Picture 12"/>
          <p:cNvPicPr>
            <a:picLocks noChangeAspect="1" noChangeArrowheads="1"/>
          </p:cNvPicPr>
          <p:nvPr/>
        </p:nvPicPr>
        <p:blipFill>
          <a:blip r:embed="rId3" cstate="print"/>
          <a:srcRect b="3149"/>
          <a:stretch>
            <a:fillRect/>
          </a:stretch>
        </p:blipFill>
        <p:spPr bwMode="auto">
          <a:xfrm>
            <a:off x="1057275" y="1258888"/>
            <a:ext cx="7170738" cy="4870450"/>
          </a:xfrm>
          <a:prstGeom prst="rect">
            <a:avLst/>
          </a:prstGeom>
          <a:noFill/>
          <a:ln w="25400">
            <a:solidFill>
              <a:schemeClr val="accent2"/>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619750" y="877888"/>
            <a:ext cx="3524250" cy="342900"/>
          </a:xfrm>
          <a:prstGeom prst="rect">
            <a:avLst/>
          </a:prstGeom>
          <a:noFill/>
          <a:ln w="9525">
            <a:noFill/>
            <a:miter lim="800000"/>
            <a:headEnd/>
            <a:tailEnd/>
          </a:ln>
        </p:spPr>
        <p:txBody>
          <a:bodyPr anchor="ctr"/>
          <a:lstStyle/>
          <a:p>
            <a:pPr algn="r"/>
            <a:r>
              <a:rPr lang="en-US" sz="2000" b="1" dirty="0">
                <a:solidFill>
                  <a:srgbClr val="3652AA"/>
                </a:solidFill>
                <a:latin typeface="Arial Narrow" pitchFamily="34" charset="0"/>
              </a:rPr>
              <a:t>User Interfaces</a:t>
            </a:r>
            <a:endParaRPr lang="en-US" sz="1000" b="1" dirty="0">
              <a:solidFill>
                <a:srgbClr val="3333CC"/>
              </a:solidFill>
              <a:latin typeface="Arial Narrow" pitchFamily="34" charset="0"/>
            </a:endParaRPr>
          </a:p>
        </p:txBody>
      </p:sp>
      <p:sp>
        <p:nvSpPr>
          <p:cNvPr id="17411" name="Rectangle 5"/>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a:solidFill>
                  <a:srgbClr val="3652AA"/>
                </a:solidFill>
                <a:latin typeface="Arial Narrow" pitchFamily="34" charset="0"/>
              </a:rPr>
              <a:t>OQS SimLog | Business Requirements</a:t>
            </a:r>
            <a:endParaRPr lang="en-US" sz="1200" b="1" dirty="0">
              <a:solidFill>
                <a:srgbClr val="3333CC"/>
              </a:solidFill>
              <a:latin typeface="Arial Narrow" pitchFamily="34" charset="0"/>
            </a:endParaRPr>
          </a:p>
        </p:txBody>
      </p:sp>
      <p:pic>
        <p:nvPicPr>
          <p:cNvPr id="17412" name="Picture 2"/>
          <p:cNvPicPr>
            <a:picLocks noChangeAspect="1" noChangeArrowheads="1"/>
          </p:cNvPicPr>
          <p:nvPr/>
        </p:nvPicPr>
        <p:blipFill>
          <a:blip r:embed="rId3" cstate="print"/>
          <a:srcRect/>
          <a:stretch>
            <a:fillRect/>
          </a:stretch>
        </p:blipFill>
        <p:spPr bwMode="auto">
          <a:xfrm>
            <a:off x="1039813" y="1284288"/>
            <a:ext cx="7262812" cy="5029200"/>
          </a:xfrm>
          <a:prstGeom prst="rect">
            <a:avLst/>
          </a:prstGeom>
          <a:noFill/>
          <a:ln w="25400">
            <a:solidFill>
              <a:schemeClr val="accent2"/>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781300" y="377825"/>
            <a:ext cx="6362700" cy="342900"/>
          </a:xfrm>
          <a:prstGeom prst="rect">
            <a:avLst/>
          </a:prstGeom>
          <a:noFill/>
          <a:ln w="9525">
            <a:noFill/>
            <a:miter lim="800000"/>
            <a:headEnd/>
            <a:tailEnd/>
          </a:ln>
        </p:spPr>
        <p:txBody>
          <a:bodyPr anchor="ctr"/>
          <a:lstStyle/>
          <a:p>
            <a:pPr algn="r"/>
            <a:r>
              <a:rPr lang="en-US" sz="2400" b="1" dirty="0" smtClean="0">
                <a:solidFill>
                  <a:srgbClr val="3652AA"/>
                </a:solidFill>
                <a:latin typeface="Arial Narrow" pitchFamily="34" charset="0"/>
              </a:rPr>
              <a:t>OQS SimLog| </a:t>
            </a:r>
            <a:r>
              <a:rPr lang="en-US" sz="2400" b="1" dirty="0">
                <a:solidFill>
                  <a:srgbClr val="3652AA"/>
                </a:solidFill>
                <a:latin typeface="Arial Narrow" pitchFamily="34" charset="0"/>
              </a:rPr>
              <a:t>Project Update</a:t>
            </a:r>
            <a:endParaRPr lang="en-US" sz="1200" b="1" dirty="0">
              <a:solidFill>
                <a:srgbClr val="3333CC"/>
              </a:solidFill>
              <a:latin typeface="Arial Narrow" pitchFamily="34" charset="0"/>
            </a:endParaRPr>
          </a:p>
        </p:txBody>
      </p:sp>
      <p:sp>
        <p:nvSpPr>
          <p:cNvPr id="9222" name="Rectangle 10"/>
          <p:cNvSpPr>
            <a:spLocks noChangeArrowheads="1"/>
          </p:cNvSpPr>
          <p:nvPr/>
        </p:nvSpPr>
        <p:spPr bwMode="auto">
          <a:xfrm>
            <a:off x="1562100" y="814388"/>
            <a:ext cx="7581900" cy="342900"/>
          </a:xfrm>
          <a:prstGeom prst="rect">
            <a:avLst/>
          </a:prstGeom>
          <a:noFill/>
          <a:ln w="9525">
            <a:noFill/>
            <a:miter lim="800000"/>
            <a:headEnd/>
            <a:tailEnd/>
          </a:ln>
        </p:spPr>
        <p:txBody>
          <a:bodyPr anchor="ctr"/>
          <a:lstStyle/>
          <a:p>
            <a:pPr algn="r"/>
            <a:r>
              <a:rPr lang="en-US" sz="2000" b="1" dirty="0" smtClean="0">
                <a:solidFill>
                  <a:srgbClr val="3652AA"/>
                </a:solidFill>
                <a:latin typeface="Arial Narrow" pitchFamily="34" charset="0"/>
              </a:rPr>
              <a:t>SimLog / Recordkeeping Differences and Similarities</a:t>
            </a:r>
            <a:endParaRPr lang="en-US" sz="2000" b="1" dirty="0">
              <a:solidFill>
                <a:srgbClr val="3652AA"/>
              </a:solidFill>
              <a:latin typeface="Arial Narrow" pitchFamily="34" charset="0"/>
            </a:endParaRPr>
          </a:p>
        </p:txBody>
      </p:sp>
      <p:sp>
        <p:nvSpPr>
          <p:cNvPr id="8" name="Rectangle 7"/>
          <p:cNvSpPr>
            <a:spLocks noChangeArrowheads="1"/>
          </p:cNvSpPr>
          <p:nvPr/>
        </p:nvSpPr>
        <p:spPr bwMode="auto">
          <a:xfrm>
            <a:off x="776288" y="1370013"/>
            <a:ext cx="7391400" cy="3930650"/>
          </a:xfrm>
          <a:prstGeom prst="rect">
            <a:avLst/>
          </a:prstGeom>
          <a:noFill/>
          <a:ln w="9525">
            <a:noFill/>
            <a:miter lim="800000"/>
            <a:headEnd/>
            <a:tailEnd/>
          </a:ln>
        </p:spPr>
        <p:txBody>
          <a:bodyPr/>
          <a:lstStyle/>
          <a:p>
            <a:pPr marL="342900" indent="-342900">
              <a:spcBef>
                <a:spcPct val="100000"/>
              </a:spcBef>
              <a:buClr>
                <a:srgbClr val="3366CC"/>
              </a:buClr>
              <a:buSzPct val="125000"/>
              <a:buFont typeface="Wingdings" pitchFamily="2" charset="2"/>
              <a:buChar char="§"/>
            </a:pPr>
            <a:r>
              <a:rPr lang="en-US" sz="1600" b="1" dirty="0" smtClean="0"/>
              <a:t>Differences between SimLog (SL) and Recordkeeping (RK)</a:t>
            </a:r>
            <a:endParaRPr lang="en-US" sz="1000" dirty="0"/>
          </a:p>
          <a:p>
            <a:pPr marL="342900" indent="-342900">
              <a:buClr>
                <a:srgbClr val="3366CC"/>
              </a:buClr>
              <a:buSzPct val="125000"/>
              <a:buFont typeface="Wingdings" pitchFamily="2" charset="2"/>
              <a:buNone/>
            </a:pPr>
            <a:r>
              <a:rPr lang="en-US" sz="1200" dirty="0"/>
              <a:t>	</a:t>
            </a:r>
          </a:p>
          <a:p>
            <a:pPr marL="342900" indent="-342900">
              <a:buClr>
                <a:srgbClr val="3366CC"/>
              </a:buClr>
              <a:buSzPct val="125000"/>
              <a:buFont typeface="Wingdings" pitchFamily="2" charset="2"/>
              <a:buNone/>
            </a:pPr>
            <a:r>
              <a:rPr lang="en-US" sz="1200" dirty="0"/>
              <a:t>	</a:t>
            </a:r>
            <a:r>
              <a:rPr lang="en-US" sz="1200" dirty="0" smtClean="0"/>
              <a:t>SL: FLEX / Blaze DS</a:t>
            </a:r>
            <a:br>
              <a:rPr lang="en-US" sz="1200" dirty="0" smtClean="0"/>
            </a:br>
            <a:r>
              <a:rPr lang="en-US" sz="1200" dirty="0" smtClean="0"/>
              <a:t>RK: JavaScript, YUI</a:t>
            </a:r>
          </a:p>
          <a:p>
            <a:pPr marL="342900" indent="-342900">
              <a:buClr>
                <a:srgbClr val="3366CC"/>
              </a:buClr>
              <a:buSzPct val="125000"/>
              <a:buFont typeface="Wingdings" pitchFamily="2" charset="2"/>
              <a:buNone/>
            </a:pPr>
            <a:r>
              <a:rPr lang="en-US" sz="1200" dirty="0" smtClean="0"/>
              <a:t>		</a:t>
            </a:r>
          </a:p>
          <a:p>
            <a:pPr marL="342900" indent="-342900">
              <a:buClr>
                <a:srgbClr val="3366CC"/>
              </a:buClr>
              <a:buSzPct val="125000"/>
              <a:buFont typeface="Wingdings" pitchFamily="2" charset="2"/>
              <a:buNone/>
            </a:pPr>
            <a:r>
              <a:rPr lang="en-US" sz="1200" dirty="0" smtClean="0"/>
              <a:t>	SL: LDAP /</a:t>
            </a:r>
            <a:r>
              <a:rPr lang="en-US" sz="1200" dirty="0" err="1" smtClean="0"/>
              <a:t>Webgate</a:t>
            </a:r>
            <a:r>
              <a:rPr lang="en-US" sz="1200" dirty="0" smtClean="0"/>
              <a:t> login</a:t>
            </a:r>
            <a:br>
              <a:rPr lang="en-US" sz="1200" dirty="0" smtClean="0"/>
            </a:br>
            <a:r>
              <a:rPr lang="en-US" sz="1200" dirty="0" smtClean="0"/>
              <a:t>RK: SWA Life</a:t>
            </a:r>
          </a:p>
          <a:p>
            <a:pPr marL="342900" indent="-342900">
              <a:buClr>
                <a:srgbClr val="3366CC"/>
              </a:buClr>
              <a:buSzPct val="125000"/>
              <a:buFont typeface="Wingdings" pitchFamily="2" charset="2"/>
              <a:buNone/>
            </a:pPr>
            <a:r>
              <a:rPr lang="en-US" sz="1200" dirty="0" smtClean="0"/>
              <a:t>	</a:t>
            </a:r>
            <a:endParaRPr lang="en-US" sz="1200" dirty="0" smtClean="0"/>
          </a:p>
          <a:p>
            <a:pPr marL="342900" indent="-342900">
              <a:buClr>
                <a:srgbClr val="3366CC"/>
              </a:buClr>
              <a:buSzPct val="125000"/>
              <a:buFont typeface="Wingdings" pitchFamily="2" charset="2"/>
              <a:buNone/>
            </a:pPr>
            <a:r>
              <a:rPr lang="en-US" sz="1200" dirty="0" smtClean="0"/>
              <a:t>	</a:t>
            </a:r>
            <a:r>
              <a:rPr lang="en-US" sz="1200" dirty="0" smtClean="0"/>
              <a:t>SL: Flight Ops and Inflight</a:t>
            </a:r>
            <a:br>
              <a:rPr lang="en-US" sz="1200" dirty="0" smtClean="0"/>
            </a:br>
            <a:r>
              <a:rPr lang="en-US" sz="1200" dirty="0" smtClean="0"/>
              <a:t>RK: Flight Ops and Dispatch</a:t>
            </a:r>
          </a:p>
          <a:p>
            <a:pPr marL="342900" indent="-342900">
              <a:buClr>
                <a:srgbClr val="3366CC"/>
              </a:buClr>
              <a:buSzPct val="125000"/>
              <a:buFont typeface="Wingdings" pitchFamily="2" charset="2"/>
              <a:buNone/>
            </a:pPr>
            <a:r>
              <a:rPr lang="en-US" sz="1200" dirty="0" smtClean="0"/>
              <a:t>	</a:t>
            </a:r>
            <a:endParaRPr lang="en-US" sz="1200" dirty="0" smtClean="0"/>
          </a:p>
          <a:p>
            <a:pPr marL="342900" indent="-342900">
              <a:buClr>
                <a:srgbClr val="3366CC"/>
              </a:buClr>
              <a:buSzPct val="125000"/>
              <a:buFont typeface="Wingdings" pitchFamily="2" charset="2"/>
              <a:buNone/>
            </a:pPr>
            <a:r>
              <a:rPr lang="en-US" sz="1200" dirty="0" smtClean="0"/>
              <a:t>	</a:t>
            </a:r>
            <a:r>
              <a:rPr lang="en-US" sz="1200" dirty="0" smtClean="0"/>
              <a:t>SL: Read Only Version of Application; deployed to the auto-login PCs outside the Simulators; auto-login with generic ID</a:t>
            </a:r>
          </a:p>
          <a:p>
            <a:pPr marL="342900" indent="-342900">
              <a:buClr>
                <a:srgbClr val="3366CC"/>
              </a:buClr>
              <a:buSzPct val="125000"/>
              <a:buFont typeface="Wingdings" pitchFamily="2" charset="2"/>
              <a:buNone/>
            </a:pPr>
            <a:r>
              <a:rPr lang="en-US" sz="1200" dirty="0" smtClean="0"/>
              <a:t>	</a:t>
            </a:r>
            <a:endParaRPr lang="en-US" sz="1200" dirty="0" smtClean="0"/>
          </a:p>
          <a:p>
            <a:pPr marL="342900" indent="-342900">
              <a:buClr>
                <a:srgbClr val="3366CC"/>
              </a:buClr>
              <a:buSzPct val="125000"/>
              <a:buFont typeface="Wingdings" pitchFamily="2" charset="2"/>
              <a:buNone/>
            </a:pPr>
            <a:r>
              <a:rPr lang="en-US" sz="1200" dirty="0" smtClean="0"/>
              <a:t>	</a:t>
            </a:r>
            <a:r>
              <a:rPr lang="en-US" sz="1200" dirty="0" smtClean="0"/>
              <a:t>SL: Sim Status URL displayed on the Video Display Terminals at Flight Ops Training Center (including in FO Training Scheduler area	</a:t>
            </a:r>
          </a:p>
          <a:p>
            <a:pPr marL="342900" indent="-342900">
              <a:spcBef>
                <a:spcPct val="100000"/>
              </a:spcBef>
              <a:buClr>
                <a:srgbClr val="3366CC"/>
              </a:buClr>
              <a:buSzPct val="125000"/>
              <a:buFont typeface="Wingdings" pitchFamily="2" charset="2"/>
              <a:buChar char="§"/>
            </a:pPr>
            <a:r>
              <a:rPr lang="en-US" sz="1600" b="1" dirty="0" smtClean="0"/>
              <a:t>Similarities </a:t>
            </a:r>
            <a:r>
              <a:rPr lang="en-US" sz="1600" b="1" dirty="0" smtClean="0"/>
              <a:t>between SimLog (SL) and Recordkeeping (RK)</a:t>
            </a:r>
            <a:endParaRPr lang="en-US" sz="1000" dirty="0" smtClean="0"/>
          </a:p>
          <a:p>
            <a:pPr marL="342900" indent="-342900">
              <a:buClr>
                <a:srgbClr val="3366CC"/>
              </a:buClr>
              <a:buSzPct val="125000"/>
              <a:buFont typeface="Wingdings" pitchFamily="2" charset="2"/>
              <a:buNone/>
            </a:pPr>
            <a:r>
              <a:rPr lang="en-US" sz="1200" dirty="0" smtClean="0"/>
              <a:t>	</a:t>
            </a:r>
          </a:p>
          <a:p>
            <a:pPr marL="342900" indent="-342900">
              <a:buClr>
                <a:srgbClr val="3366CC"/>
              </a:buClr>
              <a:buSzPct val="125000"/>
              <a:buFont typeface="Wingdings" pitchFamily="2" charset="2"/>
              <a:buNone/>
            </a:pPr>
            <a:r>
              <a:rPr lang="en-US" sz="1200" dirty="0" smtClean="0"/>
              <a:t>	</a:t>
            </a:r>
            <a:r>
              <a:rPr lang="en-US" sz="1200" dirty="0" smtClean="0"/>
              <a:t>Database </a:t>
            </a:r>
          </a:p>
          <a:p>
            <a:pPr marL="342900" indent="-342900">
              <a:buClr>
                <a:srgbClr val="3366CC"/>
              </a:buClr>
              <a:buSzPct val="125000"/>
              <a:buFont typeface="Wingdings" pitchFamily="2" charset="2"/>
              <a:buNone/>
            </a:pPr>
            <a:r>
              <a:rPr lang="en-US" sz="1200" dirty="0" smtClean="0"/>
              <a:t>	Frameworks / Mule Servers</a:t>
            </a:r>
          </a:p>
          <a:p>
            <a:pPr marL="342900" indent="-342900">
              <a:buClr>
                <a:srgbClr val="3366CC"/>
              </a:buClr>
              <a:buSzPct val="125000"/>
              <a:buFont typeface="Wingdings" pitchFamily="2" charset="2"/>
              <a:buNone/>
            </a:pPr>
            <a:r>
              <a:rPr lang="en-US" sz="1200" dirty="0" smtClean="0"/>
              <a:t>	</a:t>
            </a:r>
            <a:r>
              <a:rPr lang="en-US" sz="1200" dirty="0" smtClean="0"/>
              <a:t>Component</a:t>
            </a:r>
          </a:p>
          <a:p>
            <a:pPr marL="342900" indent="-342900">
              <a:buClr>
                <a:srgbClr val="3366CC"/>
              </a:buClr>
              <a:buSzPct val="125000"/>
              <a:buFont typeface="Wingdings" pitchFamily="2" charset="2"/>
              <a:buNone/>
            </a:pPr>
            <a:r>
              <a:rPr lang="en-US" sz="1200" dirty="0" smtClean="0"/>
              <a:t>	</a:t>
            </a:r>
            <a:r>
              <a:rPr lang="en-US" sz="1200" dirty="0" smtClean="0"/>
              <a:t>Batch Servers</a:t>
            </a:r>
          </a:p>
          <a:p>
            <a:pPr marL="342900" indent="-342900">
              <a:buClr>
                <a:srgbClr val="3366CC"/>
              </a:buClr>
              <a:buSzPct val="125000"/>
              <a:buFont typeface="Wingdings" pitchFamily="2" charset="2"/>
              <a:buNone/>
            </a:pPr>
            <a:endParaRPr lang="en-US" sz="1200" dirty="0" smtClean="0"/>
          </a:p>
          <a:p>
            <a:pPr marL="342900" indent="-342900">
              <a:buClr>
                <a:srgbClr val="3366CC"/>
              </a:buClr>
              <a:buSzPct val="125000"/>
              <a:buFont typeface="Wingdings" pitchFamily="2" charset="2"/>
              <a:buNone/>
            </a:pPr>
            <a:r>
              <a:rPr lang="en-US" sz="1200" dirty="0" smtClean="0"/>
              <a:t>	</a:t>
            </a:r>
            <a:endParaRPr lang="en-US" sz="1200" dirty="0" smtClean="0"/>
          </a:p>
          <a:p>
            <a:pPr marL="342900" indent="-342900">
              <a:buClr>
                <a:srgbClr val="3366CC"/>
              </a:buClr>
              <a:buSzPct val="125000"/>
              <a:buFont typeface="Wingdings" pitchFamily="2" charset="2"/>
              <a:buNone/>
            </a:pPr>
            <a:r>
              <a:rPr lang="en-US" sz="1200" dirty="0" smtClean="0"/>
              <a:t>	</a:t>
            </a:r>
            <a:endParaRPr lang="en-US" sz="1200" dirty="0" smtClean="0"/>
          </a:p>
          <a:p>
            <a:pPr marL="342900" indent="-342900">
              <a:buClr>
                <a:srgbClr val="3366CC"/>
              </a:buClr>
              <a:buSzPct val="125000"/>
              <a:buFont typeface="Wingdings" pitchFamily="2" charset="2"/>
              <a:buNone/>
            </a:pPr>
            <a:r>
              <a:rPr lang="en-US" sz="1200" dirty="0" smtClean="0"/>
              <a:t>	</a:t>
            </a:r>
            <a:r>
              <a:rPr lang="en-US" sz="1200" dirty="0" smtClean="0"/>
              <a:t>.</a:t>
            </a:r>
            <a:endParaRPr lang="en-US" sz="1200" dirty="0"/>
          </a:p>
          <a:p>
            <a:pPr marL="342900" indent="-342900">
              <a:spcBef>
                <a:spcPct val="20000"/>
              </a:spcBef>
              <a:buClr>
                <a:srgbClr val="3366CC"/>
              </a:buClr>
              <a:buSzPct val="125000"/>
              <a:buFont typeface="Wingdings" pitchFamily="2" charset="2"/>
              <a:buNone/>
            </a:pPr>
            <a:endParaRPr lang="en-US" sz="1200" dirty="0"/>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endParaRPr lang="en-US" sz="1200" dirty="0"/>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t>	</a:t>
            </a:r>
          </a:p>
          <a:p>
            <a:pPr marL="342900" indent="-342900">
              <a:spcBef>
                <a:spcPct val="20000"/>
              </a:spcBef>
              <a:buClr>
                <a:srgbClr val="3366CC"/>
              </a:buClr>
              <a:buSzPct val="125000"/>
              <a:buFont typeface="Wingdings" pitchFamily="2" charset="2"/>
              <a:buNone/>
            </a:pPr>
            <a:r>
              <a:rPr lang="en-US" sz="1200" dirty="0">
                <a:solidFill>
                  <a:srgbClr val="6666FF"/>
                </a:solidFill>
              </a:rPr>
              <a:t>	</a:t>
            </a:r>
          </a:p>
          <a:p>
            <a:pPr marL="342900" indent="-342900">
              <a:spcBef>
                <a:spcPct val="20000"/>
              </a:spcBef>
              <a:buClr>
                <a:srgbClr val="3366CC"/>
              </a:buClr>
              <a:buSzPct val="125000"/>
              <a:buFont typeface="Wingdings" pitchFamily="2" charset="2"/>
              <a:buNone/>
            </a:pPr>
            <a:endParaRPr lang="en-US" sz="1200" dirty="0">
              <a:solidFill>
                <a:srgbClr val="6666FF"/>
              </a:solidFill>
            </a:endParaRPr>
          </a:p>
          <a:p>
            <a:pPr marL="342900" indent="-342900">
              <a:spcBef>
                <a:spcPct val="20000"/>
              </a:spcBef>
              <a:buClr>
                <a:srgbClr val="3366CC"/>
              </a:buClr>
              <a:buSzPct val="125000"/>
              <a:buFont typeface="Wingdings" pitchFamily="2" charset="2"/>
              <a:buNone/>
            </a:pPr>
            <a:endParaRPr lang="en-US" sz="1000" dirty="0">
              <a:solidFill>
                <a:srgbClr val="6666FF"/>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16099</TotalTime>
  <Words>1866</Words>
  <Application>Microsoft Office PowerPoint</Application>
  <PresentationFormat>On-screen Show (4:3)</PresentationFormat>
  <Paragraphs>327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Southwest Airlines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Tollgate Presentation Template</dc:title>
  <dc:creator>SWA Way Team</dc:creator>
  <cp:lastModifiedBy>e72451</cp:lastModifiedBy>
  <cp:revision>971</cp:revision>
  <dcterms:created xsi:type="dcterms:W3CDTF">2006-10-13T17:19:49Z</dcterms:created>
  <dcterms:modified xsi:type="dcterms:W3CDTF">2011-12-14T20:22:37Z</dcterms:modified>
</cp:coreProperties>
</file>