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773" r:id="rId2"/>
  </p:sldMasterIdLst>
  <p:notesMasterIdLst>
    <p:notesMasterId r:id="rId24"/>
  </p:notesMasterIdLst>
  <p:handoutMasterIdLst>
    <p:handoutMasterId r:id="rId25"/>
  </p:handoutMasterIdLst>
  <p:sldIdLst>
    <p:sldId id="258" r:id="rId3"/>
    <p:sldId id="269" r:id="rId4"/>
    <p:sldId id="280" r:id="rId5"/>
    <p:sldId id="275" r:id="rId6"/>
    <p:sldId id="291" r:id="rId7"/>
    <p:sldId id="287" r:id="rId8"/>
    <p:sldId id="285" r:id="rId9"/>
    <p:sldId id="286" r:id="rId10"/>
    <p:sldId id="282" r:id="rId11"/>
    <p:sldId id="284" r:id="rId12"/>
    <p:sldId id="288" r:id="rId13"/>
    <p:sldId id="277" r:id="rId14"/>
    <p:sldId id="278" r:id="rId15"/>
    <p:sldId id="292" r:id="rId16"/>
    <p:sldId id="261" r:id="rId17"/>
    <p:sldId id="290" r:id="rId18"/>
    <p:sldId id="276" r:id="rId19"/>
    <p:sldId id="263" r:id="rId20"/>
    <p:sldId id="262" r:id="rId21"/>
    <p:sldId id="265" r:id="rId22"/>
    <p:sldId id="267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7266"/>
    <a:srgbClr val="D17E75"/>
    <a:srgbClr val="C3C3EB"/>
    <a:srgbClr val="FCB284"/>
    <a:srgbClr val="FEE8DA"/>
    <a:srgbClr val="FFA679"/>
    <a:srgbClr val="FCCE7C"/>
    <a:srgbClr val="E6D5F3"/>
    <a:srgbClr val="E1E2E7"/>
    <a:srgbClr val="E3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94" autoAdjust="0"/>
    <p:restoredTop sz="87481" autoAdjust="0"/>
  </p:normalViewPr>
  <p:slideViewPr>
    <p:cSldViewPr snapToObjects="1">
      <p:cViewPr>
        <p:scale>
          <a:sx n="75" d="100"/>
          <a:sy n="75" d="100"/>
        </p:scale>
        <p:origin x="-1656" y="-66"/>
      </p:cViewPr>
      <p:guideLst>
        <p:guide orient="horz" pos="4080"/>
        <p:guide orient="horz" pos="864"/>
        <p:guide pos="288"/>
        <p:guide pos="55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-1692" y="-6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7" rIns="92294" bIns="46147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50000"/>
              </a:spcBef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7" rIns="92294" bIns="46147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50000"/>
              </a:spcBef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EE2D18-E25B-4C81-AE94-A76748B2B2F9}" type="datetime1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7" rIns="92294" bIns="46147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50000"/>
              </a:spcBef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7" rIns="92294" bIns="46147" numCol="1" anchor="b" anchorCtr="0" compatLnSpc="1">
            <a:prstTxWarp prst="textNoShape">
              <a:avLst/>
            </a:prstTxWarp>
          </a:bodyPr>
          <a:lstStyle>
            <a:lvl1pPr algn="r" defTabSz="923186" eaLnBrk="0" hangingPunct="0">
              <a:spcBef>
                <a:spcPct val="50000"/>
              </a:spcBef>
              <a:defRPr sz="11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6791233D-0DAE-49FC-8B53-72B24C36F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91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7" rIns="92294" bIns="46147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50000"/>
              </a:spcBef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7" rIns="92294" bIns="46147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50000"/>
              </a:spcBef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2AE56F-4C1D-4EA7-B10D-4F67BEDD1DFA}" type="datetime1">
              <a:rPr lang="en-US"/>
              <a:pPr>
                <a:defRPr/>
              </a:pPr>
              <a:t>10/29/2012</a:t>
            </a:fld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344" y="4416426"/>
            <a:ext cx="5137714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7" rIns="92294" bIns="461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7" rIns="92294" bIns="46147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50000"/>
              </a:spcBef>
              <a:defRPr sz="11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7" rIns="92294" bIns="46147" numCol="1" anchor="b" anchorCtr="0" compatLnSpc="1">
            <a:prstTxWarp prst="textNoShape">
              <a:avLst/>
            </a:prstTxWarp>
          </a:bodyPr>
          <a:lstStyle>
            <a:lvl1pPr algn="r" defTabSz="923186" eaLnBrk="0" hangingPunct="0">
              <a:spcBef>
                <a:spcPct val="50000"/>
              </a:spcBef>
              <a:defRPr sz="11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72921F49-3CDB-4946-BFA4-1C63B19EA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0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FAD291-861D-4291-BCE0-9177E99A3A7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94" tIns="46147" rIns="92294" bIns="46147" anchor="b"/>
          <a:lstStyle/>
          <a:p>
            <a:pPr algn="r" defTabSz="922338" eaLnBrk="0" hangingPunct="0">
              <a:spcBef>
                <a:spcPct val="50000"/>
              </a:spcBef>
            </a:pPr>
            <a:fld id="{CDB05EF8-168D-432F-B21D-1308BA7BBEFD}" type="slidenum">
              <a:rPr lang="en-US" sz="1100" b="1">
                <a:solidFill>
                  <a:schemeClr val="bg1"/>
                </a:solidFill>
              </a:rPr>
              <a:pPr algn="r" defTabSz="922338" eaLnBrk="0" hangingPunct="0">
                <a:spcBef>
                  <a:spcPct val="50000"/>
                </a:spcBef>
              </a:pPr>
              <a:t>1</a:t>
            </a:fld>
            <a:endParaRPr lang="en-US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49A266-45E0-4E9C-97A7-34D9EBD8E33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94" tIns="46147" rIns="92294" bIns="46147" anchor="b"/>
          <a:lstStyle/>
          <a:p>
            <a:pPr algn="r" defTabSz="922338" eaLnBrk="0" hangingPunct="0">
              <a:spcBef>
                <a:spcPct val="50000"/>
              </a:spcBef>
            </a:pPr>
            <a:fld id="{89B1B34E-0DD5-4818-98A2-A1C7B6F188BC}" type="slidenum">
              <a:rPr lang="en-US" sz="1100" b="1">
                <a:solidFill>
                  <a:schemeClr val="bg1"/>
                </a:solidFill>
              </a:rPr>
              <a:pPr algn="r" defTabSz="922338" eaLnBrk="0" hangingPunct="0">
                <a:spcBef>
                  <a:spcPct val="50000"/>
                </a:spcBef>
              </a:pPr>
              <a:t>2</a:t>
            </a:fld>
            <a:endParaRPr lang="en-US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4368FA-F25F-4656-AA6E-CE0581BC1A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94" tIns="46147" rIns="92294" bIns="46147" anchor="b"/>
          <a:lstStyle/>
          <a:p>
            <a:pPr algn="r" defTabSz="922338" eaLnBrk="0" hangingPunct="0">
              <a:spcBef>
                <a:spcPct val="50000"/>
              </a:spcBef>
            </a:pPr>
            <a:fld id="{87B167EF-F37F-4414-AB26-BD92FB9415DF}" type="slidenum">
              <a:rPr lang="en-US" sz="1100" b="1">
                <a:solidFill>
                  <a:schemeClr val="bg1"/>
                </a:solidFill>
              </a:rPr>
              <a:pPr algn="r" defTabSz="922338" eaLnBrk="0" hangingPunct="0">
                <a:spcBef>
                  <a:spcPct val="50000"/>
                </a:spcBef>
              </a:pPr>
              <a:t>15</a:t>
            </a:fld>
            <a:endParaRPr lang="en-US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338"/>
            <a:fld id="{0CDDCA2F-852E-4616-B65C-0DE462FFDB69}" type="slidenum">
              <a:rPr lang="en-US" smtClean="0">
                <a:cs typeface="Arial" charset="0"/>
              </a:rPr>
              <a:pPr defTabSz="922338"/>
              <a:t>16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943A5-492C-4934-AC7D-819457661B7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94" tIns="46147" rIns="92294" bIns="46147" anchor="b"/>
          <a:lstStyle/>
          <a:p>
            <a:pPr algn="r" defTabSz="922338" eaLnBrk="0" hangingPunct="0">
              <a:spcBef>
                <a:spcPct val="50000"/>
              </a:spcBef>
            </a:pPr>
            <a:fld id="{811EAB09-F55A-4801-A3F9-006B15DF5291}" type="slidenum">
              <a:rPr lang="en-US" sz="1100" b="1">
                <a:solidFill>
                  <a:schemeClr val="bg1"/>
                </a:solidFill>
              </a:rPr>
              <a:pPr algn="r" defTabSz="922338" eaLnBrk="0" hangingPunct="0">
                <a:spcBef>
                  <a:spcPct val="50000"/>
                </a:spcBef>
              </a:pPr>
              <a:t>18</a:t>
            </a:fld>
            <a:endParaRPr lang="en-US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E4ADC7-A3F4-403E-9702-E0E1984FC64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94" tIns="46147" rIns="92294" bIns="46147" anchor="b"/>
          <a:lstStyle/>
          <a:p>
            <a:pPr algn="r" defTabSz="922338" eaLnBrk="0" hangingPunct="0">
              <a:spcBef>
                <a:spcPct val="50000"/>
              </a:spcBef>
            </a:pPr>
            <a:fld id="{4EC1C317-B755-4959-9482-0748414FCDF2}" type="slidenum">
              <a:rPr lang="en-US" sz="1100" b="1">
                <a:solidFill>
                  <a:schemeClr val="bg1"/>
                </a:solidFill>
              </a:rPr>
              <a:pPr algn="r" defTabSz="922338" eaLnBrk="0" hangingPunct="0">
                <a:spcBef>
                  <a:spcPct val="50000"/>
                </a:spcBef>
              </a:pPr>
              <a:t>19</a:t>
            </a:fld>
            <a:endParaRPr lang="en-US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C0DC4B-4332-4982-AF44-5B71805689F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94" tIns="46147" rIns="92294" bIns="46147" anchor="b"/>
          <a:lstStyle/>
          <a:p>
            <a:pPr algn="r" defTabSz="922338" eaLnBrk="0" hangingPunct="0">
              <a:spcBef>
                <a:spcPct val="50000"/>
              </a:spcBef>
            </a:pPr>
            <a:fld id="{70D59E34-0024-49AC-9F3A-3432E26B7168}" type="slidenum">
              <a:rPr lang="en-US" sz="1100" b="1">
                <a:solidFill>
                  <a:schemeClr val="bg1"/>
                </a:solidFill>
              </a:rPr>
              <a:pPr algn="r" defTabSz="922338" eaLnBrk="0" hangingPunct="0">
                <a:spcBef>
                  <a:spcPct val="50000"/>
                </a:spcBef>
              </a:pPr>
              <a:t>20</a:t>
            </a:fld>
            <a:endParaRPr lang="en-US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E434F4-8553-43F0-8C63-206569262E9E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94" tIns="46147" rIns="92294" bIns="46147" anchor="b"/>
          <a:lstStyle/>
          <a:p>
            <a:pPr algn="r" defTabSz="922338" eaLnBrk="0" hangingPunct="0">
              <a:spcBef>
                <a:spcPct val="50000"/>
              </a:spcBef>
            </a:pPr>
            <a:fld id="{28AC896F-C8EF-430E-B047-2E09DA32EB98}" type="slidenum">
              <a:rPr lang="en-US" sz="1100" b="1">
                <a:solidFill>
                  <a:schemeClr val="bg1"/>
                </a:solidFill>
              </a:rPr>
              <a:pPr algn="r" defTabSz="922338" eaLnBrk="0" hangingPunct="0">
                <a:spcBef>
                  <a:spcPct val="50000"/>
                </a:spcBef>
              </a:pPr>
              <a:t>21</a:t>
            </a:fld>
            <a:endParaRPr lang="en-US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them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060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l="8115" t="31725" r="8223" b="28896"/>
          <a:stretch>
            <a:fillRect/>
          </a:stretch>
        </p:blipFill>
        <p:spPr bwMode="auto">
          <a:xfrm>
            <a:off x="8001000" y="6553200"/>
            <a:ext cx="9874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Documents and Settings\sanjeev-singh\Desktop\August\Airlines\the new normal.w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5413" y="1325563"/>
            <a:ext cx="3251200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 txBox="1">
            <a:spLocks noChangeArrowheads="1"/>
          </p:cNvSpPr>
          <p:nvPr userDrawn="1"/>
        </p:nvSpPr>
        <p:spPr bwMode="gray">
          <a:xfrm>
            <a:off x="4821238" y="3048000"/>
            <a:ext cx="4017962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 typeface="Wingdings 2" pitchFamily="18" charset="2"/>
              <a:buNone/>
              <a:defRPr/>
            </a:pPr>
            <a:r>
              <a:rPr lang="it-IT" sz="1600" b="1">
                <a:solidFill>
                  <a:srgbClr val="FFFFFF"/>
                </a:solidFill>
                <a:ea typeface="ＭＳ Ｐゴシック" pitchFamily="34" charset="-128"/>
                <a:cs typeface="+mn-cs"/>
              </a:rPr>
              <a:t>Standardize  |  Optimize  |  Innovate </a:t>
            </a:r>
            <a:endParaRPr lang="en-US" sz="1600" b="1">
              <a:solidFill>
                <a:srgbClr val="FFFFFF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242115" name="Rectangle 2051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7772400" cy="930275"/>
          </a:xfrm>
        </p:spPr>
        <p:txBody>
          <a:bodyPr/>
          <a:lstStyle>
            <a:lvl1pPr>
              <a:lnSpc>
                <a:spcPct val="125000"/>
              </a:lnSpc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2125" name="Rectangle 20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5818188"/>
            <a:ext cx="6400800" cy="658812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000" b="1">
                <a:solidFill>
                  <a:srgbClr val="5F5F5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10D6A-EC58-4B33-80EB-295D1C554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875"/>
            <a:ext cx="2133600" cy="6461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875"/>
            <a:ext cx="6248400" cy="6461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60BC5-C36B-4147-8482-86D00F266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 them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Documents and Settings\sanjeev-singh\Desktop\August\Airlines\the new normal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5413" y="1325563"/>
            <a:ext cx="3251200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 txBox="1">
            <a:spLocks noChangeArrowheads="1"/>
          </p:cNvSpPr>
          <p:nvPr userDrawn="1"/>
        </p:nvSpPr>
        <p:spPr bwMode="gray">
          <a:xfrm>
            <a:off x="4821238" y="3048000"/>
            <a:ext cx="4017962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Font typeface="Wingdings 2" pitchFamily="18" charset="2"/>
              <a:buNone/>
              <a:defRPr/>
            </a:pPr>
            <a:r>
              <a:rPr lang="it-IT" sz="1600" b="1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Standardize  |  Optimize  |  Innovate </a:t>
            </a:r>
            <a:endParaRPr lang="en-US" sz="1600" b="1">
              <a:solidFill>
                <a:srgbClr val="FFFFFF"/>
              </a:solidFill>
              <a:latin typeface="Arial"/>
              <a:ea typeface="ＭＳ Ｐゴシック" pitchFamily="34" charset="-128"/>
              <a:cs typeface="+mn-cs"/>
            </a:endParaRPr>
          </a:p>
        </p:txBody>
      </p:sp>
      <p:pic>
        <p:nvPicPr>
          <p:cNvPr id="7" name="Picture 6" descr="HCL Logo"/>
          <p:cNvPicPr>
            <a:picLocks noChangeAspect="1" noChangeArrowheads="1"/>
          </p:cNvPicPr>
          <p:nvPr userDrawn="1"/>
        </p:nvPicPr>
        <p:blipFill>
          <a:blip r:embed="rId4" cstate="print"/>
          <a:srcRect l="8115" t="31725" r="8223" b="28896"/>
          <a:stretch>
            <a:fillRect/>
          </a:stretch>
        </p:blipFill>
        <p:spPr bwMode="auto">
          <a:xfrm>
            <a:off x="8001000" y="6553200"/>
            <a:ext cx="9874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4486275"/>
            <a:ext cx="7772400" cy="936625"/>
          </a:xfrm>
        </p:spPr>
        <p:txBody>
          <a:bodyPr lIns="91440" tIns="91440" rIns="91440" bIns="91440"/>
          <a:lstStyle>
            <a:lvl1pPr>
              <a:lnSpc>
                <a:spcPct val="125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5400675"/>
            <a:ext cx="7772400" cy="914400"/>
          </a:xfrm>
        </p:spPr>
        <p:txBody>
          <a:bodyPr lIns="91440" tIns="91440" rIns="91440" bIns="91440"/>
          <a:lstStyle>
            <a:lvl1pPr marL="0" indent="0">
              <a:spcBef>
                <a:spcPct val="25000"/>
              </a:spcBef>
              <a:buFont typeface="Wingdings 2" pitchFamily="18" charset="2"/>
              <a:buNone/>
              <a:defRPr sz="1800" b="1">
                <a:solidFill>
                  <a:srgbClr val="5F5F5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3DDA10C-A05B-40E6-A40C-0F31C3B7E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7BD8BBD-F3A6-4649-AD09-F4AC64BAC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80B6FA4-5039-4F1F-9441-BA06710FA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4FCA1CA-9E2A-4666-ADF3-AEBE76200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D982AA-3B50-493F-890F-D847B33FD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7E12881-8474-4299-8813-718753611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7A15E7E-8554-4E45-ABA5-D33E81C19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F8C05-7462-4CE4-8EE4-E1AB8047B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6929903-CBCC-4286-85A7-CF5E60B19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98CD537-4E4D-4DE4-82E0-2AED2FFFE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875"/>
            <a:ext cx="2133600" cy="5729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875"/>
            <a:ext cx="6248400" cy="5729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8C21CBF-9E02-4A19-A00D-FEFE81164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D600-2370-4090-B231-DEC641EB1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C767B-5D4D-4141-9AB7-632693D62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128F9-1144-437F-9F7E-047D69769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BB59-C5B5-4933-A766-EDAA13B39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64463-6DE4-4506-A496-0C75B5ACE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6E96-A0F5-459E-87D5-CF9864A91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A1271-8C4A-4458-AF8C-44BD005A9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 theme1.jpg"/>
          <p:cNvPicPr>
            <a:picLocks noChangeAspect="1"/>
          </p:cNvPicPr>
          <p:nvPr userDrawn="1"/>
        </p:nvPicPr>
        <p:blipFill>
          <a:blip r:embed="rId13" cstate="print"/>
          <a:srcRect l="308" r="824"/>
          <a:stretch>
            <a:fillRect/>
          </a:stretch>
        </p:blipFill>
        <p:spPr bwMode="auto">
          <a:xfrm>
            <a:off x="0" y="0"/>
            <a:ext cx="91440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875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41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cs typeface="+mn-cs"/>
              </a:defRPr>
            </a:lvl1pPr>
          </a:lstStyle>
          <a:p>
            <a:pPr>
              <a:defRPr/>
            </a:pPr>
            <a:fld id="{6C987142-20C1-443F-9601-A780C456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l="8115" t="31725" r="8223" b="28896"/>
          <a:stretch>
            <a:fillRect/>
          </a:stretch>
        </p:blipFill>
        <p:spPr bwMode="auto">
          <a:xfrm>
            <a:off x="8001000" y="6553200"/>
            <a:ext cx="9874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5" r:id="rId2"/>
    <p:sldLayoutId id="2147483794" r:id="rId3"/>
    <p:sldLayoutId id="2147483793" r:id="rId4"/>
    <p:sldLayoutId id="2147483792" r:id="rId5"/>
    <p:sldLayoutId id="2147483791" r:id="rId6"/>
    <p:sldLayoutId id="2147483790" r:id="rId7"/>
    <p:sldLayoutId id="2147483789" r:id="rId8"/>
    <p:sldLayoutId id="2147483788" r:id="rId9"/>
    <p:sldLayoutId id="2147483787" r:id="rId10"/>
    <p:sldLayoutId id="214748378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125" indent="-23812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17488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676275" indent="-209550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904875" indent="-219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 theme1.jpg"/>
          <p:cNvPicPr>
            <a:picLocks noChangeAspect="1"/>
          </p:cNvPicPr>
          <p:nvPr userDrawn="1"/>
        </p:nvPicPr>
        <p:blipFill>
          <a:blip r:embed="rId13" cstate="print"/>
          <a:srcRect l="308" r="824"/>
          <a:stretch>
            <a:fillRect/>
          </a:stretch>
        </p:blipFill>
        <p:spPr bwMode="auto">
          <a:xfrm>
            <a:off x="0" y="0"/>
            <a:ext cx="91440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875"/>
            <a:ext cx="85344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E3FD9B0-F375-453D-8036-B3A3877F7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318" name="Picture 6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l="8115" t="31725" r="8223" b="28896"/>
          <a:stretch>
            <a:fillRect/>
          </a:stretch>
        </p:blipFill>
        <p:spPr bwMode="auto">
          <a:xfrm>
            <a:off x="8001000" y="6553200"/>
            <a:ext cx="987425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85800" indent="-2270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12813" indent="-225425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6002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574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146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71800" indent="-228600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38600" y="4152900"/>
            <a:ext cx="51054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                                                          Simlog Playback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0" y="4686300"/>
            <a:ext cx="2667000" cy="2552700"/>
          </a:xfrm>
        </p:spPr>
        <p:txBody>
          <a:bodyPr/>
          <a:lstStyle/>
          <a:p>
            <a:pPr eaLnBrk="1" hangingPunct="1"/>
            <a:r>
              <a:rPr lang="en-US" dirty="0" smtClean="0"/>
              <a:t>                                                                            Preeti Rathore</a:t>
            </a:r>
          </a:p>
          <a:p>
            <a:pPr eaLnBrk="1" hangingPunct="1"/>
            <a:r>
              <a:rPr lang="en-US" dirty="0" smtClean="0"/>
              <a:t>Garishta Madan</a:t>
            </a:r>
          </a:p>
          <a:p>
            <a:pPr eaLnBrk="1" hangingPunct="1"/>
            <a:r>
              <a:rPr lang="en-US" dirty="0" smtClean="0"/>
              <a:t>Ajay Yadav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and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56" y="1066801"/>
            <a:ext cx="7965145" cy="552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3124200"/>
            <a:ext cx="1981200" cy="9906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Vendor Type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lang="fr-FR" sz="1400" dirty="0" smtClean="0"/>
              <a:t>Consumables,</a:t>
            </a:r>
          </a:p>
          <a:p>
            <a:pPr algn="ctr"/>
            <a:r>
              <a:rPr lang="fr-FR" sz="1400" dirty="0" smtClean="0"/>
              <a:t> </a:t>
            </a:r>
            <a:r>
              <a:rPr lang="fr-FR" sz="1400" dirty="0" err="1" smtClean="0"/>
              <a:t>Aircraft</a:t>
            </a:r>
            <a:r>
              <a:rPr lang="fr-FR" sz="1400" dirty="0" smtClean="0"/>
              <a:t> Rotables </a:t>
            </a:r>
          </a:p>
          <a:p>
            <a:pPr algn="ctr"/>
            <a:r>
              <a:rPr lang="fr-FR" sz="1400" dirty="0" smtClean="0"/>
              <a:t>&amp; Réparables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5000" y="4648200"/>
            <a:ext cx="1981200" cy="838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Vendor Name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3200400"/>
            <a:ext cx="1981200" cy="9144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Department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86400" y="4648200"/>
            <a:ext cx="1981200" cy="838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Contact Details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895600" y="1752600"/>
            <a:ext cx="3962400" cy="5334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Adding A Vendor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>
            <a:stCxn id="25" idx="2"/>
            <a:endCxn id="6" idx="0"/>
          </p:cNvCxnSpPr>
          <p:nvPr/>
        </p:nvCxnSpPr>
        <p:spPr bwMode="auto">
          <a:xfrm flipH="1">
            <a:off x="1905000" y="2286000"/>
            <a:ext cx="2971800" cy="838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>
            <a:stCxn id="25" idx="2"/>
            <a:endCxn id="8" idx="0"/>
          </p:cNvCxnSpPr>
          <p:nvPr/>
        </p:nvCxnSpPr>
        <p:spPr bwMode="auto">
          <a:xfrm flipH="1">
            <a:off x="2895600" y="2286000"/>
            <a:ext cx="1981200" cy="2362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25" idx="2"/>
            <a:endCxn id="11" idx="0"/>
          </p:cNvCxnSpPr>
          <p:nvPr/>
        </p:nvCxnSpPr>
        <p:spPr bwMode="auto">
          <a:xfrm>
            <a:off x="4876800" y="2286000"/>
            <a:ext cx="2362200" cy="914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5" name="Straight Arrow Connector 34"/>
          <p:cNvCxnSpPr>
            <a:stCxn id="25" idx="2"/>
            <a:endCxn id="13" idx="0"/>
          </p:cNvCxnSpPr>
          <p:nvPr/>
        </p:nvCxnSpPr>
        <p:spPr bwMode="auto">
          <a:xfrm>
            <a:off x="4876800" y="2286000"/>
            <a:ext cx="1600200" cy="2362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13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0009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816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124200" y="6477000"/>
            <a:ext cx="2133600" cy="238125"/>
          </a:xfrm>
        </p:spPr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81000" y="1905000"/>
            <a:ext cx="1143000" cy="6096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Sim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Tech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895600" y="1143000"/>
            <a:ext cx="3962400" cy="5334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System Roles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200" y="1905000"/>
            <a:ext cx="762000" cy="6096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Admin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562600" y="1905000"/>
            <a:ext cx="1143000" cy="6096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In Flight User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91000" y="1905000"/>
            <a:ext cx="1143000" cy="6096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FFA </a:t>
            </a:r>
          </a:p>
          <a:p>
            <a:pPr algn="ctr"/>
            <a:r>
              <a:rPr lang="en-US" sz="1400" dirty="0" smtClean="0"/>
              <a:t>Instructor 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895600" y="1905000"/>
            <a:ext cx="1143000" cy="6096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Sim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Instructor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</a:t>
            </a:r>
          </a:p>
          <a:p>
            <a:pPr algn="ctr"/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check Pilots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00200" y="1905000"/>
            <a:ext cx="1143000" cy="6096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Flight Ops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Training Mgr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1000" y="2667000"/>
            <a:ext cx="11430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Completing </a:t>
            </a:r>
          </a:p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 flight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81000" y="3200400"/>
            <a:ext cx="11430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Changing </a:t>
            </a:r>
          </a:p>
          <a:p>
            <a:pPr algn="ctr"/>
            <a:r>
              <a:rPr lang="en-US" sz="1200" dirty="0" smtClean="0"/>
              <a:t>Device status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1000" y="3810000"/>
            <a:ext cx="11430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Adding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1000" y="4343400"/>
            <a:ext cx="1143000" cy="10668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Adding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corrective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 for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81000" y="5562600"/>
            <a:ext cx="11430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Extending</a:t>
            </a:r>
            <a:endParaRPr kumimoji="0" lang="en-US" sz="12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81000" y="6095999"/>
            <a:ext cx="1143000" cy="619125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Relocating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parts</a:t>
            </a:r>
          </a:p>
          <a:p>
            <a:pPr algn="ctr"/>
            <a:r>
              <a:rPr lang="en-US" sz="1200" baseline="0" dirty="0" smtClean="0"/>
              <a:t>And components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600200" y="3200400"/>
            <a:ext cx="11430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Extending</a:t>
            </a:r>
            <a:endParaRPr kumimoji="0" lang="en-US" sz="12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600200" y="2667000"/>
            <a:ext cx="11430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Adding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600200" y="3810000"/>
            <a:ext cx="1143000" cy="10668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Modifying</a:t>
            </a:r>
          </a:p>
          <a:p>
            <a:pPr algn="ctr"/>
            <a:r>
              <a:rPr lang="en-US" sz="1400" dirty="0" smtClean="0"/>
              <a:t>original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</a:p>
          <a:p>
            <a:pPr algn="ctr"/>
            <a:r>
              <a:rPr lang="en-US" sz="1400" dirty="0" smtClean="0"/>
              <a:t>information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95600" y="2743200"/>
            <a:ext cx="1143000" cy="10668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Entering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time log</a:t>
            </a:r>
          </a:p>
          <a:p>
            <a:pPr algn="ctr"/>
            <a:r>
              <a:rPr lang="en-US" sz="1400" dirty="0" smtClean="0"/>
              <a:t>Crew training </a:t>
            </a:r>
          </a:p>
          <a:p>
            <a:pPr algn="ctr"/>
            <a:r>
              <a:rPr lang="en-US" sz="1400" dirty="0" smtClean="0"/>
              <a:t>Event in </a:t>
            </a:r>
            <a:r>
              <a:rPr lang="en-US" sz="1400" dirty="0" err="1" smtClean="0"/>
              <a:t>sim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895600" y="3962400"/>
            <a:ext cx="11430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Adding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191000" y="2743200"/>
            <a:ext cx="11430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Adding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91000" y="3276600"/>
            <a:ext cx="1143000" cy="6858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Reviewing </a:t>
            </a:r>
          </a:p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Open</a:t>
            </a:r>
            <a:endParaRPr kumimoji="0" lang="en-US" sz="12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62600" y="2733676"/>
            <a:ext cx="11430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Completing </a:t>
            </a:r>
          </a:p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 flight (IF)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562600" y="3267076"/>
            <a:ext cx="1143000" cy="542924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Changing </a:t>
            </a:r>
          </a:p>
          <a:p>
            <a:pPr algn="ctr"/>
            <a:r>
              <a:rPr lang="en-US" sz="1200" dirty="0" smtClean="0"/>
              <a:t>Device status</a:t>
            </a:r>
          </a:p>
          <a:p>
            <a:pPr algn="ctr"/>
            <a:r>
              <a:rPr lang="en-US" sz="1200" dirty="0" smtClean="0"/>
              <a:t>(for IF)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562600" y="3876676"/>
            <a:ext cx="1143000" cy="619124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Adding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(for IF)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62600" y="4724400"/>
            <a:ext cx="1143000" cy="10668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Adding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corrective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 for IF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562600" y="5934076"/>
            <a:ext cx="1143000" cy="771524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Extending</a:t>
            </a:r>
            <a:endParaRPr kumimoji="0" lang="en-US" sz="12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Discrepancies</a:t>
            </a:r>
          </a:p>
          <a:p>
            <a:pPr algn="ctr"/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(for IF)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934200" y="2743200"/>
            <a:ext cx="838200" cy="762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 </a:t>
            </a:r>
          </a:p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</a:t>
            </a:r>
          </a:p>
          <a:p>
            <a:pPr algn="ctr"/>
            <a:r>
              <a:rPr lang="en-US" sz="1200" dirty="0" smtClean="0"/>
              <a:t>repair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934200" y="3810000"/>
            <a:ext cx="8382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Manage</a:t>
            </a:r>
          </a:p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vendors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924800" y="1905000"/>
            <a:ext cx="914400" cy="6096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ATOM </a:t>
            </a:r>
          </a:p>
          <a:p>
            <a:pPr algn="ctr"/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Admin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924800" y="2743200"/>
            <a:ext cx="914400" cy="762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Add/update</a:t>
            </a:r>
          </a:p>
          <a:p>
            <a:pPr algn="ctr"/>
            <a:r>
              <a:rPr lang="en-US" sz="1200" dirty="0" smtClean="0"/>
              <a:t>Class Plan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924800" y="3733800"/>
            <a:ext cx="914400" cy="762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Add/update</a:t>
            </a:r>
          </a:p>
          <a:p>
            <a:pPr algn="ctr"/>
            <a:r>
              <a:rPr lang="en-US" sz="1200" dirty="0" smtClean="0"/>
              <a:t>Class Roster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Straight Connector 80"/>
          <p:cNvCxnSpPr>
            <a:stCxn id="6" idx="1"/>
            <a:endCxn id="37" idx="1"/>
          </p:cNvCxnSpPr>
          <p:nvPr/>
        </p:nvCxnSpPr>
        <p:spPr bwMode="auto">
          <a:xfrm>
            <a:off x="381000" y="2209800"/>
            <a:ext cx="0" cy="41957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</p:cxnSp>
      <p:cxnSp>
        <p:nvCxnSpPr>
          <p:cNvPr id="83" name="Straight Arrow Connector 82"/>
          <p:cNvCxnSpPr>
            <a:stCxn id="21" idx="1"/>
            <a:endCxn id="42" idx="1"/>
          </p:cNvCxnSpPr>
          <p:nvPr/>
        </p:nvCxnSpPr>
        <p:spPr bwMode="auto">
          <a:xfrm>
            <a:off x="1600200" y="2209800"/>
            <a:ext cx="0" cy="2133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85" name="Straight Arrow Connector 84"/>
          <p:cNvCxnSpPr>
            <a:stCxn id="20" idx="1"/>
            <a:endCxn id="45" idx="1"/>
          </p:cNvCxnSpPr>
          <p:nvPr/>
        </p:nvCxnSpPr>
        <p:spPr bwMode="auto">
          <a:xfrm>
            <a:off x="2895600" y="2209800"/>
            <a:ext cx="0" cy="19431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87" name="Straight Arrow Connector 86"/>
          <p:cNvCxnSpPr>
            <a:stCxn id="19" idx="1"/>
            <a:endCxn id="47" idx="1"/>
          </p:cNvCxnSpPr>
          <p:nvPr/>
        </p:nvCxnSpPr>
        <p:spPr bwMode="auto">
          <a:xfrm>
            <a:off x="4191000" y="2209800"/>
            <a:ext cx="0" cy="14097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89" name="Straight Arrow Connector 88"/>
          <p:cNvCxnSpPr>
            <a:stCxn id="18" idx="1"/>
            <a:endCxn id="52" idx="1"/>
          </p:cNvCxnSpPr>
          <p:nvPr/>
        </p:nvCxnSpPr>
        <p:spPr bwMode="auto">
          <a:xfrm>
            <a:off x="5562600" y="2209800"/>
            <a:ext cx="0" cy="411003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1" name="Straight Arrow Connector 90"/>
          <p:cNvCxnSpPr>
            <a:stCxn id="17" idx="1"/>
            <a:endCxn id="55" idx="1"/>
          </p:cNvCxnSpPr>
          <p:nvPr/>
        </p:nvCxnSpPr>
        <p:spPr bwMode="auto">
          <a:xfrm>
            <a:off x="6934200" y="2209800"/>
            <a:ext cx="0" cy="17907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3" name="Straight Arrow Connector 92"/>
          <p:cNvCxnSpPr>
            <a:stCxn id="57" idx="1"/>
            <a:endCxn id="60" idx="1"/>
          </p:cNvCxnSpPr>
          <p:nvPr/>
        </p:nvCxnSpPr>
        <p:spPr bwMode="auto">
          <a:xfrm>
            <a:off x="7924800" y="2209800"/>
            <a:ext cx="0" cy="1905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5" name="Straight Arrow Connector 94"/>
          <p:cNvCxnSpPr>
            <a:stCxn id="25" idx="2"/>
            <a:endCxn id="6" idx="0"/>
          </p:cNvCxnSpPr>
          <p:nvPr/>
        </p:nvCxnSpPr>
        <p:spPr bwMode="auto">
          <a:xfrm flipH="1">
            <a:off x="952500" y="1676400"/>
            <a:ext cx="3924300" cy="228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7" name="Straight Arrow Connector 96"/>
          <p:cNvCxnSpPr>
            <a:stCxn id="25" idx="2"/>
            <a:endCxn id="21" idx="0"/>
          </p:cNvCxnSpPr>
          <p:nvPr/>
        </p:nvCxnSpPr>
        <p:spPr bwMode="auto">
          <a:xfrm flipH="1">
            <a:off x="2171700" y="1676400"/>
            <a:ext cx="2705100" cy="228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9" name="Straight Arrow Connector 98"/>
          <p:cNvCxnSpPr>
            <a:stCxn id="25" idx="2"/>
            <a:endCxn id="20" idx="0"/>
          </p:cNvCxnSpPr>
          <p:nvPr/>
        </p:nvCxnSpPr>
        <p:spPr bwMode="auto">
          <a:xfrm flipH="1">
            <a:off x="3467100" y="1676400"/>
            <a:ext cx="1409700" cy="228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>
            <a:stCxn id="25" idx="2"/>
            <a:endCxn id="19" idx="0"/>
          </p:cNvCxnSpPr>
          <p:nvPr/>
        </p:nvCxnSpPr>
        <p:spPr bwMode="auto">
          <a:xfrm flipH="1">
            <a:off x="4762500" y="1676400"/>
            <a:ext cx="114300" cy="228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103" name="Straight Arrow Connector 102"/>
          <p:cNvCxnSpPr>
            <a:stCxn id="25" idx="2"/>
            <a:endCxn id="18" idx="0"/>
          </p:cNvCxnSpPr>
          <p:nvPr/>
        </p:nvCxnSpPr>
        <p:spPr bwMode="auto">
          <a:xfrm>
            <a:off x="4876800" y="1676400"/>
            <a:ext cx="1257300" cy="228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105" name="Straight Arrow Connector 104"/>
          <p:cNvCxnSpPr>
            <a:stCxn id="25" idx="2"/>
            <a:endCxn id="17" idx="0"/>
          </p:cNvCxnSpPr>
          <p:nvPr/>
        </p:nvCxnSpPr>
        <p:spPr bwMode="auto">
          <a:xfrm>
            <a:off x="4876800" y="1676400"/>
            <a:ext cx="2438400" cy="228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107" name="Straight Arrow Connector 106"/>
          <p:cNvCxnSpPr>
            <a:stCxn id="25" idx="2"/>
            <a:endCxn id="57" idx="0"/>
          </p:cNvCxnSpPr>
          <p:nvPr/>
        </p:nvCxnSpPr>
        <p:spPr bwMode="auto">
          <a:xfrm>
            <a:off x="4876800" y="1676400"/>
            <a:ext cx="3505200" cy="228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CB670F-2A02-42B3-96F4-CDADD61A009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65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OQS Simlog Technical Diagram</a:t>
            </a:r>
          </a:p>
        </p:txBody>
      </p:sp>
      <p:sp>
        <p:nvSpPr>
          <p:cNvPr id="66569" name="Slide Number Placeholder 3"/>
          <p:cNvSpPr txBox="1">
            <a:spLocks noGrp="1"/>
          </p:cNvSpPr>
          <p:nvPr/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fld id="{85C4BCA8-8BCA-42D2-A7E7-CE4C0C528E21}" type="slidenum">
              <a:rPr lang="en-US" sz="800"/>
              <a:pPr algn="ctr"/>
              <a:t>15</a:t>
            </a:fld>
            <a:endParaRPr lang="en-US" sz="800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8839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21F245D-4CDC-4B41-B979-DBC6F6CBDDC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OQS Simlog - Batch Process</a:t>
            </a:r>
          </a:p>
        </p:txBody>
      </p:sp>
      <p:sp>
        <p:nvSpPr>
          <p:cNvPr id="33795" name="Slide Number Placeholder 3"/>
          <p:cNvSpPr txBox="1">
            <a:spLocks noGrp="1"/>
          </p:cNvSpPr>
          <p:nvPr/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fld id="{D4A25F79-A5F6-4C56-81A4-CC5B2351E07D}" type="slidenum">
              <a:rPr lang="en-US" sz="800"/>
              <a:pPr algn="ctr"/>
              <a:t>16</a:t>
            </a:fld>
            <a:endParaRPr lang="en-US" sz="800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914400" y="1447800"/>
          <a:ext cx="7467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5063996" imgH="2662947" progId="">
                  <p:embed/>
                </p:oleObj>
              </mc:Choice>
              <mc:Fallback>
                <p:oleObj name="Visio" r:id="rId4" imgW="5063996" imgH="266294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4676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667000" y="1447800"/>
            <a:ext cx="3429000" cy="6858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Sim</a:t>
            </a:r>
            <a:r>
              <a:rPr lang="en-US" sz="1800" dirty="0" smtClean="0"/>
              <a:t>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og Batch Jobs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09800" y="3276600"/>
            <a:ext cx="2133600" cy="21336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Update Resource</a:t>
            </a:r>
          </a:p>
          <a:p>
            <a:pPr algn="ctr"/>
            <a:r>
              <a:rPr lang="en-US" sz="2000" dirty="0" smtClean="0"/>
              <a:t>Status</a:t>
            </a:r>
          </a:p>
          <a:p>
            <a:pPr algn="ctr"/>
            <a:r>
              <a:rPr lang="en-US" sz="2000" b="1" dirty="0" smtClean="0"/>
              <a:t>At 12:05 AM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algn="ctr"/>
            <a:r>
              <a:rPr lang="en-US" sz="1400" dirty="0" smtClean="0"/>
              <a:t>System check all </a:t>
            </a:r>
          </a:p>
          <a:p>
            <a:pPr algn="ctr"/>
            <a:r>
              <a:rPr lang="en-US" sz="1400" dirty="0" smtClean="0"/>
              <a:t>open discrepancies for </a:t>
            </a:r>
          </a:p>
          <a:p>
            <a:pPr algn="ctr"/>
            <a:r>
              <a:rPr lang="en-US" sz="1400" dirty="0" smtClean="0"/>
              <a:t>the simulators if any due </a:t>
            </a:r>
          </a:p>
          <a:p>
            <a:pPr algn="ctr"/>
            <a:r>
              <a:rPr lang="en-US" sz="1400" dirty="0" smtClean="0"/>
              <a:t>date passed status will </a:t>
            </a:r>
          </a:p>
          <a:p>
            <a:pPr algn="ctr"/>
            <a:r>
              <a:rPr lang="en-US" sz="1400" dirty="0" smtClean="0"/>
              <a:t>turn to down if it is UP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29200" y="3276600"/>
            <a:ext cx="2133600" cy="2133600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Update Preflight </a:t>
            </a:r>
          </a:p>
          <a:p>
            <a:pPr algn="ctr"/>
            <a:r>
              <a:rPr lang="en-US" sz="2000" b="1" dirty="0" smtClean="0"/>
              <a:t>At 4:05 AM</a:t>
            </a:r>
          </a:p>
          <a:p>
            <a:pPr algn="ctr"/>
            <a:r>
              <a:rPr lang="en-US" sz="1600" dirty="0" smtClean="0"/>
              <a:t>System set all devices</a:t>
            </a:r>
          </a:p>
          <a:p>
            <a:pPr algn="ctr"/>
            <a:r>
              <a:rPr lang="en-US" sz="1600" dirty="0" smtClean="0"/>
              <a:t>Status ready for </a:t>
            </a:r>
          </a:p>
          <a:p>
            <a:pPr algn="ctr"/>
            <a:r>
              <a:rPr lang="en-US" sz="1600" dirty="0" smtClean="0"/>
              <a:t>preflight </a:t>
            </a:r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 bwMode="auto">
          <a:xfrm flipH="1">
            <a:off x="3276600" y="2133600"/>
            <a:ext cx="1104900" cy="1143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>
            <a:stCxn id="7" idx="2"/>
          </p:cNvCxnSpPr>
          <p:nvPr/>
        </p:nvCxnSpPr>
        <p:spPr bwMode="auto">
          <a:xfrm>
            <a:off x="4381500" y="2133600"/>
            <a:ext cx="1714500" cy="1143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Simlog Server Information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533160"/>
          <a:ext cx="8534400" cy="479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391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/>
                        <a:t>Environment / Servers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 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PROD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SDC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SAT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ITEST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DEV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ETL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391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Websphere /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i.e. Application Servers 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xlpwas07/08/09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/>
                      </a:r>
                      <a:br>
                        <a:rPr lang="en-US" sz="1000" b="1" u="none" strike="noStrike" dirty="0"/>
                      </a:b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xlswas01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xlqwas03/04</a:t>
                      </a:r>
                      <a:br>
                        <a:rPr lang="en-US" sz="1000" b="1" u="none" strike="noStrike"/>
                      </a:br>
                      <a:endParaRPr lang="en-US" sz="1000" b="1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xltwas03/04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xldwas06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328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Frameworks/Mule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same as RK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xspsvc21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xspsvc22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xspsvc15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xspsvc16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xsqsvc07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xsqsvc08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xstsvc01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xstsvc02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xsdsvc05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xsdsvc06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391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AOS - 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Our service is called 'Enterprise Facility Service' version 1.6.0.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 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xlqsvc03/04 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/>
                        <a:t>xldsvc03/04/05/06/07</a:t>
                      </a:r>
                      <a:endParaRPr lang="en-US" sz="1000" b="1" i="0" u="none" strike="noStrike" dirty="0"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391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Batch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xspbat01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xsqsvc01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xsqsvc02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 </a:t>
                      </a:r>
                      <a:endParaRPr lang="en-US" sz="1000" b="1" i="0" u="none" strike="noStrike">
                        <a:solidFill>
                          <a:srgbClr val="00B0F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391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Web Servers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xspweb09/10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xspweb08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xsqweb11/12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xstweb15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xsdweb01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628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OQS database 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SHRTFRP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xlprac11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xlprac12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SHRTFRP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xlsrac09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xlsrac10</a:t>
                      </a:r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SHRTFRQ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xlqodb05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xlqodb06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SHRTFRD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OQS_ADMIN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xldodb01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xldodb02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xldodb03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xldodb04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SHRTFRD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OQS_DEV_ADMIN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xldodb01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xldodb02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xldodb03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xldodb04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</a:tr>
              <a:tr h="41923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BO Servers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swara.swacorp.com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ms2boe11 – 18, msboe19 – 20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/>
                      </a:r>
                      <a:br>
                        <a:rPr lang="en-US" sz="1000" b="1" u="none" strike="noStrike"/>
                      </a:br>
                      <a:endParaRPr lang="en-US" sz="1000" b="1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/>
                        <a:t>swaraqa.swacorp.com </a:t>
                      </a:r>
                      <a:br>
                        <a:rPr lang="en-US" sz="1000" b="1" u="none" strike="noStrike"/>
                      </a:br>
                      <a:r>
                        <a:rPr lang="en-US" sz="1000" b="1" u="none" strike="noStrike"/>
                        <a:t>msqaboe11 – 15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swaradevt.swacorp.com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Alpha: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swaradeva.swacorp.com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swaradev.swacorp.com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>msdevboe01 – 04</a:t>
                      </a:r>
                      <a:br>
                        <a:rPr lang="en-US" sz="1000" b="1" u="none" strike="noStrike" dirty="0"/>
                      </a:br>
                      <a:r>
                        <a:rPr lang="en-US" sz="1000" b="1" u="none" strike="noStrike" dirty="0"/>
                        <a:t/>
                      </a:r>
                      <a:br>
                        <a:rPr lang="en-US" sz="1000" b="1" u="none" strike="noStrike" dirty="0"/>
                      </a:b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 dirty="0"/>
                        <a:t> 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893B5-FDC4-4DDB-A79F-FB4ACE2D739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OQS Simlog Operational Information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Usage (Client Perceptive)</a:t>
            </a:r>
          </a:p>
          <a:p>
            <a:pPr>
              <a:buNone/>
            </a:pPr>
            <a:r>
              <a:rPr lang="en-US" dirty="0" smtClean="0"/>
              <a:t>		24 Hours/day including weekends	</a:t>
            </a:r>
          </a:p>
          <a:p>
            <a:r>
              <a:rPr lang="en-US" dirty="0" smtClean="0"/>
              <a:t>Quarterly Maintenance Releases</a:t>
            </a:r>
          </a:p>
          <a:p>
            <a:r>
              <a:rPr lang="en-US" dirty="0" smtClean="0"/>
              <a:t>OQS-Simlog is “Critical To Business” Application.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SOX Compliance – NA                                               PCI Compliance – NA</a:t>
            </a:r>
          </a:p>
          <a:p>
            <a:pPr>
              <a:buNone/>
            </a:pPr>
            <a:r>
              <a:rPr lang="en-US" sz="1400" dirty="0" smtClean="0"/>
              <a:t>Critical Incident Report -  None Reported                  BCP Event - None</a:t>
            </a:r>
            <a:r>
              <a:rPr lang="en-US" dirty="0" smtClean="0"/>
              <a:t> Reported                                                     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fld id="{FCE7129C-9326-4508-92E8-394E449FC642}" type="slidenum">
              <a:rPr lang="en-US" sz="800"/>
              <a:pPr algn="ctr"/>
              <a:t>18</a:t>
            </a:fld>
            <a:endParaRPr lang="en-US" sz="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2918B6-3B5F-473F-8611-1E3EBCD7020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OQS Simlog Ticket Information</a:t>
            </a:r>
          </a:p>
        </p:txBody>
      </p:sp>
      <p:graphicFrame>
        <p:nvGraphicFramePr>
          <p:cNvPr id="72736" name="Group 32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34400" cy="1139190"/>
        </p:xfrm>
        <a:graphic>
          <a:graphicData uri="http://schemas.openxmlformats.org/drawingml/2006/table">
            <a:tbl>
              <a:tblPr/>
              <a:tblGrid>
                <a:gridCol w="1706563"/>
                <a:gridCol w="1706562"/>
                <a:gridCol w="1708150"/>
                <a:gridCol w="1706563"/>
                <a:gridCol w="17065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Parameter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Urgent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High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Medium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Yearly Ticket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(based on 2010 data)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2413" marR="1024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72733" name="Slide Number Placeholder 3"/>
          <p:cNvSpPr txBox="1">
            <a:spLocks noGrp="1"/>
          </p:cNvSpPr>
          <p:nvPr/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fld id="{F731128F-FBAF-4619-B8B8-936C51C22327}" type="slidenum">
              <a:rPr lang="en-US" sz="800"/>
              <a:pPr algn="ctr"/>
              <a:t>19</a:t>
            </a:fld>
            <a:endParaRPr lang="en-US" sz="800"/>
          </a:p>
        </p:txBody>
      </p:sp>
      <p:sp>
        <p:nvSpPr>
          <p:cNvPr id="72734" name="TextBox 6"/>
          <p:cNvSpPr txBox="1">
            <a:spLocks noChangeArrowheads="1"/>
          </p:cNvSpPr>
          <p:nvPr/>
        </p:nvSpPr>
        <p:spPr bwMode="auto">
          <a:xfrm>
            <a:off x="304800" y="2408238"/>
            <a:ext cx="8534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Queue Name – OQS Support</a:t>
            </a:r>
          </a:p>
          <a:p>
            <a:pPr>
              <a:buFontTx/>
              <a:buChar char="-"/>
            </a:pPr>
            <a:r>
              <a:rPr lang="en-US" sz="1800" dirty="0" smtClean="0"/>
              <a:t> Majority of Tickets are from </a:t>
            </a:r>
            <a:r>
              <a:rPr lang="en-US" sz="1800" dirty="0" err="1" smtClean="0"/>
              <a:t>iTops</a:t>
            </a:r>
            <a:r>
              <a:rPr lang="en-US" sz="1800" dirty="0" smtClean="0"/>
              <a:t> Monitoring system.</a:t>
            </a:r>
          </a:p>
          <a:p>
            <a:pPr>
              <a:buFontTx/>
              <a:buChar char="-"/>
            </a:pPr>
            <a:r>
              <a:rPr lang="en-US" sz="1800" dirty="0" smtClean="0"/>
              <a:t> URGENT/HIGH/MEDIUM tickets are paged and LOW tickets are emailed.</a:t>
            </a:r>
          </a:p>
          <a:p>
            <a:pPr>
              <a:buFontTx/>
              <a:buChar char="-"/>
            </a:pPr>
            <a:endParaRPr lang="en-US" sz="1800" dirty="0"/>
          </a:p>
          <a:p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C66C1C-C6C2-4F80-939C-D11AC47DCF2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Process &amp; Application Mapping</a:t>
            </a:r>
          </a:p>
          <a:p>
            <a:r>
              <a:rPr lang="en-US" dirty="0" smtClean="0"/>
              <a:t>OQS Simlog Functional Overview</a:t>
            </a:r>
          </a:p>
          <a:p>
            <a:r>
              <a:rPr lang="en-US" dirty="0" smtClean="0"/>
              <a:t>OQS Simlog Technical Overview</a:t>
            </a:r>
          </a:p>
          <a:p>
            <a:r>
              <a:rPr lang="en-US" dirty="0" smtClean="0"/>
              <a:t>OQS Simlog Operational Overview</a:t>
            </a:r>
          </a:p>
          <a:p>
            <a:r>
              <a:rPr lang="en-US" dirty="0" smtClean="0"/>
              <a:t>OQS Simlog Ticket Information</a:t>
            </a:r>
          </a:p>
          <a:p>
            <a:r>
              <a:rPr lang="en-US" dirty="0" smtClean="0"/>
              <a:t>OQS Simlog Inventory Status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fld id="{E87E2E9D-7C22-4CD5-B8FF-BC1C30E3D752}" type="slidenum">
              <a:rPr lang="en-US" sz="800"/>
              <a:pPr algn="ctr"/>
              <a:t>2</a:t>
            </a:fld>
            <a:endParaRPr lang="en-US" sz="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A6153-A707-4FF6-953A-3AFA3ECD57C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OQS Simlog Inventory Status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-152400" y="854075"/>
            <a:ext cx="9144000" cy="60039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fld id="{71079A58-C1CB-42E3-9E28-4613BA9B8A7A}" type="slidenum">
              <a:rPr lang="en-US" sz="800"/>
              <a:pPr algn="ctr"/>
              <a:t>20</a:t>
            </a:fld>
            <a:endParaRPr lang="en-US" sz="800"/>
          </a:p>
        </p:txBody>
      </p:sp>
      <p:graphicFrame>
        <p:nvGraphicFramePr>
          <p:cNvPr id="8" name="Group 104"/>
          <p:cNvGraphicFramePr>
            <a:graphicFrameLocks noGrp="1"/>
          </p:cNvGraphicFramePr>
          <p:nvPr/>
        </p:nvGraphicFramePr>
        <p:xfrm>
          <a:off x="304800" y="685804"/>
          <a:ext cx="8839201" cy="6690360"/>
        </p:xfrm>
        <a:graphic>
          <a:graphicData uri="http://schemas.openxmlformats.org/drawingml/2006/table">
            <a:tbl>
              <a:tblPr/>
              <a:tblGrid>
                <a:gridCol w="3415145"/>
                <a:gridCol w="2712028"/>
                <a:gridCol w="2712028"/>
              </a:tblGrid>
              <a:tr h="224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Details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Technical Documentation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95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Functional Documentation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95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Operational Documentation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95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Database Technology (and version)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Oracle 10G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95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Web Server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Tomcat 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95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Front End 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Production Server(s)/Mule Servers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xlpwas07/08/09/xs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psvc21, xspsvc22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Production Database(s)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SHRTFRP/xlprac11/xlprac12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32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Production  BO Server(s)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swara.swacorp.com /ms2boe11 – 18, msboe19 – 20</a:t>
                      </a:r>
                    </a:p>
                    <a:p>
                      <a:pPr rtl="0"/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QA Server(s)/Mule Servers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xlqwas03/04/x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sqsvc07, xsqsvc08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QA Database(s)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SHRTFRQ/xlqodb05/xlqodb06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671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QA BO Server(s)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swaraqa.swacorp.com msqaboe11 – 15</a:t>
                      </a:r>
                    </a:p>
                    <a:p>
                      <a:pPr rtl="0"/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ITest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Server(s)/Mule Server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xltwas03/04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/xstsvc01, xstsvc02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ITest Database(s)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SHRTFRD OQS_ADMIN/xldodb01/xldodb02/xldodb03/xldodb04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32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ITest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 BO Server(s)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swaradevt.swacorp.com</a:t>
                      </a:r>
                      <a:b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Alpha:swaradeva.swacorp.com</a:t>
                      </a: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rtl="0"/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Dev Server(s)/Mule Server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xldwas06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/xsdsvc05, xsdsvc06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Dev Database(s)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SHRTFRD OQS_DEV_ADMIN/xldodb01/xldodb02/xldodb03/xldodb04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Dev BO Server 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ea typeface="+mn-ea"/>
                          <a:cs typeface="Arial" pitchFamily="34" charset="0"/>
                        </a:rPr>
                        <a:t>swaradev.swacorp.com / msdevboe01 – 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955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Source Code Repository &amp; Configuration Mgmt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Clearcase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Developer's Toolset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Code Generation Tool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Free marker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Release Schedule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r>
              <a:rPr lang="en-US" b="1" dirty="0" smtClean="0"/>
              <a:t>Discrepancy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Preflight</a:t>
            </a:r>
          </a:p>
          <a:p>
            <a:r>
              <a:rPr lang="en-US" b="1" dirty="0" smtClean="0"/>
              <a:t>Device Status</a:t>
            </a:r>
          </a:p>
          <a:p>
            <a:r>
              <a:rPr lang="en-US" b="1" dirty="0" smtClean="0"/>
              <a:t>Time log</a:t>
            </a:r>
          </a:p>
          <a:p>
            <a:r>
              <a:rPr lang="en-US" b="1" dirty="0" smtClean="0"/>
              <a:t>Class Plan</a:t>
            </a:r>
          </a:p>
          <a:p>
            <a:r>
              <a:rPr lang="en-US" b="1" dirty="0" smtClean="0"/>
              <a:t>Class Roster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OQS SIMLOG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marL="342900" indent="-342900">
              <a:buClr>
                <a:srgbClr val="3366CC"/>
              </a:buClr>
              <a:buSzPct val="125000"/>
              <a:buFont typeface="Wingdings" pitchFamily="2" charset="2"/>
              <a:buNone/>
            </a:pPr>
            <a:endParaRPr lang="en-US" sz="1200" dirty="0" smtClean="0"/>
          </a:p>
          <a:p>
            <a:pPr marL="800100" lvl="1" indent="-342900">
              <a:buClr>
                <a:srgbClr val="3366CC"/>
              </a:buClr>
              <a:buSzPct val="125000"/>
            </a:pPr>
            <a:r>
              <a:rPr lang="en-US" dirty="0" smtClean="0">
                <a:ea typeface="+mn-ea"/>
                <a:cs typeface="+mn-cs"/>
              </a:rPr>
              <a:t>Maintains records for Simulation devices </a:t>
            </a:r>
          </a:p>
          <a:p>
            <a:pPr marL="800100" lvl="1" indent="-342900">
              <a:buClr>
                <a:srgbClr val="3366CC"/>
              </a:buClr>
              <a:buSzPct val="125000"/>
            </a:pPr>
            <a:r>
              <a:rPr lang="en-US" dirty="0" smtClean="0">
                <a:ea typeface="+mn-ea"/>
                <a:cs typeface="+mn-cs"/>
              </a:rPr>
              <a:t>Records Discrepancies</a:t>
            </a:r>
          </a:p>
          <a:p>
            <a:pPr marL="800100" lvl="1" indent="-342900">
              <a:buClr>
                <a:srgbClr val="3366CC"/>
              </a:buClr>
              <a:buSzPct val="125000"/>
            </a:pPr>
            <a:r>
              <a:rPr lang="en-US" dirty="0" smtClean="0">
                <a:ea typeface="+mn-ea"/>
                <a:cs typeface="+mn-cs"/>
              </a:rPr>
              <a:t>Records the daily check (“Preflight”)</a:t>
            </a:r>
          </a:p>
          <a:p>
            <a:pPr marL="800100" lvl="1" indent="-342900">
              <a:buClr>
                <a:srgbClr val="3366CC"/>
              </a:buClr>
              <a:buSzPct val="125000"/>
            </a:pPr>
            <a:r>
              <a:rPr lang="en-US" dirty="0" smtClean="0">
                <a:ea typeface="+mn-ea"/>
                <a:cs typeface="+mn-cs"/>
              </a:rPr>
              <a:t>Enters a “time log” of the training that is conducted in the simulators</a:t>
            </a:r>
          </a:p>
          <a:p>
            <a:pPr marL="800100" lvl="1" indent="-342900">
              <a:buClr>
                <a:srgbClr val="3366CC"/>
              </a:buClr>
              <a:buSzPct val="125000"/>
            </a:pPr>
            <a:r>
              <a:rPr lang="en-US" dirty="0" smtClean="0">
                <a:ea typeface="+mn-ea"/>
                <a:cs typeface="+mn-cs"/>
              </a:rPr>
              <a:t> Records if a simulator is “Status”</a:t>
            </a:r>
          </a:p>
          <a:p>
            <a:pPr marL="800100" lvl="1" indent="-342900">
              <a:buClr>
                <a:srgbClr val="3366CC"/>
              </a:buClr>
              <a:buSzPct val="125000"/>
            </a:pPr>
            <a:r>
              <a:rPr lang="en-US" dirty="0" smtClean="0">
                <a:ea typeface="+mn-ea"/>
                <a:cs typeface="+mn-cs"/>
              </a:rPr>
              <a:t>Manages Inventory– includes parts on the simulators and those in stock.</a:t>
            </a:r>
          </a:p>
          <a:p>
            <a:pPr marL="800100" lvl="1" indent="-342900">
              <a:buClr>
                <a:srgbClr val="3366CC"/>
              </a:buClr>
              <a:buSzPct val="125000"/>
            </a:pPr>
            <a:r>
              <a:rPr lang="en-US" dirty="0" smtClean="0">
                <a:ea typeface="+mn-ea"/>
                <a:cs typeface="+mn-cs"/>
              </a:rPr>
              <a:t>Reports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Functional Elements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" y="1397000"/>
          <a:ext cx="7924800" cy="4851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0600"/>
                <a:gridCol w="6934200"/>
              </a:tblGrid>
              <a:tr h="1193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/>
                        <a:t>Level 1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1193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Level 2</a:t>
                      </a:r>
                    </a:p>
                    <a:p>
                      <a:pPr marL="0" algn="l" defTabSz="914400" rtl="0" eaLnBrk="1" latinLnBrk="0" hangingPunct="1"/>
                      <a:endParaRPr lang="en-US" sz="1800" b="0" kern="1200" dirty="0" smtClean="0">
                        <a:ln cmpd="sng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solidFill>
                      <a:srgbClr val="E072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E07266">
                        <a:alpha val="20000"/>
                      </a:srgbClr>
                    </a:solidFill>
                  </a:tcPr>
                </a:tc>
              </a:tr>
              <a:tr h="2463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/>
                        <a:t>Level 3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Flowchart: Alternate Process 18"/>
          <p:cNvSpPr/>
          <p:nvPr/>
        </p:nvSpPr>
        <p:spPr bwMode="auto">
          <a:xfrm>
            <a:off x="3505200" y="1600200"/>
            <a:ext cx="2286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Simlog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owchart: Alternate Process 19"/>
          <p:cNvSpPr/>
          <p:nvPr/>
        </p:nvSpPr>
        <p:spPr bwMode="auto">
          <a:xfrm>
            <a:off x="1828800" y="2667000"/>
            <a:ext cx="1295400" cy="7620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Training </a:t>
            </a:r>
          </a:p>
          <a:p>
            <a:pPr algn="ctr"/>
            <a:r>
              <a:rPr lang="en-US" sz="1600" b="1" dirty="0" smtClean="0"/>
              <a:t>Resource </a:t>
            </a:r>
          </a:p>
        </p:txBody>
      </p:sp>
      <p:sp>
        <p:nvSpPr>
          <p:cNvPr id="21" name="Flowchart: Alternate Process 20"/>
          <p:cNvSpPr/>
          <p:nvPr/>
        </p:nvSpPr>
        <p:spPr bwMode="auto">
          <a:xfrm>
            <a:off x="1676400" y="38100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Managing</a:t>
            </a:r>
          </a:p>
          <a:p>
            <a:r>
              <a:rPr lang="en-US" sz="1200" dirty="0" smtClean="0"/>
              <a:t>Discrepancies </a:t>
            </a:r>
          </a:p>
        </p:txBody>
      </p:sp>
      <p:sp>
        <p:nvSpPr>
          <p:cNvPr id="22" name="Flowchart: Alternate Process 21"/>
          <p:cNvSpPr/>
          <p:nvPr/>
        </p:nvSpPr>
        <p:spPr bwMode="auto">
          <a:xfrm>
            <a:off x="1676400" y="44196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Managing </a:t>
            </a:r>
          </a:p>
          <a:p>
            <a:r>
              <a:rPr lang="en-US" sz="1200" dirty="0" smtClean="0"/>
              <a:t>Device Status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owchart: Alternate Process 22"/>
          <p:cNvSpPr/>
          <p:nvPr/>
        </p:nvSpPr>
        <p:spPr bwMode="auto">
          <a:xfrm>
            <a:off x="1676400" y="50292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Preflight</a:t>
            </a:r>
          </a:p>
        </p:txBody>
      </p:sp>
      <p:sp>
        <p:nvSpPr>
          <p:cNvPr id="24" name="Flowchart: Alternate Process 23"/>
          <p:cNvSpPr/>
          <p:nvPr/>
        </p:nvSpPr>
        <p:spPr bwMode="auto">
          <a:xfrm>
            <a:off x="1676400" y="56388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Managing </a:t>
            </a:r>
          </a:p>
          <a:p>
            <a:r>
              <a:rPr lang="en-US" sz="1200" dirty="0" smtClean="0"/>
              <a:t>Time Log </a:t>
            </a:r>
          </a:p>
        </p:txBody>
      </p:sp>
      <p:sp>
        <p:nvSpPr>
          <p:cNvPr id="78" name="Flowchart: Alternate Process 77"/>
          <p:cNvSpPr/>
          <p:nvPr/>
        </p:nvSpPr>
        <p:spPr bwMode="auto">
          <a:xfrm>
            <a:off x="3352800" y="2667000"/>
            <a:ext cx="1295400" cy="7620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Admin</a:t>
            </a:r>
          </a:p>
        </p:txBody>
      </p:sp>
      <p:sp>
        <p:nvSpPr>
          <p:cNvPr id="80" name="Flowchart: Alternate Process 79"/>
          <p:cNvSpPr/>
          <p:nvPr/>
        </p:nvSpPr>
        <p:spPr bwMode="auto">
          <a:xfrm>
            <a:off x="5486400" y="2667000"/>
            <a:ext cx="1295400" cy="7620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Inventory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Flowchart: Alternate Process 80"/>
          <p:cNvSpPr/>
          <p:nvPr/>
        </p:nvSpPr>
        <p:spPr bwMode="auto">
          <a:xfrm>
            <a:off x="7239000" y="2667000"/>
            <a:ext cx="1295400" cy="7620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ATOM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Flowchart: Alternate Process 81"/>
          <p:cNvSpPr/>
          <p:nvPr/>
        </p:nvSpPr>
        <p:spPr bwMode="auto">
          <a:xfrm>
            <a:off x="5486400" y="38100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Add/Update</a:t>
            </a:r>
          </a:p>
          <a:p>
            <a:pPr algn="ctr"/>
            <a:r>
              <a:rPr lang="en-US" sz="1200" dirty="0" smtClean="0"/>
              <a:t>Or Delete </a:t>
            </a:r>
          </a:p>
          <a:p>
            <a:pPr algn="ctr"/>
            <a:r>
              <a:rPr lang="en-US" sz="1200" dirty="0" smtClean="0"/>
              <a:t>Parts</a:t>
            </a:r>
          </a:p>
        </p:txBody>
      </p:sp>
      <p:sp>
        <p:nvSpPr>
          <p:cNvPr id="83" name="Flowchart: Alternate Process 82"/>
          <p:cNvSpPr/>
          <p:nvPr/>
        </p:nvSpPr>
        <p:spPr bwMode="auto">
          <a:xfrm>
            <a:off x="5486400" y="44196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Send/Receive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repairing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lowchart: Alternate Process 83"/>
          <p:cNvSpPr/>
          <p:nvPr/>
        </p:nvSpPr>
        <p:spPr bwMode="auto">
          <a:xfrm>
            <a:off x="5486400" y="50292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Manage </a:t>
            </a:r>
          </a:p>
          <a:p>
            <a:pPr algn="ctr"/>
            <a:r>
              <a:rPr lang="en-US" sz="1200" dirty="0" smtClean="0"/>
              <a:t>Vendors</a:t>
            </a:r>
          </a:p>
        </p:txBody>
      </p:sp>
      <p:cxnSp>
        <p:nvCxnSpPr>
          <p:cNvPr id="87" name="Straight Connector 86"/>
          <p:cNvCxnSpPr>
            <a:stCxn id="20" idx="3"/>
          </p:cNvCxnSpPr>
          <p:nvPr/>
        </p:nvCxnSpPr>
        <p:spPr bwMode="auto">
          <a:xfrm>
            <a:off x="3124200" y="3048000"/>
            <a:ext cx="0" cy="29718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H="1">
            <a:off x="2819400" y="4114800"/>
            <a:ext cx="3048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2819400" y="4724400"/>
            <a:ext cx="3048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flipH="1">
            <a:off x="2819400" y="5334000"/>
            <a:ext cx="3048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flipH="1">
            <a:off x="2819400" y="6019800"/>
            <a:ext cx="3048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6781800" y="2971800"/>
            <a:ext cx="0" cy="2286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6629400" y="4038600"/>
            <a:ext cx="1524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H="1">
            <a:off x="6629400" y="4648200"/>
            <a:ext cx="1524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>
            <a:off x="6629400" y="5257800"/>
            <a:ext cx="152400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19" idx="2"/>
          </p:cNvCxnSpPr>
          <p:nvPr/>
        </p:nvCxnSpPr>
        <p:spPr bwMode="auto">
          <a:xfrm flipH="1">
            <a:off x="2362200" y="2209800"/>
            <a:ext cx="2286000" cy="457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0" name="Straight Arrow Connector 29"/>
          <p:cNvCxnSpPr>
            <a:stCxn id="19" idx="2"/>
          </p:cNvCxnSpPr>
          <p:nvPr/>
        </p:nvCxnSpPr>
        <p:spPr bwMode="auto">
          <a:xfrm flipH="1">
            <a:off x="3962400" y="2209800"/>
            <a:ext cx="685800" cy="457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2" name="Straight Arrow Connector 31"/>
          <p:cNvCxnSpPr>
            <a:stCxn id="19" idx="2"/>
          </p:cNvCxnSpPr>
          <p:nvPr/>
        </p:nvCxnSpPr>
        <p:spPr bwMode="auto">
          <a:xfrm>
            <a:off x="4648200" y="2209800"/>
            <a:ext cx="1524000" cy="457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4" name="Straight Arrow Connector 33"/>
          <p:cNvCxnSpPr>
            <a:stCxn id="19" idx="2"/>
          </p:cNvCxnSpPr>
          <p:nvPr/>
        </p:nvCxnSpPr>
        <p:spPr bwMode="auto">
          <a:xfrm>
            <a:off x="4648200" y="2209800"/>
            <a:ext cx="3276600" cy="457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" y="1397000"/>
          <a:ext cx="7924800" cy="4775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0600"/>
                <a:gridCol w="6934200"/>
              </a:tblGrid>
              <a:tr h="1193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/>
                        <a:t>Level 1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1193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Level 2</a:t>
                      </a:r>
                    </a:p>
                    <a:p>
                      <a:pPr marL="0" algn="l" defTabSz="914400" rtl="0" eaLnBrk="1" latinLnBrk="0" hangingPunct="1"/>
                      <a:endParaRPr lang="en-US" sz="1800" b="0" kern="1200" dirty="0" smtClean="0">
                        <a:ln cmpd="sng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solidFill>
                      <a:srgbClr val="E072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E07266">
                        <a:alpha val="20000"/>
                      </a:srgbClr>
                    </a:solidFill>
                  </a:tcPr>
                </a:tc>
              </a:tr>
              <a:tr h="1193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Level 3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1193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4</a:t>
                      </a:r>
                    </a:p>
                  </a:txBody>
                  <a:tcPr vert="vert270">
                    <a:solidFill>
                      <a:srgbClr val="E072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0726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" name="Flowchart: Alternate Process 18"/>
          <p:cNvSpPr/>
          <p:nvPr/>
        </p:nvSpPr>
        <p:spPr bwMode="auto">
          <a:xfrm>
            <a:off x="3505200" y="1600200"/>
            <a:ext cx="2286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/>
              <a:t>Simlog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owchart: Alternate Process 19"/>
          <p:cNvSpPr/>
          <p:nvPr/>
        </p:nvSpPr>
        <p:spPr bwMode="auto">
          <a:xfrm>
            <a:off x="3505200" y="2895600"/>
            <a:ext cx="2286000" cy="5334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Training Resource</a:t>
            </a:r>
            <a:r>
              <a:rPr lang="en-US" sz="1600" dirty="0" smtClean="0"/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lowchart: Alternate Process 20"/>
          <p:cNvSpPr/>
          <p:nvPr/>
        </p:nvSpPr>
        <p:spPr bwMode="auto">
          <a:xfrm>
            <a:off x="1752600" y="40386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Managing</a:t>
            </a:r>
          </a:p>
          <a:p>
            <a:r>
              <a:rPr lang="en-US" sz="1200" dirty="0" smtClean="0"/>
              <a:t>Discrepancies </a:t>
            </a:r>
          </a:p>
        </p:txBody>
      </p:sp>
      <p:sp>
        <p:nvSpPr>
          <p:cNvPr id="22" name="Flowchart: Alternate Process 21"/>
          <p:cNvSpPr/>
          <p:nvPr/>
        </p:nvSpPr>
        <p:spPr bwMode="auto">
          <a:xfrm>
            <a:off x="3505200" y="40386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Managing </a:t>
            </a:r>
          </a:p>
          <a:p>
            <a:r>
              <a:rPr lang="en-US" sz="1200" dirty="0" smtClean="0"/>
              <a:t>Device Status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owchart: Alternate Process 22"/>
          <p:cNvSpPr/>
          <p:nvPr/>
        </p:nvSpPr>
        <p:spPr bwMode="auto">
          <a:xfrm>
            <a:off x="5410200" y="40386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Preflight</a:t>
            </a:r>
          </a:p>
        </p:txBody>
      </p:sp>
      <p:sp>
        <p:nvSpPr>
          <p:cNvPr id="24" name="Flowchart: Alternate Process 23"/>
          <p:cNvSpPr/>
          <p:nvPr/>
        </p:nvSpPr>
        <p:spPr bwMode="auto">
          <a:xfrm>
            <a:off x="7162800" y="4038600"/>
            <a:ext cx="1143000" cy="6096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Managing </a:t>
            </a:r>
          </a:p>
          <a:p>
            <a:r>
              <a:rPr lang="en-US" sz="1200" dirty="0" smtClean="0"/>
              <a:t>Time Log </a:t>
            </a: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752600" y="5029200"/>
            <a:ext cx="1143000" cy="3048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Add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Flowchart: Alternate Process 27"/>
          <p:cNvSpPr/>
          <p:nvPr/>
        </p:nvSpPr>
        <p:spPr bwMode="auto">
          <a:xfrm>
            <a:off x="1752600" y="5410200"/>
            <a:ext cx="1143000" cy="3048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Update</a:t>
            </a:r>
          </a:p>
        </p:txBody>
      </p:sp>
      <p:sp>
        <p:nvSpPr>
          <p:cNvPr id="30" name="Flowchart: Alternate Process 29"/>
          <p:cNvSpPr/>
          <p:nvPr/>
        </p:nvSpPr>
        <p:spPr bwMode="auto">
          <a:xfrm>
            <a:off x="3124200" y="5029200"/>
            <a:ext cx="1143000" cy="5334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Search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Discrepancy</a:t>
            </a:r>
          </a:p>
        </p:txBody>
      </p:sp>
      <p:sp>
        <p:nvSpPr>
          <p:cNvPr id="32" name="Flowchart: Alternate Process 31"/>
          <p:cNvSpPr/>
          <p:nvPr/>
        </p:nvSpPr>
        <p:spPr bwMode="auto">
          <a:xfrm>
            <a:off x="1752600" y="5791200"/>
            <a:ext cx="1143000" cy="3048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</a:t>
            </a:r>
          </a:p>
        </p:txBody>
      </p: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 bwMode="auto">
          <a:xfrm>
            <a:off x="2324100" y="4648200"/>
            <a:ext cx="0" cy="381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>
            <a:stCxn id="21" idx="2"/>
            <a:endCxn id="30" idx="1"/>
          </p:cNvCxnSpPr>
          <p:nvPr/>
        </p:nvCxnSpPr>
        <p:spPr bwMode="auto">
          <a:xfrm>
            <a:off x="2324100" y="4648200"/>
            <a:ext cx="800100" cy="6477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21" idx="2"/>
            <a:endCxn id="28" idx="0"/>
          </p:cNvCxnSpPr>
          <p:nvPr/>
        </p:nvCxnSpPr>
        <p:spPr bwMode="auto">
          <a:xfrm>
            <a:off x="2324100" y="4648200"/>
            <a:ext cx="0" cy="762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21" idx="2"/>
            <a:endCxn id="32" idx="0"/>
          </p:cNvCxnSpPr>
          <p:nvPr/>
        </p:nvCxnSpPr>
        <p:spPr bwMode="auto">
          <a:xfrm>
            <a:off x="2324100" y="4648200"/>
            <a:ext cx="0" cy="1143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>
            <a:stCxn id="20" idx="2"/>
            <a:endCxn id="21" idx="0"/>
          </p:cNvCxnSpPr>
          <p:nvPr/>
        </p:nvCxnSpPr>
        <p:spPr bwMode="auto">
          <a:xfrm flipH="1">
            <a:off x="2324100" y="3429000"/>
            <a:ext cx="2324100" cy="609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stCxn id="20" idx="2"/>
            <a:endCxn id="22" idx="0"/>
          </p:cNvCxnSpPr>
          <p:nvPr/>
        </p:nvCxnSpPr>
        <p:spPr bwMode="auto">
          <a:xfrm flipH="1">
            <a:off x="4076700" y="3429000"/>
            <a:ext cx="571500" cy="609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59" name="Straight Arrow Connector 58"/>
          <p:cNvCxnSpPr>
            <a:stCxn id="20" idx="2"/>
            <a:endCxn id="23" idx="0"/>
          </p:cNvCxnSpPr>
          <p:nvPr/>
        </p:nvCxnSpPr>
        <p:spPr bwMode="auto">
          <a:xfrm>
            <a:off x="4648200" y="3429000"/>
            <a:ext cx="1333500" cy="609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>
            <a:stCxn id="20" idx="2"/>
          </p:cNvCxnSpPr>
          <p:nvPr/>
        </p:nvCxnSpPr>
        <p:spPr bwMode="auto">
          <a:xfrm>
            <a:off x="4648200" y="3429000"/>
            <a:ext cx="2971800" cy="6096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63" name="Straight Arrow Connector 62"/>
          <p:cNvCxnSpPr>
            <a:stCxn id="19" idx="2"/>
          </p:cNvCxnSpPr>
          <p:nvPr/>
        </p:nvCxnSpPr>
        <p:spPr bwMode="auto">
          <a:xfrm>
            <a:off x="4648200" y="2209800"/>
            <a:ext cx="0" cy="6858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sp>
        <p:nvSpPr>
          <p:cNvPr id="65" name="Flowchart: Alternate Process 64"/>
          <p:cNvSpPr/>
          <p:nvPr/>
        </p:nvSpPr>
        <p:spPr bwMode="auto">
          <a:xfrm>
            <a:off x="4419600" y="5029200"/>
            <a:ext cx="1371600" cy="3048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Manual Down to UP</a:t>
            </a:r>
          </a:p>
          <a:p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lowchart: Alternate Process 65"/>
          <p:cNvSpPr/>
          <p:nvPr/>
        </p:nvSpPr>
        <p:spPr bwMode="auto">
          <a:xfrm>
            <a:off x="4419600" y="5410200"/>
            <a:ext cx="1371600" cy="3048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Manual UP to Down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Flowchart: Alternate Process 66"/>
          <p:cNvSpPr/>
          <p:nvPr/>
        </p:nvSpPr>
        <p:spPr bwMode="auto">
          <a:xfrm>
            <a:off x="4419600" y="5791200"/>
            <a:ext cx="1676400" cy="3048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UP to down by batch job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22" idx="2"/>
          </p:cNvCxnSpPr>
          <p:nvPr/>
        </p:nvCxnSpPr>
        <p:spPr bwMode="auto">
          <a:xfrm>
            <a:off x="4076700" y="4648200"/>
            <a:ext cx="876300" cy="381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71" name="Straight Arrow Connector 70"/>
          <p:cNvCxnSpPr>
            <a:stCxn id="22" idx="2"/>
            <a:endCxn id="66" idx="0"/>
          </p:cNvCxnSpPr>
          <p:nvPr/>
        </p:nvCxnSpPr>
        <p:spPr bwMode="auto">
          <a:xfrm>
            <a:off x="4076700" y="4648200"/>
            <a:ext cx="1028700" cy="762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22" idx="2"/>
            <a:endCxn id="67" idx="0"/>
          </p:cNvCxnSpPr>
          <p:nvPr/>
        </p:nvCxnSpPr>
        <p:spPr bwMode="auto">
          <a:xfrm>
            <a:off x="4076700" y="4648200"/>
            <a:ext cx="1181100" cy="1143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sp>
        <p:nvSpPr>
          <p:cNvPr id="74" name="Flowchart: Alternate Process 73"/>
          <p:cNvSpPr/>
          <p:nvPr/>
        </p:nvSpPr>
        <p:spPr bwMode="auto">
          <a:xfrm>
            <a:off x="6096000" y="5029200"/>
            <a:ext cx="1143000" cy="7620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heck Device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Before the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/>
              <a:t>day Start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6" name="Straight Arrow Connector 75"/>
          <p:cNvCxnSpPr>
            <a:stCxn id="23" idx="2"/>
          </p:cNvCxnSpPr>
          <p:nvPr/>
        </p:nvCxnSpPr>
        <p:spPr bwMode="auto">
          <a:xfrm>
            <a:off x="5981700" y="4648200"/>
            <a:ext cx="571500" cy="381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7620000" y="4648200"/>
            <a:ext cx="304800" cy="3810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sp>
        <p:nvSpPr>
          <p:cNvPr id="35" name="Flowchart: Alternate Process 34"/>
          <p:cNvSpPr/>
          <p:nvPr/>
        </p:nvSpPr>
        <p:spPr bwMode="auto">
          <a:xfrm>
            <a:off x="7391400" y="5029200"/>
            <a:ext cx="1143000" cy="3048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Add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lowchart: Alternate Process 35"/>
          <p:cNvSpPr/>
          <p:nvPr/>
        </p:nvSpPr>
        <p:spPr bwMode="auto">
          <a:xfrm>
            <a:off x="7391400" y="5562600"/>
            <a:ext cx="1143000" cy="3048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Update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7620000" y="4648200"/>
            <a:ext cx="304800" cy="914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sp>
        <p:nvSpPr>
          <p:cNvPr id="39" name="Flowchart: Alternate Process 38"/>
          <p:cNvSpPr/>
          <p:nvPr/>
        </p:nvSpPr>
        <p:spPr bwMode="auto">
          <a:xfrm>
            <a:off x="3124200" y="5715000"/>
            <a:ext cx="1143000" cy="304800"/>
          </a:xfrm>
          <a:prstGeom prst="flowChartAlternateProcess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extend</a:t>
            </a:r>
          </a:p>
        </p:txBody>
      </p:sp>
      <p:cxnSp>
        <p:nvCxnSpPr>
          <p:cNvPr id="41" name="Straight Arrow Connector 40"/>
          <p:cNvCxnSpPr>
            <a:stCxn id="21" idx="2"/>
            <a:endCxn id="39" idx="1"/>
          </p:cNvCxnSpPr>
          <p:nvPr/>
        </p:nvCxnSpPr>
        <p:spPr bwMode="auto">
          <a:xfrm>
            <a:off x="2324100" y="4648200"/>
            <a:ext cx="800100" cy="1219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Discrepancies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00400"/>
            <a:ext cx="1981200" cy="838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Discrepancies creator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Details 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(Employee Id &amp; Name)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3200400"/>
            <a:ext cx="1981200" cy="838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Discrepancies </a:t>
            </a:r>
          </a:p>
          <a:p>
            <a:pPr algn="ctr"/>
            <a:r>
              <a:rPr lang="en-US" sz="1400" dirty="0" smtClean="0"/>
              <a:t>Originator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3200400"/>
            <a:ext cx="1981200" cy="838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smtClean="0"/>
              <a:t>Discrepancies Type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4648200"/>
            <a:ext cx="1981200" cy="838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FAA Details :</a:t>
            </a:r>
          </a:p>
          <a:p>
            <a:pPr algn="ctr"/>
            <a:r>
              <a:rPr lang="en-US" sz="1400" dirty="0" err="1" smtClean="0"/>
              <a:t>Emp</a:t>
            </a:r>
            <a:r>
              <a:rPr lang="en-US" sz="1400" dirty="0" smtClean="0"/>
              <a:t> ID &amp;</a:t>
            </a:r>
          </a:p>
          <a:p>
            <a:pPr algn="ctr"/>
            <a:r>
              <a:rPr lang="en-US" sz="1400" dirty="0" smtClean="0"/>
              <a:t>No of days to complete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1400" y="4648200"/>
            <a:ext cx="1981200" cy="838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Airport Code</a:t>
            </a:r>
          </a:p>
          <a:p>
            <a:pPr algn="ctr"/>
            <a:r>
              <a:rPr lang="en-US" sz="1400" dirty="0" smtClean="0"/>
              <a:t>&amp;</a:t>
            </a:r>
          </a:p>
          <a:p>
            <a:pPr algn="ctr"/>
            <a:r>
              <a:rPr lang="en-US" sz="1400" dirty="0" smtClean="0"/>
              <a:t>Runway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48400" y="4648200"/>
            <a:ext cx="1981200" cy="838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err="1" smtClean="0"/>
              <a:t>Sim</a:t>
            </a:r>
            <a:r>
              <a:rPr lang="en-US" sz="1400" dirty="0" smtClean="0"/>
              <a:t> Period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95600" y="1752600"/>
            <a:ext cx="3962400" cy="5334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 New Discrepancies</a:t>
            </a:r>
          </a:p>
        </p:txBody>
      </p:sp>
      <p:cxnSp>
        <p:nvCxnSpPr>
          <p:cNvPr id="27" name="Straight Arrow Connector 26"/>
          <p:cNvCxnSpPr>
            <a:stCxn id="25" idx="2"/>
            <a:endCxn id="6" idx="0"/>
          </p:cNvCxnSpPr>
          <p:nvPr/>
        </p:nvCxnSpPr>
        <p:spPr bwMode="auto">
          <a:xfrm flipH="1">
            <a:off x="1905000" y="2286000"/>
            <a:ext cx="2971800" cy="914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>
            <a:stCxn id="25" idx="2"/>
          </p:cNvCxnSpPr>
          <p:nvPr/>
        </p:nvCxnSpPr>
        <p:spPr bwMode="auto">
          <a:xfrm>
            <a:off x="4876800" y="2286000"/>
            <a:ext cx="0" cy="914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25" idx="2"/>
            <a:endCxn id="11" idx="0"/>
          </p:cNvCxnSpPr>
          <p:nvPr/>
        </p:nvCxnSpPr>
        <p:spPr bwMode="auto">
          <a:xfrm>
            <a:off x="4876800" y="2286000"/>
            <a:ext cx="2362200" cy="914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stCxn id="25" idx="2"/>
          </p:cNvCxnSpPr>
          <p:nvPr/>
        </p:nvCxnSpPr>
        <p:spPr bwMode="auto">
          <a:xfrm flipH="1">
            <a:off x="1752600" y="2286000"/>
            <a:ext cx="3124200" cy="2362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5" name="Straight Arrow Connector 34"/>
          <p:cNvCxnSpPr>
            <a:stCxn id="25" idx="2"/>
          </p:cNvCxnSpPr>
          <p:nvPr/>
        </p:nvCxnSpPr>
        <p:spPr bwMode="auto">
          <a:xfrm>
            <a:off x="4876800" y="2286000"/>
            <a:ext cx="0" cy="2362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2"/>
          </p:cNvCxnSpPr>
          <p:nvPr/>
        </p:nvCxnSpPr>
        <p:spPr bwMode="auto">
          <a:xfrm>
            <a:off x="4876800" y="2286000"/>
            <a:ext cx="2362200" cy="2362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Time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00400"/>
            <a:ext cx="1981200" cy="457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Time Log Date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581400" y="3200400"/>
            <a:ext cx="1981200" cy="457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err="1" smtClean="0"/>
              <a:t>Sim</a:t>
            </a:r>
            <a:r>
              <a:rPr lang="en-US" sz="1400" dirty="0" smtClean="0"/>
              <a:t> Period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3200400"/>
            <a:ext cx="1981200" cy="4572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Start/End Time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4648200"/>
            <a:ext cx="19812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Reviewer Details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95800" y="4648200"/>
            <a:ext cx="3733800" cy="3810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 smtClean="0"/>
              <a:t>Crew details/employee &amp; Contractors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95600" y="1752600"/>
            <a:ext cx="3962400" cy="533400"/>
          </a:xfrm>
          <a:prstGeom prst="rect">
            <a:avLst/>
          </a:prstGeom>
          <a:solidFill>
            <a:srgbClr val="E6D5F3"/>
          </a:solidFill>
          <a:ln w="3175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Adding Time Log</a:t>
            </a:r>
          </a:p>
        </p:txBody>
      </p:sp>
      <p:cxnSp>
        <p:nvCxnSpPr>
          <p:cNvPr id="27" name="Straight Arrow Connector 26"/>
          <p:cNvCxnSpPr>
            <a:stCxn id="25" idx="2"/>
            <a:endCxn id="6" idx="0"/>
          </p:cNvCxnSpPr>
          <p:nvPr/>
        </p:nvCxnSpPr>
        <p:spPr bwMode="auto">
          <a:xfrm flipH="1">
            <a:off x="1905000" y="2286000"/>
            <a:ext cx="2971800" cy="914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>
            <a:stCxn id="25" idx="2"/>
          </p:cNvCxnSpPr>
          <p:nvPr/>
        </p:nvCxnSpPr>
        <p:spPr bwMode="auto">
          <a:xfrm>
            <a:off x="4876800" y="2286000"/>
            <a:ext cx="0" cy="914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1" name="Straight Arrow Connector 30"/>
          <p:cNvCxnSpPr>
            <a:stCxn id="25" idx="2"/>
            <a:endCxn id="11" idx="0"/>
          </p:cNvCxnSpPr>
          <p:nvPr/>
        </p:nvCxnSpPr>
        <p:spPr bwMode="auto">
          <a:xfrm>
            <a:off x="4876800" y="2286000"/>
            <a:ext cx="2362200" cy="9144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3" name="Straight Arrow Connector 32"/>
          <p:cNvCxnSpPr>
            <a:stCxn id="25" idx="2"/>
          </p:cNvCxnSpPr>
          <p:nvPr/>
        </p:nvCxnSpPr>
        <p:spPr bwMode="auto">
          <a:xfrm flipH="1">
            <a:off x="1752600" y="2286000"/>
            <a:ext cx="3124200" cy="2362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  <p:cxnSp>
        <p:nvCxnSpPr>
          <p:cNvPr id="35" name="Straight Arrow Connector 34"/>
          <p:cNvCxnSpPr>
            <a:stCxn id="25" idx="2"/>
            <a:endCxn id="13" idx="0"/>
          </p:cNvCxnSpPr>
          <p:nvPr/>
        </p:nvCxnSpPr>
        <p:spPr bwMode="auto">
          <a:xfrm>
            <a:off x="4876800" y="2286000"/>
            <a:ext cx="1485900" cy="236220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8C05-7462-4CE4-8EE4-E1AB8047BC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9393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HCL TECHNOLOGIES&amp;quot;&quot;/&gt;&lt;property id=&quot;20307&quot; value=&quot;258&quot;/&gt;&lt;/object&gt;&lt;object type=&quot;3&quot; unique_id=&quot;10004&quot;&gt;&lt;property id=&quot;20148&quot; value=&quot;5&quot;/&gt;&lt;property id=&quot;20300&quot; value=&quot;Slide 3 - &amp;quot;Agenda&amp;quot;&quot;/&gt;&lt;property id=&quot;20307&quot; value=&quot;302&quot;/&gt;&lt;/object&gt;&lt;object type=&quot;3&quot; unique_id=&quot;10011&quot;&gt;&lt;property id=&quot;20148&quot; value=&quot;5&quot;/&gt;&lt;property id=&quot;20300&quot; value=&quot;Slide 17 - &amp;quot;MaSCoT FrameworkTM&amp;quot;&quot;/&gt;&lt;property id=&quot;20307&quot; value=&quot;368&quot;/&gt;&lt;/object&gt;&lt;object type=&quot;3&quot; unique_id=&quot;10014&quot;&gt;&lt;property id=&quot;20148&quot; value=&quot;5&quot;/&gt;&lt;property id=&quot;20300&quot; value=&quot;Slide 16 - &amp;quot;Engagement Roadmap&amp;quot;&quot;/&gt;&lt;property id=&quot;20307&quot; value=&quot;353&quot;/&gt;&lt;/object&gt;&lt;object type=&quot;3&quot; unique_id=&quot;10015&quot;&gt;&lt;property id=&quot;20148&quot; value=&quot;5&quot;/&gt;&lt;property id=&quot;20300&quot; value=&quot;Slide 18 - &amp;quot;Target Operating Model for AMS Services&amp;quot;&quot;/&gt;&lt;property id=&quot;20307&quot; value=&quot;354&quot;/&gt;&lt;/object&gt;&lt;object type=&quot;3&quot; unique_id=&quot;10025&quot;&gt;&lt;property id=&quot;20148&quot; value=&quot;5&quot;/&gt;&lt;property id=&quot;20300&quot; value=&quot;Slide 38 - &amp;quot;Service Window&amp;quot;&quot;/&gt;&lt;property id=&quot;20307&quot; value=&quot;345&quot;/&gt;&lt;/object&gt;&lt;object type=&quot;3&quot; unique_id=&quot;10026&quot;&gt;&lt;property id=&quot;20148&quot; value=&quot;5&quot;/&gt;&lt;property id=&quot;20300&quot; value=&quot;Slide 39 - &amp;quot;Network Connectivity&amp;quot;&quot;/&gt;&lt;property id=&quot;20307&quot; value=&quot;374&quot;/&gt;&lt;/object&gt;&lt;object type=&quot;3&quot; unique_id=&quot;10028&quot;&gt;&lt;property id=&quot;20148&quot; value=&quot;5&quot;/&gt;&lt;property id=&quot;20300&quot; value=&quot;Slide 40 - &amp;quot;Knowledge Management&amp;quot;&quot;/&gt;&lt;property id=&quot;20307&quot; value=&quot;386&quot;/&gt;&lt;/object&gt;&lt;object type=&quot;3&quot; unique_id=&quot;10029&quot;&gt;&lt;property id=&quot;20148&quot; value=&quot;5&quot;/&gt;&lt;property id=&quot;20300&quot; value=&quot;Slide 41 - &amp;quot;Processes&amp;quot;&quot;/&gt;&lt;property id=&quot;20307&quot; value=&quot;306&quot;/&gt;&lt;/object&gt;&lt;object type=&quot;3&quot; unique_id=&quot;10039&quot;&gt;&lt;property id=&quot;20148&quot; value=&quot;5&quot;/&gt;&lt;property id=&quot;20300&quot; value=&quot;Slide 50 - &amp;quot;Value Portal &amp;quot;&quot;/&gt;&lt;property id=&quot;20307&quot; value=&quot;312&quot;/&gt;&lt;/object&gt;&lt;object type=&quot;3&quot; unique_id=&quot;10041&quot;&gt;&lt;property id=&quot;20148&quot; value=&quot;5&quot;/&gt;&lt;property id=&quot;20300&quot; value=&quot;Slide 52 - &amp;quot;TOM 2.0 (Optimized Model)&amp;quot;&quot;/&gt;&lt;property id=&quot;20307&quot; value=&quot;315&quot;/&gt;&lt;/object&gt;&lt;object type=&quot;3&quot; unique_id=&quot;10042&quot;&gt;&lt;property id=&quot;20148&quot; value=&quot;5&quot;/&gt;&lt;property id=&quot;20300&quot; value=&quot;Slide 56 - &amp;quot;Looking Forward…&amp;quot;&quot;/&gt;&lt;property id=&quot;20307&quot; value=&quot;276&quot;/&gt;&lt;/object&gt;&lt;object type=&quot;3&quot; unique_id=&quot;10185&quot;&gt;&lt;property id=&quot;20148&quot; value=&quot;5&quot;/&gt;&lt;property id=&quot;20300&quot; value=&quot;Slide 2 - &amp;quot;Internal ONLY - Thought Slide&amp;quot;&quot;/&gt;&lt;property id=&quot;20307&quot; value=&quot;404&quot;/&gt;&lt;/object&gt;&lt;object type=&quot;3&quot; unique_id=&quot;10764&quot;&gt;&lt;property id=&quot;20148&quot; value=&quot;5&quot;/&gt;&lt;property id=&quot;20300&quot; value=&quot;Slide 4&quot;/&gt;&lt;property id=&quot;20307&quot; value=&quot;504&quot;/&gt;&lt;/object&gt;&lt;object type=&quot;3&quot; unique_id=&quot;10765&quot;&gt;&lt;property id=&quot;20148&quot; value=&quot;5&quot;/&gt;&lt;property id=&quot;20300&quot; value=&quot;Slide 5 - &amp;quot;Thru’ RFP..Data room Documents..Due Diligence…&amp;quot;&quot;/&gt;&lt;property id=&quot;20307&quot; value=&quot;477&quot;/&gt;&lt;/object&gt;&lt;object type=&quot;3&quot; unique_id=&quot;10766&quot;&gt;&lt;property id=&quot;20148&quot; value=&quot;5&quot;/&gt;&lt;property id=&quot;20300&quot; value=&quot;Slide 6&quot;/&gt;&lt;property id=&quot;20307&quot; value=&quot;505&quot;/&gt;&lt;/object&gt;&lt;object type=&quot;3&quot; unique_id=&quot;10767&quot;&gt;&lt;property id=&quot;20148&quot; value=&quot;5&quot;/&gt;&lt;property id=&quot;20300&quot; value=&quot;Slide 7 - &amp;quot;In Scope and Out of Scope&amp;quot;&quot;/&gt;&lt;property id=&quot;20307&quot; value=&quot;506&quot;/&gt;&lt;/object&gt;&lt;object type=&quot;3&quot; unique_id=&quot;10768&quot;&gt;&lt;property id=&quot;20148&quot; value=&quot;5&quot;/&gt;&lt;property id=&quot;20300&quot; value=&quot;Slide 8&quot;/&gt;&lt;property id=&quot;20307&quot; value=&quot;488&quot;/&gt;&lt;/object&gt;&lt;object type=&quot;3&quot; unique_id=&quot;10769&quot;&gt;&lt;property id=&quot;20148&quot; value=&quot;5&quot;/&gt;&lt;property id=&quot;20300&quot; value=&quot;Slide 9 - &amp;quot;Data Analysis and inferences&amp;quot;&quot;/&gt;&lt;property id=&quot;20307&quot; value=&quot;503&quot;/&gt;&lt;/object&gt;&lt;object type=&quot;3&quot; unique_id=&quot;10770&quot;&gt;&lt;property id=&quot;20148&quot; value=&quot;5&quot;/&gt;&lt;property id=&quot;20300&quot; value=&quot;Slide 10 - &amp;quot;Data Analysis and inferences&amp;quot;&quot;/&gt;&lt;property id=&quot;20307&quot; value=&quot;478&quot;/&gt;&lt;/object&gt;&lt;object type=&quot;3&quot; unique_id=&quot;10771&quot;&gt;&lt;property id=&quot;20148&quot; value=&quot;5&quot;/&gt;&lt;property id=&quot;20300&quot; value=&quot;Slide 11 - &amp;quot;DD findings and inferences&amp;quot;&quot;/&gt;&lt;property id=&quot;20307&quot; value=&quot;483&quot;/&gt;&lt;/object&gt;&lt;object type=&quot;3&quot; unique_id=&quot;10772&quot;&gt;&lt;property id=&quot;20148&quot; value=&quot;5&quot;/&gt;&lt;property id=&quot;20300&quot; value=&quot;Slide 12&quot;/&gt;&lt;property id=&quot;20307&quot; value=&quot;486&quot;/&gt;&lt;/object&gt;&lt;object type=&quot;3&quot; unique_id=&quot;10773&quot;&gt;&lt;property id=&quot;20148&quot; value=&quot;5&quot;/&gt;&lt;property id=&quot;20300&quot; value=&quot;Slide 13 - &amp;quot;HCL’s activities mapped to SWA’s objectives&amp;quot;&quot;/&gt;&lt;property id=&quot;20307&quot; value=&quot;469&quot;/&gt;&lt;/object&gt;&lt;object type=&quot;3&quot; unique_id=&quot;10774&quot;&gt;&lt;property id=&quot;20148&quot; value=&quot;5&quot;/&gt;&lt;property id=&quot;20300&quot; value=&quot;Slide 14 - &amp;quot;HCL Solution Approach&amp;quot;&quot;/&gt;&lt;property id=&quot;20307&quot; value=&quot;423&quot;/&gt;&lt;/object&gt;&lt;object type=&quot;3&quot; unique_id=&quot;10775&quot;&gt;&lt;property id=&quot;20148&quot; value=&quot;5&quot;/&gt;&lt;property id=&quot;20300&quot; value=&quot;Slide 15 - &amp;quot;Collaborative outsourcing&amp;quot;&quot;/&gt;&lt;property id=&quot;20307&quot; value=&quot;411&quot;/&gt;&lt;/object&gt;&lt;object type=&quot;3&quot; unique_id=&quot;10777&quot;&gt;&lt;property id=&quot;20148&quot; value=&quot;5&quot;/&gt;&lt;property id=&quot;20300&quot; value=&quot;Slide 19&quot;/&gt;&lt;property id=&quot;20307&quot; value=&quot;487&quot;/&gt;&lt;/object&gt;&lt;object type=&quot;3&quot; unique_id=&quot;10778&quot;&gt;&lt;property id=&quot;20148&quot; value=&quot;5&quot;/&gt;&lt;property id=&quot;20300&quot; value=&quot;Slide 20 - &amp;quot;Transition – Guiding Principles&amp;quot;&quot;/&gt;&lt;property id=&quot;20307&quot; value=&quot;497&quot;/&gt;&lt;/object&gt;&lt;object type=&quot;3&quot; unique_id=&quot;10779&quot;&gt;&lt;property id=&quot;20148&quot; value=&quot;5&quot;/&gt;&lt;property id=&quot;20300&quot; value=&quot;Slide 21 - &amp;quot;Transition Framework - Mapping ASSeT with SWA’s framework&amp;quot;&quot;/&gt;&lt;property id=&quot;20307&quot; value=&quot;498&quot;/&gt;&lt;/object&gt;&lt;object type=&quot;3&quot; unique_id=&quot;10780&quot;&gt;&lt;property id=&quot;20148&quot; value=&quot;5&quot;/&gt;&lt;property id=&quot;20300&quot; value=&quot;Slide 24 - &amp;quot;Waves starting in Q3&amp;quot;&quot;/&gt;&lt;property id=&quot;20307&quot; value=&quot;484&quot;/&gt;&lt;/object&gt;&lt;object type=&quot;3&quot; unique_id=&quot;10784&quot;&gt;&lt;property id=&quot;20148&quot; value=&quot;5&quot;/&gt;&lt;property id=&quot;20300&quot; value=&quot;Slide 28 - &amp;quot;Transition Alternatives Considered&amp;quot;&quot;/&gt;&lt;property id=&quot;20307&quot; value=&quot;507&quot;/&gt;&lt;/object&gt;&lt;object type=&quot;3&quot; unique_id=&quot;10786&quot;&gt;&lt;property id=&quot;20148&quot; value=&quot;5&quot;/&gt;&lt;property id=&quot;20300&quot; value=&quot;Slide 31 - &amp;quot;PM-Smart for Southwest - Demo&amp;quot;&quot;/&gt;&lt;property id=&quot;20307&quot; value=&quot;512&quot;/&gt;&lt;/object&gt;&lt;object type=&quot;3&quot; unique_id=&quot;10787&quot;&gt;&lt;property id=&quot;20148&quot; value=&quot;5&quot;/&gt;&lt;property id=&quot;20300&quot; value=&quot;Slide 33 - &amp;quot;Key Transition Risks and Mitigation&amp;quot;&quot;/&gt;&lt;property id=&quot;20307&quot; value=&quot;508&quot;/&gt;&lt;/object&gt;&lt;object type=&quot;3&quot; unique_id=&quot;10789&quot;&gt;&lt;property id=&quot;20148&quot; value=&quot;5&quot;/&gt;&lt;property id=&quot;20300&quot; value=&quot;Slide 35&quot;/&gt;&lt;property id=&quot;20307&quot; value=&quot;489&quot;/&gt;&lt;/object&gt;&lt;object type=&quot;3&quot; unique_id=&quot;10790&quot;&gt;&lt;property id=&quot;20148&quot; value=&quot;5&quot;/&gt;&lt;property id=&quot;20300&quot; value=&quot;Slide 36 - &amp;quot;Team distribution&amp;quot;&quot;/&gt;&lt;property id=&quot;20307&quot; value=&quot;426&quot;/&gt;&lt;/object&gt;&lt;object type=&quot;3&quot; unique_id=&quot;10791&quot;&gt;&lt;property id=&quot;20148&quot; value=&quot;5&quot;/&gt;&lt;property id=&quot;20300&quot; value=&quot;Slide 37 - &amp;quot;Onsite Offshore Model&amp;quot;&quot;/&gt;&lt;property id=&quot;20307&quot; value=&quot;476&quot;/&gt;&lt;/object&gt;&lt;object type=&quot;3&quot; unique_id=&quot;10792&quot;&gt;&lt;property id=&quot;20148&quot; value=&quot;5&quot;/&gt;&lt;property id=&quot;20300&quot; value=&quot;Slide 42&quot;/&gt;&lt;property id=&quot;20307&quot; value=&quot;490&quot;/&gt;&lt;/object&gt;&lt;object type=&quot;3&quot; unique_id=&quot;10793&quot;&gt;&lt;property id=&quot;20148&quot; value=&quot;5&quot;/&gt;&lt;property id=&quot;20300&quot; value=&quot;Slide 43 - &amp;quot;Project Management&amp;quot;&quot;/&gt;&lt;property id=&quot;20307&quot; value=&quot;412&quot;/&gt;&lt;/object&gt;&lt;object type=&quot;3&quot; unique_id=&quot;10794&quot;&gt;&lt;property id=&quot;20148&quot; value=&quot;5&quot;/&gt;&lt;property id=&quot;20300&quot; value=&quot;Slide 45 - &amp;quot;Proposed Governance&amp;quot;&quot;/&gt;&lt;property id=&quot;20307&quot; value=&quot;485&quot;/&gt;&lt;/object&gt;&lt;object type=&quot;3&quot; unique_id=&quot;10797&quot;&gt;&lt;property id=&quot;20148&quot; value=&quot;5&quot;/&gt;&lt;property id=&quot;20300&quot; value=&quot;Slide 47&quot;/&gt;&lt;property id=&quot;20307&quot; value=&quot;491&quot;/&gt;&lt;/object&gt;&lt;object type=&quot;3&quot; unique_id=&quot;10798&quot;&gt;&lt;property id=&quot;20148&quot; value=&quot;5&quot;/&gt;&lt;property id=&quot;20300&quot; value=&quot;Slide 48&quot;/&gt;&lt;property id=&quot;20307&quot; value=&quot;444&quot;/&gt;&lt;/object&gt;&lt;object type=&quot;3&quot; unique_id=&quot;10799&quot;&gt;&lt;property id=&quot;20148&quot; value=&quot;5&quot;/&gt;&lt;property id=&quot;20300&quot; value=&quot;Slide 49&quot;/&gt;&lt;property id=&quot;20307&quot; value=&quot;500&quot;/&gt;&lt;/object&gt;&lt;object type=&quot;3&quot; unique_id=&quot;10800&quot;&gt;&lt;property id=&quot;20148&quot; value=&quot;5&quot;/&gt;&lt;property id=&quot;20300&quot; value=&quot;Slide 51&quot;/&gt;&lt;property id=&quot;20307&quot; value=&quot;492&quot;/&gt;&lt;/object&gt;&lt;object type=&quot;3&quot; unique_id=&quot;10803&quot;&gt;&lt;property id=&quot;20148&quot; value=&quot;5&quot;/&gt;&lt;property id=&quot;20300&quot; value=&quot;Slide 54&quot;/&gt;&lt;property id=&quot;20307&quot; value=&quot;482&quot;/&gt;&lt;/object&gt;&lt;object type=&quot;3&quot; unique_id=&quot;10804&quot;&gt;&lt;property id=&quot;20148&quot; value=&quot;5&quot;/&gt;&lt;property id=&quot;20300&quot; value=&quot;Slide 55 - &amp;quot;Key Solution Highlights&amp;quot;&quot;/&gt;&lt;property id=&quot;20307&quot; value=&quot;493&quot;/&gt;&lt;/object&gt;&lt;object type=&quot;3&quot; unique_id=&quot;10805&quot;&gt;&lt;property id=&quot;20148&quot; value=&quot;5&quot;/&gt;&lt;property id=&quot;20300&quot; value=&quot;Slide 57 - &amp;quot;Productivity Improvement&amp;quot;&quot;/&gt;&lt;property id=&quot;20307&quot; value=&quot;501&quot;/&gt;&lt;/object&gt;&lt;object type=&quot;3&quot; unique_id=&quot;10806&quot;&gt;&lt;property id=&quot;20148&quot; value=&quot;5&quot;/&gt;&lt;property id=&quot;20300&quot; value=&quot;Slide 58 - &amp;quot;Contractor Retention&amp;quot;&quot;/&gt;&lt;property id=&quot;20307&quot; value=&quot;502&quot;/&gt;&lt;/object&gt;&lt;object type=&quot;3&quot; unique_id=&quot;10808&quot;&gt;&lt;property id=&quot;20148&quot; value=&quot;5&quot;/&gt;&lt;property id=&quot;20300&quot; value=&quot;Slide 22 - &amp;quot;Overall Transition Roadmap&amp;quot;&quot;/&gt;&lt;property id=&quot;20307&quot; value=&quot;522&quot;/&gt;&lt;/object&gt;&lt;object type=&quot;3&quot; unique_id=&quot;10809&quot;&gt;&lt;property id=&quot;20148&quot; value=&quot;5&quot;/&gt;&lt;property id=&quot;20300&quot; value=&quot;Slide 23 - &amp;quot;The waves…Jan’11 – May’11&amp;quot;&quot;/&gt;&lt;property id=&quot;20307&quot; value=&quot;526&quot;/&gt;&lt;/object&gt;&lt;object type=&quot;3&quot; unique_id=&quot;10810&quot;&gt;&lt;property id=&quot;20148&quot; value=&quot;5&quot;/&gt;&lt;property id=&quot;20300&quot; value=&quot;Slide 25 - &amp;quot;Application Profile Scoring Tool&amp;quot;&quot;/&gt;&lt;property id=&quot;20307&quot; value=&quot;519&quot;/&gt;&lt;/object&gt;&lt;object type=&quot;3&quot; unique_id=&quot;10811&quot;&gt;&lt;property id=&quot;20148&quot; value=&quot;5&quot;/&gt;&lt;property id=&quot;20300&quot; value=&quot;Slide 26 - &amp;quot;How did we arrive at the waves&amp;quot;&quot;/&gt;&lt;property id=&quot;20307&quot; value=&quot;520&quot;/&gt;&lt;/object&gt;&lt;object type=&quot;3&quot; unique_id=&quot;10812&quot;&gt;&lt;property id=&quot;20148&quot; value=&quot;5&quot;/&gt;&lt;property id=&quot;20300&quot; value=&quot;Slide 27 - &amp;quot;Transition Waves with Quality Gates&amp;quot;&quot;/&gt;&lt;property id=&quot;20307&quot; value=&quot;521&quot;/&gt;&lt;/object&gt;&lt;object type=&quot;3&quot; unique_id=&quot;10813&quot;&gt;&lt;property id=&quot;20148&quot; value=&quot;5&quot;/&gt;&lt;property id=&quot;20300&quot; value=&quot;Slide 29 - &amp;quot;Process Harmonization&amp;quot;&quot;/&gt;&lt;property id=&quot;20307&quot; value=&quot;514&quot;/&gt;&lt;/object&gt;&lt;object type=&quot;3&quot; unique_id=&quot;10814&quot;&gt;&lt;property id=&quot;20148&quot; value=&quot;5&quot;/&gt;&lt;property id=&quot;20300&quot; value=&quot;Slide 30 - &amp;quot;Tools&amp;quot;&quot;/&gt;&lt;property id=&quot;20307&quot; value=&quot;515&quot;/&gt;&lt;/object&gt;&lt;object type=&quot;3&quot; unique_id=&quot;10815&quot;&gt;&lt;property id=&quot;20148&quot; value=&quot;5&quot;/&gt;&lt;property id=&quot;20300&quot; value=&quot;Slide 32 - &amp;quot;Top risks and mitigation&amp;quot;&quot;/&gt;&lt;property id=&quot;20307&quot; value=&quot;517&quot;/&gt;&lt;/object&gt;&lt;object type=&quot;3&quot; unique_id=&quot;10816&quot;&gt;&lt;property id=&quot;20148&quot; value=&quot;5&quot;/&gt;&lt;property id=&quot;20300&quot; value=&quot;Slide 34 - &amp;quot;Transition Governance – Monitoring and Tracking&amp;quot;&quot;/&gt;&lt;property id=&quot;20307&quot; value=&quot;518&quot;/&gt;&lt;/object&gt;&lt;object type=&quot;3&quot; unique_id=&quot;10817&quot;&gt;&lt;property id=&quot;20148&quot; value=&quot;5&quot;/&gt;&lt;property id=&quot;20300&quot; value=&quot;Slide 44 - &amp;quot;Governance Structure&amp;quot;&quot;/&gt;&lt;property id=&quot;20307&quot; value=&quot;523&quot;/&gt;&lt;/object&gt;&lt;object type=&quot;3&quot; unique_id=&quot;10818&quot;&gt;&lt;property id=&quot;20148&quot; value=&quot;5&quot;/&gt;&lt;property id=&quot;20300&quot; value=&quot;Slide 46 - &amp;quot;Customer Portal&amp;quot;&quot;/&gt;&lt;property id=&quot;20307&quot; value=&quot;525&quot;/&gt;&lt;/object&gt;&lt;object type=&quot;3&quot; unique_id=&quot;10819&quot;&gt;&lt;property id=&quot;20148&quot; value=&quot;5&quot;/&gt;&lt;property id=&quot;20300&quot; value=&quot;Slide 53 - &amp;quot;Team Onboarding and Development&amp;quot;&quot;/&gt;&lt;property id=&quot;20307&quot; value=&quot;527&quot;/&gt;&lt;/object&gt;&lt;object type=&quot;3&quot; unique_id=&quot;10820&quot;&gt;&lt;property id=&quot;20148&quot; value=&quot;5&quot;/&gt;&lt;property id=&quot;20300&quot; value=&quot;Slide 59 - &amp;quot;Offshore rationale&amp;quot;&quot;/&gt;&lt;property id=&quot;20307&quot; value=&quot;524&quot;/&gt;&lt;/object&gt;&lt;/object&gt;&lt;object type=&quot;8&quot; unique_id=&quot;1009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HCL Template">
  <a:themeElements>
    <a:clrScheme name="3_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15874</TotalTime>
  <Words>712</Words>
  <Application>Microsoft Office PowerPoint</Application>
  <PresentationFormat>On-screen Show (4:3)</PresentationFormat>
  <Paragraphs>393</Paragraphs>
  <Slides>21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HCL Template</vt:lpstr>
      <vt:lpstr>3_HCL Template</vt:lpstr>
      <vt:lpstr>Visio</vt:lpstr>
      <vt:lpstr>                                                          Simlog Playback</vt:lpstr>
      <vt:lpstr>Agenda</vt:lpstr>
      <vt:lpstr>Important Terms</vt:lpstr>
      <vt:lpstr>OQS SIMLOG Functions</vt:lpstr>
      <vt:lpstr>High Level Functional Elements  </vt:lpstr>
      <vt:lpstr>Resource Component </vt:lpstr>
      <vt:lpstr>Adding New Discrepancies</vt:lpstr>
      <vt:lpstr>Adding Time Log</vt:lpstr>
      <vt:lpstr>Admin Functions</vt:lpstr>
      <vt:lpstr>Parts and Components</vt:lpstr>
      <vt:lpstr>Vendor Administration</vt:lpstr>
      <vt:lpstr>Reports:</vt:lpstr>
      <vt:lpstr>ATOM:</vt:lpstr>
      <vt:lpstr>Vendor Administration</vt:lpstr>
      <vt:lpstr>OQS Simlog Technical Diagram</vt:lpstr>
      <vt:lpstr>OQS Simlog - Batch Process</vt:lpstr>
      <vt:lpstr>Simlog Server Information</vt:lpstr>
      <vt:lpstr>OQS Simlog Operational Information</vt:lpstr>
      <vt:lpstr>OQS Simlog Ticket Information</vt:lpstr>
      <vt:lpstr>OQS Simlog Inventory Status</vt:lpstr>
      <vt:lpstr>Thanks</vt:lpstr>
    </vt:vector>
  </TitlesOfParts>
  <Manager>Embedded Systems</Manager>
  <Company>HCL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Expertise</dc:title>
  <dc:subject>Customer Presentation</dc:subject>
  <dc:creator>Raghu Babu M</dc:creator>
  <cp:lastModifiedBy>Preeti Rathore</cp:lastModifiedBy>
  <cp:revision>1581</cp:revision>
  <cp:lastPrinted>2002-02-08T05:45:16Z</cp:lastPrinted>
  <dcterms:created xsi:type="dcterms:W3CDTF">2002-02-05T06:41:08Z</dcterms:created>
  <dcterms:modified xsi:type="dcterms:W3CDTF">2012-10-29T06:03:51Z</dcterms:modified>
  <cp:category>Presentations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26 June 2003</vt:lpwstr>
  </property>
</Properties>
</file>