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5"/>
    <a:srgbClr val="88CD86"/>
    <a:srgbClr val="F88E6D"/>
    <a:srgbClr val="FF64AA"/>
    <a:srgbClr val="A9FF8E"/>
    <a:srgbClr val="FF3300"/>
    <a:srgbClr val="0041A0"/>
    <a:srgbClr val="0078A0"/>
    <a:srgbClr val="0055A0"/>
    <a:srgbClr val="00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9" autoAdjust="0"/>
  </p:normalViewPr>
  <p:slideViewPr>
    <p:cSldViewPr snapToGrid="0" showGuides="1">
      <p:cViewPr varScale="1">
        <p:scale>
          <a:sx n="54" d="100"/>
          <a:sy n="54" d="100"/>
        </p:scale>
        <p:origin x="352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626E9-F584-421B-BCD9-031F0C64A57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7999A-7079-4F8B-95B8-6114D738E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2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7999A-7079-4F8B-95B8-6114D738E9C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1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7475-FB4E-8B16-232B-67CA811AA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FAC17-2C91-02B9-D152-40B2F2FA6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358393-7A7F-FC3B-9A8C-969EA4516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A844-70B9-EF22-8EFD-0C15FB15C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7999A-7079-4F8B-95B8-6114D738E9C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4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3507-2190-9F83-B878-50F7DB5DE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9FECD-2B2A-ADC6-8442-E50D61E7B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9F51A-FC40-5230-1795-50D5A7559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140EB-B3A7-1C1D-F0FB-D4757780B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7999A-7079-4F8B-95B8-6114D738E9C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59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210C2-4442-B781-70D5-8A778458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8BF056-A3B5-D179-FF02-9AB14BC77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2ABD7-43EC-C765-8841-70C2FA27E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5E1B-6D53-F7D7-87F6-9EB127967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7999A-7079-4F8B-95B8-6114D738E9C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81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351DA-7518-CDBB-AD94-84987509C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25337-639C-C19E-B2B7-B56A01476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2D0C5-0406-2865-FEC0-07D7547F0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8327-5330-0896-7C74-8369BA47E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7999A-7079-4F8B-95B8-6114D738E9C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4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33CA-9A93-BFC1-A5E6-A8723CFE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90094-646C-38DD-6F5B-B6A85612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7764-03BE-2CEA-69CA-ACBF21F9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C7D9-E580-125C-9B55-FB7EA27F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E288-D2C0-DB0B-6B58-7B11A898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4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D32-2FB3-6B63-6541-47FA412F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F0A7B-3924-848A-E22D-700A055C1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4DCB-4FBA-B19F-BC9D-DCC84E0D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F6C3-D47A-5747-E786-55E3BEA8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B051-D3BB-FBCE-36D1-01E9A1E5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5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99A42-5E90-A42C-AC2C-2E25D888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40E46-1427-0A55-9556-4BC74D0D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F494-F95F-F442-80A4-D073C822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330E-2DF5-F70E-E023-BC79D076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F75CC-404D-1FB6-4116-01E581A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2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1661-1F20-A15D-73DF-236C960F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6417-DB52-1DFB-0213-D1F58167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BEFA-1704-CFA4-52B1-4FA6E2E1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294-1974-64EB-137D-E6332A5E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38E8-1039-5444-7644-C1A0FD82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4897-A566-9524-F9C1-DB66864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A5E7-F728-EC37-FFE9-34020EDD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D17B-3A30-3FAA-919D-54A7C9B0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36E3-3E94-D148-B56C-6D6F1AB3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ED24-CCC4-B177-59BA-E74FBC90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CAE3-1165-703F-FF39-8BA2424A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BA1B-B211-9540-75CB-089E7A0EC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B1E07-6468-5D7B-91DA-CFBBF19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02E2-F18E-F184-AFE4-276F79A3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4C371-F3F6-6833-13E2-A93D4B88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E468-FD86-C1B0-3E29-AF89822C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418-132C-579D-2053-254C28EF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08DA-A3C6-D7E9-48A0-792851706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71B9C-6554-49C5-6DC7-693920A8D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E6303-92AD-4C0D-F10A-D6814DEF5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35835-2415-D33D-9EB4-BC078EDA9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5C308-6E4A-EB88-8B20-CBBB5A4A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93740-8006-FC44-D4BF-8C7DF6E6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22DFA-4C0F-67AA-7693-57916D0B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3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6C07-EAE5-4542-7B5E-A6465473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1371B-D655-9AC2-02A4-A119E87B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01E0D-E416-A6CD-9494-436153AF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DFFDB-9158-2351-4E99-2F4ECFED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9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066EA-C93F-C5E9-0B6F-B23A7F60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6B48A-F72D-9722-84C3-39AAF56E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63D2F-CA69-4709-E508-D90A29A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337-E725-A988-658D-74C022B9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FBC2-E93F-2937-9AF2-71BA753B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FBC56-107C-7CF5-56D0-BB01C669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0FE8A-8FC1-1657-9478-44ECF2B6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CC1A-C8F7-453D-7735-0CF345D6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17478-23EF-3CAD-DAF7-8EF3EC38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E62B-9EFD-7DD5-9E4E-9E56FB4E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07977-7271-5B9D-99C5-86FED1543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5148-508D-7C3C-951E-88848506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38809-1BBC-1885-0F01-6381C26F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7AA3D-86A4-43C2-2A4B-E1E80AD5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56896-DA31-2D10-CF90-FF326DFB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70C2B-5A04-D204-ABB7-6B4AE2A5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03BDB-E737-EA09-49BF-0F7A915F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DC05-CC13-9F9E-99B1-484D0CCC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C4F55-7FE3-8DA4-A40A-F36548185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D0B2-48FF-F6D8-38A5-EB7500C51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9B26C-391D-F391-2F0E-8604710CBADA}"/>
              </a:ext>
            </a:extLst>
          </p:cNvPr>
          <p:cNvSpPr txBox="1"/>
          <p:nvPr/>
        </p:nvSpPr>
        <p:spPr>
          <a:xfrm>
            <a:off x="424543" y="1132114"/>
            <a:ext cx="5431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cap="all" dirty="0">
                <a:solidFill>
                  <a:srgbClr val="FFFFFF"/>
                </a:solidFill>
                <a:effectLst/>
                <a:latin typeface="Hanken Grotesk"/>
              </a:rPr>
              <a:t>optimizing Delivery Process and Increasing Sales through PERSONALIZED MARKETING: TARGET CORP CASE STUDY</a:t>
            </a:r>
          </a:p>
          <a:p>
            <a:pPr algn="ctr"/>
            <a:endParaRPr lang="en-US" sz="2000" b="1" cap="all" dirty="0">
              <a:solidFill>
                <a:srgbClr val="FFFFFF"/>
              </a:solidFill>
              <a:latin typeface="Hanken Grotesk"/>
            </a:endParaRPr>
          </a:p>
          <a:p>
            <a:pPr algn="ctr"/>
            <a:r>
              <a:rPr lang="en-US" sz="2000" b="0" i="0" dirty="0">
                <a:solidFill>
                  <a:srgbClr val="F1F1F2"/>
                </a:solidFill>
                <a:effectLst/>
                <a:latin typeface="Hanken Grotesk"/>
              </a:rPr>
              <a:t>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anken Grotesk"/>
              </a:rPr>
              <a:t> Business Data Management Capstone Project focused on leveraging data insights and trends to optimize logistics efficiency and drive sales growth</a:t>
            </a:r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r>
              <a:rPr lang="en-IN" sz="2200" b="1" dirty="0">
                <a:solidFill>
                  <a:schemeClr val="bg1"/>
                </a:solidFill>
                <a:latin typeface="Hanken Grotesk"/>
              </a:rPr>
              <a:t>Name: Kamal Kishor </a:t>
            </a:r>
            <a:r>
              <a:rPr lang="en-IN" sz="2200" b="1" dirty="0" err="1">
                <a:solidFill>
                  <a:schemeClr val="bg1"/>
                </a:solidFill>
                <a:latin typeface="Hanken Grotesk"/>
              </a:rPr>
              <a:t>Chaurasiya</a:t>
            </a:r>
            <a:endParaRPr lang="en-IN" sz="2200" b="1" dirty="0">
              <a:solidFill>
                <a:schemeClr val="bg1"/>
              </a:solidFill>
              <a:latin typeface="Hanken Grotesk"/>
            </a:endParaRPr>
          </a:p>
          <a:p>
            <a:pPr algn="ctr"/>
            <a:r>
              <a:rPr lang="en-IN" sz="2200" b="1" dirty="0">
                <a:solidFill>
                  <a:schemeClr val="bg1"/>
                </a:solidFill>
                <a:latin typeface="Hanken Grotesk"/>
              </a:rPr>
              <a:t>Roll no. : 21f2000804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7A47B-E51C-8D82-7900-7443DE48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11" y="1433481"/>
            <a:ext cx="4426177" cy="38292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9717B5-E77B-1658-D1CC-D8179566F483}"/>
              </a:ext>
            </a:extLst>
          </p:cNvPr>
          <p:cNvSpPr/>
          <p:nvPr/>
        </p:nvSpPr>
        <p:spPr>
          <a:xfrm>
            <a:off x="6096000" y="1"/>
            <a:ext cx="685800" cy="11321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DDE6E-25D9-D242-C9F1-D5FFC65704E8}"/>
              </a:ext>
            </a:extLst>
          </p:cNvPr>
          <p:cNvSpPr/>
          <p:nvPr/>
        </p:nvSpPr>
        <p:spPr>
          <a:xfrm rot="16200000">
            <a:off x="10823688" y="5883728"/>
            <a:ext cx="609600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80ED9-95B4-C79E-FEE9-33E1279783E5}"/>
              </a:ext>
            </a:extLst>
          </p:cNvPr>
          <p:cNvSpPr/>
          <p:nvPr/>
        </p:nvSpPr>
        <p:spPr>
          <a:xfrm>
            <a:off x="10459016" y="1070526"/>
            <a:ext cx="1338944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1B50B-48E8-0090-5E97-925BDD66A64A}"/>
              </a:ext>
            </a:extLst>
          </p:cNvPr>
          <p:cNvSpPr/>
          <p:nvPr/>
        </p:nvSpPr>
        <p:spPr>
          <a:xfrm>
            <a:off x="11128488" y="447810"/>
            <a:ext cx="669472" cy="6118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796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C0CD64-043E-2755-2DFB-B6EF2E844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B36E87-CEC9-9F71-6933-49EF6D92BABA}"/>
              </a:ext>
            </a:extLst>
          </p:cNvPr>
          <p:cNvSpPr txBox="1"/>
          <p:nvPr/>
        </p:nvSpPr>
        <p:spPr>
          <a:xfrm>
            <a:off x="370114" y="1320730"/>
            <a:ext cx="55081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anken Grotesk"/>
              </a:rPr>
              <a:t>ABOUT THE BUSINESS</a:t>
            </a:r>
          </a:p>
          <a:p>
            <a:endParaRPr lang="en-US" sz="2400" b="1" dirty="0">
              <a:solidFill>
                <a:schemeClr val="bg1"/>
              </a:solidFill>
              <a:latin typeface="Hanken Grotesk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Hanken Grotesk"/>
              </a:rPr>
              <a:t>Target Corporation is a leading American retail chain headquartered in Minnesota.</a:t>
            </a:r>
          </a:p>
          <a:p>
            <a:endParaRPr lang="en-US" sz="2000" dirty="0">
              <a:solidFill>
                <a:schemeClr val="bg1"/>
              </a:solidFill>
              <a:latin typeface="Hanken Grotesk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Hanken Grotesk"/>
              </a:rPr>
              <a:t>It was founded in 1902 by George Dayton as Dayton Dry Goods Company.</a:t>
            </a:r>
          </a:p>
          <a:p>
            <a:endParaRPr lang="en-US" sz="2000" dirty="0">
              <a:solidFill>
                <a:schemeClr val="bg1"/>
              </a:solidFill>
              <a:latin typeface="Hanken Grotesk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Hanken Grotesk"/>
              </a:rPr>
              <a:t>It offers a wide range of products, including clothing, electronics, groceries, home goods, toys, and beauty products.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Hanken Grotesk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BBB18-F444-A787-BD35-A57BF78189FE}"/>
              </a:ext>
            </a:extLst>
          </p:cNvPr>
          <p:cNvSpPr txBox="1"/>
          <p:nvPr/>
        </p:nvSpPr>
        <p:spPr>
          <a:xfrm>
            <a:off x="7053942" y="1287988"/>
            <a:ext cx="5508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anken Grotesk"/>
              </a:rPr>
              <a:t>ABOUT THE DATA COLLECTED</a:t>
            </a:r>
          </a:p>
          <a:p>
            <a:endParaRPr lang="en-IN" sz="2400" b="1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9A05C-DE77-76A6-5B32-FECC06360651}"/>
              </a:ext>
            </a:extLst>
          </p:cNvPr>
          <p:cNvSpPr/>
          <p:nvPr/>
        </p:nvSpPr>
        <p:spPr>
          <a:xfrm>
            <a:off x="6019800" y="1045029"/>
            <a:ext cx="76200" cy="485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456B7-D205-6ABE-8445-9A2648E7EFD9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DF72E6-4676-52FA-4B08-AC8A2F0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64" y="1825204"/>
            <a:ext cx="5328021" cy="39986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1BB3BE-26D9-D3FF-81F8-E5022B4478F8}"/>
              </a:ext>
            </a:extLst>
          </p:cNvPr>
          <p:cNvSpPr/>
          <p:nvPr/>
        </p:nvSpPr>
        <p:spPr>
          <a:xfrm>
            <a:off x="6096000" y="0"/>
            <a:ext cx="642257" cy="957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302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6070D-2DC0-5B96-F794-DF5F50498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F4643-9ABB-E7E4-0DA9-BDCCF92E01E3}"/>
              </a:ext>
            </a:extLst>
          </p:cNvPr>
          <p:cNvSpPr txBox="1"/>
          <p:nvPr/>
        </p:nvSpPr>
        <p:spPr>
          <a:xfrm>
            <a:off x="664028" y="1971277"/>
            <a:ext cx="67709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PROBLEM STATEMENT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</a:rPr>
              <a:t>Logistic Bottleneck Optimization</a:t>
            </a:r>
            <a:r>
              <a:rPr lang="en-IN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identify delivery bottlenecks and streamline the process to improve efficiency and reduce delays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Boosting Sales through Personalized Marketing</a:t>
            </a:r>
            <a:r>
              <a:rPr lang="en-US" sz="2000" dirty="0">
                <a:solidFill>
                  <a:schemeClr val="bg1"/>
                </a:solidFill>
              </a:rPr>
              <a:t>: boost sales by leveraging customer segmentation, behavior and preferences to implement personalized marketing strategies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D2A8C-0C82-C83B-17D4-58294DFD617B}"/>
              </a:ext>
            </a:extLst>
          </p:cNvPr>
          <p:cNvSpPr/>
          <p:nvPr/>
        </p:nvSpPr>
        <p:spPr>
          <a:xfrm>
            <a:off x="6096000" y="0"/>
            <a:ext cx="685800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7B7DB94D-642E-ED28-4581-722476E12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4941" y="1681856"/>
            <a:ext cx="3194941" cy="31949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727A35-A757-F9C6-CCC4-8D879DF71E77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347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9EFFB4-DD59-5F85-B219-E25F0D623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734C19-B59F-ABC1-70E1-AEDF098C042A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  <a:latin typeface="Hanken Grotes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47DCA-3E23-FAC3-3266-E8CB2E191E41}"/>
              </a:ext>
            </a:extLst>
          </p:cNvPr>
          <p:cNvSpPr txBox="1"/>
          <p:nvPr/>
        </p:nvSpPr>
        <p:spPr>
          <a:xfrm>
            <a:off x="3037114" y="274888"/>
            <a:ext cx="537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anken Grotesk"/>
              </a:rPr>
              <a:t>DELIVERY PROCESS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6C1BB-F0B4-F6E6-0BD4-11CFD02F50C9}"/>
              </a:ext>
            </a:extLst>
          </p:cNvPr>
          <p:cNvSpPr txBox="1"/>
          <p:nvPr/>
        </p:nvSpPr>
        <p:spPr>
          <a:xfrm>
            <a:off x="92528" y="1469572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High Delivery Success Rate</a:t>
            </a:r>
          </a:p>
          <a:p>
            <a:r>
              <a:rPr lang="en-US" sz="1400" dirty="0">
                <a:solidFill>
                  <a:schemeClr val="bg1"/>
                </a:solidFill>
                <a:latin typeface="Hanken Grotesk"/>
              </a:rPr>
              <a:t>Despite a 97% success rate, delivery issue exist-order remain in shipped and processed status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C4AE1-D18A-DB25-DB4D-4D986D53DB35}"/>
              </a:ext>
            </a:extLst>
          </p:cNvPr>
          <p:cNvSpPr txBox="1"/>
          <p:nvPr/>
        </p:nvSpPr>
        <p:spPr>
          <a:xfrm>
            <a:off x="4267199" y="1469572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Hanken Grotesk"/>
              </a:rPr>
              <a:t>Top Order States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Hanken Grotesk"/>
              </a:rPr>
              <a:t>SP (41k), RJ(13k), MG(11k) </a:t>
            </a:r>
            <a:r>
              <a:rPr lang="en-US" sz="1400" dirty="0">
                <a:solidFill>
                  <a:schemeClr val="bg1"/>
                </a:solidFill>
                <a:latin typeface="Hanken Grotesk"/>
              </a:rPr>
              <a:t>– the top 3 states with the highest number of orders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8FD03-5063-2D50-30AE-9D57D0BB6AF2}"/>
              </a:ext>
            </a:extLst>
          </p:cNvPr>
          <p:cNvSpPr txBox="1"/>
          <p:nvPr/>
        </p:nvSpPr>
        <p:spPr>
          <a:xfrm>
            <a:off x="8263636" y="3733954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Delivery Time Comparison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anken Grotesk"/>
              </a:rPr>
              <a:t>Actual delivery time (12d, 13h) is much lower than the estimated time (23d, 17h)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9AD8-38D1-3949-E8C8-5F416507B165}"/>
              </a:ext>
            </a:extLst>
          </p:cNvPr>
          <p:cNvSpPr txBox="1"/>
          <p:nvPr/>
        </p:nvSpPr>
        <p:spPr>
          <a:xfrm>
            <a:off x="92528" y="3733954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Late Delivery Rate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anken Grotesk"/>
              </a:rPr>
              <a:t>Out of 96,478 orders, 7,826 were late, resulting in an 8.11% late delivery rate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E0094-4E87-0220-5F1F-BA4A3BF6EBB4}"/>
              </a:ext>
            </a:extLst>
          </p:cNvPr>
          <p:cNvSpPr txBox="1"/>
          <p:nvPr/>
        </p:nvSpPr>
        <p:spPr>
          <a:xfrm>
            <a:off x="4267198" y="3733954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Inter-Regional Delays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anken Grotesk"/>
              </a:rPr>
              <a:t>99.97% of late deliveries occur between different zip codes -&gt; inter-regional delays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50924-9E42-4D8A-BB2C-7CC60AE7ECFA}"/>
              </a:ext>
            </a:extLst>
          </p:cNvPr>
          <p:cNvSpPr txBox="1"/>
          <p:nvPr/>
        </p:nvSpPr>
        <p:spPr>
          <a:xfrm>
            <a:off x="8263636" y="1469572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Lowest Order States</a:t>
            </a:r>
          </a:p>
          <a:p>
            <a:r>
              <a:rPr lang="en-US" sz="1400" dirty="0">
                <a:solidFill>
                  <a:schemeClr val="bg1"/>
                </a:solidFill>
                <a:latin typeface="Hanken Grotesk"/>
              </a:rPr>
              <a:t>Northern and less urbanized states like AC, AP, RR show minimal order volumes (&lt; 100 orders)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3853E-FA0F-43EC-5842-26C38BAC8596}"/>
              </a:ext>
            </a:extLst>
          </p:cNvPr>
          <p:cNvSpPr txBox="1"/>
          <p:nvPr/>
        </p:nvSpPr>
        <p:spPr>
          <a:xfrm>
            <a:off x="2802578" y="5693458"/>
            <a:ext cx="65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anken Grotesk"/>
              </a:rPr>
              <a:t>Delivery process is largely efficient but room for improvement.</a:t>
            </a:r>
            <a:endParaRPr lang="en-IN" dirty="0">
              <a:solidFill>
                <a:schemeClr val="bg1"/>
              </a:solidFill>
              <a:latin typeface="Hanken Grotesk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6DDC47-33ED-A094-1A34-BB4B7B4CA881}"/>
              </a:ext>
            </a:extLst>
          </p:cNvPr>
          <p:cNvCxnSpPr>
            <a:cxnSpLocks/>
          </p:cNvCxnSpPr>
          <p:nvPr/>
        </p:nvCxnSpPr>
        <p:spPr>
          <a:xfrm>
            <a:off x="2802577" y="5998336"/>
            <a:ext cx="65700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194B6-63D6-F682-B24F-0587540A4CD8}"/>
              </a:ext>
            </a:extLst>
          </p:cNvPr>
          <p:cNvSpPr/>
          <p:nvPr/>
        </p:nvSpPr>
        <p:spPr>
          <a:xfrm>
            <a:off x="6076949" y="4321630"/>
            <a:ext cx="1619252" cy="304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anken Grotesk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B47D9-AA63-4264-5524-1CAC20AD180E}"/>
              </a:ext>
            </a:extLst>
          </p:cNvPr>
          <p:cNvSpPr/>
          <p:nvPr/>
        </p:nvSpPr>
        <p:spPr>
          <a:xfrm>
            <a:off x="4550228" y="4091141"/>
            <a:ext cx="621845" cy="304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anken Grotesk"/>
            </a:endParaRPr>
          </a:p>
        </p:txBody>
      </p:sp>
      <p:pic>
        <p:nvPicPr>
          <p:cNvPr id="3" name="Graphic 2" descr="Presentation with bar chart">
            <a:extLst>
              <a:ext uri="{FF2B5EF4-FFF2-40B4-BE49-F238E27FC236}">
                <a16:creationId xmlns:a16="http://schemas.microsoft.com/office/drawing/2014/main" id="{5906E831-CE96-E560-FB0D-30FB287C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4283" y="123681"/>
            <a:ext cx="887187" cy="8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DF74C6-A194-CE78-AADE-598ADDE7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F91316-7835-2EC0-8138-B3F1DC85F670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8AA63-C948-A1D0-43EA-92511D70F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9" y="1425064"/>
            <a:ext cx="5054513" cy="3925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757DB3-4BFD-5B83-CF5D-57E215907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33" y="1425064"/>
            <a:ext cx="6704323" cy="39258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B9380D-757F-F090-A250-C59C7D287572}"/>
              </a:ext>
            </a:extLst>
          </p:cNvPr>
          <p:cNvSpPr/>
          <p:nvPr/>
        </p:nvSpPr>
        <p:spPr>
          <a:xfrm>
            <a:off x="8425543" y="1959429"/>
            <a:ext cx="1273628" cy="892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5932EE-706E-870F-0F59-CA04E3452D9B}"/>
              </a:ext>
            </a:extLst>
          </p:cNvPr>
          <p:cNvSpPr/>
          <p:nvPr/>
        </p:nvSpPr>
        <p:spPr>
          <a:xfrm>
            <a:off x="10341429" y="2536371"/>
            <a:ext cx="1164771" cy="805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5B3D95-2A5D-3449-7023-ACED356A852A}"/>
              </a:ext>
            </a:extLst>
          </p:cNvPr>
          <p:cNvSpPr/>
          <p:nvPr/>
        </p:nvSpPr>
        <p:spPr>
          <a:xfrm rot="5400000">
            <a:off x="-371754" y="5046084"/>
            <a:ext cx="1338944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29020F-F534-66AA-3B4B-718522A44C9D}"/>
              </a:ext>
            </a:extLst>
          </p:cNvPr>
          <p:cNvSpPr/>
          <p:nvPr/>
        </p:nvSpPr>
        <p:spPr>
          <a:xfrm rot="5400000">
            <a:off x="11386177" y="947334"/>
            <a:ext cx="1002042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0D16B-5779-EB98-C1C1-4F777002BE1B}"/>
              </a:ext>
            </a:extLst>
          </p:cNvPr>
          <p:cNvSpPr txBox="1"/>
          <p:nvPr/>
        </p:nvSpPr>
        <p:spPr>
          <a:xfrm>
            <a:off x="6727371" y="5350884"/>
            <a:ext cx="46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Correlation between delivery factors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CE8A0-A716-C6B7-F3B0-73796BA23923}"/>
              </a:ext>
            </a:extLst>
          </p:cNvPr>
          <p:cNvSpPr txBox="1"/>
          <p:nvPr/>
        </p:nvSpPr>
        <p:spPr>
          <a:xfrm>
            <a:off x="589165" y="5377871"/>
            <a:ext cx="46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State-wise delay </a:t>
            </a:r>
            <a:r>
              <a:rPr lang="en-US" dirty="0">
                <a:solidFill>
                  <a:schemeClr val="bg1"/>
                </a:solidFill>
              </a:rPr>
              <a:t>percentage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C2827-0BF2-730E-52A6-B1EBB6F0CEA1}"/>
              </a:ext>
            </a:extLst>
          </p:cNvPr>
          <p:cNvSpPr/>
          <p:nvPr/>
        </p:nvSpPr>
        <p:spPr>
          <a:xfrm>
            <a:off x="4005943" y="2012894"/>
            <a:ext cx="500743" cy="360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9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B7CD3-6FBF-490E-01A3-A4CE73A76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783C3-F11E-32D7-57D3-BA765E76896A}"/>
              </a:ext>
            </a:extLst>
          </p:cNvPr>
          <p:cNvSpPr txBox="1"/>
          <p:nvPr/>
        </p:nvSpPr>
        <p:spPr>
          <a:xfrm>
            <a:off x="6444343" y="1456801"/>
            <a:ext cx="561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anken Grotesk"/>
              </a:rPr>
              <a:t>CUSTOMER</a:t>
            </a:r>
            <a:r>
              <a:rPr lang="en-US" sz="3200" b="1" dirty="0">
                <a:solidFill>
                  <a:schemeClr val="bg1"/>
                </a:solidFill>
              </a:rPr>
              <a:t> INSIGHTS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A23A0-23DA-192B-99FB-C3F471D2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304824"/>
            <a:ext cx="5747657" cy="316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172FB-D12A-A693-1D85-B5646CFF9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65513"/>
            <a:ext cx="5845629" cy="30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75C85A-6B38-D90D-45FE-806210CD54D1}"/>
              </a:ext>
            </a:extLst>
          </p:cNvPr>
          <p:cNvSpPr/>
          <p:nvPr/>
        </p:nvSpPr>
        <p:spPr>
          <a:xfrm rot="16200000">
            <a:off x="805560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Bullseye">
            <a:extLst>
              <a:ext uri="{FF2B5EF4-FFF2-40B4-BE49-F238E27FC236}">
                <a16:creationId xmlns:a16="http://schemas.microsoft.com/office/drawing/2014/main" id="{089BFCDB-C975-CE87-29A0-E237C0703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2571" y="1357302"/>
            <a:ext cx="783772" cy="7837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DA7EB4-317A-2ACA-92F9-A310BF9C0564}"/>
              </a:ext>
            </a:extLst>
          </p:cNvPr>
          <p:cNvSpPr/>
          <p:nvPr/>
        </p:nvSpPr>
        <p:spPr>
          <a:xfrm>
            <a:off x="6096000" y="1"/>
            <a:ext cx="685800" cy="9688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9BD9D-BBC2-97A5-0DA5-29B279C910C2}"/>
              </a:ext>
            </a:extLst>
          </p:cNvPr>
          <p:cNvSpPr txBox="1"/>
          <p:nvPr/>
        </p:nvSpPr>
        <p:spPr>
          <a:xfrm>
            <a:off x="783771" y="4666347"/>
            <a:ext cx="438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Beyond first purchase, customer retention drops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235964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33D68D-4D1F-1EAF-1482-0D760F9FC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699088-DA09-B04C-703D-9AA58FE6A283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065CD-637C-E635-B516-E9AB0CD7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57" y="1442315"/>
            <a:ext cx="4185575" cy="3973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C168F4-AD11-5F66-0B4F-6BF06A2FF105}"/>
              </a:ext>
            </a:extLst>
          </p:cNvPr>
          <p:cNvSpPr txBox="1"/>
          <p:nvPr/>
        </p:nvSpPr>
        <p:spPr>
          <a:xfrm>
            <a:off x="533401" y="1536174"/>
            <a:ext cx="6564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88E6D"/>
                </a:solidFill>
              </a:rPr>
              <a:t>Most Recent </a:t>
            </a:r>
          </a:p>
          <a:p>
            <a:r>
              <a:rPr lang="en-US" dirty="0">
                <a:solidFill>
                  <a:schemeClr val="bg1"/>
                </a:solidFill>
              </a:rPr>
              <a:t>└── Avg Purchase Frequency, Low Monetary Value Customers </a:t>
            </a:r>
          </a:p>
          <a:p>
            <a:r>
              <a:rPr lang="en-US" dirty="0">
                <a:solidFill>
                  <a:schemeClr val="bg1"/>
                </a:solidFill>
              </a:rPr>
              <a:t>	&gt; Likely new customers who haven’t fully engaged yet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88CD86"/>
                </a:solidFill>
              </a:rPr>
              <a:t>Recent</a:t>
            </a:r>
          </a:p>
          <a:p>
            <a:r>
              <a:rPr lang="en-US" dirty="0">
                <a:solidFill>
                  <a:schemeClr val="bg1"/>
                </a:solidFill>
              </a:rPr>
              <a:t>├── High Purchase Frequency, Low Monetary Value Customers</a:t>
            </a:r>
          </a:p>
          <a:p>
            <a:r>
              <a:rPr lang="en-US" dirty="0">
                <a:solidFill>
                  <a:schemeClr val="bg1"/>
                </a:solidFill>
              </a:rPr>
              <a:t>	&gt; Customers favor affordable or essential items </a:t>
            </a:r>
          </a:p>
          <a:p>
            <a:r>
              <a:rPr lang="en-US" dirty="0">
                <a:solidFill>
                  <a:schemeClr val="bg1"/>
                </a:solidFill>
              </a:rPr>
              <a:t> └── Avg Purchase Frequency, High Monetary Value Customers</a:t>
            </a:r>
          </a:p>
          <a:p>
            <a:r>
              <a:rPr lang="en-US" dirty="0">
                <a:solidFill>
                  <a:schemeClr val="bg1"/>
                </a:solidFill>
              </a:rPr>
              <a:t>	&gt; Premium customers preferring for higher-value products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E8A5"/>
                </a:solidFill>
              </a:rPr>
              <a:t>Least Recent</a:t>
            </a:r>
          </a:p>
          <a:p>
            <a:r>
              <a:rPr lang="en-US" dirty="0">
                <a:solidFill>
                  <a:schemeClr val="bg1"/>
                </a:solidFill>
              </a:rPr>
              <a:t>└── Avg Purchase Frequency, Low Monetary Value Customers</a:t>
            </a:r>
          </a:p>
          <a:p>
            <a:r>
              <a:rPr lang="en-US" dirty="0">
                <a:solidFill>
                  <a:schemeClr val="bg1"/>
                </a:solidFill>
              </a:rPr>
              <a:t>	&gt; Inactive and disengaged customers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DB82C-AB31-A99A-93AD-7A8EA66148B2}"/>
              </a:ext>
            </a:extLst>
          </p:cNvPr>
          <p:cNvSpPr txBox="1"/>
          <p:nvPr/>
        </p:nvSpPr>
        <p:spPr>
          <a:xfrm>
            <a:off x="3037114" y="274888"/>
            <a:ext cx="537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anken Grotesk"/>
              </a:rPr>
              <a:t>CUSTOMER SEGMENTATION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FD630-267C-2B46-3FEE-74B19AA55DA2}"/>
              </a:ext>
            </a:extLst>
          </p:cNvPr>
          <p:cNvSpPr/>
          <p:nvPr/>
        </p:nvSpPr>
        <p:spPr>
          <a:xfrm>
            <a:off x="11189958" y="775863"/>
            <a:ext cx="1002042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0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79E36-DCF4-32E9-4339-14A81A788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12B6C4-7AE4-BABC-A08C-F3A8711C257B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7793B-54F4-6CD4-0273-5F3A5EE956BE}"/>
              </a:ext>
            </a:extLst>
          </p:cNvPr>
          <p:cNvSpPr txBox="1"/>
          <p:nvPr/>
        </p:nvSpPr>
        <p:spPr>
          <a:xfrm>
            <a:off x="1772353" y="544286"/>
            <a:ext cx="399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RECOMMENDATIONS 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95C30A51-DD44-983F-E075-A4EFCD356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11178">
            <a:off x="1155282" y="497188"/>
            <a:ext cx="678969" cy="67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5BDB0-F0ED-2109-521F-D0CE657216CC}"/>
              </a:ext>
            </a:extLst>
          </p:cNvPr>
          <p:cNvSpPr txBox="1"/>
          <p:nvPr/>
        </p:nvSpPr>
        <p:spPr>
          <a:xfrm>
            <a:off x="1054548" y="1628287"/>
            <a:ext cx="10082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Improve process management and enhance software automation to reduce orders in processing, shipped, or unavailable stages.</a:t>
            </a:r>
          </a:p>
          <a:p>
            <a:endParaRPr lang="en-US" dirty="0">
              <a:solidFill>
                <a:schemeClr val="bg1"/>
              </a:solidFill>
              <a:latin typeface="Hanken Grotesk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Update delivery estimation models with real-time data, conduct regular audits, reduce overly conservative buffers, and use automated notifications for better customer expectation management.</a:t>
            </a:r>
          </a:p>
          <a:p>
            <a:endParaRPr lang="en-US" dirty="0">
              <a:solidFill>
                <a:schemeClr val="bg1"/>
              </a:solidFill>
              <a:latin typeface="Hanken Grotesk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Partner with high-demand sellers, scale delivery infrastructure, explore local fulfilment options and use AI-driven routing to optimize logistics and reduce inter-regional delivery delays.</a:t>
            </a:r>
          </a:p>
          <a:p>
            <a:endParaRPr lang="en-US" dirty="0">
              <a:solidFill>
                <a:schemeClr val="bg1"/>
              </a:solidFill>
              <a:latin typeface="Hanken Grotesk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Implement customer retention strategies, such as loyalty programs and personalized follow-ups, to bring customers back and increase repeat purchases.</a:t>
            </a:r>
          </a:p>
          <a:p>
            <a:endParaRPr lang="en-US" dirty="0">
              <a:solidFill>
                <a:schemeClr val="bg1"/>
              </a:solidFill>
              <a:latin typeface="Hanken Grotesk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Use AI-driven product recommendations and promote low-demand product categories with discounts, bundles, or targeted ads, and offer exclusive rewards and discounts to incentivize higher spending.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19CF4-6A0E-B7DE-C160-57ED749FC285}"/>
              </a:ext>
            </a:extLst>
          </p:cNvPr>
          <p:cNvSpPr/>
          <p:nvPr/>
        </p:nvSpPr>
        <p:spPr>
          <a:xfrm>
            <a:off x="6096000" y="1"/>
            <a:ext cx="685800" cy="10885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886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8E876-5F71-79B0-2E25-6FEF0EE2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30427A-2BBC-3623-37AA-1E04A145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452994"/>
            <a:ext cx="9575555" cy="567357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4D0E7-30A6-510F-5969-52867D31B594}"/>
              </a:ext>
            </a:extLst>
          </p:cNvPr>
          <p:cNvSpPr txBox="1"/>
          <p:nvPr/>
        </p:nvSpPr>
        <p:spPr>
          <a:xfrm>
            <a:off x="1534886" y="2841171"/>
            <a:ext cx="9013371" cy="14260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0F94A-6A5A-3DD8-700E-666541CEAE03}"/>
              </a:ext>
            </a:extLst>
          </p:cNvPr>
          <p:cNvSpPr txBox="1"/>
          <p:nvPr/>
        </p:nvSpPr>
        <p:spPr>
          <a:xfrm>
            <a:off x="4038600" y="3048000"/>
            <a:ext cx="4212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1A0"/>
                </a:solidFill>
                <a:latin typeface="Hanken Grotesk"/>
              </a:rPr>
              <a:t>THANK YOU</a:t>
            </a:r>
            <a:endParaRPr lang="en-IN" sz="4800" b="1" dirty="0">
              <a:solidFill>
                <a:srgbClr val="0041A0"/>
              </a:solidFill>
              <a:latin typeface="Hanken Grotes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40107-B009-BA25-AC55-0A5ECF940D17}"/>
              </a:ext>
            </a:extLst>
          </p:cNvPr>
          <p:cNvSpPr/>
          <p:nvPr/>
        </p:nvSpPr>
        <p:spPr>
          <a:xfrm rot="5400000">
            <a:off x="10891157" y="4207884"/>
            <a:ext cx="1338944" cy="1262744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D6F627-FE28-15EE-6A8B-6C1F5D6104BD}"/>
              </a:ext>
            </a:extLst>
          </p:cNvPr>
          <p:cNvSpPr/>
          <p:nvPr/>
        </p:nvSpPr>
        <p:spPr>
          <a:xfrm>
            <a:off x="11506200" y="2830841"/>
            <a:ext cx="685800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4CE57-A5D8-8EB0-B5E0-BC8C1AB3383D}"/>
              </a:ext>
            </a:extLst>
          </p:cNvPr>
          <p:cNvSpPr/>
          <p:nvPr/>
        </p:nvSpPr>
        <p:spPr>
          <a:xfrm>
            <a:off x="10243457" y="5508728"/>
            <a:ext cx="685800" cy="7314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98EE1-76C7-B981-4E2B-C2E126A686E9}"/>
              </a:ext>
            </a:extLst>
          </p:cNvPr>
          <p:cNvSpPr/>
          <p:nvPr/>
        </p:nvSpPr>
        <p:spPr>
          <a:xfrm rot="5400000">
            <a:off x="10925137" y="6244281"/>
            <a:ext cx="617840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9963C3-169C-4412-D0A3-31E45ED87856}"/>
              </a:ext>
            </a:extLst>
          </p:cNvPr>
          <p:cNvSpPr/>
          <p:nvPr/>
        </p:nvSpPr>
        <p:spPr>
          <a:xfrm rot="5400000">
            <a:off x="398218" y="333215"/>
            <a:ext cx="731435" cy="1527874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3185B-F3EC-4784-93AD-5FFE44111C4B}"/>
              </a:ext>
            </a:extLst>
          </p:cNvPr>
          <p:cNvSpPr/>
          <p:nvPr/>
        </p:nvSpPr>
        <p:spPr>
          <a:xfrm>
            <a:off x="0" y="-15281"/>
            <a:ext cx="685800" cy="7314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0B83FB-3764-6C92-91F2-374CEE23AE0F}"/>
              </a:ext>
            </a:extLst>
          </p:cNvPr>
          <p:cNvSpPr/>
          <p:nvPr/>
        </p:nvSpPr>
        <p:spPr>
          <a:xfrm>
            <a:off x="1527873" y="1462870"/>
            <a:ext cx="583956" cy="550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D1712-BF6D-6916-9CBC-57FA9F9B8B90}"/>
              </a:ext>
            </a:extLst>
          </p:cNvPr>
          <p:cNvSpPr/>
          <p:nvPr/>
        </p:nvSpPr>
        <p:spPr>
          <a:xfrm rot="5400000">
            <a:off x="-46032" y="6286190"/>
            <a:ext cx="617841" cy="525782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DC1BE-07E3-4AF6-2676-9927AD6A37EF}"/>
              </a:ext>
            </a:extLst>
          </p:cNvPr>
          <p:cNvSpPr/>
          <p:nvPr/>
        </p:nvSpPr>
        <p:spPr>
          <a:xfrm>
            <a:off x="11538858" y="-15282"/>
            <a:ext cx="653142" cy="7314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A854E-7FD7-C897-CFC9-35CC52D0C5B0}"/>
              </a:ext>
            </a:extLst>
          </p:cNvPr>
          <p:cNvSpPr/>
          <p:nvPr/>
        </p:nvSpPr>
        <p:spPr>
          <a:xfrm>
            <a:off x="504614" y="6030686"/>
            <a:ext cx="181186" cy="209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90854-9161-019F-47D6-706FE001CF00}"/>
              </a:ext>
            </a:extLst>
          </p:cNvPr>
          <p:cNvSpPr/>
          <p:nvPr/>
        </p:nvSpPr>
        <p:spPr>
          <a:xfrm rot="5400000">
            <a:off x="11347310" y="539888"/>
            <a:ext cx="198037" cy="185059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7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507</Words>
  <Application>Microsoft Office PowerPoint</Application>
  <PresentationFormat>Widescreen</PresentationFormat>
  <Paragraphs>68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Hanken Grotesk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917091626011</dc:creator>
  <cp:lastModifiedBy>917091626011</cp:lastModifiedBy>
  <cp:revision>46</cp:revision>
  <dcterms:created xsi:type="dcterms:W3CDTF">2024-12-21T10:58:12Z</dcterms:created>
  <dcterms:modified xsi:type="dcterms:W3CDTF">2024-12-23T08:07:27Z</dcterms:modified>
</cp:coreProperties>
</file>