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1695" r:id="rId2"/>
    <p:sldId id="1872" r:id="rId3"/>
    <p:sldId id="1796" r:id="rId4"/>
    <p:sldId id="1864" r:id="rId5"/>
    <p:sldId id="1865" r:id="rId6"/>
    <p:sldId id="1866" r:id="rId7"/>
    <p:sldId id="1797" r:id="rId8"/>
    <p:sldId id="1798" r:id="rId9"/>
    <p:sldId id="1799" r:id="rId10"/>
    <p:sldId id="1807" r:id="rId11"/>
    <p:sldId id="1800" r:id="rId12"/>
    <p:sldId id="1801" r:id="rId13"/>
    <p:sldId id="1870" r:id="rId14"/>
    <p:sldId id="1803" r:id="rId15"/>
    <p:sldId id="1806" r:id="rId16"/>
    <p:sldId id="1859" r:id="rId17"/>
    <p:sldId id="1813" r:id="rId18"/>
    <p:sldId id="1871" r:id="rId19"/>
    <p:sldId id="1821" r:id="rId20"/>
    <p:sldId id="1827" r:id="rId21"/>
    <p:sldId id="1831" r:id="rId22"/>
    <p:sldId id="1825" r:id="rId23"/>
    <p:sldId id="1835" r:id="rId24"/>
    <p:sldId id="1860" r:id="rId25"/>
    <p:sldId id="1861" r:id="rId26"/>
    <p:sldId id="1836" r:id="rId27"/>
    <p:sldId id="1838" r:id="rId28"/>
    <p:sldId id="1839" r:id="rId29"/>
    <p:sldId id="1840" r:id="rId30"/>
    <p:sldId id="1841" r:id="rId31"/>
    <p:sldId id="1862" r:id="rId32"/>
    <p:sldId id="1867" r:id="rId33"/>
    <p:sldId id="1856" r:id="rId34"/>
    <p:sldId id="1851" r:id="rId35"/>
    <p:sldId id="1854" r:id="rId36"/>
    <p:sldId id="1855" r:id="rId37"/>
    <p:sldId id="1869" r:id="rId38"/>
  </p:sldIdLst>
  <p:sldSz cx="9144000" cy="5143500" type="screen16x9"/>
  <p:notesSz cx="7010400" cy="9296400"/>
  <p:custDataLst>
    <p:tags r:id="rId41"/>
  </p:custDataLst>
  <p:defaultTextStyle>
    <a:defPPr>
      <a:defRPr lang="en-US"/>
    </a:defPPr>
    <a:lvl1pPr algn="l" rtl="0" fontAlgn="base">
      <a:spcBef>
        <a:spcPct val="0"/>
      </a:spcBef>
      <a:spcAft>
        <a:spcPct val="0"/>
      </a:spcAft>
      <a:defRPr sz="900" kern="1200">
        <a:solidFill>
          <a:schemeClr val="tx1"/>
        </a:solidFill>
        <a:latin typeface="Arial" charset="0"/>
        <a:ea typeface="+mn-ea"/>
        <a:cs typeface="Arial" charset="0"/>
      </a:defRPr>
    </a:lvl1pPr>
    <a:lvl2pPr marL="366196" algn="l" rtl="0" fontAlgn="base">
      <a:spcBef>
        <a:spcPct val="0"/>
      </a:spcBef>
      <a:spcAft>
        <a:spcPct val="0"/>
      </a:spcAft>
      <a:defRPr sz="900" kern="1200">
        <a:solidFill>
          <a:schemeClr val="tx1"/>
        </a:solidFill>
        <a:latin typeface="Arial" charset="0"/>
        <a:ea typeface="+mn-ea"/>
        <a:cs typeface="Arial" charset="0"/>
      </a:defRPr>
    </a:lvl2pPr>
    <a:lvl3pPr marL="732392" algn="l" rtl="0" fontAlgn="base">
      <a:spcBef>
        <a:spcPct val="0"/>
      </a:spcBef>
      <a:spcAft>
        <a:spcPct val="0"/>
      </a:spcAft>
      <a:defRPr sz="900" kern="1200">
        <a:solidFill>
          <a:schemeClr val="tx1"/>
        </a:solidFill>
        <a:latin typeface="Arial" charset="0"/>
        <a:ea typeface="+mn-ea"/>
        <a:cs typeface="Arial" charset="0"/>
      </a:defRPr>
    </a:lvl3pPr>
    <a:lvl4pPr marL="1098589" algn="l" rtl="0" fontAlgn="base">
      <a:spcBef>
        <a:spcPct val="0"/>
      </a:spcBef>
      <a:spcAft>
        <a:spcPct val="0"/>
      </a:spcAft>
      <a:defRPr sz="900" kern="1200">
        <a:solidFill>
          <a:schemeClr val="tx1"/>
        </a:solidFill>
        <a:latin typeface="Arial" charset="0"/>
        <a:ea typeface="+mn-ea"/>
        <a:cs typeface="Arial" charset="0"/>
      </a:defRPr>
    </a:lvl4pPr>
    <a:lvl5pPr marL="1464785" algn="l" rtl="0" fontAlgn="base">
      <a:spcBef>
        <a:spcPct val="0"/>
      </a:spcBef>
      <a:spcAft>
        <a:spcPct val="0"/>
      </a:spcAft>
      <a:defRPr sz="900" kern="1200">
        <a:solidFill>
          <a:schemeClr val="tx1"/>
        </a:solidFill>
        <a:latin typeface="Arial" charset="0"/>
        <a:ea typeface="+mn-ea"/>
        <a:cs typeface="Arial" charset="0"/>
      </a:defRPr>
    </a:lvl5pPr>
    <a:lvl6pPr marL="1830981" algn="l" defTabSz="732392" rtl="0" eaLnBrk="1" latinLnBrk="0" hangingPunct="1">
      <a:defRPr sz="900" kern="1200">
        <a:solidFill>
          <a:schemeClr val="tx1"/>
        </a:solidFill>
        <a:latin typeface="Arial" charset="0"/>
        <a:ea typeface="+mn-ea"/>
        <a:cs typeface="Arial" charset="0"/>
      </a:defRPr>
    </a:lvl6pPr>
    <a:lvl7pPr marL="2197177" algn="l" defTabSz="732392" rtl="0" eaLnBrk="1" latinLnBrk="0" hangingPunct="1">
      <a:defRPr sz="900" kern="1200">
        <a:solidFill>
          <a:schemeClr val="tx1"/>
        </a:solidFill>
        <a:latin typeface="Arial" charset="0"/>
        <a:ea typeface="+mn-ea"/>
        <a:cs typeface="Arial" charset="0"/>
      </a:defRPr>
    </a:lvl7pPr>
    <a:lvl8pPr marL="2563374" algn="l" defTabSz="732392" rtl="0" eaLnBrk="1" latinLnBrk="0" hangingPunct="1">
      <a:defRPr sz="900" kern="1200">
        <a:solidFill>
          <a:schemeClr val="tx1"/>
        </a:solidFill>
        <a:latin typeface="Arial" charset="0"/>
        <a:ea typeface="+mn-ea"/>
        <a:cs typeface="Arial" charset="0"/>
      </a:defRPr>
    </a:lvl8pPr>
    <a:lvl9pPr marL="2929569" algn="l" defTabSz="732392" rtl="0" eaLnBrk="1" latinLnBrk="0" hangingPunct="1">
      <a:defRPr sz="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001">
          <p15:clr>
            <a:srgbClr val="A4A3A4"/>
          </p15:clr>
        </p15:guide>
        <p15:guide id="2" pos="5759">
          <p15:clr>
            <a:srgbClr val="A4A3A4"/>
          </p15:clr>
        </p15:guide>
      </p15:sldGuideLst>
    </p:ext>
    <p:ext uri="{2D200454-40CA-4A62-9FC3-DE9A4176ACB9}">
      <p15:notesGuideLst xmlns:p15="http://schemas.microsoft.com/office/powerpoint/2012/main">
        <p15:guide id="1" orient="horz" pos="2926">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ram Rajgopal" initials="SR" lastIdx="0" clrIdx="0">
    <p:extLst>
      <p:ext uri="{19B8F6BF-5375-455C-9EA6-DF929625EA0E}">
        <p15:presenceInfo xmlns:p15="http://schemas.microsoft.com/office/powerpoint/2012/main" userId="3ce56ce9c49261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663300"/>
    <a:srgbClr val="9BD987"/>
    <a:srgbClr val="CDF0FF"/>
    <a:srgbClr val="FFCD2D"/>
    <a:srgbClr val="AAD6E4"/>
    <a:srgbClr val="D8E4BC"/>
    <a:srgbClr val="006600"/>
    <a:srgbClr val="8BFF8B"/>
    <a:srgbClr val="97D7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3" autoAdjust="0"/>
    <p:restoredTop sz="88580" autoAdjust="0"/>
  </p:normalViewPr>
  <p:slideViewPr>
    <p:cSldViewPr snapToGrid="0">
      <p:cViewPr varScale="1">
        <p:scale>
          <a:sx n="149" d="100"/>
          <a:sy n="149" d="100"/>
        </p:scale>
        <p:origin x="108" y="888"/>
      </p:cViewPr>
      <p:guideLst>
        <p:guide orient="horz" pos="2001"/>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6282"/>
    </p:cViewPr>
  </p:sorterViewPr>
  <p:notesViewPr>
    <p:cSldViewPr snapToGrid="0">
      <p:cViewPr varScale="1">
        <p:scale>
          <a:sx n="71" d="100"/>
          <a:sy n="71" d="100"/>
        </p:scale>
        <p:origin x="2704" y="52"/>
      </p:cViewPr>
      <p:guideLst>
        <p:guide orient="horz" pos="292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1026"/>
          <p:cNvSpPr>
            <a:spLocks noGrp="1" noChangeArrowheads="1"/>
          </p:cNvSpPr>
          <p:nvPr>
            <p:ph type="hdr" sz="quarter"/>
          </p:nvPr>
        </p:nvSpPr>
        <p:spPr bwMode="auto">
          <a:xfrm>
            <a:off x="0" y="0"/>
            <a:ext cx="3036623" cy="462669"/>
          </a:xfrm>
          <a:prstGeom prst="rect">
            <a:avLst/>
          </a:prstGeom>
          <a:noFill/>
          <a:ln w="9525">
            <a:noFill/>
            <a:miter lim="800000"/>
            <a:headEnd/>
            <a:tailEnd/>
          </a:ln>
          <a:effectLst/>
        </p:spPr>
        <p:txBody>
          <a:bodyPr vert="horz" wrap="square" lIns="93109" tIns="46556" rIns="93109" bIns="46556" numCol="1" anchor="t" anchorCtr="0" compatLnSpc="1">
            <a:prstTxWarp prst="textNoShape">
              <a:avLst/>
            </a:prstTxWarp>
          </a:bodyPr>
          <a:lstStyle>
            <a:lvl1pPr algn="l" defTabSz="932216" eaLnBrk="0" hangingPunct="0">
              <a:defRPr>
                <a:latin typeface="Times New Roman" pitchFamily="18" charset="0"/>
                <a:cs typeface="+mn-cs"/>
              </a:defRPr>
            </a:lvl1pPr>
          </a:lstStyle>
          <a:p>
            <a:pPr>
              <a:defRPr/>
            </a:pPr>
            <a:endParaRPr lang="en-US"/>
          </a:p>
        </p:txBody>
      </p:sp>
      <p:sp>
        <p:nvSpPr>
          <p:cNvPr id="57347" name="Rectangle 1027"/>
          <p:cNvSpPr>
            <a:spLocks noGrp="1" noChangeArrowheads="1"/>
          </p:cNvSpPr>
          <p:nvPr>
            <p:ph type="dt" sz="quarter" idx="1"/>
          </p:nvPr>
        </p:nvSpPr>
        <p:spPr bwMode="auto">
          <a:xfrm>
            <a:off x="3973777" y="0"/>
            <a:ext cx="3036623" cy="462669"/>
          </a:xfrm>
          <a:prstGeom prst="rect">
            <a:avLst/>
          </a:prstGeom>
          <a:noFill/>
          <a:ln w="9525">
            <a:noFill/>
            <a:miter lim="800000"/>
            <a:headEnd/>
            <a:tailEnd/>
          </a:ln>
          <a:effectLst/>
        </p:spPr>
        <p:txBody>
          <a:bodyPr vert="horz" wrap="square" lIns="93109" tIns="46556" rIns="93109" bIns="46556" numCol="1" anchor="t" anchorCtr="0" compatLnSpc="1">
            <a:prstTxWarp prst="textNoShape">
              <a:avLst/>
            </a:prstTxWarp>
          </a:bodyPr>
          <a:lstStyle>
            <a:lvl1pPr algn="r" defTabSz="932216" eaLnBrk="0" hangingPunct="0">
              <a:defRPr>
                <a:latin typeface="Times New Roman" pitchFamily="18" charset="0"/>
                <a:cs typeface="+mn-cs"/>
              </a:defRPr>
            </a:lvl1pPr>
          </a:lstStyle>
          <a:p>
            <a:pPr>
              <a:defRPr/>
            </a:pPr>
            <a:endParaRPr lang="en-US"/>
          </a:p>
        </p:txBody>
      </p:sp>
      <p:sp>
        <p:nvSpPr>
          <p:cNvPr id="57348" name="Rectangle 1028"/>
          <p:cNvSpPr>
            <a:spLocks noGrp="1" noChangeArrowheads="1"/>
          </p:cNvSpPr>
          <p:nvPr>
            <p:ph type="ftr" sz="quarter" idx="2"/>
          </p:nvPr>
        </p:nvSpPr>
        <p:spPr bwMode="auto">
          <a:xfrm>
            <a:off x="0" y="8833733"/>
            <a:ext cx="3036623" cy="462668"/>
          </a:xfrm>
          <a:prstGeom prst="rect">
            <a:avLst/>
          </a:prstGeom>
          <a:noFill/>
          <a:ln w="9525">
            <a:noFill/>
            <a:miter lim="800000"/>
            <a:headEnd/>
            <a:tailEnd/>
          </a:ln>
          <a:effectLst/>
        </p:spPr>
        <p:txBody>
          <a:bodyPr vert="horz" wrap="square" lIns="93109" tIns="46556" rIns="93109" bIns="46556" numCol="1" anchor="b" anchorCtr="0" compatLnSpc="1">
            <a:prstTxWarp prst="textNoShape">
              <a:avLst/>
            </a:prstTxWarp>
          </a:bodyPr>
          <a:lstStyle>
            <a:lvl1pPr algn="l" defTabSz="932216" eaLnBrk="0" hangingPunct="0">
              <a:defRPr>
                <a:latin typeface="Times New Roman" pitchFamily="18" charset="0"/>
                <a:cs typeface="+mn-cs"/>
              </a:defRPr>
            </a:lvl1pPr>
          </a:lstStyle>
          <a:p>
            <a:pPr>
              <a:defRPr/>
            </a:pPr>
            <a:endParaRPr lang="en-US"/>
          </a:p>
        </p:txBody>
      </p:sp>
      <p:sp>
        <p:nvSpPr>
          <p:cNvPr id="57349" name="Rectangle 1029"/>
          <p:cNvSpPr>
            <a:spLocks noGrp="1" noChangeArrowheads="1"/>
          </p:cNvSpPr>
          <p:nvPr>
            <p:ph type="sldNum" sz="quarter" idx="3"/>
          </p:nvPr>
        </p:nvSpPr>
        <p:spPr bwMode="auto">
          <a:xfrm>
            <a:off x="3973777" y="8833733"/>
            <a:ext cx="3036623" cy="462668"/>
          </a:xfrm>
          <a:prstGeom prst="rect">
            <a:avLst/>
          </a:prstGeom>
          <a:noFill/>
          <a:ln w="9525">
            <a:noFill/>
            <a:miter lim="800000"/>
            <a:headEnd/>
            <a:tailEnd/>
          </a:ln>
          <a:effectLst/>
        </p:spPr>
        <p:txBody>
          <a:bodyPr vert="horz" wrap="square" lIns="93109" tIns="46556" rIns="93109" bIns="46556" numCol="1" anchor="b" anchorCtr="0" compatLnSpc="1">
            <a:prstTxWarp prst="textNoShape">
              <a:avLst/>
            </a:prstTxWarp>
          </a:bodyPr>
          <a:lstStyle>
            <a:lvl1pPr algn="r" defTabSz="932216" eaLnBrk="0" hangingPunct="0">
              <a:defRPr>
                <a:latin typeface="Times New Roman" pitchFamily="18" charset="0"/>
                <a:cs typeface="+mn-cs"/>
              </a:defRPr>
            </a:lvl1pPr>
          </a:lstStyle>
          <a:p>
            <a:pPr>
              <a:defRPr/>
            </a:pPr>
            <a:fld id="{D136FE8A-0C93-4778-ABB1-71A5F995D84D}" type="slidenum">
              <a:rPr lang="en-US"/>
              <a:pPr>
                <a:defRPr/>
              </a:pPr>
              <a:t>‹#›</a:t>
            </a:fld>
            <a:endParaRPr lang="en-US"/>
          </a:p>
        </p:txBody>
      </p:sp>
    </p:spTree>
    <p:extLst>
      <p:ext uri="{BB962C8B-B14F-4D97-AF65-F5344CB8AC3E}">
        <p14:creationId xmlns:p14="http://schemas.microsoft.com/office/powerpoint/2010/main" val="193819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6623" cy="464205"/>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algn="l" defTabSz="932216" eaLnBrk="0" hangingPunct="0">
              <a:defRPr>
                <a:latin typeface="Times New Roman" pitchFamily="18" charset="0"/>
                <a:cs typeface="+mn-cs"/>
              </a:defRPr>
            </a:lvl1pPr>
          </a:lstStyle>
          <a:p>
            <a:pPr>
              <a:defRPr/>
            </a:pPr>
            <a:r>
              <a:rPr lang="en-US" dirty="0" smtClean="0"/>
              <a:t>B7140/8140 Spring 2013</a:t>
            </a:r>
          </a:p>
          <a:p>
            <a:pPr>
              <a:defRPr/>
            </a:pPr>
            <a:endParaRPr lang="en-US" dirty="0"/>
          </a:p>
        </p:txBody>
      </p:sp>
      <p:sp>
        <p:nvSpPr>
          <p:cNvPr id="4099" name="Rectangle 3"/>
          <p:cNvSpPr>
            <a:spLocks noGrp="1" noChangeArrowheads="1"/>
          </p:cNvSpPr>
          <p:nvPr>
            <p:ph type="dt" idx="1"/>
          </p:nvPr>
        </p:nvSpPr>
        <p:spPr bwMode="auto">
          <a:xfrm>
            <a:off x="3973777" y="1"/>
            <a:ext cx="3036623" cy="464205"/>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algn="r" defTabSz="932216" eaLnBrk="0" hangingPunct="0">
              <a:defRPr>
                <a:latin typeface="Times New Roman" pitchFamily="18" charset="0"/>
                <a:cs typeface="+mn-cs"/>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409575"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8676" y="4411486"/>
            <a:ext cx="5136092" cy="4188607"/>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0" y="8832195"/>
            <a:ext cx="3036623" cy="464205"/>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algn="l" defTabSz="932216" eaLnBrk="0" hangingPunct="0">
              <a:defRPr>
                <a:latin typeface="Times New Roman" pitchFamily="18" charset="0"/>
                <a:cs typeface="+mn-cs"/>
              </a:defRPr>
            </a:lvl1pPr>
          </a:lstStyle>
          <a:p>
            <a:pPr>
              <a:defRPr/>
            </a:pPr>
            <a:r>
              <a:rPr lang="en-US"/>
              <a:t>Prof. Trevor S. Harris</a:t>
            </a:r>
          </a:p>
        </p:txBody>
      </p:sp>
      <p:sp>
        <p:nvSpPr>
          <p:cNvPr id="4103" name="Rectangle 7"/>
          <p:cNvSpPr>
            <a:spLocks noGrp="1" noChangeArrowheads="1"/>
          </p:cNvSpPr>
          <p:nvPr>
            <p:ph type="sldNum" sz="quarter" idx="5"/>
          </p:nvPr>
        </p:nvSpPr>
        <p:spPr bwMode="auto">
          <a:xfrm>
            <a:off x="3973777" y="8832195"/>
            <a:ext cx="3036623" cy="464205"/>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algn="r" defTabSz="932216" eaLnBrk="0" hangingPunct="0">
              <a:defRPr>
                <a:latin typeface="Times New Roman" pitchFamily="18" charset="0"/>
                <a:cs typeface="+mn-cs"/>
              </a:defRPr>
            </a:lvl1pPr>
          </a:lstStyle>
          <a:p>
            <a:pPr>
              <a:defRPr/>
            </a:pPr>
            <a:fld id="{D955DE66-B7F3-4733-8399-31219E6C0A48}" type="slidenum">
              <a:rPr lang="en-US"/>
              <a:pPr>
                <a:defRPr/>
              </a:pPr>
              <a:t>‹#›</a:t>
            </a:fld>
            <a:endParaRPr lang="en-US"/>
          </a:p>
        </p:txBody>
      </p:sp>
    </p:spTree>
    <p:extLst>
      <p:ext uri="{BB962C8B-B14F-4D97-AF65-F5344CB8AC3E}">
        <p14:creationId xmlns:p14="http://schemas.microsoft.com/office/powerpoint/2010/main" val="3872519459"/>
      </p:ext>
    </p:extLst>
  </p:cSld>
  <p:clrMap bg1="lt1" tx1="dk1" bg2="lt2" tx2="dk2" accent1="accent1" accent2="accent2" accent3="accent3" accent4="accent4" accent5="accent5" accent6="accent6" hlink="hlink" folHlink="folHlink"/>
  <p:notesStyle>
    <a:lvl1pPr marL="132236" indent="-132236"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600155" indent="-233959"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864629" indent="-132236"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098589"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464785"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1830981" algn="l" defTabSz="732392" rtl="0" eaLnBrk="1" latinLnBrk="0" hangingPunct="1">
      <a:defRPr sz="1000" kern="1200">
        <a:solidFill>
          <a:schemeClr val="tx1"/>
        </a:solidFill>
        <a:latin typeface="+mn-lt"/>
        <a:ea typeface="+mn-ea"/>
        <a:cs typeface="+mn-cs"/>
      </a:defRPr>
    </a:lvl6pPr>
    <a:lvl7pPr marL="2197177" algn="l" defTabSz="732392" rtl="0" eaLnBrk="1" latinLnBrk="0" hangingPunct="1">
      <a:defRPr sz="1000" kern="1200">
        <a:solidFill>
          <a:schemeClr val="tx1"/>
        </a:solidFill>
        <a:latin typeface="+mn-lt"/>
        <a:ea typeface="+mn-ea"/>
        <a:cs typeface="+mn-cs"/>
      </a:defRPr>
    </a:lvl7pPr>
    <a:lvl8pPr marL="2563374" algn="l" defTabSz="732392" rtl="0" eaLnBrk="1" latinLnBrk="0" hangingPunct="1">
      <a:defRPr sz="1000" kern="1200">
        <a:solidFill>
          <a:schemeClr val="tx1"/>
        </a:solidFill>
        <a:latin typeface="+mn-lt"/>
        <a:ea typeface="+mn-ea"/>
        <a:cs typeface="+mn-cs"/>
      </a:defRPr>
    </a:lvl8pPr>
    <a:lvl9pPr marL="2929569" algn="l" defTabSz="73239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7296" eaLnBrk="0" hangingPunct="0">
              <a:defRPr sz="1100">
                <a:solidFill>
                  <a:schemeClr val="tx1"/>
                </a:solidFill>
                <a:latin typeface="Arial" charset="0"/>
              </a:defRPr>
            </a:lvl1pPr>
            <a:lvl2pPr marL="716130" indent="-275434" algn="ctr" defTabSz="927296" eaLnBrk="0" hangingPunct="0">
              <a:defRPr sz="1100">
                <a:solidFill>
                  <a:schemeClr val="tx1"/>
                </a:solidFill>
                <a:latin typeface="Arial" charset="0"/>
              </a:defRPr>
            </a:lvl2pPr>
            <a:lvl3pPr marL="1101738" indent="-220348" algn="ctr" defTabSz="927296" eaLnBrk="0" hangingPunct="0">
              <a:defRPr sz="1100">
                <a:solidFill>
                  <a:schemeClr val="tx1"/>
                </a:solidFill>
                <a:latin typeface="Arial" charset="0"/>
              </a:defRPr>
            </a:lvl3pPr>
            <a:lvl4pPr marL="1542433" indent="-220348" algn="ctr" defTabSz="927296" eaLnBrk="0" hangingPunct="0">
              <a:defRPr sz="1100">
                <a:solidFill>
                  <a:schemeClr val="tx1"/>
                </a:solidFill>
                <a:latin typeface="Arial" charset="0"/>
              </a:defRPr>
            </a:lvl4pPr>
            <a:lvl5pPr marL="1983128" indent="-220348" algn="ctr" defTabSz="927296" eaLnBrk="0" hangingPunct="0">
              <a:defRPr sz="1100">
                <a:solidFill>
                  <a:schemeClr val="tx1"/>
                </a:solidFill>
                <a:latin typeface="Arial" charset="0"/>
              </a:defRPr>
            </a:lvl5pPr>
            <a:lvl6pPr marL="2423823" indent="-220348" algn="ctr" defTabSz="927296" eaLnBrk="0" fontAlgn="base" hangingPunct="0">
              <a:spcBef>
                <a:spcPct val="0"/>
              </a:spcBef>
              <a:spcAft>
                <a:spcPct val="0"/>
              </a:spcAft>
              <a:defRPr sz="1100">
                <a:solidFill>
                  <a:schemeClr val="tx1"/>
                </a:solidFill>
                <a:latin typeface="Arial" charset="0"/>
              </a:defRPr>
            </a:lvl6pPr>
            <a:lvl7pPr marL="2864518" indent="-220348" algn="ctr" defTabSz="927296" eaLnBrk="0" fontAlgn="base" hangingPunct="0">
              <a:spcBef>
                <a:spcPct val="0"/>
              </a:spcBef>
              <a:spcAft>
                <a:spcPct val="0"/>
              </a:spcAft>
              <a:defRPr sz="1100">
                <a:solidFill>
                  <a:schemeClr val="tx1"/>
                </a:solidFill>
                <a:latin typeface="Arial" charset="0"/>
              </a:defRPr>
            </a:lvl7pPr>
            <a:lvl8pPr marL="3305213" indent="-220348" algn="ctr" defTabSz="927296" eaLnBrk="0" fontAlgn="base" hangingPunct="0">
              <a:spcBef>
                <a:spcPct val="0"/>
              </a:spcBef>
              <a:spcAft>
                <a:spcPct val="0"/>
              </a:spcAft>
              <a:defRPr sz="1100">
                <a:solidFill>
                  <a:schemeClr val="tx1"/>
                </a:solidFill>
                <a:latin typeface="Arial" charset="0"/>
              </a:defRPr>
            </a:lvl8pPr>
            <a:lvl9pPr marL="3745908" indent="-220348" algn="ctr" defTabSz="927296" eaLnBrk="0" fontAlgn="base" hangingPunct="0">
              <a:spcBef>
                <a:spcPct val="0"/>
              </a:spcBef>
              <a:spcAft>
                <a:spcPct val="0"/>
              </a:spcAft>
              <a:defRPr sz="1100">
                <a:solidFill>
                  <a:schemeClr val="tx1"/>
                </a:solidFill>
                <a:latin typeface="Arial" charset="0"/>
              </a:defRPr>
            </a:lvl9pPr>
          </a:lstStyle>
          <a:p>
            <a:pPr algn="r">
              <a:defRPr/>
            </a:pPr>
            <a:fld id="{55A51C96-029E-4104-B9E5-11F9410C17BF}" type="slidenum">
              <a:rPr lang="en-US" smtClean="0">
                <a:latin typeface="Times New Roman" pitchFamily="18" charset="0"/>
              </a:rPr>
              <a:pPr algn="r">
                <a:defRPr/>
              </a:pPr>
              <a:t>1</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xfrm>
            <a:off x="411163" y="696913"/>
            <a:ext cx="6197600" cy="348615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Acknowledge co-authors</a:t>
            </a:r>
          </a:p>
          <a:p>
            <a:r>
              <a:rPr lang="en-US" dirty="0" smtClean="0"/>
              <a:t>Virtually</a:t>
            </a:r>
            <a:r>
              <a:rPr lang="en-US" baseline="0" dirty="0" smtClean="0"/>
              <a:t> every conversation with CFOs or CXOs in the last 10 years involves a reference to culture or tone at the top</a:t>
            </a:r>
          </a:p>
          <a:p>
            <a:r>
              <a:rPr lang="en-US" baseline="0" dirty="0" smtClean="0"/>
              <a:t>Been meaning to go back and explore this topic in greater depth but we have never got down to doing it because culture is a difficult topic</a:t>
            </a:r>
          </a:p>
          <a:p>
            <a:r>
              <a:rPr lang="en-US" baseline="0" dirty="0" smtClean="0"/>
              <a:t>Multi dimensional, hydra headed beast that is hard to tame, several frameworks have been proposed to measuring culture in management literature but hardly much here in econ based work</a:t>
            </a:r>
          </a:p>
          <a:p>
            <a:r>
              <a:rPr lang="en-US" baseline="0" dirty="0" smtClean="0"/>
              <a:t>The JAE call served as a catalyst to go out and tackle the problem</a:t>
            </a:r>
            <a:endParaRPr lang="en-US" dirty="0" smtClean="0"/>
          </a:p>
        </p:txBody>
      </p:sp>
    </p:spTree>
    <p:extLst>
      <p:ext uri="{BB962C8B-B14F-4D97-AF65-F5344CB8AC3E}">
        <p14:creationId xmlns:p14="http://schemas.microsoft.com/office/powerpoint/2010/main" val="3680938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11</a:t>
            </a:fld>
            <a:endParaRPr lang="en-US"/>
          </a:p>
        </p:txBody>
      </p:sp>
    </p:spTree>
    <p:extLst>
      <p:ext uri="{BB962C8B-B14F-4D97-AF65-F5344CB8AC3E}">
        <p14:creationId xmlns:p14="http://schemas.microsoft.com/office/powerpoint/2010/main" val="144159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Struggled with this a lot. Should we have some dimension</a:t>
            </a:r>
            <a:r>
              <a:rPr lang="en-US" baseline="0" dirty="0" smtClean="0"/>
              <a:t> in mind (cooperation/competition) and force people into a 2x2 but we noticed so much diversity in how people describe their culture in the interviews, that we decided to ask for just words.</a:t>
            </a:r>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12</a:t>
            </a:fld>
            <a:endParaRPr lang="en-US"/>
          </a:p>
        </p:txBody>
      </p:sp>
    </p:spTree>
    <p:extLst>
      <p:ext uri="{BB962C8B-B14F-4D97-AF65-F5344CB8AC3E}">
        <p14:creationId xmlns:p14="http://schemas.microsoft.com/office/powerpoint/2010/main" val="291454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13</a:t>
            </a:fld>
            <a:endParaRPr lang="en-US"/>
          </a:p>
        </p:txBody>
      </p:sp>
    </p:spTree>
    <p:extLst>
      <p:ext uri="{BB962C8B-B14F-4D97-AF65-F5344CB8AC3E}">
        <p14:creationId xmlns:p14="http://schemas.microsoft.com/office/powerpoint/2010/main" val="349422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14</a:t>
            </a:fld>
            <a:endParaRPr lang="en-US"/>
          </a:p>
        </p:txBody>
      </p:sp>
    </p:spTree>
    <p:extLst>
      <p:ext uri="{BB962C8B-B14F-4D97-AF65-F5344CB8AC3E}">
        <p14:creationId xmlns:p14="http://schemas.microsoft.com/office/powerpoint/2010/main" val="121302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Routinely placed among the top three value drivers of the business</a:t>
            </a:r>
          </a:p>
          <a:p>
            <a:r>
              <a:rPr lang="en-US" dirty="0" smtClean="0"/>
              <a:t> Various CFOs rated culture as more important than brand, employee talent, financial health, leadership, market position, operating plan, product, unique competitive advantage, and vision for the company</a:t>
            </a:r>
          </a:p>
          <a:p>
            <a:r>
              <a:rPr lang="en-US" dirty="0" smtClean="0"/>
              <a:t> “A good culture can lead to better results. If you started two businesses, they had the same manufacturing process, same raw materials, distribution, everything was the same" and one had an effective culture and one had an ineffective culture, the good culture would outperform the bad culture.” </a:t>
            </a:r>
          </a:p>
          <a:p>
            <a:r>
              <a:rPr lang="en-US" dirty="0" smtClean="0"/>
              <a:t>“This is because the people in the effective culture would be working towards mutual success, they would all be striving to achieve success, whereas in the ineffective culture, people might just be in it for themselves, trying to get up the corporate ladder, just a more divisive environment.”</a:t>
            </a:r>
          </a:p>
          <a:p>
            <a:endParaRPr lang="en-US" dirty="0" smtClean="0"/>
          </a:p>
          <a:p>
            <a:pPr lvl="0"/>
            <a:r>
              <a:rPr lang="en-US" dirty="0" smtClean="0"/>
              <a:t>A firm with an effective culture and mediocre strategy will outperform a company with an ineffective culture and superior strategy</a:t>
            </a:r>
          </a:p>
          <a:p>
            <a:pPr lvl="1"/>
            <a:r>
              <a:rPr lang="en-US" dirty="0" smtClean="0"/>
              <a:t>“culture actually helps even if you don't have a great plan and you're not communicating well because culture helps tremendously to make sure that you are continuing to do the right things for the company in the long run”</a:t>
            </a:r>
          </a:p>
          <a:p>
            <a:pPr lvl="0"/>
            <a:endParaRPr lang="en-US" dirty="0" smtClean="0"/>
          </a:p>
          <a:p>
            <a:pPr lvl="0"/>
            <a:r>
              <a:rPr lang="en-US" dirty="0" smtClean="0"/>
              <a:t>Executives estimate that culture adds between 5 percent and 50 percent to firm value, with the distribution centered on 15 to 20 percent</a:t>
            </a:r>
          </a:p>
          <a:p>
            <a:pPr lvl="1"/>
            <a:r>
              <a:rPr lang="en-US" dirty="0" smtClean="0"/>
              <a:t>“if key people walked away, you would short the business immediately.”</a:t>
            </a:r>
          </a:p>
          <a:p>
            <a:pPr lvl="1"/>
            <a:r>
              <a:rPr lang="en-US" dirty="0" smtClean="0"/>
              <a:t> “the reason the stock price goes down when key people leave is that people are worried about culture and continuity. You take a lot of disruption if you lose people and have to reform its culture and figure out how to execute”</a:t>
            </a:r>
          </a:p>
          <a:p>
            <a:pPr lvl="1"/>
            <a:r>
              <a:rPr lang="en-US" dirty="0" smtClean="0"/>
              <a:t>“culture can be described as foundational…because it can influence your ability to come to solutions to all the unknown problems and challenges that you will face from inception to growth”</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15</a:t>
            </a:fld>
            <a:endParaRPr lang="en-US"/>
          </a:p>
        </p:txBody>
      </p:sp>
    </p:spTree>
    <p:extLst>
      <p:ext uri="{BB962C8B-B14F-4D97-AF65-F5344CB8AC3E}">
        <p14:creationId xmlns:p14="http://schemas.microsoft.com/office/powerpoint/2010/main" val="197183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dirty="0" smtClean="0">
                <a:solidFill>
                  <a:schemeClr val="tx1"/>
                </a:solidFill>
                <a:effectLst/>
                <a:latin typeface="Times New Roman" pitchFamily="18" charset="0"/>
                <a:ea typeface="+mn-ea"/>
                <a:cs typeface="+mn-cs"/>
              </a:rPr>
              <a:t> You work at a firm with an effective, strong culture. You are evaluating two acquisition targets, A and B.</a:t>
            </a:r>
            <a:r>
              <a:rPr lang="en-US" b="0" dirty="0" smtClean="0"/>
              <a:t>  </a:t>
            </a:r>
            <a:r>
              <a:rPr lang="en-US" sz="1000" b="0" kern="1200" dirty="0" smtClean="0">
                <a:solidFill>
                  <a:schemeClr val="tx1"/>
                </a:solidFill>
                <a:effectLst/>
                <a:latin typeface="Times New Roman" pitchFamily="18" charset="0"/>
                <a:ea typeface="+mn-ea"/>
                <a:cs typeface="+mn-cs"/>
              </a:rPr>
              <a:t>•   </a:t>
            </a:r>
            <a:endParaRPr lang="en-US" b="0" dirty="0" smtClean="0"/>
          </a:p>
          <a:p>
            <a:r>
              <a:rPr lang="en-US" sz="1000" b="0" kern="1200" dirty="0" smtClean="0">
                <a:solidFill>
                  <a:schemeClr val="tx1"/>
                </a:solidFill>
                <a:effectLst/>
                <a:latin typeface="Times New Roman" pitchFamily="18" charset="0"/>
                <a:ea typeface="+mn-ea"/>
                <a:cs typeface="+mn-cs"/>
              </a:rPr>
              <a:t>A and B would bring the same strategic and operational benefits if acquired, and the targets are identical in all dimensions except corporate culture.•   </a:t>
            </a:r>
            <a:endParaRPr lang="en-US" b="0" dirty="0" smtClean="0"/>
          </a:p>
          <a:p>
            <a:r>
              <a:rPr lang="en-US" sz="1000" b="0" kern="1200" dirty="0" smtClean="0">
                <a:solidFill>
                  <a:schemeClr val="tx1"/>
                </a:solidFill>
                <a:effectLst/>
                <a:latin typeface="Times New Roman" pitchFamily="18" charset="0"/>
                <a:ea typeface="+mn-ea"/>
                <a:cs typeface="+mn-cs"/>
              </a:rPr>
              <a:t>Company A's culture is very aligned with your firm's culture, whereas company B's culture is not at all aligned.</a:t>
            </a:r>
          </a:p>
          <a:p>
            <a:endParaRPr lang="en-US" sz="1000" b="1" kern="1200" dirty="0" smtClean="0">
              <a:solidFill>
                <a:schemeClr val="tx1"/>
              </a:solidFill>
              <a:effectLst/>
              <a:latin typeface="Times New Roman" pitchFamily="18" charset="0"/>
              <a:ea typeface="+mn-ea"/>
              <a:cs typeface="+mn-cs"/>
            </a:endParaRPr>
          </a:p>
          <a:p>
            <a:r>
              <a:rPr lang="en-US" dirty="0" smtClean="0"/>
              <a:t>Firms with collaborative cultures are less likely to acquire other firms</a:t>
            </a:r>
          </a:p>
          <a:p>
            <a:pPr lvl="1"/>
            <a:r>
              <a:rPr lang="en-US" dirty="0" smtClean="0"/>
              <a:t>“A collaborative culture...has a downside though of perhaps making it harder to rapidly expand into groups that don’t understand it” </a:t>
            </a:r>
          </a:p>
          <a:p>
            <a:r>
              <a:rPr lang="en-US" dirty="0" smtClean="0"/>
              <a:t>Cost synergy mergers should work regardless of culture whereas revenue synergy mergers are where culture matters most</a:t>
            </a:r>
          </a:p>
          <a:p>
            <a:pPr lvl="1"/>
            <a:r>
              <a:rPr lang="en-US" dirty="0" smtClean="0"/>
              <a:t>“I have to work within these various ecosystems, different cultures and personalities, but achieve the growth targets we need. The only way we can do that is to have an understanding and respect of the different cultures, and have them working together”</a:t>
            </a:r>
          </a:p>
          <a:p>
            <a:r>
              <a:rPr lang="en-US" dirty="0" smtClean="0"/>
              <a:t>Tension exists between traditional hiring and firing and talent acquisitions in terms of cultural fit:</a:t>
            </a:r>
          </a:p>
          <a:p>
            <a:pPr lvl="1"/>
            <a:r>
              <a:rPr lang="en-US" dirty="0" smtClean="0"/>
              <a:t>“we’ve been more successful with injecting new talent and new people into the business with acquisitions than with mid-career hires.  The success of keeping the talent after an acquisition, can be hugely determined by how much you can help ease them into this strong culture”</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16</a:t>
            </a:fld>
            <a:endParaRPr lang="en-US"/>
          </a:p>
        </p:txBody>
      </p:sp>
    </p:spTree>
    <p:extLst>
      <p:ext uri="{BB962C8B-B14F-4D97-AF65-F5344CB8AC3E}">
        <p14:creationId xmlns:p14="http://schemas.microsoft.com/office/powerpoint/2010/main" val="4076909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17</a:t>
            </a:fld>
            <a:endParaRPr lang="en-US"/>
          </a:p>
        </p:txBody>
      </p:sp>
    </p:spTree>
    <p:extLst>
      <p:ext uri="{BB962C8B-B14F-4D97-AF65-F5344CB8AC3E}">
        <p14:creationId xmlns:p14="http://schemas.microsoft.com/office/powerpoint/2010/main" val="3662550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Need new leadership</a:t>
            </a:r>
          </a:p>
          <a:p>
            <a:pPr lvl="1"/>
            <a:r>
              <a:rPr lang="en-US" dirty="0" smtClean="0"/>
              <a:t>sometimes, new leaders subvert a culture for the better</a:t>
            </a:r>
          </a:p>
          <a:p>
            <a:pPr lvl="0"/>
            <a:r>
              <a:rPr lang="en-US" dirty="0" smtClean="0"/>
              <a:t>Unstable leadership</a:t>
            </a:r>
          </a:p>
          <a:p>
            <a:pPr lvl="1"/>
            <a:r>
              <a:rPr lang="en-US" dirty="0" smtClean="0"/>
              <a:t>perpetual change at the top and their reengineering of what they’re going to do and how they’re going to go to market creates a culture where the associates are very unsure of what is going to happen. </a:t>
            </a:r>
          </a:p>
          <a:p>
            <a:r>
              <a:rPr lang="en-US" dirty="0" smtClean="0"/>
              <a:t>Archaic business model:</a:t>
            </a:r>
          </a:p>
          <a:p>
            <a:pPr lvl="1"/>
            <a:r>
              <a:rPr lang="en-US" dirty="0" smtClean="0"/>
              <a:t> “the main business was a cash cow that is going to decline over time if we don’t change something.”</a:t>
            </a:r>
          </a:p>
          <a:p>
            <a:pPr lvl="0"/>
            <a:r>
              <a:rPr lang="en-US" dirty="0" smtClean="0"/>
              <a:t>Not engaging the rank and file: “</a:t>
            </a:r>
          </a:p>
          <a:p>
            <a:pPr lvl="1"/>
            <a:r>
              <a:rPr lang="en-US" dirty="0" smtClean="0"/>
              <a:t>“we can sit up here all we want in corporate headquarters, but unless we can convince people in the field to get on board of what needs to happen, this </a:t>
            </a:r>
            <a:r>
              <a:rPr lang="en-US" dirty="0" err="1" smtClean="0"/>
              <a:t>ain’t</a:t>
            </a:r>
            <a:r>
              <a:rPr lang="en-US" dirty="0" smtClean="0"/>
              <a:t> </a:t>
            </a:r>
            <a:r>
              <a:rPr lang="en-US" dirty="0" err="1" smtClean="0"/>
              <a:t>gonna</a:t>
            </a:r>
            <a:r>
              <a:rPr lang="en-US" dirty="0" smtClean="0"/>
              <a:t> work.”</a:t>
            </a:r>
          </a:p>
          <a:p>
            <a:endParaRPr lang="en-US" dirty="0" smtClean="0"/>
          </a:p>
          <a:p>
            <a:pPr lvl="0"/>
            <a:r>
              <a:rPr lang="en-US" dirty="0" smtClean="0"/>
              <a:t>Excessive focus on consensus building: </a:t>
            </a:r>
          </a:p>
          <a:p>
            <a:pPr lvl="1"/>
            <a:r>
              <a:rPr lang="en-US" dirty="0" smtClean="0"/>
              <a:t>“you don't move without consensus, apparently they think that companies are democracies instead of benevolent dictatorships.  And so, unless somebody raises their hand, nothing gets done.”</a:t>
            </a:r>
          </a:p>
          <a:p>
            <a:pPr lvl="0"/>
            <a:r>
              <a:rPr lang="en-US" dirty="0" smtClean="0"/>
              <a:t>Misaligned incentive systems: </a:t>
            </a:r>
          </a:p>
          <a:p>
            <a:pPr lvl="1"/>
            <a:r>
              <a:rPr lang="en-US" dirty="0" smtClean="0"/>
              <a:t>The stack ranking episode discussed earlier</a:t>
            </a:r>
          </a:p>
          <a:p>
            <a:pPr lvl="0"/>
            <a:r>
              <a:rPr lang="en-US" dirty="0" smtClean="0"/>
              <a:t>Excessive reliance on formal controls: </a:t>
            </a:r>
          </a:p>
          <a:p>
            <a:pPr lvl="1"/>
            <a:r>
              <a:rPr lang="en-US" dirty="0" smtClean="0"/>
              <a:t>“a branch manager of one of our many branches, used to have three or five goals that would be looked at once a month. That was replaced by a set of 80 different performance measurements. </a:t>
            </a:r>
          </a:p>
          <a:p>
            <a:pPr lvl="0"/>
            <a:r>
              <a:rPr lang="en-US" dirty="0" smtClean="0"/>
              <a:t>Short-termism:</a:t>
            </a:r>
          </a:p>
          <a:p>
            <a:pPr lvl="1"/>
            <a:r>
              <a:rPr lang="en-US" dirty="0" smtClean="0"/>
              <a:t>There was the perception that we could sell the XXX stock and get 100 percent of the value, and therefore could buyback more stock. So that was done. Then along comes 2008, when all that capital would have been nice to have.”</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18</a:t>
            </a:fld>
            <a:endParaRPr lang="en-US"/>
          </a:p>
        </p:txBody>
      </p:sp>
    </p:spTree>
    <p:extLst>
      <p:ext uri="{BB962C8B-B14F-4D97-AF65-F5344CB8AC3E}">
        <p14:creationId xmlns:p14="http://schemas.microsoft.com/office/powerpoint/2010/main" val="3248951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Leaders define the firm’s culture”</a:t>
            </a:r>
          </a:p>
          <a:p>
            <a:r>
              <a:rPr lang="en-US" dirty="0" smtClean="0"/>
              <a:t> The founder’s values mattered a lot to younger firms</a:t>
            </a:r>
          </a:p>
          <a:p>
            <a:pPr lvl="1"/>
            <a:r>
              <a:rPr lang="en-US" sz="1200" dirty="0" smtClean="0"/>
              <a:t>“</a:t>
            </a:r>
            <a:r>
              <a:rPr lang="en-US" dirty="0" smtClean="0"/>
              <a:t>when you get to a certain scale at which leaders of the company realize that their direct action is not enough to reinforce certain behaviors, culture begins to pick up and carry out their will in a more subtle way and extends their influence</a:t>
            </a:r>
            <a:r>
              <a:rPr lang="en-US" sz="1400" dirty="0" smtClean="0"/>
              <a:t>”</a:t>
            </a:r>
          </a:p>
          <a:p>
            <a:r>
              <a:rPr lang="en-US" dirty="0" smtClean="0"/>
              <a:t>The primary role of leaders was to instill a common belief system in the whole company</a:t>
            </a:r>
          </a:p>
          <a:p>
            <a:pPr lvl="1"/>
            <a:r>
              <a:rPr lang="en-US" dirty="0" smtClean="0"/>
              <a:t>a good leadership team and good CEO will put the processes to make sure the message filters down to very bottom of the organization unchanged</a:t>
            </a:r>
            <a:r>
              <a:rPr lang="en-US" sz="1200" dirty="0" smtClean="0"/>
              <a:t>.</a:t>
            </a:r>
          </a:p>
          <a:p>
            <a:r>
              <a:rPr lang="en-US" dirty="0" smtClean="0"/>
              <a:t> However, instilling a common belief system in the whole company “is very difficult”</a:t>
            </a:r>
          </a:p>
          <a:p>
            <a:pPr lvl="1"/>
            <a:r>
              <a:rPr lang="en-US" dirty="0" smtClean="0"/>
              <a:t>culture ate the strategy for lunch, because the behavior and the assumptions and the social contract and all that stuff really didn't fit the vision of where the company was going.'”</a:t>
            </a:r>
          </a:p>
          <a:p>
            <a:r>
              <a:rPr lang="en-US" dirty="0" smtClean="0"/>
              <a:t>A few thought that leaders, effective in one culture, might fail in another. </a:t>
            </a:r>
          </a:p>
          <a:p>
            <a:pPr lvl="1"/>
            <a:r>
              <a:rPr lang="en-US" dirty="0" smtClean="0"/>
              <a:t> Ron Johnson who “left Apple, one very unique culture, and came to JC Penney, a very different culture, trying to bridge and change that organization and bring it along didn’t work.” </a:t>
            </a:r>
          </a:p>
          <a:p>
            <a:r>
              <a:rPr lang="en-US" dirty="0" smtClean="0"/>
              <a:t>Very few CFOs thought that a bottom-up culture was a realistic proposition:</a:t>
            </a:r>
          </a:p>
          <a:p>
            <a:pPr lvl="1"/>
            <a:r>
              <a:rPr lang="en-US" dirty="0" smtClean="0"/>
              <a:t>“the corporations are set up, they’re benign dictatorships. Whether the dictator or CEO is benign or not, he or she will shake the culture through strong will or by behavior. If the CEO is not strong to drive the agenda of the board, the board will replace the CEO, so culture always comes from the top.”</a:t>
            </a:r>
          </a:p>
          <a:p>
            <a:r>
              <a:rPr lang="en-US" dirty="0" smtClean="0"/>
              <a:t>One CFO thought that poor leadership leads to a bottom up culture:</a:t>
            </a:r>
          </a:p>
          <a:p>
            <a:pPr lvl="1"/>
            <a:r>
              <a:rPr lang="en-US" dirty="0" smtClean="0"/>
              <a:t>“for many companies that maybe don’t have leadership that pays attention to culture, you are stuck with more of a bottom-up approach to your culture. In those situations, the lower levels of the organization are driving a lot of the culture.”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19</a:t>
            </a:fld>
            <a:endParaRPr lang="en-US"/>
          </a:p>
        </p:txBody>
      </p:sp>
    </p:spTree>
    <p:extLst>
      <p:ext uri="{BB962C8B-B14F-4D97-AF65-F5344CB8AC3E}">
        <p14:creationId xmlns:p14="http://schemas.microsoft.com/office/powerpoint/2010/main" val="197688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20</a:t>
            </a:fld>
            <a:endParaRPr lang="en-US"/>
          </a:p>
        </p:txBody>
      </p:sp>
    </p:spTree>
    <p:extLst>
      <p:ext uri="{BB962C8B-B14F-4D97-AF65-F5344CB8AC3E}">
        <p14:creationId xmlns:p14="http://schemas.microsoft.com/office/powerpoint/2010/main" val="325728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Culture is especially topical now, given the emphasis of the banking regulators.  A lot of recent stories in the press.</a:t>
            </a:r>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a:t>
            </a:fld>
            <a:endParaRPr lang="en-US"/>
          </a:p>
        </p:txBody>
      </p:sp>
    </p:spTree>
    <p:extLst>
      <p:ext uri="{BB962C8B-B14F-4D97-AF65-F5344CB8AC3E}">
        <p14:creationId xmlns:p14="http://schemas.microsoft.com/office/powerpoint/2010/main" val="110801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21</a:t>
            </a:fld>
            <a:endParaRPr lang="en-US"/>
          </a:p>
        </p:txBody>
      </p:sp>
    </p:spTree>
    <p:extLst>
      <p:ext uri="{BB962C8B-B14F-4D97-AF65-F5344CB8AC3E}">
        <p14:creationId xmlns:p14="http://schemas.microsoft.com/office/powerpoint/2010/main" val="2640518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employees aligned on what-type of actions are laudatory enabled an effective culture:</a:t>
            </a:r>
          </a:p>
          <a:p>
            <a:pPr lvl="1"/>
            <a:r>
              <a:rPr lang="en-US" dirty="0" smtClean="0"/>
              <a:t>“If half of the employees are very competitive but another half of the employees are collaborative, the interactions between the employees will encumber employee productivity”</a:t>
            </a:r>
          </a:p>
          <a:p>
            <a:r>
              <a:rPr lang="en-US" dirty="0" smtClean="0"/>
              <a:t> Important that employees’ approach to doing business is predictable, consistent:</a:t>
            </a:r>
          </a:p>
          <a:p>
            <a:pPr lvl="1"/>
            <a:r>
              <a:rPr lang="en-US" dirty="0" smtClean="0"/>
              <a:t>“Knowing how your boss will react to something. Sometimes, even if it’s not positive – rather than being like I have no idea if my boss is going to fly off the handle, like am I going to get fired or promoted as a result of this. That sense of uncertainty, I think, is bad.”</a:t>
            </a:r>
          </a:p>
          <a:p>
            <a:r>
              <a:rPr lang="en-US" dirty="0" smtClean="0"/>
              <a:t>Many approaches to effective culture plausible but consistency important:</a:t>
            </a:r>
          </a:p>
          <a:p>
            <a:pPr lvl="1"/>
            <a:r>
              <a:rPr lang="en-US" dirty="0" smtClean="0"/>
              <a:t>“If I want to design a product, I tell you with 100% certainty that the first thing that people in my firm will do is observe consumers using this product. If you ask people at another firm I’ve worked at, they will lock themselves in a room, and start dreaming it up without talking to a single consumer. That would drive the people at my firm nuts but both can be equally effective.”</a:t>
            </a:r>
          </a:p>
          <a:p>
            <a:r>
              <a:rPr lang="en-US" dirty="0" smtClean="0"/>
              <a:t>Engagement reflects the portion of employees that commit to the cultural values</a:t>
            </a:r>
          </a:p>
          <a:p>
            <a:pPr lvl="1"/>
            <a:r>
              <a:rPr lang="en-US" dirty="0" smtClean="0"/>
              <a:t>The CFOs also highlighted the difference between aspirational and actual cultures and that disengagement occurred when employees only viewed the aspirations as lip service</a:t>
            </a:r>
          </a:p>
          <a:p>
            <a:r>
              <a:rPr lang="en-US" dirty="0" smtClean="0"/>
              <a:t>Example of how to build engagement:</a:t>
            </a:r>
          </a:p>
          <a:p>
            <a:pPr lvl="1"/>
            <a:r>
              <a:rPr lang="en-US" dirty="0" smtClean="0"/>
              <a:t>“we have internal videos, internal other messaging, various newspaper articles that go out to all of the employees to continually reinforce what the culture is. In addition, every year, the CEO exerts great effort to achieve the difficult task of getting in front of all of the employees in an effort to reinforce the culture as well.'' </a:t>
            </a:r>
          </a:p>
          <a:p>
            <a:pPr lvl="1"/>
            <a:r>
              <a:rPr lang="en-US" dirty="0" smtClean="0"/>
              <a:t>“we take new employees through history, we give them some books of past writings and have meetings where in some cases we'll ask an employee to talk about a critical policy or historical thing that happened in the past”</a:t>
            </a:r>
          </a:p>
          <a:p>
            <a:pPr lvl="1"/>
            <a:r>
              <a:rPr lang="en-US" dirty="0" smtClean="0"/>
              <a:t>“promotion from within, its celebration of things that demonstrate the culture, its finding little hero stories among our employees that go to extraordinary lengths and celebrating those things.” </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22</a:t>
            </a:fld>
            <a:endParaRPr lang="en-US"/>
          </a:p>
        </p:txBody>
      </p:sp>
    </p:spTree>
    <p:extLst>
      <p:ext uri="{BB962C8B-B14F-4D97-AF65-F5344CB8AC3E}">
        <p14:creationId xmlns:p14="http://schemas.microsoft.com/office/powerpoint/2010/main" val="155443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obvious that all boards contribute to culture creation and sustenance:</a:t>
            </a:r>
          </a:p>
          <a:p>
            <a:pPr lvl="1"/>
            <a:r>
              <a:rPr lang="en-US" dirty="0" smtClean="0"/>
              <a:t>Stronger effective boards had a greater impact on culture than weaker ineffective boards</a:t>
            </a:r>
          </a:p>
          <a:p>
            <a:pPr lvl="1"/>
            <a:r>
              <a:rPr lang="en-US" dirty="0" smtClean="0"/>
              <a:t>“the board is not very engaged because we tend to have an older board and they are all retired at this point” </a:t>
            </a:r>
          </a:p>
          <a:p>
            <a:pPr lvl="1"/>
            <a:r>
              <a:rPr lang="en-US" dirty="0" smtClean="0"/>
              <a:t>“there is no one in the boardroom pointing their fists. The people on the board are for the most part, handpicked by the CEO and share his long term vision”</a:t>
            </a:r>
          </a:p>
          <a:p>
            <a:pPr lvl="1"/>
            <a:r>
              <a:rPr lang="en-US" dirty="0" smtClean="0"/>
              <a:t>board sets the overall tone but does not get involved with the nitty-gritty of the implementation of cultural values</a:t>
            </a:r>
          </a:p>
          <a:p>
            <a:r>
              <a:rPr lang="en-US" dirty="0" smtClean="0"/>
              <a:t>Others thought boards critical in determining culture for positive and negative outcomes: </a:t>
            </a:r>
          </a:p>
          <a:p>
            <a:pPr lvl="1"/>
            <a:r>
              <a:rPr lang="en-US" dirty="0" smtClean="0"/>
              <a:t>“I think it is important, critical for boards to try to fully understand and appreciate the aspirational and the actual culture”   </a:t>
            </a:r>
          </a:p>
          <a:p>
            <a:r>
              <a:rPr lang="en-US" dirty="0" smtClean="0"/>
              <a:t>Influential board members, especially long serving ones, serve to carry cultural values of the firm, across generations of board members</a:t>
            </a:r>
          </a:p>
          <a:p>
            <a:endParaRPr lang="en-US" dirty="0" smtClean="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23</a:t>
            </a:fld>
            <a:endParaRPr lang="en-US"/>
          </a:p>
        </p:txBody>
      </p:sp>
    </p:spTree>
    <p:extLst>
      <p:ext uri="{BB962C8B-B14F-4D97-AF65-F5344CB8AC3E}">
        <p14:creationId xmlns:p14="http://schemas.microsoft.com/office/powerpoint/2010/main" val="177996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Incentive compensation is strong motivator and driver of the behavior and ultimately if that is not aligned with culture it will change the culture”</a:t>
            </a:r>
          </a:p>
          <a:p>
            <a:r>
              <a:rPr lang="en-US" dirty="0" smtClean="0"/>
              <a:t>Stack ranking demotivates employees:</a:t>
            </a:r>
          </a:p>
          <a:p>
            <a:pPr lvl="1"/>
            <a:r>
              <a:rPr lang="en-US" dirty="0" smtClean="0"/>
              <a:t>It doesn't motivate people to cooperate; you don't want to help the guy next to you because they might do better than you.”  </a:t>
            </a:r>
          </a:p>
          <a:p>
            <a:r>
              <a:rPr lang="en-US" dirty="0" smtClean="0"/>
              <a:t>Compensation structures that redirected employee efforts away from the aspirational culture invariably rewarded employees for achieving a metric without regard to the actions they took to achieve that metric. </a:t>
            </a:r>
          </a:p>
          <a:p>
            <a:pPr lvl="1"/>
            <a:r>
              <a:rPr lang="en-US" dirty="0" smtClean="0"/>
              <a:t>“the easiest thing is to pay off the metrics, but you could end up with a bunch of people that you don't want to have around you.”</a:t>
            </a:r>
          </a:p>
          <a:p>
            <a:r>
              <a:rPr lang="en-US" dirty="0" smtClean="0"/>
              <a:t>Executives strongly believed the key element to the structure was fairness. </a:t>
            </a:r>
          </a:p>
          <a:p>
            <a:pPr lvl="1"/>
            <a:r>
              <a:rPr lang="en-US" dirty="0" smtClean="0"/>
              <a:t>“compensation has to be right in terms of the market place. Compensation has to be perceived as fair and awarding performance or else your culture gets screwed up”</a:t>
            </a:r>
            <a:r>
              <a:rPr lang="en-US" i="1"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24</a:t>
            </a:fld>
            <a:endParaRPr lang="en-US"/>
          </a:p>
        </p:txBody>
      </p:sp>
    </p:spTree>
    <p:extLst>
      <p:ext uri="{BB962C8B-B14F-4D97-AF65-F5344CB8AC3E}">
        <p14:creationId xmlns:p14="http://schemas.microsoft.com/office/powerpoint/2010/main" val="2745945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``Finance holds a very special place in an organization. Finance employees are both the guardians of integrity but also the mirror of the organization because sometimes people think they're much better than they are.” </a:t>
            </a:r>
          </a:p>
          <a:p>
            <a:r>
              <a:rPr lang="en-US" dirty="0" smtClean="0"/>
              <a:t> “Without the finance function's culture of integrity, compliance, </a:t>
            </a:r>
            <a:r>
              <a:rPr lang="en-US" dirty="0" err="1" smtClean="0"/>
              <a:t>etc</a:t>
            </a:r>
            <a:r>
              <a:rPr lang="en-US" dirty="0" smtClean="0"/>
              <a:t>… the behavior of executives end up a lot of time destroying what it took them years and years to build.''</a:t>
            </a:r>
          </a:p>
          <a:p>
            <a:r>
              <a:rPr lang="en-US" dirty="0" smtClean="0"/>
              <a:t> Examples of the finance function working against the effectiveness of the culture involved employee engagement and communication.  </a:t>
            </a:r>
          </a:p>
          <a:p>
            <a:pPr lvl="1"/>
            <a:r>
              <a:rPr lang="en-US" dirty="0" smtClean="0"/>
              <a:t>In these examples, executives often cited how the level of respect finance employees had within an organization led the finance employees themselves to not commit to the culture or undermine other employees' efforts (e.g., finance in high-tech businesses seen as inferior to engineering)</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25</a:t>
            </a:fld>
            <a:endParaRPr lang="en-US"/>
          </a:p>
        </p:txBody>
      </p:sp>
    </p:spTree>
    <p:extLst>
      <p:ext uri="{BB962C8B-B14F-4D97-AF65-F5344CB8AC3E}">
        <p14:creationId xmlns:p14="http://schemas.microsoft.com/office/powerpoint/2010/main" val="888849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Executives reported that culture enhances firm performance through the risk-reward trade-off. </a:t>
            </a:r>
          </a:p>
          <a:p>
            <a:pPr lvl="1"/>
            <a:r>
              <a:rPr lang="en-US" dirty="0" smtClean="0"/>
              <a:t>“we do tend to take a little more risk because of having this long-term perspective that comes from our culture.”</a:t>
            </a:r>
          </a:p>
          <a:p>
            <a:r>
              <a:rPr lang="en-US" dirty="0" smtClean="0"/>
              <a:t> The link between risk and performance is not always easy to incorporate in formal models of risk:</a:t>
            </a:r>
          </a:p>
          <a:p>
            <a:pPr lvl="1"/>
            <a:r>
              <a:rPr lang="en-US" dirty="0" smtClean="0"/>
              <a:t>For a small company, in a rapidly growing business environment, risks don't so much look like risks at the time when you are making decision. The risk is in the ability to predict future potential and that is risk you cannot conceive of in the same way as a return on investment problem."</a:t>
            </a:r>
          </a:p>
          <a:p>
            <a:r>
              <a:rPr lang="en-US" dirty="0" smtClean="0"/>
              <a:t>Several CFOs highlighted the need to tolerate failure: </a:t>
            </a:r>
          </a:p>
          <a:p>
            <a:pPr lvl="1"/>
            <a:r>
              <a:rPr lang="en-US" dirty="0" smtClean="0"/>
              <a:t>“There’s a little bit of a cultural safety blanket there that allows people to take risks in their career.”</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26</a:t>
            </a:fld>
            <a:endParaRPr lang="en-US"/>
          </a:p>
        </p:txBody>
      </p:sp>
    </p:spTree>
    <p:extLst>
      <p:ext uri="{BB962C8B-B14F-4D97-AF65-F5344CB8AC3E}">
        <p14:creationId xmlns:p14="http://schemas.microsoft.com/office/powerpoint/2010/main" val="3097503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27</a:t>
            </a:fld>
            <a:endParaRPr lang="en-US"/>
          </a:p>
        </p:txBody>
      </p:sp>
    </p:spTree>
    <p:extLst>
      <p:ext uri="{BB962C8B-B14F-4D97-AF65-F5344CB8AC3E}">
        <p14:creationId xmlns:p14="http://schemas.microsoft.com/office/powerpoint/2010/main" val="2672600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CFOs felt that a strong culture helps them to avoid short term pressures;</a:t>
            </a:r>
          </a:p>
          <a:p>
            <a:pPr lvl="1"/>
            <a:r>
              <a:rPr lang="en-US" dirty="0" smtClean="0"/>
              <a:t>“I think we do tend to take a little more risk because of having this long-term perspective from my strong culture.” </a:t>
            </a:r>
          </a:p>
          <a:p>
            <a:r>
              <a:rPr lang="en-US" dirty="0" smtClean="0"/>
              <a:t>A few CFOs lamented that they sometimes do not get credit from the market for long term decisions: </a:t>
            </a:r>
          </a:p>
          <a:p>
            <a:pPr lvl="1"/>
            <a:r>
              <a:rPr lang="en-US" dirty="0" smtClean="0"/>
              <a:t>“We certainly do not get credit for culture related investments particularly if you think of the short-term nature of some of our investors. Our long-term investors get it and understand it completely.”</a:t>
            </a:r>
          </a:p>
          <a:p>
            <a:r>
              <a:rPr lang="en-US" dirty="0" smtClean="0"/>
              <a:t>One CFO alluded to the connection between culture and the firm’s myopic reporting behavior, </a:t>
            </a:r>
          </a:p>
          <a:p>
            <a:pPr lvl="1"/>
            <a:r>
              <a:rPr lang="en-US" dirty="0" smtClean="0"/>
              <a:t>“at XXX, CEO YYY cared a lot more about stock price and making earnings. YYY was prone to push me very hard on accounting treatments and I couldn't stand it. You get very different leaders with different dynamics going on. I do think culture matters in the attitude on quarterly earnings and stock price matters.”</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28</a:t>
            </a:fld>
            <a:endParaRPr lang="en-US"/>
          </a:p>
        </p:txBody>
      </p:sp>
    </p:spTree>
    <p:extLst>
      <p:ext uri="{BB962C8B-B14F-4D97-AF65-F5344CB8AC3E}">
        <p14:creationId xmlns:p14="http://schemas.microsoft.com/office/powerpoint/2010/main" val="1995326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29</a:t>
            </a:fld>
            <a:endParaRPr lang="en-US"/>
          </a:p>
        </p:txBody>
      </p:sp>
    </p:spTree>
    <p:extLst>
      <p:ext uri="{BB962C8B-B14F-4D97-AF65-F5344CB8AC3E}">
        <p14:creationId xmlns:p14="http://schemas.microsoft.com/office/powerpoint/2010/main" val="380937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30</a:t>
            </a:fld>
            <a:endParaRPr lang="en-US"/>
          </a:p>
        </p:txBody>
      </p:sp>
    </p:spTree>
    <p:extLst>
      <p:ext uri="{BB962C8B-B14F-4D97-AF65-F5344CB8AC3E}">
        <p14:creationId xmlns:p14="http://schemas.microsoft.com/office/powerpoint/2010/main" val="227226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2004 bribery scandal- to recover from that </a:t>
            </a:r>
            <a:r>
              <a:rPr lang="en-US" dirty="0" err="1" smtClean="0"/>
              <a:t>Winterkorn’s</a:t>
            </a:r>
            <a:r>
              <a:rPr lang="en-US" dirty="0" smtClean="0"/>
              <a:t> predecessors wanted to (</a:t>
            </a:r>
            <a:r>
              <a:rPr lang="en-US" dirty="0" err="1" smtClean="0"/>
              <a:t>i</a:t>
            </a:r>
            <a:r>
              <a:rPr lang="en-US" dirty="0" smtClean="0"/>
              <a:t>) cut</a:t>
            </a:r>
            <a:r>
              <a:rPr lang="en-US" baseline="0" dirty="0" smtClean="0"/>
              <a:t> costs; (ii) break the cozy relationship between labor and management. That created a power struggle., new </a:t>
            </a:r>
            <a:r>
              <a:rPr lang="en-US" baseline="0" dirty="0" err="1" smtClean="0"/>
              <a:t>mgt</a:t>
            </a:r>
            <a:r>
              <a:rPr lang="en-US" baseline="0" dirty="0" smtClean="0"/>
              <a:t> took credit for good news and blamed prior mgmt. for bad news. Small group of managers who wanted to construct an engine of the future</a:t>
            </a:r>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4</a:t>
            </a:fld>
            <a:endParaRPr lang="en-US"/>
          </a:p>
        </p:txBody>
      </p:sp>
    </p:spTree>
    <p:extLst>
      <p:ext uri="{BB962C8B-B14F-4D97-AF65-F5344CB8AC3E}">
        <p14:creationId xmlns:p14="http://schemas.microsoft.com/office/powerpoint/2010/main" val="1255936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31</a:t>
            </a:fld>
            <a:endParaRPr lang="en-US"/>
          </a:p>
        </p:txBody>
      </p:sp>
    </p:spTree>
    <p:extLst>
      <p:ext uri="{BB962C8B-B14F-4D97-AF65-F5344CB8AC3E}">
        <p14:creationId xmlns:p14="http://schemas.microsoft.com/office/powerpoint/2010/main" val="1600084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32</a:t>
            </a:fld>
            <a:endParaRPr lang="en-US"/>
          </a:p>
        </p:txBody>
      </p:sp>
    </p:spTree>
    <p:extLst>
      <p:ext uri="{BB962C8B-B14F-4D97-AF65-F5344CB8AC3E}">
        <p14:creationId xmlns:p14="http://schemas.microsoft.com/office/powerpoint/2010/main" val="32532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Culture enhances firm performance because it enables superior execution</a:t>
            </a:r>
          </a:p>
          <a:p>
            <a:pPr lvl="1"/>
            <a:r>
              <a:rPr lang="en-US" dirty="0" smtClean="0"/>
              <a:t>“Culture is like the tendons and ligaments that hold the body together and allow it to be healthy as a body and execute daily." </a:t>
            </a:r>
          </a:p>
          <a:p>
            <a:pPr lvl="1"/>
            <a:r>
              <a:rPr lang="en-US" dirty="0" smtClean="0"/>
              <a:t>“Culture is your sheet music to success. It is no different than an orchestra. You can hire the best trumpet players, oboist, violinist, and unless they are all playing from the same sheet of music at the right temper, you will fail. If you have the trumpets playing too loud, the song won't sound right. It is that delicate balance of getting people on the same page." </a:t>
            </a:r>
          </a:p>
          <a:p>
            <a:r>
              <a:rPr lang="en-US" dirty="0" smtClean="0"/>
              <a:t> Culture enhances firm performance through reduced agency costs.</a:t>
            </a:r>
          </a:p>
          <a:p>
            <a:pPr lvl="1"/>
            <a:r>
              <a:rPr lang="en-US" dirty="0" smtClean="0"/>
              <a:t>“it reduces dramatically the agency costs within an organization because you have an invisible hand at work inside of each of the employees that helps to guide their decisions and judgments in a way that the overall corporation would desire it to be. </a:t>
            </a:r>
          </a:p>
          <a:p>
            <a:r>
              <a:rPr lang="en-US" dirty="0" smtClean="0"/>
              <a:t>Value part of the culture-performance link is more apparent in a challenging macroeconomic environment. </a:t>
            </a:r>
          </a:p>
          <a:p>
            <a:pPr lvl="1"/>
            <a:r>
              <a:rPr lang="en-US" dirty="0" smtClean="0"/>
              <a:t>“culture is more important in the bad times than in the good times. The rising tide lifts all boats, everyone looks good in the good times. In bad times, the companies that don't' have a good foundation, hurt more. If a company has bad culture and they are in financial stress, then they are gone or they will start losing their best employees."</a:t>
            </a:r>
          </a:p>
          <a:p>
            <a:r>
              <a:rPr lang="en-US" dirty="0" smtClean="0"/>
              <a:t>Culture has a unique role in that it can substitute or make-up for mistakes in a way that other executive actions or firm assets cannot.</a:t>
            </a:r>
          </a:p>
          <a:p>
            <a:pPr lvl="1"/>
            <a:r>
              <a:rPr lang="en-US" dirty="0" smtClean="0"/>
              <a:t>“Great culture with right values, focus will deliver results even with a mediocre strategy." Similarly, another executive states, “if I think about strategy and execution, mediocre strategy and great execution you can get by. So, I think culture helps implement execution and to that extent, I would say culture is very important." </a:t>
            </a:r>
          </a:p>
          <a:p>
            <a:pPr lvl="1"/>
            <a:r>
              <a:rPr lang="en-US" dirty="0" smtClean="0"/>
              <a:t>Culture is like the air, it can be almost invisible and easy to move through, but if it's extremely strong and it can be a hell of a tailwind or a headwind." </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33</a:t>
            </a:fld>
            <a:endParaRPr lang="en-US"/>
          </a:p>
        </p:txBody>
      </p:sp>
    </p:spTree>
    <p:extLst>
      <p:ext uri="{BB962C8B-B14F-4D97-AF65-F5344CB8AC3E}">
        <p14:creationId xmlns:p14="http://schemas.microsoft.com/office/powerpoint/2010/main" val="1370054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Conference call transcripts/analyst reports: </a:t>
            </a:r>
          </a:p>
          <a:p>
            <a:pPr lvl="1"/>
            <a:r>
              <a:rPr lang="en-US" dirty="0" smtClean="0"/>
              <a:t>“you can pick out the tone and the words of the CEO and lot about the culture and how he refers to the results, how they got them, how he talks about his people, how they talk about customers and what he/she emphasizes. That would give you lot of clues.”</a:t>
            </a:r>
          </a:p>
          <a:p>
            <a:pPr lvl="1"/>
            <a:r>
              <a:rPr lang="en-US" dirty="0" smtClean="0"/>
              <a:t>“ </a:t>
            </a:r>
            <a:r>
              <a:rPr lang="en-US" dirty="0" err="1" smtClean="0"/>
              <a:t>ifyou</a:t>
            </a:r>
            <a:r>
              <a:rPr lang="en-US" dirty="0" smtClean="0"/>
              <a:t> can find the right five or six analysts that cover companies, most of them will take the time to go out and visit the company in person, meet the management teams, and you can hear in their notes their feelings about the company.”</a:t>
            </a:r>
          </a:p>
          <a:p>
            <a:pPr lvl="0"/>
            <a:r>
              <a:rPr lang="en-US" dirty="0" smtClean="0"/>
              <a:t>Employee age/tenure: </a:t>
            </a:r>
          </a:p>
          <a:p>
            <a:pPr lvl="1"/>
            <a:r>
              <a:rPr lang="en-US" dirty="0" smtClean="0"/>
              <a:t>Age because it gets you some sense of which generation and the diversity of age, so you get the demographic pieces of the firm.”  </a:t>
            </a:r>
          </a:p>
          <a:p>
            <a:pPr lvl="1"/>
            <a:r>
              <a:rPr lang="en-US" dirty="0" smtClean="0"/>
              <a:t>“when Welch was head of GE, he stated openly that he expected 30 percent of turnover in leadership positions each year. He moved out people he thought were underperformers and brought in or advanced, in either case, and kept movement within the leadership organization.”</a:t>
            </a:r>
          </a:p>
          <a:p>
            <a:pPr marL="112713" marR="0" lvl="0" indent="-112713" algn="l" defTabSz="816312" rtl="0" eaLnBrk="0" fontAlgn="base" latinLnBrk="0" hangingPunct="0">
              <a:lnSpc>
                <a:spcPct val="100000"/>
              </a:lnSpc>
              <a:spcBef>
                <a:spcPct val="0"/>
              </a:spcBef>
              <a:spcAft>
                <a:spcPct val="3500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Arial"/>
                <a:ea typeface="+mn-ea"/>
                <a:cs typeface="+mn-cs"/>
              </a:rPr>
              <a:t>Company’s external communication </a:t>
            </a:r>
          </a:p>
          <a:p>
            <a:pPr marL="112713" marR="0" lvl="0" indent="-112713" algn="l" defTabSz="816312" rtl="0" eaLnBrk="0" fontAlgn="base" latinLnBrk="0" hangingPunct="0">
              <a:lnSpc>
                <a:spcPct val="100000"/>
              </a:lnSpc>
              <a:spcBef>
                <a:spcPct val="0"/>
              </a:spcBef>
              <a:spcAft>
                <a:spcPct val="3500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Arial"/>
                <a:ea typeface="+mn-ea"/>
                <a:cs typeface="+mn-cs"/>
              </a:rPr>
              <a:t> Press portrayal of the CEO: “</a:t>
            </a:r>
          </a:p>
          <a:p>
            <a:pPr marL="411971" marR="0" lvl="1" indent="-231415" algn="l" defTabSz="816312" rtl="0" eaLnBrk="0" fontAlgn="base" latinLnBrk="0" hangingPunct="0">
              <a:lnSpc>
                <a:spcPct val="100000"/>
              </a:lnSpc>
              <a:spcBef>
                <a:spcPct val="0"/>
              </a:spcBef>
              <a:spcAft>
                <a:spcPct val="3500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a:rPr>
              <a:t>“I think reading articles that have been written on the CEO can provide some light on how things are run and the culture.”</a:t>
            </a:r>
          </a:p>
          <a:p>
            <a:pPr marL="112713" marR="0" lvl="0" indent="-112713" algn="l" defTabSz="816312" rtl="0" eaLnBrk="0" fontAlgn="base" latinLnBrk="0" hangingPunct="0">
              <a:lnSpc>
                <a:spcPct val="100000"/>
              </a:lnSpc>
              <a:spcBef>
                <a:spcPct val="0"/>
              </a:spcBef>
              <a:spcAft>
                <a:spcPct val="3500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Arial"/>
                <a:ea typeface="+mn-ea"/>
                <a:cs typeface="+mn-cs"/>
              </a:rPr>
              <a:t>CEO change: </a:t>
            </a:r>
          </a:p>
          <a:p>
            <a:pPr marL="411971" marR="0" lvl="1" indent="-231415" algn="l" defTabSz="816312" rtl="0" eaLnBrk="0" fontAlgn="base" latinLnBrk="0" hangingPunct="0">
              <a:lnSpc>
                <a:spcPct val="100000"/>
              </a:lnSpc>
              <a:spcBef>
                <a:spcPct val="0"/>
              </a:spcBef>
              <a:spcAft>
                <a:spcPct val="3500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a:rPr>
              <a:t>“you should look at where there has been a change in the CEO role, where they have brought the CEO from the outside to the company, and to track what operational changes were made. That will showcase cultural changes. JC Penney is the perfect example.”</a:t>
            </a:r>
          </a:p>
          <a:p>
            <a:pPr marL="112713" marR="0" lvl="0" indent="-112713" algn="l" defTabSz="816312" rtl="0" eaLnBrk="0" fontAlgn="base" latinLnBrk="0" hangingPunct="0">
              <a:lnSpc>
                <a:spcPct val="100000"/>
              </a:lnSpc>
              <a:spcBef>
                <a:spcPct val="0"/>
              </a:spcBef>
              <a:spcAft>
                <a:spcPct val="3500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Arial"/>
                <a:ea typeface="+mn-ea"/>
                <a:cs typeface="+mn-cs"/>
              </a:rPr>
              <a:t>Culture of the prior firm of the CEO: </a:t>
            </a:r>
          </a:p>
          <a:p>
            <a:pPr marL="411971" marR="0" lvl="1" indent="-231415" algn="l" defTabSz="816312" rtl="0" eaLnBrk="0" fontAlgn="base" latinLnBrk="0" hangingPunct="0">
              <a:lnSpc>
                <a:spcPct val="100000"/>
              </a:lnSpc>
              <a:spcBef>
                <a:spcPct val="0"/>
              </a:spcBef>
              <a:spcAft>
                <a:spcPct val="3500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a:rPr>
              <a:t>“The CEO had come from YYY. So many aspects of the culture were adopted from YYY.”</a:t>
            </a:r>
          </a:p>
          <a:p>
            <a:pPr marL="112713" marR="0" lvl="0" indent="-112713" algn="l" defTabSz="816312" rtl="0" eaLnBrk="0" fontAlgn="base" latinLnBrk="0" hangingPunct="0">
              <a:lnSpc>
                <a:spcPct val="100000"/>
              </a:lnSpc>
              <a:spcBef>
                <a:spcPct val="0"/>
              </a:spcBef>
              <a:spcAft>
                <a:spcPct val="3500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Arial"/>
                <a:ea typeface="+mn-ea"/>
                <a:cs typeface="+mn-cs"/>
              </a:rPr>
              <a:t>Culture-environment fit:  </a:t>
            </a:r>
          </a:p>
          <a:p>
            <a:pPr marL="411971" marR="0" lvl="1" indent="-231415" algn="l" defTabSz="816312" rtl="0" eaLnBrk="0" fontAlgn="base" latinLnBrk="0" hangingPunct="0">
              <a:lnSpc>
                <a:spcPct val="100000"/>
              </a:lnSpc>
              <a:spcBef>
                <a:spcPct val="0"/>
              </a:spcBef>
              <a:spcAft>
                <a:spcPct val="3500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latin typeface="Arial"/>
              </a:rPr>
              <a:t>“Do the cultural attributes represent the future of the company, or the past?  So it’s really an issue of, is the culture in sync with the needs of the business.  </a:t>
            </a:r>
          </a:p>
          <a:p>
            <a:pPr lvl="0"/>
            <a:r>
              <a:rPr lang="en-US" dirty="0" smtClean="0"/>
              <a:t>External websites with employee opinions: </a:t>
            </a:r>
          </a:p>
          <a:p>
            <a:pPr lvl="1"/>
            <a:r>
              <a:rPr lang="en-US" dirty="0" smtClean="0"/>
              <a:t>“of course the content there has a negative bias, but you will get a sense of what people really think about the corporate culture.”  </a:t>
            </a:r>
          </a:p>
          <a:p>
            <a:pPr lvl="1"/>
            <a:r>
              <a:rPr lang="en-US" dirty="0" smtClean="0"/>
              <a:t>Quantifiable metrics on issues like spending on employee benefits are tempting to rely on but “if you really want to understand how people think about the culture, you need to read comments from people who are at the company or have just left.”</a:t>
            </a:r>
          </a:p>
          <a:p>
            <a:pPr lvl="0"/>
            <a:r>
              <a:rPr lang="en-US" dirty="0" smtClean="0"/>
              <a:t>Uniform commitment across the company: </a:t>
            </a:r>
          </a:p>
          <a:p>
            <a:pPr lvl="1"/>
            <a:r>
              <a:rPr lang="en-US" dirty="0" smtClean="0"/>
              <a:t>“If you have 10 people at five different units, do you have a strong culture or not? Or is there a strong sense of common beliefs?</a:t>
            </a:r>
          </a:p>
          <a:p>
            <a:pPr lvl="0"/>
            <a:r>
              <a:rPr lang="en-US" dirty="0" smtClean="0"/>
              <a:t>Communication patterns: </a:t>
            </a:r>
          </a:p>
          <a:p>
            <a:pPr lvl="1"/>
            <a:r>
              <a:rPr lang="en-US" dirty="0" smtClean="0"/>
              <a:t>“Try to get dumps of an organization’s communication patterns.  Get anonymous information about the company’s top 500 users and observe how information passes around.  Get data on who is emailing whom and when. Who is creating meetings?”</a:t>
            </a:r>
          </a:p>
          <a:p>
            <a:pPr lvl="0"/>
            <a:r>
              <a:rPr lang="en-US" dirty="0" smtClean="0"/>
              <a:t>Corporate actions</a:t>
            </a:r>
          </a:p>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34</a:t>
            </a:fld>
            <a:endParaRPr lang="en-US"/>
          </a:p>
        </p:txBody>
      </p:sp>
    </p:spTree>
    <p:extLst>
      <p:ext uri="{BB962C8B-B14F-4D97-AF65-F5344CB8AC3E}">
        <p14:creationId xmlns:p14="http://schemas.microsoft.com/office/powerpoint/2010/main" val="1454880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35</a:t>
            </a:fld>
            <a:endParaRPr lang="en-US"/>
          </a:p>
        </p:txBody>
      </p:sp>
    </p:spTree>
    <p:extLst>
      <p:ext uri="{BB962C8B-B14F-4D97-AF65-F5344CB8AC3E}">
        <p14:creationId xmlns:p14="http://schemas.microsoft.com/office/powerpoint/2010/main" val="3237406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36</a:t>
            </a:fld>
            <a:endParaRPr lang="en-US"/>
          </a:p>
        </p:txBody>
      </p:sp>
    </p:spTree>
    <p:extLst>
      <p:ext uri="{BB962C8B-B14F-4D97-AF65-F5344CB8AC3E}">
        <p14:creationId xmlns:p14="http://schemas.microsoft.com/office/powerpoint/2010/main" val="1603294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37</a:t>
            </a:fld>
            <a:endParaRPr lang="en-US"/>
          </a:p>
        </p:txBody>
      </p:sp>
    </p:spTree>
    <p:extLst>
      <p:ext uri="{BB962C8B-B14F-4D97-AF65-F5344CB8AC3E}">
        <p14:creationId xmlns:p14="http://schemas.microsoft.com/office/powerpoint/2010/main" val="290535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5</a:t>
            </a:fld>
            <a:endParaRPr lang="en-US"/>
          </a:p>
        </p:txBody>
      </p:sp>
    </p:spTree>
    <p:extLst>
      <p:ext uri="{BB962C8B-B14F-4D97-AF65-F5344CB8AC3E}">
        <p14:creationId xmlns:p14="http://schemas.microsoft.com/office/powerpoint/2010/main" val="150136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being asked to reopen the books of the PC division,</a:t>
            </a:r>
            <a:r>
              <a:rPr lang="en-US" baseline="0" dirty="0" smtClean="0"/>
              <a:t> the former CFO and head of the audit committee would refuse saying that would miss the earnings deadline.  After the Olympus affair in 2011, on paper, Toshiba looked “independent” in terms of governance structure.  External auditors in audit committee had no accounting expertise. Half the inflated profits in the year of tsunami and inflated yen!</a:t>
            </a:r>
            <a:r>
              <a:rPr lang="en-US" sz="1000" b="0" i="0" kern="1200" dirty="0" smtClean="0">
                <a:solidFill>
                  <a:schemeClr val="tx1"/>
                </a:solidFill>
                <a:effectLst/>
                <a:latin typeface="Times New Roman" pitchFamily="18" charset="0"/>
                <a:ea typeface="+mn-ea"/>
                <a:cs typeface="+mn-cs"/>
              </a:rPr>
              <a:t> s   Japan’s “reflective obedience” and “reluctance to question authority” for contributing to the poor handling of the disaster.</a:t>
            </a:r>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6</a:t>
            </a:fld>
            <a:endParaRPr lang="en-US"/>
          </a:p>
        </p:txBody>
      </p:sp>
    </p:spTree>
    <p:extLst>
      <p:ext uri="{BB962C8B-B14F-4D97-AF65-F5344CB8AC3E}">
        <p14:creationId xmlns:p14="http://schemas.microsoft.com/office/powerpoint/2010/main" val="120557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7</a:t>
            </a:fld>
            <a:endParaRPr lang="en-US"/>
          </a:p>
        </p:txBody>
      </p:sp>
    </p:spTree>
    <p:extLst>
      <p:ext uri="{BB962C8B-B14F-4D97-AF65-F5344CB8AC3E}">
        <p14:creationId xmlns:p14="http://schemas.microsoft.com/office/powerpoint/2010/main" val="19818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8</a:t>
            </a:fld>
            <a:endParaRPr lang="en-US"/>
          </a:p>
        </p:txBody>
      </p:sp>
    </p:spTree>
    <p:extLst>
      <p:ext uri="{BB962C8B-B14F-4D97-AF65-F5344CB8AC3E}">
        <p14:creationId xmlns:p14="http://schemas.microsoft.com/office/powerpoint/2010/main" val="3643202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9</a:t>
            </a:fld>
            <a:endParaRPr lang="en-US"/>
          </a:p>
        </p:txBody>
      </p:sp>
    </p:spTree>
    <p:extLst>
      <p:ext uri="{BB962C8B-B14F-4D97-AF65-F5344CB8AC3E}">
        <p14:creationId xmlns:p14="http://schemas.microsoft.com/office/powerpoint/2010/main" val="141939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55DE66-B7F3-4733-8399-31219E6C0A48}" type="slidenum">
              <a:rPr lang="en-US" smtClean="0"/>
              <a:pPr>
                <a:defRPr/>
              </a:pPr>
              <a:t>10</a:t>
            </a:fld>
            <a:endParaRPr lang="en-US"/>
          </a:p>
        </p:txBody>
      </p:sp>
    </p:spTree>
    <p:extLst>
      <p:ext uri="{BB962C8B-B14F-4D97-AF65-F5344CB8AC3E}">
        <p14:creationId xmlns:p14="http://schemas.microsoft.com/office/powerpoint/2010/main" val="962828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7" descr="cover_header"/>
          <p:cNvPicPr>
            <a:picLocks noChangeAspect="1" noChangeArrowheads="1"/>
          </p:cNvPicPr>
          <p:nvPr userDrawn="1"/>
        </p:nvPicPr>
        <p:blipFill>
          <a:blip r:embed="rId2">
            <a:extLst>
              <a:ext uri="{28A0092B-C50C-407E-A947-70E740481C1C}">
                <a14:useLocalDpi xmlns:a14="http://schemas.microsoft.com/office/drawing/2010/main" val="0"/>
              </a:ext>
            </a:extLst>
          </a:blip>
          <a:srcRect r="7268"/>
          <a:stretch>
            <a:fillRect/>
          </a:stretch>
        </p:blipFill>
        <p:spPr bwMode="gray">
          <a:xfrm>
            <a:off x="-10102" y="-13657"/>
            <a:ext cx="9154103" cy="71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userDrawn="1"/>
        </p:nvSpPr>
        <p:spPr bwMode="auto">
          <a:xfrm>
            <a:off x="1" y="2914103"/>
            <a:ext cx="9144000" cy="2232422"/>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1601" tIns="40802" rIns="81601" bIns="40802" anchor="ctr"/>
          <a:lstStyle/>
          <a:p>
            <a:pPr algn="ctr" defTabSz="815042" eaLnBrk="0" hangingPunct="0"/>
            <a:endParaRPr lang="en-US">
              <a:solidFill>
                <a:schemeClr val="bg1"/>
              </a:solidFill>
            </a:endParaRPr>
          </a:p>
        </p:txBody>
      </p:sp>
      <p:sp>
        <p:nvSpPr>
          <p:cNvPr id="8" name="Rectangle 2"/>
          <p:cNvSpPr>
            <a:spLocks noGrp="1" noChangeArrowheads="1"/>
          </p:cNvSpPr>
          <p:nvPr>
            <p:ph type="ctrTitle"/>
          </p:nvPr>
        </p:nvSpPr>
        <p:spPr>
          <a:xfrm>
            <a:off x="615350" y="861321"/>
            <a:ext cx="7772703" cy="1102816"/>
          </a:xfrm>
          <a:prstGeom prst="rect">
            <a:avLst/>
          </a:prstGeom>
        </p:spPr>
        <p:txBody>
          <a:bodyPr/>
          <a:lstStyle>
            <a:lvl1pPr>
              <a:defRPr sz="2700" baseline="0">
                <a:solidFill>
                  <a:srgbClr val="0081CC"/>
                </a:solidFill>
              </a:defRPr>
            </a:lvl1pPr>
          </a:lstStyle>
          <a:p>
            <a:r>
              <a:rPr lang="en-US" dirty="0"/>
              <a:t>Click to edit Master title style</a:t>
            </a:r>
          </a:p>
        </p:txBody>
      </p:sp>
      <p:sp>
        <p:nvSpPr>
          <p:cNvPr id="9" name="Rectangle 3"/>
          <p:cNvSpPr>
            <a:spLocks noGrp="1" noChangeArrowheads="1"/>
          </p:cNvSpPr>
          <p:nvPr>
            <p:ph type="subTitle" idx="1"/>
          </p:nvPr>
        </p:nvSpPr>
        <p:spPr bwMode="gray">
          <a:xfrm>
            <a:off x="615346" y="3143253"/>
            <a:ext cx="6399893" cy="1412007"/>
          </a:xfrm>
        </p:spPr>
        <p:txBody>
          <a:bodyPr/>
          <a:lstStyle>
            <a:lvl1pPr marL="0" indent="0">
              <a:lnSpc>
                <a:spcPts val="1520"/>
              </a:lnSpc>
              <a:buFont typeface="Arial" charset="0"/>
              <a:buNone/>
              <a:defRPr sz="1200">
                <a:solidFill>
                  <a:schemeClr val="bg1"/>
                </a:solidFill>
              </a:defRPr>
            </a:lvl1pPr>
          </a:lstStyle>
          <a:p>
            <a:r>
              <a:rPr lang="en-US" dirty="0"/>
              <a:t>Click to edit Master subtitle style</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395" y="2914103"/>
            <a:ext cx="2169063" cy="2229397"/>
          </a:xfrm>
          <a:prstGeom prst="rect">
            <a:avLst/>
          </a:prstGeom>
        </p:spPr>
      </p:pic>
    </p:spTree>
    <p:extLst>
      <p:ext uri="{BB962C8B-B14F-4D97-AF65-F5344CB8AC3E}">
        <p14:creationId xmlns:p14="http://schemas.microsoft.com/office/powerpoint/2010/main" val="133995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91" y="34505"/>
            <a:ext cx="8893833" cy="517926"/>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411971" indent="-231415">
              <a:defRPr/>
            </a:lvl2pPr>
            <a:lvl3pPr marL="400050" indent="-95250">
              <a:tabLst/>
              <a:defRPr sz="1300"/>
            </a:lvl3pPr>
            <a:lvl4pPr marL="640843" indent="137324">
              <a:defRPr/>
            </a:lvl4pPr>
            <a:lvl5pPr marL="1007039" indent="-137324">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0"/>
          <p:cNvSpPr>
            <a:spLocks noGrp="1" noChangeArrowheads="1"/>
          </p:cNvSpPr>
          <p:nvPr>
            <p:ph type="sldNum" sz="quarter" idx="10"/>
          </p:nvPr>
        </p:nvSpPr>
        <p:spPr>
          <a:ln/>
        </p:spPr>
        <p:txBody>
          <a:bodyPr/>
          <a:lstStyle>
            <a:lvl1pPr>
              <a:defRPr sz="1100"/>
            </a:lvl1pPr>
          </a:lstStyle>
          <a:p>
            <a:pPr>
              <a:defRPr/>
            </a:pPr>
            <a:fld id="{7199CE74-3787-4507-AE52-4D334D83E5E7}" type="slidenum">
              <a:rPr lang="en-US" smtClean="0"/>
              <a:pPr>
                <a:defRPr/>
              </a:pPr>
              <a:t>‹#›</a:t>
            </a:fld>
            <a:endParaRPr lang="en-US" dirty="0"/>
          </a:p>
        </p:txBody>
      </p:sp>
    </p:spTree>
    <p:extLst>
      <p:ext uri="{BB962C8B-B14F-4D97-AF65-F5344CB8AC3E}">
        <p14:creationId xmlns:p14="http://schemas.microsoft.com/office/powerpoint/2010/main" val="3312746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96640" y="113463"/>
            <a:ext cx="7508875" cy="4044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6455" y="1109385"/>
            <a:ext cx="4000500" cy="3643313"/>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1" y="1109385"/>
            <a:ext cx="4000500" cy="3643313"/>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0"/>
          <p:cNvSpPr>
            <a:spLocks noGrp="1" noChangeArrowheads="1"/>
          </p:cNvSpPr>
          <p:nvPr>
            <p:ph type="sldNum" sz="quarter" idx="10"/>
          </p:nvPr>
        </p:nvSpPr>
        <p:spPr>
          <a:ln/>
        </p:spPr>
        <p:txBody>
          <a:bodyPr/>
          <a:lstStyle>
            <a:lvl1pPr>
              <a:defRPr sz="1000"/>
            </a:lvl1pPr>
          </a:lstStyle>
          <a:p>
            <a:pPr>
              <a:defRPr/>
            </a:pPr>
            <a:fld id="{8A6A3760-3436-4888-8BCE-EEFA23CD9A3B}" type="slidenum">
              <a:rPr lang="en-US" smtClean="0"/>
              <a:pPr>
                <a:defRPr/>
              </a:pPr>
              <a:t>‹#›</a:t>
            </a:fld>
            <a:endParaRPr lang="en-US" dirty="0"/>
          </a:p>
        </p:txBody>
      </p:sp>
    </p:spTree>
    <p:extLst>
      <p:ext uri="{BB962C8B-B14F-4D97-AF65-F5344CB8AC3E}">
        <p14:creationId xmlns:p14="http://schemas.microsoft.com/office/powerpoint/2010/main" val="330726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96640" y="81946"/>
            <a:ext cx="7508875" cy="404463"/>
          </a:xfrm>
          <a:prstGeom prst="rect">
            <a:avLst/>
          </a:prstGeom>
        </p:spPr>
        <p:txBody>
          <a:bodyPr/>
          <a:lstStyle/>
          <a:p>
            <a:r>
              <a:rPr lang="en-US" smtClean="0"/>
              <a:t>Click to edit Master title style</a:t>
            </a:r>
            <a:endParaRPr lang="en-US"/>
          </a:p>
        </p:txBody>
      </p:sp>
      <p:sp>
        <p:nvSpPr>
          <p:cNvPr id="3" name="Rectangle 40"/>
          <p:cNvSpPr>
            <a:spLocks noGrp="1" noChangeArrowheads="1"/>
          </p:cNvSpPr>
          <p:nvPr>
            <p:ph type="sldNum" sz="quarter" idx="10"/>
          </p:nvPr>
        </p:nvSpPr>
        <p:spPr>
          <a:ln/>
        </p:spPr>
        <p:txBody>
          <a:bodyPr/>
          <a:lstStyle>
            <a:lvl1pPr>
              <a:defRPr sz="1000"/>
            </a:lvl1pPr>
          </a:lstStyle>
          <a:p>
            <a:pPr>
              <a:defRPr/>
            </a:pPr>
            <a:fld id="{5C1A10AC-C308-4631-9756-35AB07B6BFFB}" type="slidenum">
              <a:rPr lang="en-US" smtClean="0"/>
              <a:pPr>
                <a:defRPr/>
              </a:pPr>
              <a:t>‹#›</a:t>
            </a:fld>
            <a:endParaRPr lang="en-US" dirty="0"/>
          </a:p>
        </p:txBody>
      </p:sp>
    </p:spTree>
    <p:extLst>
      <p:ext uri="{BB962C8B-B14F-4D97-AF65-F5344CB8AC3E}">
        <p14:creationId xmlns:p14="http://schemas.microsoft.com/office/powerpoint/2010/main" val="151918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0"/>
          <p:cNvSpPr>
            <a:spLocks noGrp="1" noChangeArrowheads="1"/>
          </p:cNvSpPr>
          <p:nvPr>
            <p:ph type="sldNum" sz="quarter" idx="10"/>
          </p:nvPr>
        </p:nvSpPr>
        <p:spPr>
          <a:ln/>
        </p:spPr>
        <p:txBody>
          <a:bodyPr/>
          <a:lstStyle>
            <a:lvl1pPr>
              <a:defRPr sz="1000"/>
            </a:lvl1pPr>
          </a:lstStyle>
          <a:p>
            <a:pPr>
              <a:defRPr/>
            </a:pPr>
            <a:fld id="{70EF22D8-CF8A-45E8-96F5-925B8C1847E0}" type="slidenum">
              <a:rPr lang="en-US" smtClean="0"/>
              <a:pPr>
                <a:defRPr/>
              </a:pPr>
              <a:t>‹#›</a:t>
            </a:fld>
            <a:endParaRPr lang="en-US" dirty="0"/>
          </a:p>
        </p:txBody>
      </p:sp>
    </p:spTree>
    <p:extLst>
      <p:ext uri="{BB962C8B-B14F-4D97-AF65-F5344CB8AC3E}">
        <p14:creationId xmlns:p14="http://schemas.microsoft.com/office/powerpoint/2010/main" val="318190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96640" y="554695"/>
            <a:ext cx="7508875" cy="404463"/>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6455" y="1109383"/>
            <a:ext cx="4000500" cy="17712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5501" y="1109383"/>
            <a:ext cx="4000500" cy="17712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6455" y="2981465"/>
            <a:ext cx="4000500" cy="17712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5501" y="2981465"/>
            <a:ext cx="4000500" cy="17712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0"/>
          <p:cNvSpPr>
            <a:spLocks noGrp="1" noChangeArrowheads="1"/>
          </p:cNvSpPr>
          <p:nvPr>
            <p:ph type="sldNum" sz="quarter" idx="10"/>
          </p:nvPr>
        </p:nvSpPr>
        <p:spPr>
          <a:ln/>
        </p:spPr>
        <p:txBody>
          <a:bodyPr/>
          <a:lstStyle>
            <a:lvl1pPr>
              <a:defRPr sz="1000"/>
            </a:lvl1pPr>
          </a:lstStyle>
          <a:p>
            <a:pPr>
              <a:defRPr/>
            </a:pPr>
            <a:fld id="{9DB9C190-ADF6-4001-A344-FB029B8B634B}" type="slidenum">
              <a:rPr lang="en-US" smtClean="0"/>
              <a:pPr>
                <a:defRPr/>
              </a:pPr>
              <a:t>‹#›</a:t>
            </a:fld>
            <a:endParaRPr lang="en-US" dirty="0"/>
          </a:p>
        </p:txBody>
      </p:sp>
    </p:spTree>
    <p:extLst>
      <p:ext uri="{BB962C8B-B14F-4D97-AF65-F5344CB8AC3E}">
        <p14:creationId xmlns:p14="http://schemas.microsoft.com/office/powerpoint/2010/main" val="42598274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6458" y="554692"/>
            <a:ext cx="8139545" cy="41980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0"/>
          <p:cNvSpPr>
            <a:spLocks noGrp="1" noChangeArrowheads="1"/>
          </p:cNvSpPr>
          <p:nvPr>
            <p:ph type="sldNum" sz="quarter" idx="10"/>
          </p:nvPr>
        </p:nvSpPr>
        <p:spPr>
          <a:ln/>
        </p:spPr>
        <p:txBody>
          <a:bodyPr/>
          <a:lstStyle>
            <a:lvl1pPr>
              <a:defRPr sz="1000"/>
            </a:lvl1pPr>
          </a:lstStyle>
          <a:p>
            <a:pPr>
              <a:defRPr/>
            </a:pPr>
            <a:fld id="{1DA614FA-FD3A-4581-8D71-DD22FD65056C}" type="slidenum">
              <a:rPr lang="en-US" smtClean="0"/>
              <a:pPr>
                <a:defRPr/>
              </a:pPr>
              <a:t>‹#›</a:t>
            </a:fld>
            <a:endParaRPr lang="en-US" dirty="0"/>
          </a:p>
        </p:txBody>
      </p:sp>
    </p:spTree>
    <p:extLst>
      <p:ext uri="{BB962C8B-B14F-4D97-AF65-F5344CB8AC3E}">
        <p14:creationId xmlns:p14="http://schemas.microsoft.com/office/powerpoint/2010/main" val="6739863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96640" y="554695"/>
            <a:ext cx="7508875" cy="4044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96458" y="1109385"/>
            <a:ext cx="8139545" cy="3643313"/>
          </a:xfrm>
        </p:spPr>
        <p:txBody>
          <a:bodyPr/>
          <a:lstStyle/>
          <a:p>
            <a:pPr lvl="0"/>
            <a:endParaRPr lang="en-US" noProof="0" smtClean="0"/>
          </a:p>
        </p:txBody>
      </p:sp>
      <p:sp>
        <p:nvSpPr>
          <p:cNvPr id="4" name="Rectangle 40"/>
          <p:cNvSpPr>
            <a:spLocks noGrp="1" noChangeArrowheads="1"/>
          </p:cNvSpPr>
          <p:nvPr>
            <p:ph type="sldNum" sz="quarter" idx="10"/>
          </p:nvPr>
        </p:nvSpPr>
        <p:spPr>
          <a:ln/>
        </p:spPr>
        <p:txBody>
          <a:bodyPr/>
          <a:lstStyle>
            <a:lvl1pPr>
              <a:defRPr sz="1000"/>
            </a:lvl1pPr>
          </a:lstStyle>
          <a:p>
            <a:pPr>
              <a:defRPr/>
            </a:pPr>
            <a:fld id="{A5AE50A2-AEEE-4CC5-A560-225DCDAA04F6}" type="slidenum">
              <a:rPr lang="en-US" smtClean="0"/>
              <a:pPr>
                <a:defRPr/>
              </a:pPr>
              <a:t>‹#›</a:t>
            </a:fld>
            <a:endParaRPr lang="en-US" dirty="0"/>
          </a:p>
        </p:txBody>
      </p:sp>
    </p:spTree>
    <p:extLst>
      <p:ext uri="{BB962C8B-B14F-4D97-AF65-F5344CB8AC3E}">
        <p14:creationId xmlns:p14="http://schemas.microsoft.com/office/powerpoint/2010/main" val="26793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000"/>
            </a:lvl1pPr>
          </a:lstStyle>
          <a:p>
            <a:pPr>
              <a:defRPr/>
            </a:pPr>
            <a:fld id="{1FFA03C0-DFAE-4903-9DD5-066D8BE6AB34}" type="slidenum">
              <a:rPr lang="en-US" smtClean="0"/>
              <a:pPr>
                <a:defRPr/>
              </a:pPr>
              <a:t>‹#›</a:t>
            </a:fld>
            <a:endParaRPr lang="en-US" dirty="0"/>
          </a:p>
        </p:txBody>
      </p:sp>
    </p:spTree>
    <p:extLst>
      <p:ext uri="{BB962C8B-B14F-4D97-AF65-F5344CB8AC3E}">
        <p14:creationId xmlns:p14="http://schemas.microsoft.com/office/powerpoint/2010/main" val="29735190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8795" y="669147"/>
            <a:ext cx="8669547" cy="404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p:txBody>
      </p:sp>
      <p:sp>
        <p:nvSpPr>
          <p:cNvPr id="1064" name="Rectangle 40"/>
          <p:cNvSpPr>
            <a:spLocks noGrp="1" noChangeArrowheads="1"/>
          </p:cNvSpPr>
          <p:nvPr>
            <p:ph type="sldNum" sz="quarter" idx="4"/>
          </p:nvPr>
        </p:nvSpPr>
        <p:spPr bwMode="auto">
          <a:xfrm>
            <a:off x="6946035" y="4815729"/>
            <a:ext cx="1868920" cy="352985"/>
          </a:xfrm>
          <a:prstGeom prst="rect">
            <a:avLst/>
          </a:prstGeom>
          <a:noFill/>
          <a:ln w="9525">
            <a:noFill/>
            <a:miter lim="800000"/>
            <a:headEnd/>
            <a:tailEnd/>
          </a:ln>
          <a:effectLst/>
        </p:spPr>
        <p:txBody>
          <a:bodyPr vert="horz" wrap="square" lIns="73206" tIns="36602" rIns="73206" bIns="36602" numCol="1" anchor="t" anchorCtr="0" compatLnSpc="1">
            <a:prstTxWarp prst="textNoShape">
              <a:avLst/>
            </a:prstTxWarp>
          </a:bodyPr>
          <a:lstStyle>
            <a:lvl1pPr algn="r" eaLnBrk="0" hangingPunct="0">
              <a:defRPr sz="1100">
                <a:latin typeface="Times New Roman" pitchFamily="18" charset="0"/>
                <a:cs typeface="+mn-cs"/>
              </a:defRPr>
            </a:lvl1pPr>
          </a:lstStyle>
          <a:p>
            <a:pPr>
              <a:defRPr/>
            </a:pPr>
            <a:fld id="{1FFA03C0-DFAE-4903-9DD5-066D8BE6AB34}" type="slidenum">
              <a:rPr lang="en-US" smtClean="0"/>
              <a:pPr>
                <a:defRPr/>
              </a:pPr>
              <a:t>‹#›</a:t>
            </a:fld>
            <a:endParaRPr lang="en-US" dirty="0"/>
          </a:p>
        </p:txBody>
      </p:sp>
      <p:pic>
        <p:nvPicPr>
          <p:cNvPr id="1029" name="Picture 13" descr="logo_foot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372" y="4887691"/>
            <a:ext cx="2193636" cy="19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p:nvSpPr>
        <p:spPr bwMode="auto">
          <a:xfrm>
            <a:off x="0" y="2101"/>
            <a:ext cx="9144000" cy="603017"/>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239" tIns="36620" rIns="73239" bIns="36620" anchor="ctr"/>
          <a:lstStyle/>
          <a:p>
            <a:pPr algn="ctr" eaLnBrk="0" hangingPunct="0"/>
            <a:endParaRPr lang="en-US"/>
          </a:p>
        </p:txBody>
      </p:sp>
      <p:sp>
        <p:nvSpPr>
          <p:cNvPr id="1031" name="Rectangle 2"/>
          <p:cNvSpPr>
            <a:spLocks noGrp="1" noChangeArrowheads="1"/>
          </p:cNvSpPr>
          <p:nvPr>
            <p:ph type="title"/>
          </p:nvPr>
        </p:nvSpPr>
        <p:spPr bwMode="auto">
          <a:xfrm>
            <a:off x="112143" y="0"/>
            <a:ext cx="8928340" cy="61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421" tIns="38711" rIns="77421" bIns="38711" numCol="1" anchor="ctr" anchorCtr="0" compatLnSpc="1">
            <a:prstTxWarp prst="textNoShape">
              <a:avLst/>
            </a:prstTxWarp>
          </a:bodyPr>
          <a:lstStyle/>
          <a:p>
            <a:pPr lvl="0"/>
            <a:r>
              <a:rPr lang="en-US" dirty="0" smtClean="0"/>
              <a:t>Click to edit Master title style</a:t>
            </a:r>
          </a:p>
        </p:txBody>
      </p:sp>
      <p:sp>
        <p:nvSpPr>
          <p:cNvPr id="1032" name="Line 11"/>
          <p:cNvSpPr>
            <a:spLocks noChangeShapeType="1"/>
          </p:cNvSpPr>
          <p:nvPr/>
        </p:nvSpPr>
        <p:spPr bwMode="auto">
          <a:xfrm flipV="1">
            <a:off x="8663" y="4794717"/>
            <a:ext cx="9135341" cy="30466"/>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lIns="73239" tIns="36620" rIns="73239" bIns="36620"/>
          <a:lstStyle/>
          <a:p>
            <a:endParaRPr lang="en-US"/>
          </a:p>
        </p:txBody>
      </p:sp>
      <p:pic>
        <p:nvPicPr>
          <p:cNvPr id="10" name="Picture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58795" y="4701080"/>
            <a:ext cx="430447" cy="442420"/>
          </a:xfrm>
          <a:prstGeom prst="rect">
            <a:avLst/>
          </a:prstGeom>
        </p:spPr>
      </p:pic>
    </p:spTree>
  </p:cSld>
  <p:clrMap bg1="lt1" tx1="dk1" bg2="lt2" tx2="dk2" accent1="accent1" accent2="accent2" accent3="accent3" accent4="accent4" accent5="accent5" accent6="accent6" hlink="hlink" folHlink="folHlink"/>
  <p:sldLayoutIdLst>
    <p:sldLayoutId id="2147484611" r:id="rId1"/>
    <p:sldLayoutId id="2147484591" r:id="rId2"/>
    <p:sldLayoutId id="2147484593" r:id="rId3"/>
    <p:sldLayoutId id="2147484595" r:id="rId4"/>
    <p:sldLayoutId id="2147484596" r:id="rId5"/>
    <p:sldLayoutId id="2147484601" r:id="rId6"/>
    <p:sldLayoutId id="2147484602" r:id="rId7"/>
    <p:sldLayoutId id="2147484604" r:id="rId8"/>
    <p:sldLayoutId id="2147484613" r:id="rId9"/>
  </p:sldLayoutIdLst>
  <p:timing>
    <p:tnLst>
      <p:par>
        <p:cTn id="1" dur="indefinite" restart="never" nodeType="tmRoot"/>
      </p:par>
    </p:tnLst>
  </p:timing>
  <p:hf hdr="0" dt="0"/>
  <p:txStyles>
    <p:titleStyle>
      <a:lvl1pPr algn="ctr" defTabSz="816312" rtl="0" eaLnBrk="0" fontAlgn="base" hangingPunct="0">
        <a:lnSpc>
          <a:spcPct val="90000"/>
        </a:lnSpc>
        <a:spcBef>
          <a:spcPct val="0"/>
        </a:spcBef>
        <a:spcAft>
          <a:spcPct val="0"/>
        </a:spcAft>
        <a:defRPr sz="2400" b="1">
          <a:solidFill>
            <a:schemeClr val="bg1"/>
          </a:solidFill>
          <a:latin typeface="Arial Narrow" pitchFamily="34" charset="0"/>
          <a:ea typeface="+mj-ea"/>
          <a:cs typeface="+mj-cs"/>
        </a:defRPr>
      </a:lvl1pPr>
      <a:lvl2pPr algn="ctr" defTabSz="816312" rtl="0" eaLnBrk="0" fontAlgn="base" hangingPunct="0">
        <a:lnSpc>
          <a:spcPct val="90000"/>
        </a:lnSpc>
        <a:spcBef>
          <a:spcPct val="0"/>
        </a:spcBef>
        <a:spcAft>
          <a:spcPct val="0"/>
        </a:spcAft>
        <a:defRPr sz="2200" b="1">
          <a:solidFill>
            <a:schemeClr val="tx1"/>
          </a:solidFill>
          <a:latin typeface="Arial" charset="0"/>
        </a:defRPr>
      </a:lvl2pPr>
      <a:lvl3pPr algn="ctr" defTabSz="816312" rtl="0" eaLnBrk="0" fontAlgn="base" hangingPunct="0">
        <a:lnSpc>
          <a:spcPct val="90000"/>
        </a:lnSpc>
        <a:spcBef>
          <a:spcPct val="0"/>
        </a:spcBef>
        <a:spcAft>
          <a:spcPct val="0"/>
        </a:spcAft>
        <a:defRPr sz="2200" b="1">
          <a:solidFill>
            <a:schemeClr val="tx1"/>
          </a:solidFill>
          <a:latin typeface="Arial" charset="0"/>
        </a:defRPr>
      </a:lvl3pPr>
      <a:lvl4pPr algn="ctr" defTabSz="816312" rtl="0" eaLnBrk="0" fontAlgn="base" hangingPunct="0">
        <a:lnSpc>
          <a:spcPct val="90000"/>
        </a:lnSpc>
        <a:spcBef>
          <a:spcPct val="0"/>
        </a:spcBef>
        <a:spcAft>
          <a:spcPct val="0"/>
        </a:spcAft>
        <a:defRPr sz="2200" b="1">
          <a:solidFill>
            <a:schemeClr val="tx1"/>
          </a:solidFill>
          <a:latin typeface="Arial" charset="0"/>
        </a:defRPr>
      </a:lvl4pPr>
      <a:lvl5pPr algn="ctr" defTabSz="816312" rtl="0" eaLnBrk="0" fontAlgn="base" hangingPunct="0">
        <a:lnSpc>
          <a:spcPct val="90000"/>
        </a:lnSpc>
        <a:spcBef>
          <a:spcPct val="0"/>
        </a:spcBef>
        <a:spcAft>
          <a:spcPct val="0"/>
        </a:spcAft>
        <a:defRPr sz="2200" b="1">
          <a:solidFill>
            <a:schemeClr val="tx1"/>
          </a:solidFill>
          <a:latin typeface="Arial" charset="0"/>
        </a:defRPr>
      </a:lvl5pPr>
      <a:lvl6pPr marL="366196" algn="ctr" defTabSz="816312" rtl="0" eaLnBrk="0" fontAlgn="base" hangingPunct="0">
        <a:lnSpc>
          <a:spcPct val="90000"/>
        </a:lnSpc>
        <a:spcBef>
          <a:spcPct val="0"/>
        </a:spcBef>
        <a:spcAft>
          <a:spcPct val="0"/>
        </a:spcAft>
        <a:defRPr sz="2600" b="1">
          <a:solidFill>
            <a:schemeClr val="tx1"/>
          </a:solidFill>
          <a:latin typeface="Arial Narrow" pitchFamily="34" charset="0"/>
        </a:defRPr>
      </a:lvl6pPr>
      <a:lvl7pPr marL="732392" algn="ctr" defTabSz="816312" rtl="0" eaLnBrk="0" fontAlgn="base" hangingPunct="0">
        <a:lnSpc>
          <a:spcPct val="90000"/>
        </a:lnSpc>
        <a:spcBef>
          <a:spcPct val="0"/>
        </a:spcBef>
        <a:spcAft>
          <a:spcPct val="0"/>
        </a:spcAft>
        <a:defRPr sz="2600" b="1">
          <a:solidFill>
            <a:schemeClr val="tx1"/>
          </a:solidFill>
          <a:latin typeface="Arial Narrow" pitchFamily="34" charset="0"/>
        </a:defRPr>
      </a:lvl7pPr>
      <a:lvl8pPr marL="1098589" algn="ctr" defTabSz="816312" rtl="0" eaLnBrk="0" fontAlgn="base" hangingPunct="0">
        <a:lnSpc>
          <a:spcPct val="90000"/>
        </a:lnSpc>
        <a:spcBef>
          <a:spcPct val="0"/>
        </a:spcBef>
        <a:spcAft>
          <a:spcPct val="0"/>
        </a:spcAft>
        <a:defRPr sz="2600" b="1">
          <a:solidFill>
            <a:schemeClr val="tx1"/>
          </a:solidFill>
          <a:latin typeface="Arial Narrow" pitchFamily="34" charset="0"/>
        </a:defRPr>
      </a:lvl8pPr>
      <a:lvl9pPr marL="1464785" algn="ctr" defTabSz="816312" rtl="0" eaLnBrk="0" fontAlgn="base" hangingPunct="0">
        <a:lnSpc>
          <a:spcPct val="90000"/>
        </a:lnSpc>
        <a:spcBef>
          <a:spcPct val="0"/>
        </a:spcBef>
        <a:spcAft>
          <a:spcPct val="0"/>
        </a:spcAft>
        <a:defRPr sz="2600" b="1">
          <a:solidFill>
            <a:schemeClr val="tx1"/>
          </a:solidFill>
          <a:latin typeface="Arial Narrow" pitchFamily="34" charset="0"/>
        </a:defRPr>
      </a:lvl9pPr>
    </p:titleStyle>
    <p:bodyStyle>
      <a:lvl1pPr marL="112713" indent="-112713" algn="l" defTabSz="816312" rtl="0" eaLnBrk="0" fontAlgn="base" hangingPunct="0">
        <a:spcBef>
          <a:spcPct val="0"/>
        </a:spcBef>
        <a:spcAft>
          <a:spcPct val="35000"/>
        </a:spcAft>
        <a:buChar char="•"/>
        <a:defRPr sz="1800">
          <a:solidFill>
            <a:schemeClr val="tx1"/>
          </a:solidFill>
          <a:latin typeface="+mn-lt"/>
          <a:ea typeface="+mn-ea"/>
          <a:cs typeface="+mn-cs"/>
        </a:defRPr>
      </a:lvl1pPr>
      <a:lvl2pPr marL="317879" indent="-137324" algn="l" defTabSz="816312" rtl="0" eaLnBrk="0" fontAlgn="base" hangingPunct="0">
        <a:spcBef>
          <a:spcPct val="0"/>
        </a:spcBef>
        <a:spcAft>
          <a:spcPct val="35000"/>
        </a:spcAft>
        <a:buChar char="–"/>
        <a:defRPr sz="1600">
          <a:solidFill>
            <a:schemeClr val="tx1"/>
          </a:solidFill>
          <a:latin typeface="+mn-lt"/>
        </a:defRPr>
      </a:lvl2pPr>
      <a:lvl3pPr marL="504791" indent="-95364" algn="l" defTabSz="816312" rtl="0" eaLnBrk="0" fontAlgn="base" hangingPunct="0">
        <a:spcBef>
          <a:spcPct val="20000"/>
        </a:spcBef>
        <a:spcAft>
          <a:spcPct val="0"/>
        </a:spcAft>
        <a:buChar char="•"/>
        <a:defRPr sz="1100">
          <a:solidFill>
            <a:schemeClr val="tx1"/>
          </a:solidFill>
          <a:latin typeface="Times New Roman" pitchFamily="18" charset="0"/>
        </a:defRPr>
      </a:lvl3pPr>
      <a:lvl4pPr marL="915490" indent="183097" algn="l" defTabSz="816312" rtl="0" eaLnBrk="0" fontAlgn="base" hangingPunct="0">
        <a:spcBef>
          <a:spcPct val="20000"/>
        </a:spcBef>
        <a:spcAft>
          <a:spcPct val="0"/>
        </a:spcAft>
        <a:buChar char="–"/>
        <a:defRPr sz="1300">
          <a:solidFill>
            <a:schemeClr val="tx1"/>
          </a:solidFill>
          <a:latin typeface="Times New Roman" pitchFamily="18" charset="0"/>
        </a:defRPr>
      </a:lvl4pPr>
      <a:lvl5pPr marL="1551247" indent="-203442" algn="l" defTabSz="816312" rtl="0" eaLnBrk="0" fontAlgn="base" hangingPunct="0">
        <a:spcBef>
          <a:spcPct val="20000"/>
        </a:spcBef>
        <a:spcAft>
          <a:spcPct val="0"/>
        </a:spcAft>
        <a:buChar char="»"/>
        <a:defRPr sz="1300">
          <a:solidFill>
            <a:schemeClr val="tx1"/>
          </a:solidFill>
          <a:latin typeface="Times New Roman" pitchFamily="18" charset="0"/>
        </a:defRPr>
      </a:lvl5pPr>
      <a:lvl6pPr marL="1917442" indent="-203442" algn="l" defTabSz="816312" rtl="0" eaLnBrk="0" fontAlgn="base" hangingPunct="0">
        <a:spcBef>
          <a:spcPct val="20000"/>
        </a:spcBef>
        <a:spcAft>
          <a:spcPct val="0"/>
        </a:spcAft>
        <a:buChar char="»"/>
        <a:defRPr sz="1300">
          <a:solidFill>
            <a:schemeClr val="tx1"/>
          </a:solidFill>
          <a:latin typeface="Times New Roman" pitchFamily="18" charset="0"/>
        </a:defRPr>
      </a:lvl6pPr>
      <a:lvl7pPr marL="2283640" indent="-203442" algn="l" defTabSz="816312" rtl="0" eaLnBrk="0" fontAlgn="base" hangingPunct="0">
        <a:spcBef>
          <a:spcPct val="20000"/>
        </a:spcBef>
        <a:spcAft>
          <a:spcPct val="0"/>
        </a:spcAft>
        <a:buChar char="»"/>
        <a:defRPr sz="1300">
          <a:solidFill>
            <a:schemeClr val="tx1"/>
          </a:solidFill>
          <a:latin typeface="Times New Roman" pitchFamily="18" charset="0"/>
        </a:defRPr>
      </a:lvl7pPr>
      <a:lvl8pPr marL="2649836" indent="-203442" algn="l" defTabSz="816312" rtl="0" eaLnBrk="0" fontAlgn="base" hangingPunct="0">
        <a:spcBef>
          <a:spcPct val="20000"/>
        </a:spcBef>
        <a:spcAft>
          <a:spcPct val="0"/>
        </a:spcAft>
        <a:buChar char="»"/>
        <a:defRPr sz="1300">
          <a:solidFill>
            <a:schemeClr val="tx1"/>
          </a:solidFill>
          <a:latin typeface="Times New Roman" pitchFamily="18" charset="0"/>
        </a:defRPr>
      </a:lvl8pPr>
      <a:lvl9pPr marL="3016032" indent="-203442" algn="l" defTabSz="816312" rtl="0" eaLnBrk="0" fontAlgn="base" hangingPunct="0">
        <a:spcBef>
          <a:spcPct val="20000"/>
        </a:spcBef>
        <a:spcAft>
          <a:spcPct val="0"/>
        </a:spcAft>
        <a:buChar char="»"/>
        <a:defRPr sz="1300">
          <a:solidFill>
            <a:schemeClr val="tx1"/>
          </a:solidFill>
          <a:latin typeface="Times New Roman" pitchFamily="18" charset="0"/>
        </a:defRPr>
      </a:lvl9pPr>
    </p:bodyStyle>
    <p:otherStyle>
      <a:defPPr>
        <a:defRPr lang="en-US"/>
      </a:defPPr>
      <a:lvl1pPr marL="0" algn="l" defTabSz="732392" rtl="0" eaLnBrk="1" latinLnBrk="0" hangingPunct="1">
        <a:defRPr sz="1400" kern="1200">
          <a:solidFill>
            <a:schemeClr val="tx1"/>
          </a:solidFill>
          <a:latin typeface="+mn-lt"/>
          <a:ea typeface="+mn-ea"/>
          <a:cs typeface="+mn-cs"/>
        </a:defRPr>
      </a:lvl1pPr>
      <a:lvl2pPr marL="366196" algn="l" defTabSz="732392" rtl="0" eaLnBrk="1" latinLnBrk="0" hangingPunct="1">
        <a:defRPr sz="1400" kern="1200">
          <a:solidFill>
            <a:schemeClr val="tx1"/>
          </a:solidFill>
          <a:latin typeface="+mn-lt"/>
          <a:ea typeface="+mn-ea"/>
          <a:cs typeface="+mn-cs"/>
        </a:defRPr>
      </a:lvl2pPr>
      <a:lvl3pPr marL="732392" algn="l" defTabSz="732392" rtl="0" eaLnBrk="1" latinLnBrk="0" hangingPunct="1">
        <a:defRPr sz="1400" kern="1200">
          <a:solidFill>
            <a:schemeClr val="tx1"/>
          </a:solidFill>
          <a:latin typeface="+mn-lt"/>
          <a:ea typeface="+mn-ea"/>
          <a:cs typeface="+mn-cs"/>
        </a:defRPr>
      </a:lvl3pPr>
      <a:lvl4pPr marL="1098589" algn="l" defTabSz="732392" rtl="0" eaLnBrk="1" latinLnBrk="0" hangingPunct="1">
        <a:defRPr sz="1400" kern="1200">
          <a:solidFill>
            <a:schemeClr val="tx1"/>
          </a:solidFill>
          <a:latin typeface="+mn-lt"/>
          <a:ea typeface="+mn-ea"/>
          <a:cs typeface="+mn-cs"/>
        </a:defRPr>
      </a:lvl4pPr>
      <a:lvl5pPr marL="1464785" algn="l" defTabSz="732392" rtl="0" eaLnBrk="1" latinLnBrk="0" hangingPunct="1">
        <a:defRPr sz="1400" kern="1200">
          <a:solidFill>
            <a:schemeClr val="tx1"/>
          </a:solidFill>
          <a:latin typeface="+mn-lt"/>
          <a:ea typeface="+mn-ea"/>
          <a:cs typeface="+mn-cs"/>
        </a:defRPr>
      </a:lvl5pPr>
      <a:lvl6pPr marL="1830981" algn="l" defTabSz="732392" rtl="0" eaLnBrk="1" latinLnBrk="0" hangingPunct="1">
        <a:defRPr sz="1400" kern="1200">
          <a:solidFill>
            <a:schemeClr val="tx1"/>
          </a:solidFill>
          <a:latin typeface="+mn-lt"/>
          <a:ea typeface="+mn-ea"/>
          <a:cs typeface="+mn-cs"/>
        </a:defRPr>
      </a:lvl6pPr>
      <a:lvl7pPr marL="2197177" algn="l" defTabSz="732392" rtl="0" eaLnBrk="1" latinLnBrk="0" hangingPunct="1">
        <a:defRPr sz="1400" kern="1200">
          <a:solidFill>
            <a:schemeClr val="tx1"/>
          </a:solidFill>
          <a:latin typeface="+mn-lt"/>
          <a:ea typeface="+mn-ea"/>
          <a:cs typeface="+mn-cs"/>
        </a:defRPr>
      </a:lvl7pPr>
      <a:lvl8pPr marL="2563374" algn="l" defTabSz="732392" rtl="0" eaLnBrk="1" latinLnBrk="0" hangingPunct="1">
        <a:defRPr sz="1400" kern="1200">
          <a:solidFill>
            <a:schemeClr val="tx1"/>
          </a:solidFill>
          <a:latin typeface="+mn-lt"/>
          <a:ea typeface="+mn-ea"/>
          <a:cs typeface="+mn-cs"/>
        </a:defRPr>
      </a:lvl8pPr>
      <a:lvl9pPr marL="2929569" algn="l" defTabSz="73239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corpculture.org/survey.ht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169574" y="939193"/>
            <a:ext cx="8693727" cy="972811"/>
          </a:xfrm>
        </p:spPr>
        <p:txBody>
          <a:bodyPr/>
          <a:lstStyle/>
          <a:p>
            <a:r>
              <a:rPr lang="en-US" sz="3600" dirty="0" smtClean="0">
                <a:solidFill>
                  <a:schemeClr val="tx1"/>
                </a:solidFill>
              </a:rPr>
              <a:t>Corporate Culture: Evidence from the Field</a:t>
            </a:r>
            <a:endParaRPr lang="en-US" sz="3600" dirty="0">
              <a:solidFill>
                <a:schemeClr val="tx1"/>
              </a:solidFill>
            </a:endParaRPr>
          </a:p>
        </p:txBody>
      </p:sp>
      <p:sp>
        <p:nvSpPr>
          <p:cNvPr id="5124" name="Rectangle 3"/>
          <p:cNvSpPr>
            <a:spLocks noGrp="1" noChangeArrowheads="1"/>
          </p:cNvSpPr>
          <p:nvPr>
            <p:ph type="subTitle" idx="1"/>
          </p:nvPr>
        </p:nvSpPr>
        <p:spPr>
          <a:xfrm>
            <a:off x="1461943" y="2013604"/>
            <a:ext cx="6108988" cy="546287"/>
          </a:xfrm>
        </p:spPr>
        <p:txBody>
          <a:bodyPr/>
          <a:lstStyle/>
          <a:p>
            <a:pPr algn="ctr">
              <a:lnSpc>
                <a:spcPct val="100000"/>
              </a:lnSpc>
              <a:buFontTx/>
              <a:buNone/>
            </a:pPr>
            <a:r>
              <a:rPr lang="en-US" sz="1400" dirty="0" smtClean="0">
                <a:solidFill>
                  <a:schemeClr val="tx1"/>
                </a:solidFill>
              </a:rPr>
              <a:t>John R. Graham, Campbell R. Harvey, Jill Popadak and Shiva Rajgopal</a:t>
            </a:r>
            <a:endParaRPr lang="en-US" sz="1400" dirty="0">
              <a:solidFill>
                <a:schemeClr val="tx1"/>
              </a:solidFill>
            </a:endParaRPr>
          </a:p>
          <a:p>
            <a:pPr algn="ctr">
              <a:lnSpc>
                <a:spcPct val="100000"/>
              </a:lnSpc>
              <a:buFontTx/>
              <a:buNone/>
            </a:pPr>
            <a:r>
              <a:rPr lang="en-US" sz="1100" dirty="0" smtClean="0">
                <a:solidFill>
                  <a:schemeClr val="tx1"/>
                </a:solidFill>
              </a:rPr>
              <a:t>November 7, 2015</a:t>
            </a:r>
            <a:endParaRPr lang="en-US" sz="1100"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Interviews and survey</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10</a:t>
            </a:fld>
            <a:endParaRPr lang="en-US" sz="1000" dirty="0">
              <a:latin typeface="Times New Roman" pitchFamily="18" charset="0"/>
            </a:endParaRPr>
          </a:p>
        </p:txBody>
      </p:sp>
      <p:sp>
        <p:nvSpPr>
          <p:cNvPr id="2" name="Content Placeholder 1"/>
          <p:cNvSpPr>
            <a:spLocks noGrp="1"/>
          </p:cNvSpPr>
          <p:nvPr>
            <p:ph idx="1"/>
          </p:nvPr>
        </p:nvSpPr>
        <p:spPr>
          <a:xfrm>
            <a:off x="258795" y="703194"/>
            <a:ext cx="8669547" cy="4040421"/>
          </a:xfrm>
        </p:spPr>
        <p:txBody>
          <a:bodyPr/>
          <a:lstStyle/>
          <a:p>
            <a:pPr>
              <a:buClr>
                <a:schemeClr val="bg2">
                  <a:lumMod val="75000"/>
                  <a:lumOff val="25000"/>
                </a:schemeClr>
              </a:buClr>
            </a:pPr>
            <a:r>
              <a:rPr lang="en-US" dirty="0"/>
              <a:t>Interviewed </a:t>
            </a:r>
            <a:r>
              <a:rPr lang="en-US" dirty="0" smtClean="0"/>
              <a:t>18 </a:t>
            </a:r>
            <a:r>
              <a:rPr lang="en-US" dirty="0"/>
              <a:t>CXOs from </a:t>
            </a:r>
            <a:r>
              <a:rPr lang="en-US" dirty="0" smtClean="0"/>
              <a:t>10/14-11/15</a:t>
            </a:r>
          </a:p>
          <a:p>
            <a:pPr>
              <a:buClr>
                <a:schemeClr val="bg2">
                  <a:lumMod val="75000"/>
                  <a:lumOff val="25000"/>
                </a:schemeClr>
              </a:buClr>
            </a:pPr>
            <a:r>
              <a:rPr lang="en-US" dirty="0" smtClean="0"/>
              <a:t>Interviews: Very large firms, Mean sales last year $47B, median $35B</a:t>
            </a:r>
          </a:p>
          <a:p>
            <a:pPr>
              <a:buClr>
                <a:schemeClr val="bg2">
                  <a:lumMod val="75000"/>
                  <a:lumOff val="25000"/>
                </a:schemeClr>
              </a:buClr>
            </a:pPr>
            <a:r>
              <a:rPr lang="en-US" dirty="0" smtClean="0"/>
              <a:t> </a:t>
            </a:r>
            <a:r>
              <a:rPr lang="en-US" u="sng" dirty="0" smtClean="0"/>
              <a:t>Survey just closed</a:t>
            </a:r>
            <a:r>
              <a:rPr lang="en-US" dirty="0" smtClean="0"/>
              <a:t>, </a:t>
            </a:r>
            <a:r>
              <a:rPr lang="en-US" dirty="0"/>
              <a:t>started Sep 15, 2015, </a:t>
            </a:r>
            <a:r>
              <a:rPr lang="en-US" dirty="0" smtClean="0"/>
              <a:t>closed </a:t>
            </a:r>
            <a:r>
              <a:rPr lang="en-US" dirty="0"/>
              <a:t>Oct 31, 2015</a:t>
            </a:r>
          </a:p>
          <a:p>
            <a:pPr>
              <a:buClr>
                <a:schemeClr val="bg2">
                  <a:lumMod val="75000"/>
                  <a:lumOff val="25000"/>
                </a:schemeClr>
              </a:buClr>
            </a:pPr>
            <a:r>
              <a:rPr lang="en-US" dirty="0"/>
              <a:t> Base data </a:t>
            </a:r>
            <a:r>
              <a:rPr lang="en-US" dirty="0" smtClean="0"/>
              <a:t>come </a:t>
            </a:r>
            <a:r>
              <a:rPr lang="en-US" dirty="0"/>
              <a:t>from Duke’s email list of CFOs who take their quarterly survey and Columbia’s alumni list of CEOs and </a:t>
            </a:r>
            <a:r>
              <a:rPr lang="en-US" dirty="0" smtClean="0"/>
              <a:t>CFOs (includes several divisional CXOs)</a:t>
            </a:r>
            <a:endParaRPr lang="en-US" dirty="0"/>
          </a:p>
          <a:p>
            <a:pPr>
              <a:buClr>
                <a:schemeClr val="bg2">
                  <a:lumMod val="75000"/>
                  <a:lumOff val="25000"/>
                </a:schemeClr>
              </a:buClr>
            </a:pPr>
            <a:r>
              <a:rPr lang="en-US" dirty="0"/>
              <a:t> Survey takes between 12-20 minutes to complete</a:t>
            </a:r>
          </a:p>
          <a:p>
            <a:pPr>
              <a:buClr>
                <a:schemeClr val="bg2">
                  <a:lumMod val="75000"/>
                  <a:lumOff val="25000"/>
                </a:schemeClr>
              </a:buClr>
            </a:pPr>
            <a:r>
              <a:rPr lang="en-US" dirty="0" smtClean="0"/>
              <a:t>The response rate is 13.4% from the main sample, we have 1,461 North American responses overall.</a:t>
            </a:r>
          </a:p>
          <a:p>
            <a:pPr lvl="1">
              <a:buClr>
                <a:schemeClr val="bg2">
                  <a:lumMod val="75000"/>
                  <a:lumOff val="25000"/>
                </a:schemeClr>
              </a:buClr>
            </a:pPr>
            <a:r>
              <a:rPr lang="en-US" dirty="0" smtClean="0"/>
              <a:t>Compared to </a:t>
            </a:r>
            <a:r>
              <a:rPr lang="en-US" dirty="0" err="1" smtClean="0"/>
              <a:t>Compustat</a:t>
            </a:r>
            <a:r>
              <a:rPr lang="en-US" dirty="0" smtClean="0"/>
              <a:t>, survey firms are larger, more profitable, less levered, but slower growing</a:t>
            </a:r>
            <a:endParaRPr lang="en-US" dirty="0"/>
          </a:p>
          <a:p>
            <a:pPr>
              <a:buClr>
                <a:schemeClr val="bg2">
                  <a:lumMod val="75000"/>
                  <a:lumOff val="25000"/>
                </a:schemeClr>
              </a:buClr>
            </a:pPr>
            <a:endParaRPr lang="en-US" dirty="0" smtClean="0"/>
          </a:p>
          <a:p>
            <a:pPr>
              <a:buClr>
                <a:schemeClr val="bg2">
                  <a:lumMod val="75000"/>
                  <a:lumOff val="25000"/>
                </a:schemeClr>
              </a:buClr>
            </a:pPr>
            <a:endParaRPr lang="en-US" dirty="0"/>
          </a:p>
          <a:p>
            <a:endParaRPr lang="en-US" dirty="0" smtClean="0"/>
          </a:p>
        </p:txBody>
      </p:sp>
    </p:spTree>
    <p:custDataLst>
      <p:tags r:id="rId1"/>
    </p:custDataLst>
    <p:extLst>
      <p:ext uri="{BB962C8B-B14F-4D97-AF65-F5344CB8AC3E}">
        <p14:creationId xmlns:p14="http://schemas.microsoft.com/office/powerpoint/2010/main" val="124143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What is corporate culture? Interview insights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11</a:t>
            </a:fld>
            <a:endParaRPr lang="en-US" sz="1000" dirty="0">
              <a:latin typeface="Times New Roman" pitchFamily="18" charset="0"/>
            </a:endParaRPr>
          </a:p>
        </p:txBody>
      </p:sp>
      <p:sp>
        <p:nvSpPr>
          <p:cNvPr id="2" name="Content Placeholder 1"/>
          <p:cNvSpPr>
            <a:spLocks noGrp="1"/>
          </p:cNvSpPr>
          <p:nvPr>
            <p:ph idx="1"/>
          </p:nvPr>
        </p:nvSpPr>
        <p:spPr/>
        <p:txBody>
          <a:bodyPr/>
          <a:lstStyle/>
          <a:p>
            <a:pPr>
              <a:buClr>
                <a:schemeClr val="bg2">
                  <a:lumMod val="75000"/>
                  <a:lumOff val="25000"/>
                </a:schemeClr>
              </a:buClr>
            </a:pPr>
            <a:r>
              <a:rPr lang="en-US" dirty="0"/>
              <a:t> </a:t>
            </a:r>
            <a:r>
              <a:rPr lang="en-US" dirty="0" smtClean="0"/>
              <a:t>Interviews suggest the following definitions</a:t>
            </a:r>
          </a:p>
          <a:p>
            <a:pPr lvl="1">
              <a:buClr>
                <a:schemeClr val="bg2">
                  <a:lumMod val="75000"/>
                  <a:lumOff val="25000"/>
                </a:schemeClr>
              </a:buClr>
            </a:pPr>
            <a:r>
              <a:rPr lang="en-US" dirty="0" smtClean="0"/>
              <a:t>“a </a:t>
            </a:r>
            <a:r>
              <a:rPr lang="en-US" dirty="0"/>
              <a:t>beliefs system,” “a coordination mechanism,” </a:t>
            </a:r>
            <a:r>
              <a:rPr lang="en-US" dirty="0" smtClean="0"/>
              <a:t>“a social control system,” “an </a:t>
            </a:r>
            <a:r>
              <a:rPr lang="en-US" dirty="0"/>
              <a:t>invisible hand,” “how employees interact with one another,” “a standard of behavior,” “norms around how people treat people,” “part work ethic, part ambiance of the work environment,” “how the company really works, the operating style,” and “the tone for what type of company this is</a:t>
            </a:r>
            <a:r>
              <a:rPr lang="en-US" dirty="0" smtClean="0"/>
              <a:t>.”</a:t>
            </a:r>
          </a:p>
          <a:p>
            <a:pPr>
              <a:buClr>
                <a:schemeClr val="bg2">
                  <a:lumMod val="75000"/>
                  <a:lumOff val="25000"/>
                </a:schemeClr>
              </a:buClr>
            </a:pPr>
            <a:r>
              <a:rPr lang="en-US" dirty="0" smtClean="0"/>
              <a:t>Culture shapes the employees’ expectations</a:t>
            </a:r>
          </a:p>
          <a:p>
            <a:pPr lvl="1">
              <a:buClr>
                <a:schemeClr val="bg2">
                  <a:lumMod val="75000"/>
                  <a:lumOff val="25000"/>
                </a:schemeClr>
              </a:buClr>
            </a:pPr>
            <a:r>
              <a:rPr lang="en-US" dirty="0" smtClean="0"/>
              <a:t>“culture </a:t>
            </a:r>
            <a:r>
              <a:rPr lang="en-US" dirty="0"/>
              <a:t>is beliefs and behaviors that build expectations for performance in various different ways for individuals and the company </a:t>
            </a:r>
            <a:r>
              <a:rPr lang="en-US" dirty="0" smtClean="0"/>
              <a:t>overall”</a:t>
            </a:r>
          </a:p>
          <a:p>
            <a:pPr>
              <a:buClr>
                <a:schemeClr val="bg2">
                  <a:lumMod val="75000"/>
                  <a:lumOff val="25000"/>
                </a:schemeClr>
              </a:buClr>
            </a:pPr>
            <a:r>
              <a:rPr lang="en-US" dirty="0" smtClean="0"/>
              <a:t>Firm specific culture is often characterized by executives in terms of values</a:t>
            </a:r>
          </a:p>
          <a:p>
            <a:pPr lvl="1">
              <a:buClr>
                <a:schemeClr val="bg2">
                  <a:lumMod val="75000"/>
                  <a:lumOff val="25000"/>
                </a:schemeClr>
              </a:buClr>
            </a:pPr>
            <a:r>
              <a:rPr lang="en-US" dirty="0" smtClean="0"/>
              <a:t>“our </a:t>
            </a:r>
            <a:r>
              <a:rPr lang="en-US" dirty="0"/>
              <a:t>employees live and breathe the culture of shared core </a:t>
            </a:r>
            <a:r>
              <a:rPr lang="en-US" dirty="0" smtClean="0"/>
              <a:t>values,” </a:t>
            </a:r>
          </a:p>
          <a:p>
            <a:pPr lvl="1">
              <a:buClr>
                <a:schemeClr val="bg2">
                  <a:lumMod val="75000"/>
                  <a:lumOff val="25000"/>
                </a:schemeClr>
              </a:buClr>
            </a:pPr>
            <a:r>
              <a:rPr lang="en-US" dirty="0" smtClean="0"/>
              <a:t>Consistent with Kreps (1990), “employees </a:t>
            </a:r>
            <a:r>
              <a:rPr lang="en-US" dirty="0"/>
              <a:t>face contingencies when working that cannot be fully specified ahead of time in a labor contract, so they must choose what values to </a:t>
            </a:r>
            <a:r>
              <a:rPr lang="en-US" dirty="0" smtClean="0"/>
              <a:t>apply”</a:t>
            </a:r>
          </a:p>
          <a:p>
            <a:pPr marL="180556" lvl="1" indent="0">
              <a:buClr>
                <a:schemeClr val="bg2">
                  <a:lumMod val="75000"/>
                  <a:lumOff val="25000"/>
                </a:schemeClr>
              </a:buClr>
              <a:buNone/>
            </a:pPr>
            <a:endParaRPr lang="en-US" dirty="0"/>
          </a:p>
        </p:txBody>
      </p:sp>
    </p:spTree>
    <p:custDataLst>
      <p:tags r:id="rId1"/>
    </p:custDataLst>
    <p:extLst>
      <p:ext uri="{BB962C8B-B14F-4D97-AF65-F5344CB8AC3E}">
        <p14:creationId xmlns:p14="http://schemas.microsoft.com/office/powerpoint/2010/main" val="1100599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What is your corporate culture? Survey question</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12</a:t>
            </a:fld>
            <a:endParaRPr lang="en-US" sz="1000" dirty="0">
              <a:latin typeface="Times New Roman" pitchFamily="18" charset="0"/>
            </a:endParaRPr>
          </a:p>
        </p:txBody>
      </p:sp>
      <p:sp>
        <p:nvSpPr>
          <p:cNvPr id="2" name="Content Placeholder 1"/>
          <p:cNvSpPr>
            <a:spLocks noGrp="1"/>
          </p:cNvSpPr>
          <p:nvPr>
            <p:ph idx="1"/>
          </p:nvPr>
        </p:nvSpPr>
        <p:spPr>
          <a:xfrm>
            <a:off x="264891" y="608187"/>
            <a:ext cx="8669547" cy="4040421"/>
          </a:xfrm>
        </p:spPr>
        <p:txBody>
          <a:bodyPr/>
          <a:lstStyle/>
          <a:p>
            <a:pPr>
              <a:buClr>
                <a:schemeClr val="bg2">
                  <a:lumMod val="75000"/>
                  <a:lumOff val="25000"/>
                </a:schemeClr>
              </a:buClr>
            </a:pPr>
            <a:r>
              <a:rPr lang="en-US" sz="2400" dirty="0" smtClean="0"/>
              <a:t>Q0</a:t>
            </a:r>
            <a:r>
              <a:rPr lang="en-US" sz="2400" dirty="0"/>
              <a:t>.    </a:t>
            </a:r>
            <a:r>
              <a:rPr lang="en-US" sz="2400" dirty="0" smtClean="0"/>
              <a:t>“Briefly</a:t>
            </a:r>
            <a:r>
              <a:rPr lang="en-US" sz="2400" dirty="0"/>
              <a:t>, what words or phrases best describe the current corporate culture at your firm</a:t>
            </a:r>
            <a:r>
              <a:rPr lang="en-US" sz="2400" dirty="0" smtClean="0"/>
              <a:t>?” </a:t>
            </a:r>
          </a:p>
          <a:p>
            <a:pPr>
              <a:buClr>
                <a:schemeClr val="bg2">
                  <a:lumMod val="75000"/>
                  <a:lumOff val="25000"/>
                </a:schemeClr>
              </a:buClr>
            </a:pPr>
            <a:r>
              <a:rPr lang="en-US" dirty="0"/>
              <a:t> </a:t>
            </a:r>
            <a:r>
              <a:rPr lang="en-US" dirty="0" smtClean="0"/>
              <a:t>We classified responses into six types:</a:t>
            </a:r>
          </a:p>
          <a:p>
            <a:pPr lvl="1">
              <a:buClr>
                <a:schemeClr val="bg2">
                  <a:lumMod val="75000"/>
                  <a:lumOff val="25000"/>
                </a:schemeClr>
              </a:buClr>
            </a:pPr>
            <a:r>
              <a:rPr lang="en-US" i="1" u="sng" dirty="0"/>
              <a:t>Entrepreneurial</a:t>
            </a:r>
            <a:r>
              <a:rPr lang="en-US" dirty="0"/>
              <a:t>: </a:t>
            </a:r>
            <a:r>
              <a:rPr lang="en-US" dirty="0" smtClean="0"/>
              <a:t>“</a:t>
            </a:r>
            <a:r>
              <a:rPr lang="en-US" dirty="0"/>
              <a:t>start-up culture, “aggressive,” “scrappy,” dynamic,” “charming chaos,” “innovative,” thinking outside of the box” and “reaching beyond the obvious.” </a:t>
            </a:r>
            <a:endParaRPr lang="en-US" dirty="0" smtClean="0"/>
          </a:p>
          <a:p>
            <a:pPr lvl="1">
              <a:buClr>
                <a:schemeClr val="bg2">
                  <a:lumMod val="75000"/>
                  <a:lumOff val="25000"/>
                </a:schemeClr>
              </a:buClr>
            </a:pPr>
            <a:r>
              <a:rPr lang="en-US" i="1" u="sng" dirty="0" smtClean="0"/>
              <a:t>Hierarchical</a:t>
            </a:r>
            <a:r>
              <a:rPr lang="en-US" dirty="0"/>
              <a:t>: </a:t>
            </a:r>
            <a:r>
              <a:rPr lang="en-US" dirty="0" smtClean="0"/>
              <a:t>“</a:t>
            </a:r>
            <a:r>
              <a:rPr lang="en-US" dirty="0"/>
              <a:t>buttoned down,” “traditional” and “centralized</a:t>
            </a:r>
            <a:r>
              <a:rPr lang="en-US" dirty="0" smtClean="0"/>
              <a:t>”</a:t>
            </a:r>
            <a:endParaRPr lang="en-US" dirty="0"/>
          </a:p>
          <a:p>
            <a:pPr lvl="1">
              <a:buClr>
                <a:schemeClr val="bg2">
                  <a:lumMod val="75000"/>
                  <a:lumOff val="25000"/>
                </a:schemeClr>
              </a:buClr>
            </a:pPr>
            <a:r>
              <a:rPr lang="en-US" i="1" u="sng" dirty="0"/>
              <a:t>Collaborative</a:t>
            </a:r>
            <a:r>
              <a:rPr lang="en-US" dirty="0"/>
              <a:t>: </a:t>
            </a:r>
            <a:r>
              <a:rPr lang="en-US" dirty="0" smtClean="0"/>
              <a:t>“</a:t>
            </a:r>
            <a:r>
              <a:rPr lang="en-US" dirty="0"/>
              <a:t>open,” cooperative,” “friendly, “family like,” “participatory,” “universal recognition no superstars” </a:t>
            </a:r>
            <a:endParaRPr lang="en-US" dirty="0" smtClean="0"/>
          </a:p>
          <a:p>
            <a:pPr lvl="1">
              <a:buClr>
                <a:schemeClr val="bg2">
                  <a:lumMod val="75000"/>
                  <a:lumOff val="25000"/>
                </a:schemeClr>
              </a:buClr>
            </a:pPr>
            <a:r>
              <a:rPr lang="en-US" i="1" u="sng" dirty="0" smtClean="0"/>
              <a:t>Results </a:t>
            </a:r>
            <a:r>
              <a:rPr lang="en-US" i="1" u="sng" dirty="0"/>
              <a:t>oriented</a:t>
            </a:r>
            <a:r>
              <a:rPr lang="en-US" dirty="0"/>
              <a:t>: </a:t>
            </a:r>
            <a:r>
              <a:rPr lang="en-US" dirty="0" smtClean="0"/>
              <a:t>“</a:t>
            </a:r>
            <a:r>
              <a:rPr lang="en-US" dirty="0"/>
              <a:t>customer focus” “results driven,” “service first,” “continuously improving,” “high </a:t>
            </a:r>
            <a:r>
              <a:rPr lang="en-US" dirty="0" smtClean="0"/>
              <a:t>performance”</a:t>
            </a:r>
            <a:endParaRPr lang="en-US" dirty="0"/>
          </a:p>
          <a:p>
            <a:pPr lvl="1">
              <a:buClr>
                <a:schemeClr val="bg2">
                  <a:lumMod val="75000"/>
                  <a:lumOff val="25000"/>
                </a:schemeClr>
              </a:buClr>
            </a:pPr>
            <a:r>
              <a:rPr lang="en-US" i="1" u="sng" dirty="0"/>
              <a:t>High integrity</a:t>
            </a:r>
            <a:r>
              <a:rPr lang="en-US" u="sng" dirty="0"/>
              <a:t>: </a:t>
            </a:r>
            <a:r>
              <a:rPr lang="en-US" dirty="0" smtClean="0"/>
              <a:t>“</a:t>
            </a:r>
            <a:r>
              <a:rPr lang="en-US" dirty="0"/>
              <a:t>compliance driven,” “credibility,” “accuracy of financials” </a:t>
            </a:r>
            <a:endParaRPr lang="en-US" dirty="0" smtClean="0"/>
          </a:p>
          <a:p>
            <a:pPr lvl="1">
              <a:buClr>
                <a:schemeClr val="bg2">
                  <a:lumMod val="75000"/>
                  <a:lumOff val="25000"/>
                </a:schemeClr>
              </a:buClr>
            </a:pPr>
            <a:r>
              <a:rPr lang="en-US" i="1" u="sng" dirty="0"/>
              <a:t>In </a:t>
            </a:r>
            <a:r>
              <a:rPr lang="en-US" i="1" u="sng" dirty="0" smtClean="0"/>
              <a:t>transition</a:t>
            </a:r>
            <a:r>
              <a:rPr lang="en-US" dirty="0" smtClean="0"/>
              <a:t>  </a:t>
            </a:r>
            <a:endParaRPr lang="en-US" dirty="0"/>
          </a:p>
          <a:p>
            <a:pPr lvl="1">
              <a:buClr>
                <a:schemeClr val="bg2">
                  <a:lumMod val="75000"/>
                  <a:lumOff val="25000"/>
                </a:schemeClr>
              </a:buClr>
            </a:pPr>
            <a:r>
              <a:rPr lang="en-US" i="1" u="sng" dirty="0"/>
              <a:t>Dysfunctional</a:t>
            </a:r>
            <a:r>
              <a:rPr lang="en-US" dirty="0"/>
              <a:t>: “selfish”, “rudderless,” “confused,” “mercenary”</a:t>
            </a:r>
          </a:p>
          <a:p>
            <a:pPr lvl="2">
              <a:buClr>
                <a:schemeClr val="bg2">
                  <a:lumMod val="75000"/>
                  <a:lumOff val="25000"/>
                </a:schemeClr>
              </a:buClr>
            </a:pPr>
            <a:endParaRPr lang="en-US" dirty="0"/>
          </a:p>
          <a:p>
            <a:pPr lvl="1">
              <a:buClr>
                <a:schemeClr val="bg2">
                  <a:lumMod val="75000"/>
                  <a:lumOff val="25000"/>
                </a:schemeClr>
              </a:buClr>
            </a:pPr>
            <a:endParaRPr lang="en-US" dirty="0" smtClean="0"/>
          </a:p>
        </p:txBody>
      </p:sp>
    </p:spTree>
    <p:custDataLst>
      <p:tags r:id="rId1"/>
    </p:custDataLst>
    <p:extLst>
      <p:ext uri="{BB962C8B-B14F-4D97-AF65-F5344CB8AC3E}">
        <p14:creationId xmlns:p14="http://schemas.microsoft.com/office/powerpoint/2010/main" val="613562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What is your corporate culture? Survey question</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13</a:t>
            </a:fld>
            <a:endParaRPr lang="en-US" sz="1000" dirty="0">
              <a:latin typeface="Times New Roman" pitchFamily="18" charset="0"/>
            </a:endParaRPr>
          </a:p>
        </p:txBody>
      </p:sp>
      <p:sp>
        <p:nvSpPr>
          <p:cNvPr id="2" name="Content Placeholder 1"/>
          <p:cNvSpPr>
            <a:spLocks noGrp="1"/>
          </p:cNvSpPr>
          <p:nvPr>
            <p:ph idx="1"/>
          </p:nvPr>
        </p:nvSpPr>
        <p:spPr>
          <a:xfrm>
            <a:off x="264891" y="608187"/>
            <a:ext cx="8669547" cy="4040421"/>
          </a:xfrm>
        </p:spPr>
        <p:txBody>
          <a:bodyPr/>
          <a:lstStyle/>
          <a:p>
            <a:pPr marL="0" indent="0">
              <a:buNone/>
            </a:pPr>
            <a:endParaRPr lang="en-US" dirty="0"/>
          </a:p>
          <a:p>
            <a:pPr lvl="1"/>
            <a:endParaRPr lang="en-US" dirty="0" smtClean="0"/>
          </a:p>
        </p:txBody>
      </p:sp>
      <p:pic>
        <p:nvPicPr>
          <p:cNvPr id="4" name="Picture 3"/>
          <p:cNvPicPr>
            <a:picLocks noChangeAspect="1"/>
          </p:cNvPicPr>
          <p:nvPr/>
        </p:nvPicPr>
        <p:blipFill rotWithShape="1">
          <a:blip r:embed="rId4"/>
          <a:srcRect t="7547" b="5660"/>
          <a:stretch/>
        </p:blipFill>
        <p:spPr>
          <a:xfrm>
            <a:off x="0" y="597309"/>
            <a:ext cx="9144000" cy="4206240"/>
          </a:xfrm>
          <a:prstGeom prst="rect">
            <a:avLst/>
          </a:prstGeom>
        </p:spPr>
      </p:pic>
    </p:spTree>
    <p:custDataLst>
      <p:tags r:id="rId1"/>
    </p:custDataLst>
    <p:extLst>
      <p:ext uri="{BB962C8B-B14F-4D97-AF65-F5344CB8AC3E}">
        <p14:creationId xmlns:p14="http://schemas.microsoft.com/office/powerpoint/2010/main" val="1453656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91% think culture is important at their firms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14</a:t>
            </a:fld>
            <a:endParaRPr lang="en-US" sz="1000" dirty="0">
              <a:latin typeface="Times New Roman" pitchFamily="18" charset="0"/>
            </a:endParaRPr>
          </a:p>
        </p:txBody>
      </p:sp>
      <p:sp>
        <p:nvSpPr>
          <p:cNvPr id="2" name="Content Placeholder 1"/>
          <p:cNvSpPr>
            <a:spLocks noGrp="1"/>
          </p:cNvSpPr>
          <p:nvPr>
            <p:ph idx="1"/>
          </p:nvPr>
        </p:nvSpPr>
        <p:spPr/>
        <p:txBody>
          <a:bodyPr/>
          <a:lstStyle/>
          <a:p>
            <a:pPr marL="0" indent="0">
              <a:buClr>
                <a:schemeClr val="bg2">
                  <a:lumMod val="75000"/>
                  <a:lumOff val="25000"/>
                </a:schemeClr>
              </a:buClr>
              <a:buNone/>
            </a:pPr>
            <a:r>
              <a:rPr lang="en-US" sz="2400" dirty="0" smtClean="0"/>
              <a:t>Q1. How </a:t>
            </a:r>
            <a:r>
              <a:rPr lang="en-US" sz="2400" dirty="0"/>
              <a:t>important is corporate culture at your firm</a:t>
            </a:r>
            <a:r>
              <a:rPr lang="en-US" sz="2400" dirty="0" smtClean="0"/>
              <a:t>?</a:t>
            </a:r>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562" y="1071417"/>
            <a:ext cx="5071431" cy="3691231"/>
          </a:xfrm>
          <a:prstGeom prst="rect">
            <a:avLst/>
          </a:prstGeom>
        </p:spPr>
      </p:pic>
    </p:spTree>
    <p:custDataLst>
      <p:tags r:id="rId1"/>
    </p:custDataLst>
    <p:extLst>
      <p:ext uri="{BB962C8B-B14F-4D97-AF65-F5344CB8AC3E}">
        <p14:creationId xmlns:p14="http://schemas.microsoft.com/office/powerpoint/2010/main" val="1103469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76% place culture in top 3 or 5 value drivers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15</a:t>
            </a:fld>
            <a:endParaRPr lang="en-US" sz="1000" dirty="0">
              <a:latin typeface="Times New Roman" pitchFamily="18" charset="0"/>
            </a:endParaRPr>
          </a:p>
        </p:txBody>
      </p:sp>
      <p:sp>
        <p:nvSpPr>
          <p:cNvPr id="2" name="Content Placeholder 1"/>
          <p:cNvSpPr>
            <a:spLocks noGrp="1"/>
          </p:cNvSpPr>
          <p:nvPr>
            <p:ph idx="1"/>
          </p:nvPr>
        </p:nvSpPr>
        <p:spPr/>
        <p:txBody>
          <a:bodyPr/>
          <a:lstStyle/>
          <a:p>
            <a:pPr lvl="0">
              <a:buClr>
                <a:schemeClr val="bg2">
                  <a:lumMod val="75000"/>
                  <a:lumOff val="25000"/>
                </a:schemeClr>
              </a:buClr>
            </a:pPr>
            <a:r>
              <a:rPr lang="en-US" dirty="0" smtClean="0"/>
              <a:t> </a:t>
            </a:r>
            <a:r>
              <a:rPr lang="en-US" sz="2400" dirty="0" smtClean="0"/>
              <a:t>Q2. In </a:t>
            </a:r>
            <a:r>
              <a:rPr lang="en-US" sz="2400" dirty="0"/>
              <a:t>terms of all of the things that make your firm valuable, where would you place corporate culture? </a:t>
            </a:r>
            <a:endParaRPr lang="en-US" sz="2400" dirty="0" smtClean="0"/>
          </a:p>
          <a:p>
            <a:pPr lvl="1"/>
            <a:endParaRPr lang="en-US" dirty="0"/>
          </a:p>
          <a:p>
            <a:pPr lvl="1"/>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6850" y="1443007"/>
            <a:ext cx="4560898" cy="3319641"/>
          </a:xfrm>
          <a:prstGeom prst="rect">
            <a:avLst/>
          </a:prstGeom>
        </p:spPr>
      </p:pic>
    </p:spTree>
    <p:custDataLst>
      <p:tags r:id="rId1"/>
    </p:custDataLst>
    <p:extLst>
      <p:ext uri="{BB962C8B-B14F-4D97-AF65-F5344CB8AC3E}">
        <p14:creationId xmlns:p14="http://schemas.microsoft.com/office/powerpoint/2010/main" val="1298456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Close to a majority would walk away from the deal</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16</a:t>
            </a:fld>
            <a:endParaRPr lang="en-US" sz="1000" dirty="0">
              <a:latin typeface="Times New Roman" pitchFamily="18" charset="0"/>
            </a:endParaRPr>
          </a:p>
        </p:txBody>
      </p:sp>
      <p:sp>
        <p:nvSpPr>
          <p:cNvPr id="2" name="Content Placeholder 1"/>
          <p:cNvSpPr>
            <a:spLocks noGrp="1"/>
          </p:cNvSpPr>
          <p:nvPr>
            <p:ph idx="1"/>
          </p:nvPr>
        </p:nvSpPr>
        <p:spPr>
          <a:xfrm>
            <a:off x="258795" y="669147"/>
            <a:ext cx="8885205" cy="4040421"/>
          </a:xfrm>
        </p:spPr>
        <p:txBody>
          <a:bodyPr/>
          <a:lstStyle/>
          <a:p>
            <a:pPr>
              <a:buClr>
                <a:schemeClr val="bg2">
                  <a:lumMod val="75000"/>
                  <a:lumOff val="25000"/>
                </a:schemeClr>
              </a:buClr>
            </a:pPr>
            <a:r>
              <a:rPr lang="en-US" sz="2400" dirty="0"/>
              <a:t>Relative to how much you would offer for A, </a:t>
            </a:r>
            <a:r>
              <a:rPr lang="en-US" sz="2400" u="sng" dirty="0"/>
              <a:t>how much less </a:t>
            </a:r>
            <a:r>
              <a:rPr lang="en-US" sz="2400" dirty="0"/>
              <a:t>would you offer </a:t>
            </a:r>
            <a:r>
              <a:rPr lang="en-US" sz="2400" dirty="0" smtClean="0"/>
              <a:t>for  </a:t>
            </a:r>
            <a:r>
              <a:rPr lang="en-US" sz="2400" dirty="0"/>
              <a:t>company B due to the culture misalignment? </a:t>
            </a:r>
          </a:p>
          <a:p>
            <a:pPr marL="0" indent="0">
              <a:spcAft>
                <a:spcPts val="556"/>
              </a:spcAft>
              <a:buClr>
                <a:schemeClr val="bg2">
                  <a:lumMod val="75000"/>
                  <a:lumOff val="25000"/>
                </a:schemeClr>
              </a:buClr>
              <a:buNone/>
            </a:pPr>
            <a:r>
              <a:rPr lang="en-US" dirty="0"/>
              <a:t>	</a:t>
            </a:r>
            <a:r>
              <a:rPr lang="en-US" dirty="0" smtClean="0"/>
              <a:t>46% </a:t>
            </a:r>
            <a:r>
              <a:rPr lang="en-US" dirty="0">
                <a:solidFill>
                  <a:srgbClr val="FF0000"/>
                </a:solidFill>
              </a:rPr>
              <a:t>would not </a:t>
            </a:r>
            <a:r>
              <a:rPr lang="en-US" dirty="0"/>
              <a:t>make an </a:t>
            </a:r>
            <a:r>
              <a:rPr lang="en-US" dirty="0" smtClean="0"/>
              <a:t>offer,</a:t>
            </a:r>
            <a:endParaRPr lang="en-US" dirty="0"/>
          </a:p>
          <a:p>
            <a:pPr marL="0" indent="0">
              <a:spcAft>
                <a:spcPts val="556"/>
              </a:spcAft>
              <a:buClr>
                <a:schemeClr val="bg2">
                  <a:lumMod val="75000"/>
                  <a:lumOff val="25000"/>
                </a:schemeClr>
              </a:buClr>
              <a:buNone/>
            </a:pPr>
            <a:r>
              <a:rPr lang="en-US" dirty="0"/>
              <a:t>	7% would offer &gt;30% less than A’s offer price</a:t>
            </a:r>
          </a:p>
          <a:p>
            <a:pPr marL="0" indent="0">
              <a:spcAft>
                <a:spcPts val="556"/>
              </a:spcAft>
              <a:buClr>
                <a:schemeClr val="bg2">
                  <a:lumMod val="75000"/>
                  <a:lumOff val="25000"/>
                </a:schemeClr>
              </a:buClr>
              <a:buNone/>
            </a:pPr>
            <a:r>
              <a:rPr lang="en-US" dirty="0"/>
              <a:t>	12% would offer 20% less than A’s offer price</a:t>
            </a:r>
          </a:p>
          <a:p>
            <a:pPr marL="0" indent="0">
              <a:spcAft>
                <a:spcPts val="556"/>
              </a:spcAft>
              <a:buClr>
                <a:schemeClr val="bg2">
                  <a:lumMod val="75000"/>
                  <a:lumOff val="25000"/>
                </a:schemeClr>
              </a:buClr>
              <a:buNone/>
            </a:pPr>
            <a:r>
              <a:rPr lang="en-US" dirty="0"/>
              <a:t>	9% would offer 10% less than A’s offer </a:t>
            </a:r>
            <a:r>
              <a:rPr lang="en-US" dirty="0" smtClean="0"/>
              <a:t>price</a:t>
            </a:r>
          </a:p>
          <a:p>
            <a:pPr marL="0" indent="0">
              <a:spcAft>
                <a:spcPts val="556"/>
              </a:spcAft>
              <a:buClr>
                <a:schemeClr val="bg2">
                  <a:lumMod val="75000"/>
                  <a:lumOff val="25000"/>
                </a:schemeClr>
              </a:buClr>
              <a:buNone/>
            </a:pPr>
            <a:r>
              <a:rPr lang="en-US" dirty="0"/>
              <a:t>	</a:t>
            </a:r>
            <a:r>
              <a:rPr lang="en-US" dirty="0" smtClean="0"/>
              <a:t>2% would offer 5% less than A’s offer price</a:t>
            </a:r>
          </a:p>
          <a:p>
            <a:pPr marL="0" indent="0">
              <a:spcAft>
                <a:spcPts val="556"/>
              </a:spcAft>
              <a:buClr>
                <a:schemeClr val="bg2">
                  <a:lumMod val="75000"/>
                  <a:lumOff val="25000"/>
                </a:schemeClr>
              </a:buClr>
              <a:buNone/>
            </a:pPr>
            <a:r>
              <a:rPr lang="en-US" dirty="0"/>
              <a:t>	</a:t>
            </a:r>
            <a:r>
              <a:rPr lang="en-US" dirty="0" smtClean="0"/>
              <a:t>9% would pay the same amount as for A</a:t>
            </a:r>
          </a:p>
          <a:p>
            <a:pPr>
              <a:buClr>
                <a:schemeClr val="bg2">
                  <a:lumMod val="75000"/>
                  <a:lumOff val="25000"/>
                </a:schemeClr>
              </a:buClr>
            </a:pPr>
            <a:r>
              <a:rPr lang="en-US" dirty="0"/>
              <a:t> </a:t>
            </a:r>
            <a:r>
              <a:rPr lang="en-US" dirty="0" smtClean="0"/>
              <a:t>“</a:t>
            </a:r>
            <a:r>
              <a:rPr lang="en-US" dirty="0"/>
              <a:t>If the gap was wide enough it did not matter if it was a great price. We won’t move </a:t>
            </a:r>
            <a:r>
              <a:rPr lang="en-US" dirty="0" smtClean="0"/>
              <a:t>forward”</a:t>
            </a:r>
          </a:p>
          <a:p>
            <a:pPr>
              <a:buClr>
                <a:schemeClr val="bg2">
                  <a:lumMod val="75000"/>
                  <a:lumOff val="25000"/>
                </a:schemeClr>
              </a:buClr>
            </a:pPr>
            <a:r>
              <a:rPr lang="en-US" dirty="0" smtClean="0"/>
              <a:t>The literature has largely missed the importance of culture in M&amp;A transactions.</a:t>
            </a:r>
          </a:p>
          <a:p>
            <a:endParaRPr lang="en-US" dirty="0"/>
          </a:p>
          <a:p>
            <a:pPr lvl="0"/>
            <a:endParaRPr lang="en-US" dirty="0"/>
          </a:p>
        </p:txBody>
      </p:sp>
    </p:spTree>
    <p:custDataLst>
      <p:tags r:id="rId1"/>
    </p:custDataLst>
    <p:extLst>
      <p:ext uri="{BB962C8B-B14F-4D97-AF65-F5344CB8AC3E}">
        <p14:creationId xmlns:p14="http://schemas.microsoft.com/office/powerpoint/2010/main" val="273808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9331" y="108493"/>
            <a:ext cx="8592378" cy="404463"/>
          </a:xfrm>
        </p:spPr>
        <p:txBody>
          <a:bodyPr/>
          <a:lstStyle/>
          <a:p>
            <a:r>
              <a:rPr lang="en-US" dirty="0" smtClean="0"/>
              <a:t>Only 15% say their culture is where it should be</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17</a:t>
            </a:fld>
            <a:endParaRPr lang="en-US" sz="1000" dirty="0">
              <a:latin typeface="Times New Roman" pitchFamily="18" charset="0"/>
            </a:endParaRPr>
          </a:p>
        </p:txBody>
      </p:sp>
      <p:sp>
        <p:nvSpPr>
          <p:cNvPr id="2" name="Content Placeholder 1"/>
          <p:cNvSpPr>
            <a:spLocks noGrp="1"/>
          </p:cNvSpPr>
          <p:nvPr>
            <p:ph idx="1"/>
          </p:nvPr>
        </p:nvSpPr>
        <p:spPr/>
        <p:txBody>
          <a:bodyPr/>
          <a:lstStyle/>
          <a:p>
            <a:endParaRPr lang="en-US" dirty="0" smtClean="0"/>
          </a:p>
          <a:p>
            <a:pPr lvl="1">
              <a:buClr>
                <a:schemeClr val="bg2">
                  <a:lumMod val="75000"/>
                  <a:lumOff val="25000"/>
                </a:schemeClr>
              </a:buClr>
            </a:pPr>
            <a:r>
              <a:rPr lang="en-US" sz="1800" dirty="0" smtClean="0">
                <a:solidFill>
                  <a:srgbClr val="FF0000"/>
                </a:solidFill>
              </a:rPr>
              <a:t>15%</a:t>
            </a:r>
            <a:r>
              <a:rPr lang="en-US" sz="1800" dirty="0" smtClean="0"/>
              <a:t> say our corporate culture is exactly where it should be</a:t>
            </a:r>
          </a:p>
          <a:p>
            <a:pPr lvl="1">
              <a:buClr>
                <a:schemeClr val="bg2">
                  <a:lumMod val="75000"/>
                  <a:lumOff val="25000"/>
                </a:schemeClr>
              </a:buClr>
            </a:pPr>
            <a:r>
              <a:rPr lang="en-US" sz="1800" dirty="0" smtClean="0"/>
              <a:t>54% say our culture needs some work but is close to where it should be</a:t>
            </a:r>
          </a:p>
          <a:p>
            <a:pPr lvl="1">
              <a:buClr>
                <a:schemeClr val="bg2">
                  <a:lumMod val="75000"/>
                  <a:lumOff val="25000"/>
                </a:schemeClr>
              </a:buClr>
            </a:pPr>
            <a:r>
              <a:rPr lang="en-US" sz="1800" dirty="0" smtClean="0"/>
              <a:t>21% say our culture needs considerable work to get to where it should be</a:t>
            </a:r>
          </a:p>
          <a:p>
            <a:pPr lvl="1">
              <a:buClr>
                <a:schemeClr val="bg2">
                  <a:lumMod val="75000"/>
                  <a:lumOff val="25000"/>
                </a:schemeClr>
              </a:buClr>
            </a:pPr>
            <a:r>
              <a:rPr lang="en-US" sz="1800" dirty="0" smtClean="0"/>
              <a:t>11% say our culture needs a substantial overhaul;</a:t>
            </a:r>
            <a:endParaRPr lang="en-US" sz="1800" dirty="0"/>
          </a:p>
          <a:p>
            <a:pPr>
              <a:buClr>
                <a:schemeClr val="bg2">
                  <a:lumMod val="75000"/>
                  <a:lumOff val="25000"/>
                </a:schemeClr>
              </a:buClr>
            </a:pPr>
            <a:endParaRPr lang="en-US" sz="2000" dirty="0" smtClean="0"/>
          </a:p>
          <a:p>
            <a:pPr>
              <a:buClr>
                <a:schemeClr val="bg2">
                  <a:lumMod val="75000"/>
                  <a:lumOff val="25000"/>
                </a:schemeClr>
              </a:buClr>
            </a:pPr>
            <a:r>
              <a:rPr lang="en-US" sz="2400" dirty="0" smtClean="0"/>
              <a:t>Q3</a:t>
            </a:r>
            <a:r>
              <a:rPr lang="en-US" sz="2400" dirty="0"/>
              <a:t>. Do you believe that improving your corporate culture would increase your firm’s value?</a:t>
            </a:r>
          </a:p>
          <a:p>
            <a:pPr lvl="1">
              <a:buClr>
                <a:schemeClr val="bg2">
                  <a:lumMod val="75000"/>
                  <a:lumOff val="25000"/>
                </a:schemeClr>
              </a:buClr>
            </a:pPr>
            <a:r>
              <a:rPr lang="en-US" sz="2000" dirty="0" smtClean="0"/>
              <a:t>92% </a:t>
            </a:r>
            <a:r>
              <a:rPr lang="en-US" sz="2000" dirty="0"/>
              <a:t>say </a:t>
            </a:r>
            <a:r>
              <a:rPr lang="en-US" sz="2000" dirty="0" smtClean="0"/>
              <a:t>yes</a:t>
            </a:r>
            <a:endParaRPr lang="en-US" sz="2000" dirty="0"/>
          </a:p>
          <a:p>
            <a:pPr lvl="0"/>
            <a:endParaRPr lang="en-US" dirty="0"/>
          </a:p>
        </p:txBody>
      </p:sp>
    </p:spTree>
    <p:custDataLst>
      <p:tags r:id="rId1"/>
    </p:custDataLst>
    <p:extLst>
      <p:ext uri="{BB962C8B-B14F-4D97-AF65-F5344CB8AC3E}">
        <p14:creationId xmlns:p14="http://schemas.microsoft.com/office/powerpoint/2010/main" val="2331283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6187" y="158188"/>
            <a:ext cx="8579796" cy="404463"/>
          </a:xfrm>
        </p:spPr>
        <p:txBody>
          <a:bodyPr/>
          <a:lstStyle/>
          <a:p>
            <a:r>
              <a:rPr lang="en-US" dirty="0" smtClean="0"/>
              <a:t>What deters a firm from getting to an effective culture: poor leadership</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18</a:t>
            </a:fld>
            <a:endParaRPr lang="en-US" sz="1000" dirty="0">
              <a:latin typeface="Times New Roman" pitchFamily="18" charset="0"/>
            </a:endParaRPr>
          </a:p>
        </p:txBody>
      </p:sp>
      <p:pic>
        <p:nvPicPr>
          <p:cNvPr id="2" name="Picture 1"/>
          <p:cNvPicPr>
            <a:picLocks noChangeAspect="1"/>
          </p:cNvPicPr>
          <p:nvPr/>
        </p:nvPicPr>
        <p:blipFill>
          <a:blip r:embed="rId4"/>
          <a:stretch>
            <a:fillRect/>
          </a:stretch>
        </p:blipFill>
        <p:spPr>
          <a:xfrm>
            <a:off x="456187" y="1124693"/>
            <a:ext cx="8231626" cy="2894114"/>
          </a:xfrm>
          <a:prstGeom prst="rect">
            <a:avLst/>
          </a:prstGeom>
        </p:spPr>
      </p:pic>
    </p:spTree>
    <p:custDataLst>
      <p:tags r:id="rId1"/>
    </p:custDataLst>
    <p:extLst>
      <p:ext uri="{BB962C8B-B14F-4D97-AF65-F5344CB8AC3E}">
        <p14:creationId xmlns:p14="http://schemas.microsoft.com/office/powerpoint/2010/main" val="2280561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8795" y="43774"/>
            <a:ext cx="8046719" cy="518877"/>
          </a:xfrm>
        </p:spPr>
        <p:txBody>
          <a:bodyPr/>
          <a:lstStyle/>
          <a:p>
            <a:r>
              <a:rPr lang="en-US" dirty="0" smtClean="0"/>
              <a:t>Current CEO is the biggest influence on culture</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19</a:t>
            </a:fld>
            <a:endParaRPr lang="en-US" sz="1000" dirty="0">
              <a:latin typeface="Times New Roman" pitchFamily="18" charset="0"/>
            </a:endParaRPr>
          </a:p>
        </p:txBody>
      </p:sp>
      <p:sp>
        <p:nvSpPr>
          <p:cNvPr id="9" name="Oval 8"/>
          <p:cNvSpPr/>
          <p:nvPr/>
        </p:nvSpPr>
        <p:spPr bwMode="auto">
          <a:xfrm>
            <a:off x="7847539" y="3283085"/>
            <a:ext cx="509611" cy="39397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9175"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2" name="Rectangle 1"/>
          <p:cNvSpPr/>
          <p:nvPr/>
        </p:nvSpPr>
        <p:spPr>
          <a:xfrm>
            <a:off x="676071" y="4229320"/>
            <a:ext cx="7721895" cy="338554"/>
          </a:xfrm>
          <a:prstGeom prst="rect">
            <a:avLst/>
          </a:prstGeom>
        </p:spPr>
        <p:txBody>
          <a:bodyPr wrap="square">
            <a:spAutoFit/>
          </a:bodyPr>
          <a:lstStyle/>
          <a:p>
            <a:pPr lvl="1"/>
            <a:r>
              <a:rPr lang="en-US" sz="1600" dirty="0" smtClean="0"/>
              <a:t>“</a:t>
            </a:r>
            <a:r>
              <a:rPr lang="en-US" sz="1600" dirty="0"/>
              <a:t>the board </a:t>
            </a:r>
            <a:r>
              <a:rPr lang="en-US" sz="1600" dirty="0" smtClean="0"/>
              <a:t>does not affect culture other than choosing the CEO” </a:t>
            </a:r>
            <a:endParaRPr lang="en-US" sz="1600" dirty="0"/>
          </a:p>
        </p:txBody>
      </p:sp>
      <p:pic>
        <p:nvPicPr>
          <p:cNvPr id="4" name="Content Placeholder 3"/>
          <p:cNvPicPr>
            <a:picLocks noGrp="1" noChangeAspect="1"/>
          </p:cNvPicPr>
          <p:nvPr>
            <p:ph idx="1"/>
          </p:nvPr>
        </p:nvPicPr>
        <p:blipFill>
          <a:blip r:embed="rId4"/>
          <a:stretch>
            <a:fillRect/>
          </a:stretch>
        </p:blipFill>
        <p:spPr>
          <a:xfrm>
            <a:off x="1148080" y="810506"/>
            <a:ext cx="8371203" cy="3438566"/>
          </a:xfrm>
          <a:prstGeom prst="rect">
            <a:avLst/>
          </a:prstGeom>
        </p:spPr>
      </p:pic>
    </p:spTree>
    <p:custDataLst>
      <p:tags r:id="rId1"/>
    </p:custDataLst>
    <p:extLst>
      <p:ext uri="{BB962C8B-B14F-4D97-AF65-F5344CB8AC3E}">
        <p14:creationId xmlns:p14="http://schemas.microsoft.com/office/powerpoint/2010/main" val="231443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0EF22D8-CF8A-45E8-96F5-925B8C1847E0}" type="slidenum">
              <a:rPr lang="en-US" smtClean="0"/>
              <a:pPr>
                <a:defRPr/>
              </a:pPr>
              <a:t>2</a:t>
            </a:fld>
            <a:endParaRPr lang="en-US" dirty="0"/>
          </a:p>
        </p:txBody>
      </p:sp>
      <p:sp>
        <p:nvSpPr>
          <p:cNvPr id="3" name="Rectangle 2"/>
          <p:cNvSpPr/>
          <p:nvPr/>
        </p:nvSpPr>
        <p:spPr>
          <a:xfrm>
            <a:off x="878738" y="859864"/>
            <a:ext cx="7534435" cy="523220"/>
          </a:xfrm>
          <a:prstGeom prst="rect">
            <a:avLst/>
          </a:prstGeom>
        </p:spPr>
        <p:txBody>
          <a:bodyPr wrap="none">
            <a:spAutoFit/>
          </a:bodyPr>
          <a:lstStyle/>
          <a:p>
            <a:r>
              <a:rPr lang="en-US" sz="2800" b="1" dirty="0"/>
              <a:t>Corporate Culture: Evidence from the Field</a:t>
            </a:r>
          </a:p>
        </p:txBody>
      </p:sp>
      <p:sp>
        <p:nvSpPr>
          <p:cNvPr id="4" name="Rectangle 3"/>
          <p:cNvSpPr/>
          <p:nvPr/>
        </p:nvSpPr>
        <p:spPr>
          <a:xfrm>
            <a:off x="3489474" y="1642823"/>
            <a:ext cx="1569660" cy="1723549"/>
          </a:xfrm>
          <a:prstGeom prst="rect">
            <a:avLst/>
          </a:prstGeom>
        </p:spPr>
        <p:txBody>
          <a:bodyPr wrap="none">
            <a:spAutoFit/>
          </a:bodyPr>
          <a:lstStyle/>
          <a:p>
            <a:pPr algn="ctr">
              <a:lnSpc>
                <a:spcPct val="100000"/>
              </a:lnSpc>
              <a:buFontTx/>
              <a:buNone/>
            </a:pPr>
            <a:r>
              <a:rPr lang="en-US" sz="1100" dirty="0"/>
              <a:t>John R. </a:t>
            </a:r>
            <a:r>
              <a:rPr lang="en-US" sz="1100" dirty="0" smtClean="0"/>
              <a:t>Graham</a:t>
            </a:r>
            <a:endParaRPr lang="en-US" sz="1100" dirty="0"/>
          </a:p>
          <a:p>
            <a:pPr algn="ctr">
              <a:lnSpc>
                <a:spcPct val="100000"/>
              </a:lnSpc>
              <a:buFontTx/>
              <a:buNone/>
            </a:pPr>
            <a:r>
              <a:rPr lang="en-US" i="1" dirty="0" smtClean="0"/>
              <a:t>Duke University and NBER</a:t>
            </a:r>
          </a:p>
          <a:p>
            <a:pPr algn="ctr">
              <a:lnSpc>
                <a:spcPct val="100000"/>
              </a:lnSpc>
              <a:buFontTx/>
              <a:buNone/>
            </a:pPr>
            <a:endParaRPr lang="en-US" dirty="0" smtClean="0"/>
          </a:p>
          <a:p>
            <a:pPr algn="ctr">
              <a:lnSpc>
                <a:spcPct val="100000"/>
              </a:lnSpc>
              <a:buFontTx/>
              <a:buNone/>
            </a:pPr>
            <a:r>
              <a:rPr lang="en-US" sz="1100" dirty="0" smtClean="0"/>
              <a:t>Campbell </a:t>
            </a:r>
            <a:r>
              <a:rPr lang="en-US" sz="1100" dirty="0"/>
              <a:t>R. </a:t>
            </a:r>
            <a:r>
              <a:rPr lang="en-US" sz="1100" dirty="0" smtClean="0"/>
              <a:t>Harvey</a:t>
            </a:r>
          </a:p>
          <a:p>
            <a:pPr algn="ctr">
              <a:lnSpc>
                <a:spcPct val="100000"/>
              </a:lnSpc>
              <a:buFontTx/>
              <a:buNone/>
            </a:pPr>
            <a:r>
              <a:rPr lang="en-US" i="1" dirty="0" smtClean="0"/>
              <a:t>Duke University and NBER</a:t>
            </a:r>
          </a:p>
          <a:p>
            <a:pPr algn="ctr">
              <a:lnSpc>
                <a:spcPct val="100000"/>
              </a:lnSpc>
              <a:buFontTx/>
              <a:buNone/>
            </a:pPr>
            <a:endParaRPr lang="en-US" dirty="0" smtClean="0"/>
          </a:p>
          <a:p>
            <a:pPr algn="ctr">
              <a:lnSpc>
                <a:spcPct val="100000"/>
              </a:lnSpc>
              <a:buFontTx/>
              <a:buNone/>
            </a:pPr>
            <a:r>
              <a:rPr lang="en-US" sz="1100" dirty="0" smtClean="0"/>
              <a:t>Jill </a:t>
            </a:r>
            <a:r>
              <a:rPr lang="en-US" sz="1100" dirty="0" err="1" smtClean="0"/>
              <a:t>Popadak</a:t>
            </a:r>
            <a:endParaRPr lang="en-US" sz="1100" dirty="0" smtClean="0"/>
          </a:p>
          <a:p>
            <a:pPr algn="ctr">
              <a:lnSpc>
                <a:spcPct val="100000"/>
              </a:lnSpc>
              <a:buFontTx/>
              <a:buNone/>
            </a:pPr>
            <a:r>
              <a:rPr lang="en-US" i="1" dirty="0" smtClean="0"/>
              <a:t>Duke University </a:t>
            </a:r>
          </a:p>
          <a:p>
            <a:pPr algn="ctr">
              <a:lnSpc>
                <a:spcPct val="100000"/>
              </a:lnSpc>
              <a:buFontTx/>
              <a:buNone/>
            </a:pPr>
            <a:endParaRPr lang="en-US" dirty="0"/>
          </a:p>
          <a:p>
            <a:pPr algn="ctr">
              <a:lnSpc>
                <a:spcPct val="100000"/>
              </a:lnSpc>
              <a:buFontTx/>
              <a:buNone/>
            </a:pPr>
            <a:r>
              <a:rPr lang="en-US" sz="1100" dirty="0" smtClean="0"/>
              <a:t>Shiva </a:t>
            </a:r>
            <a:r>
              <a:rPr lang="en-US" sz="1100" dirty="0" err="1" smtClean="0"/>
              <a:t>Rajgopal</a:t>
            </a:r>
            <a:endParaRPr lang="en-US" sz="1100" dirty="0" smtClean="0"/>
          </a:p>
          <a:p>
            <a:pPr algn="ctr">
              <a:lnSpc>
                <a:spcPct val="100000"/>
              </a:lnSpc>
              <a:buFontTx/>
              <a:buNone/>
            </a:pPr>
            <a:r>
              <a:rPr lang="en-US" i="1" dirty="0" smtClean="0"/>
              <a:t>Columbia University</a:t>
            </a:r>
            <a:endParaRPr lang="en-US" i="1" dirty="0"/>
          </a:p>
        </p:txBody>
      </p:sp>
      <p:sp>
        <p:nvSpPr>
          <p:cNvPr id="9" name="TextBox 8"/>
          <p:cNvSpPr txBox="1"/>
          <p:nvPr/>
        </p:nvSpPr>
        <p:spPr>
          <a:xfrm>
            <a:off x="3235569" y="3977742"/>
            <a:ext cx="2612703" cy="307777"/>
          </a:xfrm>
          <a:prstGeom prst="rect">
            <a:avLst/>
          </a:prstGeom>
          <a:noFill/>
        </p:spPr>
        <p:txBody>
          <a:bodyPr wrap="none" rtlCol="0">
            <a:spAutoFit/>
          </a:bodyPr>
          <a:lstStyle/>
          <a:p>
            <a:pPr algn="l"/>
            <a:r>
              <a:rPr lang="en-US" sz="1400" dirty="0" smtClean="0"/>
              <a:t>New York, November 12, 2015</a:t>
            </a:r>
            <a:endParaRPr lang="en-US" sz="1400" dirty="0" smtClean="0"/>
          </a:p>
        </p:txBody>
      </p:sp>
      <p:pic>
        <p:nvPicPr>
          <p:cNvPr id="10" name="Picture 9"/>
          <p:cNvPicPr>
            <a:picLocks noChangeAspect="1"/>
          </p:cNvPicPr>
          <p:nvPr/>
        </p:nvPicPr>
        <p:blipFill>
          <a:blip r:embed="rId2"/>
          <a:stretch>
            <a:fillRect/>
          </a:stretch>
        </p:blipFill>
        <p:spPr>
          <a:xfrm>
            <a:off x="1821839" y="3529528"/>
            <a:ext cx="1209631" cy="1204207"/>
          </a:xfrm>
          <a:prstGeom prst="rect">
            <a:avLst/>
          </a:prstGeom>
        </p:spPr>
      </p:pic>
      <p:pic>
        <p:nvPicPr>
          <p:cNvPr id="11" name="Picture 10"/>
          <p:cNvPicPr>
            <a:picLocks noChangeAspect="1"/>
          </p:cNvPicPr>
          <p:nvPr/>
        </p:nvPicPr>
        <p:blipFill>
          <a:blip r:embed="rId3"/>
          <a:stretch>
            <a:fillRect/>
          </a:stretch>
        </p:blipFill>
        <p:spPr>
          <a:xfrm>
            <a:off x="6162230" y="3542133"/>
            <a:ext cx="783805" cy="1150360"/>
          </a:xfrm>
          <a:prstGeom prst="rect">
            <a:avLst/>
          </a:prstGeom>
        </p:spPr>
      </p:pic>
    </p:spTree>
    <p:extLst>
      <p:ext uri="{BB962C8B-B14F-4D97-AF65-F5344CB8AC3E}">
        <p14:creationId xmlns:p14="http://schemas.microsoft.com/office/powerpoint/2010/main" val="242188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Current culture: a deeper understanding</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20</a:t>
            </a:fld>
            <a:endParaRPr lang="en-US" sz="1000" dirty="0">
              <a:latin typeface="Times New Roman" pitchFamily="18" charset="0"/>
            </a:endParaRPr>
          </a:p>
        </p:txBody>
      </p:sp>
      <p:sp>
        <p:nvSpPr>
          <p:cNvPr id="2" name="Content Placeholder 1"/>
          <p:cNvSpPr>
            <a:spLocks noGrp="1"/>
          </p:cNvSpPr>
          <p:nvPr>
            <p:ph idx="1"/>
          </p:nvPr>
        </p:nvSpPr>
        <p:spPr/>
        <p:txBody>
          <a:bodyPr/>
          <a:lstStyle/>
          <a:p>
            <a:pPr>
              <a:buClr>
                <a:schemeClr val="bg2">
                  <a:lumMod val="75000"/>
                  <a:lumOff val="25000"/>
                </a:schemeClr>
              </a:buClr>
            </a:pPr>
            <a:r>
              <a:rPr lang="en-US" dirty="0" smtClean="0"/>
              <a:t>Factors underlying effective cultures:</a:t>
            </a:r>
          </a:p>
          <a:p>
            <a:pPr lvl="1">
              <a:buClr>
                <a:schemeClr val="bg2">
                  <a:lumMod val="75000"/>
                  <a:lumOff val="25000"/>
                </a:schemeClr>
              </a:buClr>
            </a:pPr>
            <a:r>
              <a:rPr lang="en-US" dirty="0" smtClean="0"/>
              <a:t>Employee engagement </a:t>
            </a:r>
          </a:p>
          <a:p>
            <a:pPr lvl="1">
              <a:buClr>
                <a:schemeClr val="bg2">
                  <a:lumMod val="75000"/>
                  <a:lumOff val="25000"/>
                </a:schemeClr>
              </a:buClr>
            </a:pPr>
            <a:r>
              <a:rPr lang="en-US" dirty="0" smtClean="0"/>
              <a:t>Coordination/trust/communication</a:t>
            </a:r>
          </a:p>
          <a:p>
            <a:pPr lvl="1">
              <a:buClr>
                <a:schemeClr val="bg2">
                  <a:lumMod val="75000"/>
                  <a:lumOff val="25000"/>
                </a:schemeClr>
              </a:buClr>
            </a:pPr>
            <a:r>
              <a:rPr lang="en-US" dirty="0" smtClean="0"/>
              <a:t>Learning dynamics</a:t>
            </a:r>
          </a:p>
          <a:p>
            <a:pPr lvl="1">
              <a:buClr>
                <a:schemeClr val="bg2">
                  <a:lumMod val="75000"/>
                  <a:lumOff val="25000"/>
                </a:schemeClr>
              </a:buClr>
            </a:pPr>
            <a:r>
              <a:rPr lang="en-US" dirty="0" smtClean="0"/>
              <a:t>Sense of urgency</a:t>
            </a:r>
          </a:p>
          <a:p>
            <a:pPr lvl="1">
              <a:buClr>
                <a:schemeClr val="bg2">
                  <a:lumMod val="75000"/>
                  <a:lumOff val="25000"/>
                </a:schemeClr>
              </a:buClr>
            </a:pPr>
            <a:r>
              <a:rPr lang="en-US" dirty="0" smtClean="0"/>
              <a:t>Critiquing and whistle-blower behaviors</a:t>
            </a:r>
          </a:p>
          <a:p>
            <a:pPr lvl="1">
              <a:buClr>
                <a:schemeClr val="bg2">
                  <a:lumMod val="75000"/>
                  <a:lumOff val="25000"/>
                </a:schemeClr>
              </a:buClr>
            </a:pPr>
            <a:r>
              <a:rPr lang="en-US" dirty="0" smtClean="0"/>
              <a:t>Industry</a:t>
            </a:r>
          </a:p>
          <a:p>
            <a:pPr>
              <a:buClr>
                <a:schemeClr val="bg2">
                  <a:lumMod val="75000"/>
                  <a:lumOff val="25000"/>
                </a:schemeClr>
              </a:buClr>
            </a:pPr>
            <a:r>
              <a:rPr lang="en-US" dirty="0" smtClean="0"/>
              <a:t>Modifiers of corporate cultures:</a:t>
            </a:r>
          </a:p>
          <a:p>
            <a:pPr lvl="1">
              <a:buClr>
                <a:schemeClr val="bg2">
                  <a:lumMod val="75000"/>
                  <a:lumOff val="25000"/>
                </a:schemeClr>
              </a:buClr>
            </a:pPr>
            <a:r>
              <a:rPr lang="en-US" dirty="0" smtClean="0"/>
              <a:t>Modifiers reinforce or dilute the role of the above factors</a:t>
            </a:r>
          </a:p>
          <a:p>
            <a:pPr lvl="1">
              <a:buClr>
                <a:schemeClr val="bg2">
                  <a:lumMod val="75000"/>
                  <a:lumOff val="25000"/>
                </a:schemeClr>
              </a:buClr>
            </a:pPr>
            <a:r>
              <a:rPr lang="en-US" dirty="0" smtClean="0"/>
              <a:t>Corporate governance</a:t>
            </a:r>
          </a:p>
          <a:p>
            <a:pPr lvl="1">
              <a:buClr>
                <a:schemeClr val="bg2">
                  <a:lumMod val="75000"/>
                  <a:lumOff val="25000"/>
                </a:schemeClr>
              </a:buClr>
            </a:pPr>
            <a:r>
              <a:rPr lang="en-US" dirty="0" smtClean="0"/>
              <a:t>Compensation structure</a:t>
            </a:r>
          </a:p>
          <a:p>
            <a:pPr lvl="1">
              <a:buClr>
                <a:schemeClr val="bg2">
                  <a:lumMod val="75000"/>
                  <a:lumOff val="25000"/>
                </a:schemeClr>
              </a:buClr>
            </a:pPr>
            <a:r>
              <a:rPr lang="en-US" dirty="0" smtClean="0"/>
              <a:t>The role of the finance function</a:t>
            </a:r>
          </a:p>
        </p:txBody>
      </p:sp>
    </p:spTree>
    <p:custDataLst>
      <p:tags r:id="rId1"/>
    </p:custDataLst>
    <p:extLst>
      <p:ext uri="{BB962C8B-B14F-4D97-AF65-F5344CB8AC3E}">
        <p14:creationId xmlns:p14="http://schemas.microsoft.com/office/powerpoint/2010/main" val="716766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Factors underlying effective culture: Trust is key</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21</a:t>
            </a:fld>
            <a:endParaRPr lang="en-US" sz="1000" dirty="0">
              <a:latin typeface="Times New Roman" pitchFamily="18" charset="0"/>
            </a:endParaRPr>
          </a:p>
        </p:txBody>
      </p:sp>
      <p:pic>
        <p:nvPicPr>
          <p:cNvPr id="5" name="Content Placeholder 4"/>
          <p:cNvPicPr>
            <a:picLocks noGrp="1" noChangeAspect="1"/>
          </p:cNvPicPr>
          <p:nvPr>
            <p:ph idx="1"/>
          </p:nvPr>
        </p:nvPicPr>
        <p:blipFill>
          <a:blip r:embed="rId4"/>
          <a:stretch>
            <a:fillRect/>
          </a:stretch>
        </p:blipFill>
        <p:spPr>
          <a:xfrm>
            <a:off x="327663" y="1036823"/>
            <a:ext cx="8487292" cy="3304734"/>
          </a:xfrm>
          <a:prstGeom prst="rect">
            <a:avLst/>
          </a:prstGeom>
        </p:spPr>
      </p:pic>
    </p:spTree>
    <p:custDataLst>
      <p:tags r:id="rId1"/>
    </p:custDataLst>
    <p:extLst>
      <p:ext uri="{BB962C8B-B14F-4D97-AF65-F5344CB8AC3E}">
        <p14:creationId xmlns:p14="http://schemas.microsoft.com/office/powerpoint/2010/main" val="723837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Underlying effective culture: Coordination/engagement</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22</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a:buClr>
                <a:schemeClr val="bg2">
                  <a:lumMod val="75000"/>
                  <a:lumOff val="25000"/>
                </a:schemeClr>
              </a:buClr>
            </a:pPr>
            <a:r>
              <a:rPr lang="en-US" dirty="0"/>
              <a:t>Coordination/trust/communication</a:t>
            </a:r>
          </a:p>
          <a:p>
            <a:pPr>
              <a:buClr>
                <a:schemeClr val="bg2">
                  <a:lumMod val="75000"/>
                  <a:lumOff val="25000"/>
                </a:schemeClr>
              </a:buClr>
            </a:pPr>
            <a:r>
              <a:rPr lang="en-US" dirty="0" smtClean="0"/>
              <a:t>Example </a:t>
            </a:r>
            <a:r>
              <a:rPr lang="en-US" dirty="0"/>
              <a:t>of how to build engagement:</a:t>
            </a:r>
          </a:p>
          <a:p>
            <a:pPr lvl="1">
              <a:buClr>
                <a:schemeClr val="bg2">
                  <a:lumMod val="75000"/>
                  <a:lumOff val="25000"/>
                </a:schemeClr>
              </a:buClr>
            </a:pPr>
            <a:r>
              <a:rPr lang="en-US" dirty="0"/>
              <a:t> “we take new employees through history, we give them some books of past writings and have meetings where in some cases we'll ask an employee to talk about a critical policy or historical thing that happened in the past”</a:t>
            </a:r>
          </a:p>
          <a:p>
            <a:pPr lvl="1">
              <a:buClr>
                <a:schemeClr val="bg2">
                  <a:lumMod val="75000"/>
                  <a:lumOff val="25000"/>
                </a:schemeClr>
              </a:buClr>
            </a:pPr>
            <a:r>
              <a:rPr lang="en-US" dirty="0" smtClean="0"/>
              <a:t>“promotion from within, its celebration of things that demonstrate the culture, its finding little hero stories among our employees that go to extraordinary lengths and celebrating those things.” </a:t>
            </a:r>
          </a:p>
          <a:p>
            <a:pPr>
              <a:buClr>
                <a:schemeClr val="bg2">
                  <a:lumMod val="75000"/>
                  <a:lumOff val="25000"/>
                </a:schemeClr>
              </a:buClr>
            </a:pPr>
            <a:r>
              <a:rPr lang="en-US" dirty="0"/>
              <a:t>Importance of culture that will facilitate employee whistle blowing:</a:t>
            </a:r>
          </a:p>
          <a:p>
            <a:pPr lvl="1">
              <a:buClr>
                <a:schemeClr val="bg2">
                  <a:lumMod val="75000"/>
                  <a:lumOff val="25000"/>
                </a:schemeClr>
              </a:buClr>
            </a:pPr>
            <a:r>
              <a:rPr lang="en-US" dirty="0"/>
              <a:t>“you have seen the frauds and these things that haven’t gotten reported because there has been a culture of fear or loss of job.” </a:t>
            </a:r>
          </a:p>
          <a:p>
            <a:pPr>
              <a:buClr>
                <a:schemeClr val="bg2">
                  <a:lumMod val="75000"/>
                  <a:lumOff val="25000"/>
                </a:schemeClr>
              </a:buClr>
            </a:pPr>
            <a:r>
              <a:rPr lang="en-US" dirty="0"/>
              <a:t>Market position affects the firm’s cultural effectiveness: </a:t>
            </a:r>
          </a:p>
          <a:p>
            <a:pPr lvl="1">
              <a:buClr>
                <a:schemeClr val="bg2">
                  <a:lumMod val="75000"/>
                  <a:lumOff val="25000"/>
                </a:schemeClr>
              </a:buClr>
            </a:pPr>
            <a:r>
              <a:rPr lang="en-US" dirty="0"/>
              <a:t>“I do think that being a market leader for a long time with very reliable revenues has colored our outlook, has maybe made it more defensive.”  </a:t>
            </a:r>
          </a:p>
          <a:p>
            <a:pPr>
              <a:buClr>
                <a:schemeClr val="bg2">
                  <a:lumMod val="75000"/>
                  <a:lumOff val="25000"/>
                </a:schemeClr>
              </a:buClr>
            </a:pPr>
            <a:endParaRPr lang="en-US" dirty="0" smtClean="0"/>
          </a:p>
          <a:p>
            <a:pPr lvl="1">
              <a:buClr>
                <a:schemeClr val="bg2">
                  <a:lumMod val="75000"/>
                  <a:lumOff val="25000"/>
                </a:schemeClr>
              </a:buClr>
            </a:pPr>
            <a:endParaRPr lang="en-US" dirty="0"/>
          </a:p>
          <a:p>
            <a:pPr lvl="1"/>
            <a:endParaRPr lang="en-US" dirty="0"/>
          </a:p>
        </p:txBody>
      </p:sp>
    </p:spTree>
    <p:custDataLst>
      <p:tags r:id="rId1"/>
    </p:custDataLst>
    <p:extLst>
      <p:ext uri="{BB962C8B-B14F-4D97-AF65-F5344CB8AC3E}">
        <p14:creationId xmlns:p14="http://schemas.microsoft.com/office/powerpoint/2010/main" val="4233786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Modifiers of culture: Senior mgmt./Board/Comp/Finance</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23</a:t>
            </a:fld>
            <a:endParaRPr lang="en-US" sz="1000" dirty="0">
              <a:latin typeface="Times New Roman" pitchFamily="18" charset="0"/>
            </a:endParaRPr>
          </a:p>
        </p:txBody>
      </p:sp>
      <p:sp>
        <p:nvSpPr>
          <p:cNvPr id="2" name="Content Placeholder 1"/>
          <p:cNvSpPr>
            <a:spLocks noGrp="1"/>
          </p:cNvSpPr>
          <p:nvPr>
            <p:ph idx="1"/>
          </p:nvPr>
        </p:nvSpPr>
        <p:spPr>
          <a:xfrm>
            <a:off x="261342" y="294768"/>
            <a:ext cx="8669547" cy="3755594"/>
          </a:xfrm>
        </p:spPr>
        <p:txBody>
          <a:bodyPr/>
          <a:lstStyle/>
          <a:p>
            <a:r>
              <a:rPr lang="en-US" dirty="0" smtClean="0"/>
              <a:t> </a:t>
            </a:r>
            <a:endParaRPr lang="en-US" dirty="0"/>
          </a:p>
        </p:txBody>
      </p:sp>
      <p:sp>
        <p:nvSpPr>
          <p:cNvPr id="6" name="Rectangle 2"/>
          <p:cNvSpPr>
            <a:spLocks noChangeArrowheads="1"/>
          </p:cNvSpPr>
          <p:nvPr/>
        </p:nvSpPr>
        <p:spPr bwMode="auto">
          <a:xfrm>
            <a:off x="330200" y="19192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91280647"/>
              </p:ext>
            </p:extLst>
          </p:nvPr>
        </p:nvGraphicFramePr>
        <p:xfrm>
          <a:off x="186753" y="1005840"/>
          <a:ext cx="8513445" cy="2625829"/>
        </p:xfrm>
        <a:graphic>
          <a:graphicData uri="http://schemas.openxmlformats.org/drawingml/2006/table">
            <a:tbl>
              <a:tblPr firstRow="1" firstCol="1" bandRow="1"/>
              <a:tblGrid>
                <a:gridCol w="586104"/>
                <a:gridCol w="4134905"/>
                <a:gridCol w="965347"/>
                <a:gridCol w="965347"/>
                <a:gridCol w="930871"/>
                <a:gridCol w="930871"/>
              </a:tblGrid>
              <a:tr h="606482">
                <a:tc gridSpan="2">
                  <a:txBody>
                    <a:bodyPr/>
                    <a:lstStyle/>
                    <a:p>
                      <a:pPr marL="0" marR="0">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rPr>
                        <a:t>Table 6: What reinforces culture?</a:t>
                      </a:r>
                      <a:endParaRPr lang="en-US" sz="12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solidFill>
                      <a:srgbClr val="FFFFFF"/>
                    </a:solidFill>
                  </a:tcPr>
                </a:tc>
              </a:tr>
              <a:tr h="224372">
                <a:tc gridSpan="3">
                  <a:txBody>
                    <a:bodyPr/>
                    <a:lstStyle/>
                    <a:p>
                      <a:pPr marL="0" marR="0">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rPr>
                        <a:t>Panel 6A: Survey Responses to the Question: Modifiers behind the firm's culture</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448743">
                <a:tc rowSpan="2" gridSpan="2">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Do the following items reinforce or work against the effectiveness of your corporate culture?</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en-US"/>
                    </a:p>
                  </a:txBody>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Works against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No Impact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Works for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24372">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Mean</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24372">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rPr>
                        <a:t>Senior Management Behavior</a:t>
                      </a:r>
                      <a:endParaRPr lang="en-US" sz="12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0.56</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20%</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5%</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75%</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24372">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Finance function/department</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0.42</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8%</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42%</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50%</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24372">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Governance/Board of Directors</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0.45</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11%</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33%</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56%</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24372">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Incentive compensation</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0.37</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20%</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23%</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57%</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24372">
                <a:tc>
                  <a:txBody>
                    <a:bodyPr/>
                    <a:lstStyle/>
                    <a:p>
                      <a:pPr marL="0" marR="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rPr>
                        <a:t>Other</a:t>
                      </a:r>
                      <a:endParaRPr lang="en-US" sz="12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0.30</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18%</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rPr>
                        <a:t>34%</a:t>
                      </a:r>
                      <a:endParaRPr lang="en-US" sz="12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rPr>
                        <a:t>48%</a:t>
                      </a:r>
                      <a:endParaRPr lang="en-US" sz="12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330200" y="3908776"/>
            <a:ext cx="8600689" cy="338554"/>
          </a:xfrm>
          <a:prstGeom prst="rect">
            <a:avLst/>
          </a:prstGeom>
        </p:spPr>
        <p:txBody>
          <a:bodyPr wrap="square">
            <a:spAutoFit/>
          </a:bodyPr>
          <a:lstStyle/>
          <a:p>
            <a:r>
              <a:rPr lang="en-US" sz="1600" dirty="0" smtClean="0"/>
              <a:t>Senior </a:t>
            </a:r>
            <a:r>
              <a:rPr lang="en-US" sz="1600" dirty="0" err="1" smtClean="0"/>
              <a:t>mgmt</a:t>
            </a:r>
            <a:r>
              <a:rPr lang="en-US" sz="1600" dirty="0" smtClean="0"/>
              <a:t>/board and comp can work for (56%-75%) and against the culture (11%-20%) </a:t>
            </a:r>
            <a:endParaRPr lang="en-US" sz="1600" dirty="0"/>
          </a:p>
        </p:txBody>
      </p:sp>
    </p:spTree>
    <p:custDataLst>
      <p:tags r:id="rId1"/>
    </p:custDataLst>
    <p:extLst>
      <p:ext uri="{BB962C8B-B14F-4D97-AF65-F5344CB8AC3E}">
        <p14:creationId xmlns:p14="http://schemas.microsoft.com/office/powerpoint/2010/main" val="938161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Modifiers of culture: How  compensation helps and hurts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24</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marL="0" indent="0">
              <a:buNone/>
            </a:pPr>
            <a:r>
              <a:rPr lang="en-US" dirty="0" smtClean="0"/>
              <a:t> </a:t>
            </a:r>
            <a:endParaRPr lang="en-US" dirty="0"/>
          </a:p>
        </p:txBody>
      </p:sp>
      <p:sp>
        <p:nvSpPr>
          <p:cNvPr id="6" name="Rectangle 2"/>
          <p:cNvSpPr>
            <a:spLocks noChangeArrowheads="1"/>
          </p:cNvSpPr>
          <p:nvPr/>
        </p:nvSpPr>
        <p:spPr bwMode="auto">
          <a:xfrm>
            <a:off x="433438" y="3648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330200" y="26681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456187" y="4062105"/>
            <a:ext cx="8144301" cy="584775"/>
          </a:xfrm>
          <a:prstGeom prst="rect">
            <a:avLst/>
          </a:prstGeom>
        </p:spPr>
        <p:txBody>
          <a:bodyPr wrap="square">
            <a:spAutoFit/>
          </a:bodyPr>
          <a:lstStyle/>
          <a:p>
            <a:r>
              <a:rPr lang="en-US" sz="1600" dirty="0" smtClean="0"/>
              <a:t>“Incentive </a:t>
            </a:r>
            <a:r>
              <a:rPr lang="en-US" sz="1600" dirty="0"/>
              <a:t>compensation is strong motivator and driver of the behavior and ultimately if that is not aligned with culture it will change the culture”</a:t>
            </a:r>
          </a:p>
        </p:txBody>
      </p:sp>
      <p:pic>
        <p:nvPicPr>
          <p:cNvPr id="5" name="Picture 4"/>
          <p:cNvPicPr>
            <a:picLocks noChangeAspect="1"/>
          </p:cNvPicPr>
          <p:nvPr/>
        </p:nvPicPr>
        <p:blipFill>
          <a:blip r:embed="rId4"/>
          <a:stretch>
            <a:fillRect/>
          </a:stretch>
        </p:blipFill>
        <p:spPr>
          <a:xfrm>
            <a:off x="456187" y="1107964"/>
            <a:ext cx="8231626" cy="2927572"/>
          </a:xfrm>
          <a:prstGeom prst="rect">
            <a:avLst/>
          </a:prstGeom>
        </p:spPr>
      </p:pic>
    </p:spTree>
    <p:custDataLst>
      <p:tags r:id="rId1"/>
    </p:custDataLst>
    <p:extLst>
      <p:ext uri="{BB962C8B-B14F-4D97-AF65-F5344CB8AC3E}">
        <p14:creationId xmlns:p14="http://schemas.microsoft.com/office/powerpoint/2010/main" val="1481445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Modifiers of culture: How the finance function helps and hurts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25</a:t>
            </a:fld>
            <a:endParaRPr lang="en-US" sz="1000" dirty="0">
              <a:latin typeface="Times New Roman" pitchFamily="18" charset="0"/>
            </a:endParaRPr>
          </a:p>
        </p:txBody>
      </p:sp>
      <p:sp>
        <p:nvSpPr>
          <p:cNvPr id="2" name="Content Placeholder 1"/>
          <p:cNvSpPr>
            <a:spLocks noGrp="1"/>
          </p:cNvSpPr>
          <p:nvPr>
            <p:ph idx="1"/>
          </p:nvPr>
        </p:nvSpPr>
        <p:spPr>
          <a:xfrm>
            <a:off x="412223" y="562651"/>
            <a:ext cx="8669547" cy="3970774"/>
          </a:xfrm>
        </p:spPr>
        <p:txBody>
          <a:bodyPr/>
          <a:lstStyle/>
          <a:p>
            <a:pPr marL="0" indent="0">
              <a:buNone/>
            </a:pPr>
            <a:r>
              <a:rPr lang="en-US" dirty="0" smtClean="0"/>
              <a:t> </a:t>
            </a:r>
            <a:endParaRPr lang="en-US" dirty="0"/>
          </a:p>
        </p:txBody>
      </p:sp>
      <p:sp>
        <p:nvSpPr>
          <p:cNvPr id="6" name="Rectangle 2"/>
          <p:cNvSpPr>
            <a:spLocks noChangeArrowheads="1"/>
          </p:cNvSpPr>
          <p:nvPr/>
        </p:nvSpPr>
        <p:spPr bwMode="auto">
          <a:xfrm>
            <a:off x="330200" y="19192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330200" y="26681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p:cNvSpPr>
            <a:spLocks noChangeArrowheads="1"/>
          </p:cNvSpPr>
          <p:nvPr/>
        </p:nvSpPr>
        <p:spPr bwMode="auto">
          <a:xfrm>
            <a:off x="330200" y="11380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330677" y="26769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196646" y="4018020"/>
            <a:ext cx="8332838" cy="584775"/>
          </a:xfrm>
          <a:prstGeom prst="rect">
            <a:avLst/>
          </a:prstGeom>
        </p:spPr>
        <p:txBody>
          <a:bodyPr wrap="square">
            <a:spAutoFit/>
          </a:bodyPr>
          <a:lstStyle/>
          <a:p>
            <a:r>
              <a:rPr lang="en-US" sz="1600" dirty="0"/>
              <a:t>“Without the finance function's culture of integrity, compliance, </a:t>
            </a:r>
            <a:r>
              <a:rPr lang="en-US" sz="1600" dirty="0" err="1"/>
              <a:t>etc</a:t>
            </a:r>
            <a:r>
              <a:rPr lang="en-US" sz="1600" dirty="0"/>
              <a:t>… the behavior of executives end up a lot of time destroying what it took them years and years to build</a:t>
            </a:r>
          </a:p>
        </p:txBody>
      </p:sp>
      <p:pic>
        <p:nvPicPr>
          <p:cNvPr id="3" name="Picture 2"/>
          <p:cNvPicPr>
            <a:picLocks noChangeAspect="1"/>
          </p:cNvPicPr>
          <p:nvPr/>
        </p:nvPicPr>
        <p:blipFill>
          <a:blip r:embed="rId4"/>
          <a:stretch>
            <a:fillRect/>
          </a:stretch>
        </p:blipFill>
        <p:spPr>
          <a:xfrm>
            <a:off x="456187" y="844955"/>
            <a:ext cx="8231626" cy="3140486"/>
          </a:xfrm>
          <a:prstGeom prst="rect">
            <a:avLst/>
          </a:prstGeom>
        </p:spPr>
      </p:pic>
    </p:spTree>
    <p:custDataLst>
      <p:tags r:id="rId1"/>
    </p:custDataLst>
    <p:extLst>
      <p:ext uri="{BB962C8B-B14F-4D97-AF65-F5344CB8AC3E}">
        <p14:creationId xmlns:p14="http://schemas.microsoft.com/office/powerpoint/2010/main" val="2790705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Consequences of effective culture : Risk taking</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26</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a:buClr>
                <a:schemeClr val="bg2">
                  <a:lumMod val="75000"/>
                  <a:lumOff val="25000"/>
                </a:schemeClr>
              </a:buClr>
            </a:pPr>
            <a:r>
              <a:rPr lang="en-US" dirty="0" smtClean="0"/>
              <a:t> </a:t>
            </a:r>
            <a:r>
              <a:rPr lang="en-US" sz="2000" dirty="0"/>
              <a:t>Executives reported that culture enhances firm performance through the risk-reward trade-off. </a:t>
            </a:r>
            <a:endParaRPr lang="en-US" sz="2000" dirty="0" smtClean="0"/>
          </a:p>
          <a:p>
            <a:pPr lvl="1">
              <a:buClr>
                <a:schemeClr val="bg2">
                  <a:lumMod val="75000"/>
                  <a:lumOff val="25000"/>
                </a:schemeClr>
              </a:buClr>
            </a:pPr>
            <a:r>
              <a:rPr lang="en-US" sz="1800" dirty="0" smtClean="0"/>
              <a:t>“</a:t>
            </a:r>
            <a:r>
              <a:rPr lang="en-US" sz="1800" dirty="0"/>
              <a:t>we do tend to take a little more risk because of having this long-term perspective that comes from our culture</a:t>
            </a:r>
            <a:r>
              <a:rPr lang="en-US" sz="1800" dirty="0" smtClean="0"/>
              <a:t>.”</a:t>
            </a:r>
          </a:p>
          <a:p>
            <a:pPr lvl="0">
              <a:buClr>
                <a:schemeClr val="bg2">
                  <a:lumMod val="75000"/>
                  <a:lumOff val="25000"/>
                </a:schemeClr>
              </a:buClr>
            </a:pPr>
            <a:r>
              <a:rPr lang="en-US" sz="2000" dirty="0" smtClean="0"/>
              <a:t>Do </a:t>
            </a:r>
            <a:r>
              <a:rPr lang="en-US" sz="2000" dirty="0"/>
              <a:t>you think your company takes the right amount of risk in its investments to achieve its goals?   </a:t>
            </a:r>
          </a:p>
          <a:p>
            <a:pPr lvl="1">
              <a:buClr>
                <a:schemeClr val="bg2">
                  <a:lumMod val="75000"/>
                  <a:lumOff val="25000"/>
                </a:schemeClr>
              </a:buClr>
            </a:pPr>
            <a:r>
              <a:rPr lang="en-US" sz="1800" dirty="0" smtClean="0"/>
              <a:t>57% </a:t>
            </a:r>
            <a:r>
              <a:rPr lang="en-US" sz="1800" dirty="0"/>
              <a:t>say right amount of risk</a:t>
            </a:r>
          </a:p>
          <a:p>
            <a:pPr lvl="1">
              <a:buClr>
                <a:schemeClr val="bg2">
                  <a:lumMod val="75000"/>
                  <a:lumOff val="25000"/>
                </a:schemeClr>
              </a:buClr>
            </a:pPr>
            <a:r>
              <a:rPr lang="en-US" sz="1800" dirty="0" smtClean="0"/>
              <a:t>27% </a:t>
            </a:r>
            <a:r>
              <a:rPr lang="en-US" sz="1800" dirty="0"/>
              <a:t>say too little risk</a:t>
            </a:r>
          </a:p>
          <a:p>
            <a:pPr lvl="1">
              <a:buClr>
                <a:schemeClr val="bg2">
                  <a:lumMod val="75000"/>
                  <a:lumOff val="25000"/>
                </a:schemeClr>
              </a:buClr>
            </a:pPr>
            <a:r>
              <a:rPr lang="en-US" sz="1800" dirty="0" smtClean="0"/>
              <a:t>11% </a:t>
            </a:r>
            <a:r>
              <a:rPr lang="en-US" sz="1800" dirty="0"/>
              <a:t>say too much risk</a:t>
            </a:r>
          </a:p>
          <a:p>
            <a:pPr lvl="0">
              <a:buClr>
                <a:schemeClr val="bg2">
                  <a:lumMod val="75000"/>
                  <a:lumOff val="25000"/>
                </a:schemeClr>
              </a:buClr>
            </a:pPr>
            <a:endParaRPr lang="en-US" dirty="0"/>
          </a:p>
          <a:p>
            <a:pPr>
              <a:buClr>
                <a:schemeClr val="bg2">
                  <a:lumMod val="75000"/>
                  <a:lumOff val="25000"/>
                </a:schemeClr>
              </a:buClr>
            </a:pPr>
            <a:r>
              <a:rPr lang="en-US" dirty="0"/>
              <a:t> </a:t>
            </a:r>
            <a:r>
              <a:rPr lang="en-US" sz="2000" dirty="0"/>
              <a:t>So, conservatism is a bigger issue in our sample than aggressive behavior </a:t>
            </a:r>
          </a:p>
          <a:p>
            <a:endParaRPr lang="en-US" dirty="0"/>
          </a:p>
        </p:txBody>
      </p:sp>
    </p:spTree>
    <p:custDataLst>
      <p:tags r:id="rId1"/>
    </p:custDataLst>
    <p:extLst>
      <p:ext uri="{BB962C8B-B14F-4D97-AF65-F5344CB8AC3E}">
        <p14:creationId xmlns:p14="http://schemas.microsoft.com/office/powerpoint/2010/main" val="24646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40469" y="158188"/>
            <a:ext cx="7965046" cy="404463"/>
          </a:xfrm>
        </p:spPr>
        <p:txBody>
          <a:bodyPr/>
          <a:lstStyle/>
          <a:p>
            <a:r>
              <a:rPr lang="en-US" dirty="0" smtClean="0"/>
              <a:t>52% think culture important for excessive conservatism</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27</a:t>
            </a:fld>
            <a:endParaRPr lang="en-US" sz="1000" dirty="0">
              <a:latin typeface="Times New Roman" pitchFamily="18" charset="0"/>
            </a:endParaRPr>
          </a:p>
        </p:txBody>
      </p:sp>
      <p:sp>
        <p:nvSpPr>
          <p:cNvPr id="5" name="Rectangle 1"/>
          <p:cNvSpPr>
            <a:spLocks noChangeArrowheads="1"/>
          </p:cNvSpPr>
          <p:nvPr/>
        </p:nvSpPr>
        <p:spPr bwMode="auto">
          <a:xfrm>
            <a:off x="347663" y="1928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r>
            <a:br>
              <a:rPr kumimoji="0" lang="en-US" altLang="zh-CN" sz="11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4"/>
          <a:stretch>
            <a:fillRect/>
          </a:stretch>
        </p:blipFill>
        <p:spPr>
          <a:xfrm>
            <a:off x="887097" y="1095323"/>
            <a:ext cx="6607007" cy="2322960"/>
          </a:xfrm>
          <a:prstGeom prst="rect">
            <a:avLst/>
          </a:prstGeom>
        </p:spPr>
      </p:pic>
    </p:spTree>
    <p:custDataLst>
      <p:tags r:id="rId1"/>
    </p:custDataLst>
    <p:extLst>
      <p:ext uri="{BB962C8B-B14F-4D97-AF65-F5344CB8AC3E}">
        <p14:creationId xmlns:p14="http://schemas.microsoft.com/office/powerpoint/2010/main" val="2101235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Consequences: Interviews on short termism</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28</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a:buClr>
                <a:schemeClr val="bg2">
                  <a:lumMod val="75000"/>
                  <a:lumOff val="25000"/>
                </a:schemeClr>
              </a:buClr>
            </a:pPr>
            <a:r>
              <a:rPr lang="en-US" dirty="0" smtClean="0"/>
              <a:t> </a:t>
            </a:r>
            <a:r>
              <a:rPr lang="en-US" dirty="0"/>
              <a:t>CFOs felt that a strong culture helps them to </a:t>
            </a:r>
            <a:r>
              <a:rPr lang="en-US" dirty="0" smtClean="0"/>
              <a:t>avoid </a:t>
            </a:r>
            <a:r>
              <a:rPr lang="en-US" dirty="0"/>
              <a:t>short term pressures</a:t>
            </a:r>
            <a:r>
              <a:rPr lang="en-US" dirty="0" smtClean="0"/>
              <a:t>;</a:t>
            </a:r>
          </a:p>
          <a:p>
            <a:pPr lvl="1">
              <a:buClr>
                <a:schemeClr val="bg2">
                  <a:lumMod val="75000"/>
                  <a:lumOff val="25000"/>
                </a:schemeClr>
              </a:buClr>
            </a:pPr>
            <a:r>
              <a:rPr lang="en-US" dirty="0" smtClean="0"/>
              <a:t>“</a:t>
            </a:r>
            <a:r>
              <a:rPr lang="en-US" dirty="0"/>
              <a:t>I think we do tend to take a little more risk because of having this long-term perspective from my strong culture.” </a:t>
            </a:r>
            <a:endParaRPr lang="en-US" dirty="0" smtClean="0"/>
          </a:p>
          <a:p>
            <a:pPr>
              <a:buClr>
                <a:schemeClr val="bg2">
                  <a:lumMod val="75000"/>
                  <a:lumOff val="25000"/>
                </a:schemeClr>
              </a:buClr>
            </a:pPr>
            <a:endParaRPr lang="en-US" dirty="0" smtClean="0"/>
          </a:p>
          <a:p>
            <a:pPr>
              <a:buClr>
                <a:schemeClr val="bg2">
                  <a:lumMod val="75000"/>
                  <a:lumOff val="25000"/>
                </a:schemeClr>
              </a:buClr>
            </a:pPr>
            <a:endParaRPr lang="en-US" dirty="0"/>
          </a:p>
          <a:p>
            <a:pPr>
              <a:buClr>
                <a:schemeClr val="bg2">
                  <a:lumMod val="75000"/>
                  <a:lumOff val="25000"/>
                </a:schemeClr>
              </a:buClr>
            </a:pPr>
            <a:r>
              <a:rPr lang="en-US" dirty="0" smtClean="0"/>
              <a:t>One </a:t>
            </a:r>
            <a:r>
              <a:rPr lang="en-US" dirty="0"/>
              <a:t>CFO alluded to the connection between culture and the firm’s myopic reporting behavior, </a:t>
            </a:r>
            <a:endParaRPr lang="en-US" dirty="0" smtClean="0"/>
          </a:p>
          <a:p>
            <a:pPr lvl="1">
              <a:buClr>
                <a:schemeClr val="bg2">
                  <a:lumMod val="75000"/>
                  <a:lumOff val="25000"/>
                </a:schemeClr>
              </a:buClr>
            </a:pPr>
            <a:r>
              <a:rPr lang="en-US" dirty="0" smtClean="0"/>
              <a:t>“I </a:t>
            </a:r>
            <a:r>
              <a:rPr lang="en-US" dirty="0"/>
              <a:t>do think culture matters in the attitude on quarterly earnings and stock price matters.”</a:t>
            </a:r>
          </a:p>
          <a:p>
            <a:pPr lvl="0"/>
            <a:endParaRPr lang="en-US" dirty="0"/>
          </a:p>
        </p:txBody>
      </p:sp>
    </p:spTree>
    <p:custDataLst>
      <p:tags r:id="rId1"/>
    </p:custDataLst>
    <p:extLst>
      <p:ext uri="{BB962C8B-B14F-4D97-AF65-F5344CB8AC3E}">
        <p14:creationId xmlns:p14="http://schemas.microsoft.com/office/powerpoint/2010/main" val="2555145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0779" y="158188"/>
            <a:ext cx="8154735" cy="404463"/>
          </a:xfrm>
        </p:spPr>
        <p:txBody>
          <a:bodyPr/>
          <a:lstStyle/>
          <a:p>
            <a:r>
              <a:rPr lang="en-US" dirty="0" smtClean="0"/>
              <a:t>35% will take inferior NPV project</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29</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a:buClr>
                <a:schemeClr val="bg2">
                  <a:lumMod val="75000"/>
                  <a:lumOff val="25000"/>
                </a:schemeClr>
              </a:buClr>
            </a:pPr>
            <a:r>
              <a:rPr lang="en-US" sz="2000" dirty="0"/>
              <a:t>Suppose your firm is considering two projects A and B</a:t>
            </a:r>
          </a:p>
          <a:p>
            <a:pPr lvl="1">
              <a:buClr>
                <a:schemeClr val="bg2">
                  <a:lumMod val="75000"/>
                  <a:lumOff val="25000"/>
                </a:schemeClr>
              </a:buClr>
            </a:pPr>
            <a:r>
              <a:rPr lang="en-US" sz="1800" dirty="0"/>
              <a:t>A and B are very similar in that they require the same capital up front, have the same expected life, and have the same probability of failure</a:t>
            </a:r>
          </a:p>
          <a:p>
            <a:pPr lvl="1">
              <a:buClr>
                <a:schemeClr val="bg2">
                  <a:lumMod val="75000"/>
                  <a:lumOff val="25000"/>
                </a:schemeClr>
              </a:buClr>
            </a:pPr>
            <a:r>
              <a:rPr lang="en-US" sz="1800" dirty="0"/>
              <a:t>A is more valuable than project B (A has greater NPV)</a:t>
            </a:r>
          </a:p>
          <a:p>
            <a:pPr lvl="1">
              <a:buClr>
                <a:schemeClr val="bg2">
                  <a:lumMod val="75000"/>
                  <a:lumOff val="25000"/>
                </a:schemeClr>
              </a:buClr>
            </a:pPr>
            <a:r>
              <a:rPr lang="en-US" sz="1800" dirty="0"/>
              <a:t>A generates negative cash flows for the first two years, while B has positive cash flows in all years</a:t>
            </a:r>
          </a:p>
          <a:p>
            <a:pPr lvl="1">
              <a:buClr>
                <a:schemeClr val="bg2">
                  <a:lumMod val="75000"/>
                  <a:lumOff val="25000"/>
                </a:schemeClr>
              </a:buClr>
            </a:pPr>
            <a:r>
              <a:rPr lang="en-US" sz="1800" dirty="0"/>
              <a:t>Assuming all cash flow forecasts are equally accurate, does your firm’s </a:t>
            </a:r>
            <a:r>
              <a:rPr lang="en-US" sz="1800" u="sng" dirty="0"/>
              <a:t>culture make it more likely that project A or B will be chosen</a:t>
            </a:r>
            <a:r>
              <a:rPr lang="en-US" sz="1800" dirty="0"/>
              <a:t>?    </a:t>
            </a:r>
          </a:p>
          <a:p>
            <a:pPr marL="0" indent="0">
              <a:buClr>
                <a:schemeClr val="bg2">
                  <a:lumMod val="75000"/>
                  <a:lumOff val="25000"/>
                </a:schemeClr>
              </a:buClr>
              <a:buNone/>
            </a:pPr>
            <a:r>
              <a:rPr lang="en-US" b="1" dirty="0"/>
              <a:t>	</a:t>
            </a:r>
            <a:r>
              <a:rPr lang="en-US" b="1" dirty="0" smtClean="0"/>
              <a:t>	</a:t>
            </a:r>
            <a:r>
              <a:rPr lang="en-US" sz="2000" dirty="0" smtClean="0"/>
              <a:t>50% said project A</a:t>
            </a:r>
          </a:p>
          <a:p>
            <a:pPr marL="0" indent="0">
              <a:buClr>
                <a:schemeClr val="bg2">
                  <a:lumMod val="75000"/>
                  <a:lumOff val="25000"/>
                </a:schemeClr>
              </a:buClr>
              <a:buNone/>
            </a:pPr>
            <a:r>
              <a:rPr lang="en-US" sz="2000" dirty="0"/>
              <a:t>	</a:t>
            </a:r>
            <a:r>
              <a:rPr lang="en-US" sz="2000" dirty="0" smtClean="0"/>
              <a:t>	</a:t>
            </a:r>
            <a:r>
              <a:rPr lang="en-US" sz="2000" dirty="0" smtClean="0">
                <a:solidFill>
                  <a:srgbClr val="FF0000"/>
                </a:solidFill>
              </a:rPr>
              <a:t>35%</a:t>
            </a:r>
            <a:r>
              <a:rPr lang="en-US" sz="2000" dirty="0" smtClean="0"/>
              <a:t> said project B</a:t>
            </a:r>
          </a:p>
          <a:p>
            <a:pPr marL="0" indent="0">
              <a:buClr>
                <a:schemeClr val="bg2">
                  <a:lumMod val="75000"/>
                  <a:lumOff val="25000"/>
                </a:schemeClr>
              </a:buClr>
              <a:buNone/>
            </a:pPr>
            <a:r>
              <a:rPr lang="en-US" sz="2000" dirty="0"/>
              <a:t>	</a:t>
            </a:r>
            <a:r>
              <a:rPr lang="en-US" sz="2000" dirty="0" smtClean="0"/>
              <a:t>	15% were not sure</a:t>
            </a:r>
          </a:p>
          <a:p>
            <a:pPr marL="180556" lvl="1" indent="0">
              <a:buNone/>
            </a:pPr>
            <a:endParaRPr lang="en-US" dirty="0"/>
          </a:p>
          <a:p>
            <a:pPr lvl="0"/>
            <a:endParaRPr lang="en-US" dirty="0"/>
          </a:p>
        </p:txBody>
      </p:sp>
    </p:spTree>
    <p:custDataLst>
      <p:tags r:id="rId1"/>
    </p:custDataLst>
    <p:extLst>
      <p:ext uri="{BB962C8B-B14F-4D97-AF65-F5344CB8AC3E}">
        <p14:creationId xmlns:p14="http://schemas.microsoft.com/office/powerpoint/2010/main" val="2554961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96639" y="158188"/>
            <a:ext cx="7508875" cy="404463"/>
          </a:xfrm>
        </p:spPr>
        <p:txBody>
          <a:bodyPr/>
          <a:lstStyle/>
          <a:p>
            <a:r>
              <a:rPr lang="en-US" dirty="0" smtClean="0"/>
              <a:t>Corporate culture claimed to drive huge failures/successes</a:t>
            </a:r>
          </a:p>
        </p:txBody>
      </p:sp>
      <p:sp>
        <p:nvSpPr>
          <p:cNvPr id="12292" name="Slide Number Placeholder 3"/>
          <p:cNvSpPr>
            <a:spLocks noGrp="1"/>
          </p:cNvSpPr>
          <p:nvPr>
            <p:ph type="sldNum" sz="quarter" idx="10"/>
          </p:nvPr>
        </p:nvSpPr>
        <p:spPr>
          <a:xfrm>
            <a:off x="7371054" y="4438962"/>
            <a:ext cx="1868920" cy="3529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a:t>
            </a:fld>
            <a:endParaRPr lang="en-US" sz="1000" dirty="0">
              <a:latin typeface="Times New Roman" pitchFamily="18" charset="0"/>
            </a:endParaRPr>
          </a:p>
        </p:txBody>
      </p:sp>
      <p:pic>
        <p:nvPicPr>
          <p:cNvPr id="5" name="Content Placeholder 4"/>
          <p:cNvPicPr>
            <a:picLocks noGrp="1" noChangeAspect="1"/>
          </p:cNvPicPr>
          <p:nvPr>
            <p:ph idx="1"/>
          </p:nvPr>
        </p:nvPicPr>
        <p:blipFill>
          <a:blip r:embed="rId4"/>
          <a:stretch>
            <a:fillRect/>
          </a:stretch>
        </p:blipFill>
        <p:spPr>
          <a:xfrm>
            <a:off x="74833" y="4034600"/>
            <a:ext cx="3437467" cy="1090050"/>
          </a:xfrm>
          <a:prstGeom prst="rect">
            <a:avLst/>
          </a:prstGeom>
        </p:spPr>
      </p:pic>
      <p:pic>
        <p:nvPicPr>
          <p:cNvPr id="6" name="Picture 5"/>
          <p:cNvPicPr>
            <a:picLocks noChangeAspect="1"/>
          </p:cNvPicPr>
          <p:nvPr/>
        </p:nvPicPr>
        <p:blipFill>
          <a:blip r:embed="rId5"/>
          <a:stretch>
            <a:fillRect/>
          </a:stretch>
        </p:blipFill>
        <p:spPr>
          <a:xfrm>
            <a:off x="-48696" y="628729"/>
            <a:ext cx="4145721" cy="3634905"/>
          </a:xfrm>
          <a:prstGeom prst="rect">
            <a:avLst/>
          </a:prstGeom>
        </p:spPr>
      </p:pic>
      <p:sp>
        <p:nvSpPr>
          <p:cNvPr id="3" name="AutoShape 6" descr="data:image/jpeg;base64,/9j/4AAQSkZJRgABAQAAAQABAAD/2wCEAAkGBxQSEhQUEhQUFBQVGBcVFBcXFBccFRwUFxocFxccFRQYHCggGRwlHBUYITEhJSkrLi4uFx8zODMsNygtLisBCgoKDg0OGg8QFywcFBwsLCwsLCwsLCwsLCwsLCwsLCwsLCssLCwrLCwsKzcsLCw3LCwsLCwsKywsNyssNyssK//AABEIASIArgMBIgACEQEDEQH/xAAcAAABBQEBAQAAAAAAAAAAAAAAAQIDBAUGBwj/xABJEAACAQIDBAgCBgYGCQUAAAABAgMAEQQSIQUTMVEGIjJBYXGBkbHRBxRCUqHBFSNyc5LwM0NigpOyJSY1VHSEorPhCCRTwtL/xAAYAQEBAQEBAAAAAAAAAAAAAAAAAQIDBP/EAB8RAQEAAwACAwEBAAAAAAAAAAABAhExEkEDIVEyE//aAAwDAQACEQMRAD8A9ejjFhoOA7qduxyHsKI+yPIfCnV5nU3djkPYUCNeQ9hThRTYbuxyHsKN2OQ9hTqKbDd2OQ9qN2OQ9qdRTYbuxyHsKN2OQ9hTqDQN3Y5D2FG7HIewp1FNhu7HIe1G7HIewp1FNhojHIe1G7HIe1ZON6QxocsYMrjQ5eyD4v3+l6rLtbFNwiiA8Q5/HMK1McqzuN/djkPajdryHsKyYtqyj+khBHeUJ+B+daWGxSyC6nzBFmHmKlli7iTdjkPYUbteQ9qfTam1JuxyHsKgxaDLwHHkPGrNQYvs+vzqxEsfZHkKdTY+A8hThUUUUUVAUUlLQFFIKKBbUUUUBReg0UBXNbd2g0rnDxEhRpKw7z90HkO/2rd2hid3FI/eqkjz+z+NqxejOECqXc9xZieXEk10wntnK+lzZWxVQC4rYWIDurlMZ0nxUGDlxsuHgSJQXiRpZBOyFrRCRN2QjtddLm2bW1XZtq4xJsKkkGHEeIYozLNIzIwjaSxUxgW6lr39K6st8oDVSfBWOdNGHD5HmKo9FNsyYuOWR0RVWZ4omRmIkEZys4zAWGYEDyrbqCCJ7jke8cj3069IyWOnf+VLXHKarcFQYzs+tT1BjOyPP51J0SR9keQ+FPpsXAeQp1KoooFAqBKWsfG9IY0OVAZW5L2R5tw9qpfpDFy9kLGPBbn3atzC1nydLalIrnVwGIbtTSe9vhUq7OnHCaT3v8avhTybdLWOr4lOJWQeI19xViHainSQGM+Oq/xd3rWbhYu2hRRflRWVZ3SIXw0n90+mYXqXYa2jFWMRCHRkP2lKn1FvzqnsKQhcjdpTYjxFdcOM1jdNR9ZxOz8CNQ8v1ucaW3GG1AYcmkZfatLprtNoMK+6GbETEQYYd+/kuqkeCi7E8lNRx9EYlxP1rfYoz5chYzA3juGyFctslwOHvWnjdmRyyRSPmzQ591Y2CtIuUtb7wFwD3XNdGXI7MwcuBxOEg37GKLCyviYxb6vHFGFWPKtr5s2Y5ybtZj4C9sWfE4uTD4q8kUBLybssAjQMjLEojW5diWWQu1stgAO+tXZfR6OGN0d5MQ0qbqWWYgyNEAQqFlA0AZvVie+n7E2BFhVURmR8q7tDLIXKRjgidwHDxNhrpQacg+NMp0lNrjn1uCoMZ2fX8qnqDGdkefzrM6JI+A8h8KfTYuA8h8KVmA1JsALk8gNTelVHiZ1jUu5CqvE/Id58K5jE4yXGHKt44uX2mHNiPhSTytjZRa4hU9Qc/wC0RzrpsDgljGgrpjjrrFu1LZ2xFQDStVIgOAqSitgFFFFAlqimwqsNRU1qKDMEDQnqap3p/wDk93wq3FIGF1/k8jVgiqkkRU5l/vDn/wCazljslTVVnw/W3idrgw+8O71qypvqKWuUumhDMG/Md9SVCUB/nWnAnnXTziaS00tam5jSVLn+GhSUtFc2hUGM7I8/nU9QYzs+v5VZ1EsXAeQ+FYfSnFGyQLxk1f8Adg6D1I/6TW5CNF8hXm+FxGI2njsSYJvq2Hgk3G8WNXmd4xZgmfqoo0PA8fHTeE+0y47zYuBEaDnWmK826Zz7V2ZAZ4cUMXBcCXewJvolJAzqY7BhfTUG1+B4jv8AasUskRGGmEMjZSkhjEgAuCf1ZIvcXHHvrqytUV4/t/pZtXC7Sh2f9agczGK0v1UCwlNtUzHhbnr4V6lsfDTxx5cTOuIkzE51hEQy9y5AzcNdb99Beorzr6S9r7R2dC2KixUTxGVUWFsKLorXt+tz9a1uQ41tdCmx80WHxWJxcbxzRLIYFwwQjeLdf1ucnS47taDq6DRSMQAbmwGpJ4ADiSeVRS0EVweH6WYnaU0kWyt3HhojllxsqFgW+7h4rgMeBuTw5XF9DE9Htohc0O1pTIO6XDQGI+BCKCo8Re1XSbdIq5Tbu4j86fXn+wun8q4oYDa0S4fFXAikX+glvotrk2zcAb2JuOqdK9ANcc5qtSgUlLRWGgaKKS1AoooooCoMZ2fX51PUGL7I8/nVnUSxtZQeS39bV4T9GvTSPZcuIwuPDIGlaTeBS2VyADnUdYqQqkEA/jXuTC8ZHNCP+muOj6J4PaUCfWIw5AtHKjWkA5CRe0NTobiumHtnJ1WHxmFx8LrHLFiIZFZJAjg9RhYhgDddCeVaEaBQAOAAA8gLDWvn/pl9HWJ2PbHYHEO0cZGZh1Zo7kWLW0dCbA+eotc17T0N2z9dwOHxJADSoM4HDeDqvYcswNhXRHlvT1f9aMB/y3+dq9sbjXivTtv9aNn/APLf52r2puNKR539PX+yW/fRfnXT9BR/o3Af8LB/21rl/p6P+iT++i/+1dT0H/2bgP8AhYP+2tBt15r9PO32w2AWGM2bFMUY9+5UXcDzJUeRNelGvGP/AFIYYlMFKNVVpYz4MwVhfxsppCvTehexlweBw0Ci2WNS/jI4zOf4mPpW1VLYmMWfDQSqbrJFG49VBq7UV519OXR9cRs8zgfrcKQ6kWvu2IEgJ5DRv7vjXZ7DxJlwuHkJuXhiYnxKgmsv6TZ1TZONLEAGEoL/AHnIVfxIq10Pjy4DBqeIw8P+QVj5OE616KKK5NikopaAFFBooCoMZ2fX51NUOMHVHn+VWdRNBwW/IfCvPPo423Hhmk2dimEM8Ekixb05RLCWJRkJ0J4i3IA87ehRcB5CsPbGy4ZJQuIijmik1AkQMA40OW/A2AOlbwv3pL+s/wCk3bsKYKbDKyy4jFIYIYUIaRmk0vlHAC97nlWr0T2cuz9n4eGZ0TcxjesWAQSMcz9Y6WzMRerOx+jmEwpzYbDQwsRYsiANblm428Kv4vCxyoY5USSNtGR1DKRx6ynQ6iurLwrp3tiBukeElWaNoozhg8gcFFyuS13BsLA617rhcZHKC0UiSLe10cML8rqeNUh0cwYFhhMNb9xH8qtYHZ8UClYIo4lJzFY0VQW4XIUcdB7UHm308bWgbZxhWaJpd+l41kUuMubNdQbi3jXSdCekeDXZ2CVsXhlZcNCrKZ4wwYIAQQTcEVuvsDCFmZsLhyzElmMKZiTxLG2ppp6O4P8A3TDf4EfyoMrpH0/wOEgeX6xDM4B3cUcqs7v3Cyk2F+J7qxNldFv0jsQR4ggT4svjDJbszSMXja3IJlW33dOVdeejWC/3TC/4EfyrSjQKAFAVQAFAFgAOAA7hQePdAek8mxz+jdrK0MYZjhpyCYrE3Iz96Em4YcM1jbu9ZG1IMm838O7tfPvUyWte+a9rW1qbFYdJFKSokiHirqGU+hrCXoLs29/qOGv+6BH8J0oOO6WYltvSJgsCT9SjcPjMVb9WWXgkRPbIvfzK9w19KhiCKqL2UUIv7Kiw+FShQqhVAVRoqgAADkAOFNrl8l9NYwUUUVzaFFqSloCiiigBUGL7Pr86nqDFnq+vzqzqJY+A8h8KixuG3i24MNVPJhw9+B86li4DyHwp1PYg2diMy2OjDQjkRVyqU0JvnTtfaH3h86sQTBh8a7TLbKWiiiqCiiigKDRRQFFFMY1LdBCaSiszaG3YoiV1kf7qdx/tNwHxrj92tcadFc3+lMVJ2FSMeWY+50/CpFw+LPGZvZfyFa/zqeTfvS1iqMUv9YG8GUfEAGp4tqMNJo8v9pdV9V4j8aXCnk06KbG4IBUgg8COFOrLQqDGdn1+dTVDjOz6/Ok6iWLgPIfCnU2PgPIfCnUvVAqN4rm40Px8xUlFN6CLL94eo4VKCO6o6blrczZ0noqK/jRmrXnDSWmlqZekrNzNHM1JRWB0oxh0w6cX1kt3J3D1+A8azN5VeK+0drviG3WHJVODOO03gp7l8eJq7srYKoBcCrGxdmiNRzrXArtJJxhGkIHAVJRSUUtMaIHQin0UGc2DMZLR/wB5fsn5HxqxFKGFx5EHiDVk1WljynMPJvKs5Y7JUl6gxnZ9anqDF9kefzrlOtJY+A8hTqbH2R5CnUqkpaKKgSiiloEoFLRagKKSloD4VyOx50mmeVpIxmYkAuui8FHHuAFbfSqUpgsWw0KwSkeeQ1wvQyPAzYTBYSXDiRsTCFYmB0AyxZ2YTsgDHTTKSdb91dfjntjJ6Y2IRLBnRTa4DMAbc7E8KRcbETYSxk8hIt/jXC/SVs6OLZ+FEmWRosRhIzK6rnKK1jmNuXHu41qz4PZ+PlaKARb3DGCcTQollYuSFzL2riMhlP2XFdEdJ9fi472L/EX50763Hp+sj14dddbcba6155smbA4bHbZOIGHREkgZFdY+AhzMEU8/DvNM+kTo5Bh9lY14kCrK8MyplH6p2ZA+7+6GsLgaXvzpo29FXGRnQSxk8g639r1LI4UEsQoGpJIAA8SeFcbPhsBj3+qrCY5FjWdZhh2ieN1YBGjLopY310uNLHjQs313a08EvWgwEcTCMgZHxEovnkX7QUcAdAdeNqDrsLjI5ATHJHIBoSjq2vjY1GNoQtcCaIkEqw3i3DKcrAi+hBBFvCs3bXRqOZopY1WKeGSN1kUZbqrhmR8vaUgcDexse6sDpr0dw+H2PiwkaFxCzNKyLvXkJBZ2YDtEknTTXSg7HDzKwOVlYA2OVgbeduFNxnZ9ag2LhUjhiyIiZo4y2VQLnKNTbifGp8Z2R5/OuNmsm5xLF2R5D4U6mxcB5CnVmqKKKKgKDRSOQouxAHMm3xoFoqsdoQ//ACxfxr86nikVtVZW/ZIPwq6TZ1FBoqKzOlEBfBYtFBLNBKFA4klDYCuc6FbSWPAYVZcNimkw8agKMLIzCRUKExsBl1BIvcaNXbWvoeB0PrxrK2DdC0Z4oxX0HA+o1rrhWK5rpg+JxGBwofDy79sRDiGjjidt3EkmbK7AWzhMtxxJvYV2uFjjZjiFQq8iKrFlZXKIWZVZG1BBduIv1qt3pDXRHEdFkLY7aRlw86xYt4jEZIHVGRIsj5iR1eVmtepvpSw7ybNkw0EUsskgQRqkbMLRupOZwLLoO8612V6S9DTm8bt8LHvY8Fi5cQseSNPq0itc2upkYWVcygk37u+sjHbMxWFxse0Y49+JYUi2hDCBnzKBaSFGPWsbaXvYeOneXpKGmFFt557LhcPOCe1JiIXiiQDiSr2eRrXsqixtqy8arfSQGfAYiCKOWWSaNljWONm6wI7TKLJx77X9K6cmkvQZuxZ88EV1kQqioyyRsjZlUX6rAXHiNDU2L7Pr86sOdf54fyar4zs+vzrjf6bnEsXAeQ+FOpsfAeQ+FLWapahxeKSJc8jBVHuTyUd58KMZiliRnc2VfcnuA8Sa5eCCTFybyTQDsL3KvIePM99axx2zbpPLteec2hG6Tna7nzPAenvToejhY5pCzHmxJP41sEpBlBVjmvbKB3Asb3I7gT6UT7ZjEQlQh1vGLZgCN4wUZuVidfKusmmVdOj0Y7qR+jycRoe4jQ+9Oh6QBs/6plyBS2Y2IDKrAnSw7YHG/hSw7fDZbRmziAg5hwndkUjmLpe/eGHlVAsc8XBt4vJuNvBuI9b1cw2JD8LhhxU8R8x4ipcXikj7bAE6KPtMSQoCg95JA9ajxGEzWYXVhw5g+NYyx2sqas/HR5HEo4aLJ5fZb8j6VchkuDfRh2uXmKkIvoRcHQg8DXOXxrXT43uL06qMQMXMp3cx4Hw8auqwPCu0u2S0UUUAaKKBQFITSk1GTWcstLCVBjOz6/lU9QYvs+vzrlOtVLFwHkPhTrUyPgPIUsj5QWPBQT7C/wCVT2Oa25KZ8QIR2Ijc8jIR+QNveujwOGCKBXP9FoMxLnixLHzY3/OrU88+8nUGVetlgIiYrcohF/1dt3nzgtm7zwtevRJqac21LhlYgsoJAYDybRh62FR/o+LLlyDLmD217akFW48bgH0rBlxOLYSMu8TJCHymO53xEoZIhk65DCOxvwtob0SYrFZowu9ykDetu2IUl1HVBjBfqk8ranULY0b0mz4yxYp1mIZtW1YAAE62uAAL0wbKhvcRgag6FhqrFltY6WZmIA4Emsh5cQAtnmuZpk1hzARqsm7YgKCQSI9e/Qd9PwOKxDSoJFkRcq5hZmXNnkU2fdC6kBD1shC2Nr1BrtgEvGbW3eijy7NyeR1qzWY+1XDEDDzFQzLmytfq8CFy6qTex8PIVHLtGZVj/UFmKo8mVW0DFiUAtqwVbcRqV01orQmS1mHdx8qdSwuWUErlJAJB4i/cfGmqPw0rnnPawtMEduzp4d3pT6BWJdKVZOYpwcUyit+dTSTMKaXptFS51dAmiiisKKgxnZ9fnU9QYzsjz+dWdRLHwHkKrbXP/t5v2G+FWYuA8h8KjxkWeORfvIy+pBFPZ6Z3RqRBGvXTXQdYanw114j3FbH1hbkZ10IBuw0J0APLXSuO6P7BvDEFcBlQK5INnZTDluL6JaACw11vfQ32ZNgZ0VHKMqq8fZILxu6u2c/esnEcWObThXoYbJnW9i63HdmF+fDypq4lCQA6kngAwufIX14H2NYUfRt7kvIkhYsXJQqWLwrCxOUjKSVzaEWvpwqxgtjPHKJDIr2VV62a9lZ21tYMQJAATrdb6k1FbLMACSQAOJJsB5nupn1hNBnW5FwMwuRzAvrwNZZ2bJIk6yvdnRooyQLKGBuwC881uN7KKgj2AwkR94pyNny5TY3meUBjxNt5o17llBN72ojbTEIRdXQi4FwwIudFFx3m4tzvQ2IQcXUdxuw46aHXjqPcVgRdG3GGXDl06iJlcKSd9Go3T2J0VWCuFHAroaml2JIXmbeJaYgspU2UrksUPdfIbjv6vC2tGzv0+8v2j2h9nRj6HQ8qarhtVII5g3HuKyJujxZmYSBA5ZmQLdDJvklVuNxdYwjj7V76W10cNEy585UlnLdVbAAgC17dY6cTqfSsZ8WJ6KKK4tiiiigSloooEpbUUCgKgxnZHn86nqDF9n1/I1Z1EsXAeQ+FOBpsfAeQ+FOpVZeBTdTMnAMcyeTa29DpT/0+nUzI6mQssY6pzMsghI0PV6zLqe4+lWMbh8wBXR11U/EHz/KocFgoWUjdryIPEHNnIF+HXAbTvANdcctsWIJuk0asyskgKsqt2bDr5HN79lNCx5MOPCrCbZUusZjkRny5M2WzA8cpDcQCCV42N9asybPiYWaNG6rrqL3WTVwb8c1hfnapGwqE3KqSGDAkXsyjKCORtpWkZ0nSGNTMCkl4QzHQdbIQLJrqbsPfW1JiOkUSM65WbLEZwVy9aMIHuATyIFzbUjnery7OiD5wi57ls2t7nj72F/IcqiGxoAuTdLlACgdwUKY8o8MhK25UFY9I0y5gjlQrtcZdckixNbXXrOCPI9+lPO3UEixGOTM6bwABSctpCNL3/qSPN1HebWW2VCcxMa9a4bjrcqx9yqnzANK2zISbmNSeNzcn7Xef3j/xnnVDsBjlmjEi8DmGvEFWKkEdxuOB1FSUiIqjKosLk28TqSeetFcc7v6akLSUtQ4vErEhdzZV4n4ADvJrDSaiuVfaGIxJsl4o+4DtEf2m/IVZh6N31YknxJrp4frPk6E0lZUezpYtY3P7LXK+x/Kr+GxGbiMrDiPzB7xUyxsWVNS0lLWFFQYvsjzHwNT3qDGdkefzqzqJIuA8h8KfTY+A8hS0UVHJDrmXRvwIHOpRRakugkc3cdD/ADwNS1ERQBbhXSZ/rOk1FRhjRmNXzhpIaYzU0mkrGWezQpaBRWGhXH9IsfvcQYVV3TD5d7kF7SOA1rd5CspsOAauwArkMHsoti5jvCq/WN8QAQ2YAWXOCOobAkG/eOHDp8c+2cmthsfHEGURuSky4fQL1pGAPVN9QA2p7teRrUfGgTrBlYsyGTMLZAoIXrG9wSTp68qzYNgsu6O9VjHLPP1ozrNOX17emVZXUDlblU8OzZVkeXfqXdYkYmPUJFckDrWGYsxOnf4V1ZWINpoxm0KiB8js1spbKG6tjc6MPU2rPj25E7wWV1adHkjLLYZUuWDa9UlVZhzCk91Mbo6xjaNplYHet/R/10rFhIwLa5b9UcNAe6pW6PBoyhksAIVQotmVIdCoJJ0cF1PDSQ1Bqqb6jv4UtH4UV53QVBjOz6/lU9QYzsjz+dWdRLH2R5D4U6mR8B5Cn1KoFFFFAWoooFAUUUUBRRR/P8/z3UBRRRQFZc0e7xAcdmS1/wBsC34gD8a1KZLGGFmFwf5BHj41rHLVSzbDw+Djz4qVoGyxGMQjI+d2jvM0iaXYtK5W/fk10NVdn4BYcK2aJp5YokK2gdQ8lswXKTeU7wFrkWGYcK6SEsmh6w7j3+oqwsgPfXbbGnL47YiRYNVSNnmaOOHOEYkM3VeVkHAqHdrkXHCuhwuCjhBEShQxBNuBIUIDbuNlFWM1Rk1nLLSyCkpaL1xbFQYzsjz+dT1BjOyPP51Z1EsXZHkKdTYuA8hTrUUUCiigKKDRUCUtFFUFFAFFQBFFFFUFFBoqBKKWigSltRRQFFLSVQVBjeyPP8qntUGM7I8/nSdRUWQ2Gp96Xenmfc0UVtBvW5n3NLvW5n3NFFAm9bmfc0b1uZ9zRRQKJW5n3NAlbmfc0UUCb1uZ9zRvW5n3NFFAolPM+5pN63M+5oooDetzPuaN6eZ9zRRQKZW5n3NJvW5n3NFFAu9bmfc0m9bmfc0UUBvW5n3NG9bmfc0tFAm9bmfc0yWQ24n3ooqzq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ecx.images-amazon.com/images/I/41fdl1dki8L._SX297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5465" y="628729"/>
            <a:ext cx="2847975" cy="47529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ecx.images-amazon.com/images/I/41rgKqYOPIL._SX332_BO1,204,203,20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115" y="628729"/>
            <a:ext cx="3181350" cy="47529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0779" y="158188"/>
            <a:ext cx="8154735" cy="404463"/>
          </a:xfrm>
        </p:spPr>
        <p:txBody>
          <a:bodyPr/>
          <a:lstStyle/>
          <a:p>
            <a:r>
              <a:rPr lang="en-US" dirty="0" smtClean="0"/>
              <a:t>Culture associated with short termism</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30</a:t>
            </a:fld>
            <a:endParaRPr lang="en-US" sz="1000" dirty="0">
              <a:latin typeface="Times New Roman"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96065392"/>
              </p:ext>
            </p:extLst>
          </p:nvPr>
        </p:nvGraphicFramePr>
        <p:xfrm>
          <a:off x="344680" y="1195988"/>
          <a:ext cx="8176895" cy="1219200"/>
        </p:xfrm>
        <a:graphic>
          <a:graphicData uri="http://schemas.openxmlformats.org/drawingml/2006/table">
            <a:tbl>
              <a:tblPr firstRow="1" firstCol="1" bandRow="1"/>
              <a:tblGrid>
                <a:gridCol w="1291590"/>
                <a:gridCol w="4431665"/>
                <a:gridCol w="1226820"/>
                <a:gridCol w="1226820"/>
              </a:tblGrid>
              <a:tr h="321310">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Question</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Does the firm’s culture play a role in the preference for project A?</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Number </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Percent</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2565">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Yes</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537</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80</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13360">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(2)</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No</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133</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20</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Rectangle 1"/>
          <p:cNvSpPr>
            <a:spLocks noChangeArrowheads="1"/>
          </p:cNvSpPr>
          <p:nvPr/>
        </p:nvSpPr>
        <p:spPr bwMode="auto">
          <a:xfrm>
            <a:off x="-150779" y="-10531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3073400" algn="l"/>
              </a:tabLst>
              <a:defRPr>
                <a:solidFill>
                  <a:schemeClr val="tx1"/>
                </a:solidFill>
                <a:latin typeface="Arial" panose="020B0604020202020204" pitchFamily="34" charset="0"/>
              </a:defRPr>
            </a:lvl1pPr>
            <a:lvl2pPr marL="457200" eaLnBrk="0" hangingPunct="0">
              <a:tabLst>
                <a:tab pos="3073400" algn="l"/>
              </a:tabLst>
              <a:defRPr>
                <a:solidFill>
                  <a:schemeClr val="tx1"/>
                </a:solidFill>
                <a:latin typeface="Arial" panose="020B0604020202020204" pitchFamily="34" charset="0"/>
              </a:defRPr>
            </a:lvl2pPr>
            <a:lvl3pPr marL="914400" eaLnBrk="0" hangingPunct="0">
              <a:tabLst>
                <a:tab pos="3073400" algn="l"/>
              </a:tabLst>
              <a:defRPr>
                <a:solidFill>
                  <a:schemeClr val="tx1"/>
                </a:solidFill>
                <a:latin typeface="Arial" panose="020B0604020202020204" pitchFamily="34" charset="0"/>
              </a:defRPr>
            </a:lvl3pPr>
            <a:lvl4pPr marL="1371600" eaLnBrk="0" hangingPunct="0">
              <a:tabLst>
                <a:tab pos="3073400" algn="l"/>
              </a:tabLst>
              <a:defRPr>
                <a:solidFill>
                  <a:schemeClr val="tx1"/>
                </a:solidFill>
                <a:latin typeface="Arial" panose="020B0604020202020204" pitchFamily="34" charset="0"/>
              </a:defRPr>
            </a:lvl4pPr>
            <a:lvl5pPr marL="1828800" eaLnBrk="0" hangingPunct="0">
              <a:tabLst>
                <a:tab pos="3073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3073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3073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3073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3073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73400" algn="l"/>
              </a:tabLst>
            </a:pPr>
            <a:r>
              <a:rPr kumimoji="0" lang="en-US" altLang="zh-CN" sz="10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49974508"/>
              </p:ext>
            </p:extLst>
          </p:nvPr>
        </p:nvGraphicFramePr>
        <p:xfrm>
          <a:off x="400134" y="2880852"/>
          <a:ext cx="8121441" cy="1479755"/>
        </p:xfrm>
        <a:graphic>
          <a:graphicData uri="http://schemas.openxmlformats.org/drawingml/2006/table">
            <a:tbl>
              <a:tblPr firstRow="1" firstCol="1" bandRow="1"/>
              <a:tblGrid>
                <a:gridCol w="1282831"/>
                <a:gridCol w="4401610"/>
                <a:gridCol w="1218500"/>
                <a:gridCol w="1218500"/>
              </a:tblGrid>
              <a:tr h="870155">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Question</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If culture improved, would project A be chosen?</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Number </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Percent</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2565">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Yes</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237</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56</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13360">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(2)</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No</a:t>
                      </a:r>
                      <a:endParaRPr lang="en-US" sz="20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SimSun" panose="02010600030101010101" pitchFamily="2" charset="-122"/>
                        </a:rPr>
                        <a:t>187</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rPr>
                        <a:t>44</a:t>
                      </a:r>
                      <a:endParaRPr lang="en-US" sz="20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Rectangle 2"/>
          <p:cNvSpPr>
            <a:spLocks noChangeArrowheads="1"/>
          </p:cNvSpPr>
          <p:nvPr/>
        </p:nvSpPr>
        <p:spPr bwMode="auto">
          <a:xfrm>
            <a:off x="504825"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ustDataLst>
      <p:tags r:id="rId1"/>
    </p:custDataLst>
    <p:extLst>
      <p:ext uri="{BB962C8B-B14F-4D97-AF65-F5344CB8AC3E}">
        <p14:creationId xmlns:p14="http://schemas.microsoft.com/office/powerpoint/2010/main" val="3181968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40469" y="158188"/>
            <a:ext cx="7965046" cy="404463"/>
          </a:xfrm>
        </p:spPr>
        <p:txBody>
          <a:bodyPr/>
          <a:lstStyle/>
          <a:p>
            <a:r>
              <a:rPr lang="en-US" dirty="0" smtClean="0"/>
              <a:t>Culture crucially linked to ethical behavior</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31</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marL="0" lvl="0" indent="0">
              <a:buNone/>
            </a:pPr>
            <a:r>
              <a:rPr lang="en-US" dirty="0" smtClean="0"/>
              <a:t> </a:t>
            </a:r>
            <a:endParaRPr lang="en-US" dirty="0"/>
          </a:p>
        </p:txBody>
      </p:sp>
      <p:sp>
        <p:nvSpPr>
          <p:cNvPr id="5" name="Rectangle 1"/>
          <p:cNvSpPr>
            <a:spLocks noChangeArrowheads="1"/>
          </p:cNvSpPr>
          <p:nvPr/>
        </p:nvSpPr>
        <p:spPr bwMode="auto">
          <a:xfrm>
            <a:off x="347663" y="1928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r>
            <a:br>
              <a:rPr kumimoji="0" lang="en-US" altLang="zh-CN" sz="11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62807261"/>
              </p:ext>
            </p:extLst>
          </p:nvPr>
        </p:nvGraphicFramePr>
        <p:xfrm>
          <a:off x="340469" y="967524"/>
          <a:ext cx="8280400" cy="1645920"/>
        </p:xfrm>
        <a:graphic>
          <a:graphicData uri="http://schemas.openxmlformats.org/drawingml/2006/table">
            <a:tbl>
              <a:tblPr firstRow="1" firstCol="1" bandRow="1"/>
              <a:tblGrid>
                <a:gridCol w="981970"/>
                <a:gridCol w="5437238"/>
                <a:gridCol w="968478"/>
                <a:gridCol w="892714"/>
              </a:tblGrid>
              <a:tr h="273050">
                <a:tc>
                  <a:txBody>
                    <a:bodyPr/>
                    <a:lstStyle/>
                    <a:p>
                      <a:pPr marL="0" marR="0">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Question</a:t>
                      </a:r>
                    </a:p>
                    <a:p>
                      <a:pPr marL="0" marR="0">
                        <a:spcBef>
                          <a:spcPts val="0"/>
                        </a:spcBef>
                        <a:spcAft>
                          <a:spcPts val="0"/>
                        </a:spcAft>
                      </a:pPr>
                      <a:endParaRPr lang="en-US" sz="1800" dirty="0" smtClean="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1800" dirty="0" smtClean="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Do you think having a poorly implemented/ineffective culture at a company increases the chances that an employee would do something unethical (or even illegal)?</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Number</a:t>
                      </a:r>
                    </a:p>
                    <a:p>
                      <a:pPr marL="0" marR="0" algn="r">
                        <a:spcBef>
                          <a:spcPts val="0"/>
                        </a:spcBef>
                        <a:spcAft>
                          <a:spcPts val="0"/>
                        </a:spcAft>
                      </a:pPr>
                      <a:endParaRPr lang="en-US" sz="1800" dirty="0" smtClean="0">
                        <a:solidFill>
                          <a:srgbClr val="000000"/>
                        </a:solidFill>
                        <a:effectLst/>
                        <a:latin typeface="Times New Roman" panose="02020603050405020304" pitchFamily="18" charset="0"/>
                        <a:ea typeface="Times New Roman" panose="02020603050405020304" pitchFamily="18" charset="0"/>
                      </a:endParaRPr>
                    </a:p>
                    <a:p>
                      <a:pPr marL="0" marR="0" algn="r">
                        <a:spcBef>
                          <a:spcPts val="0"/>
                        </a:spcBef>
                        <a:spcAft>
                          <a:spcPts val="0"/>
                        </a:spcAft>
                      </a:pPr>
                      <a:endParaRPr lang="en-US" sz="1800" dirty="0" smtClean="0">
                        <a:solidFill>
                          <a:srgbClr val="000000"/>
                        </a:solidFill>
                        <a:effectLst/>
                        <a:latin typeface="Times New Roman" panose="02020603050405020304" pitchFamily="18" charset="0"/>
                        <a:ea typeface="Times New Roman" panose="02020603050405020304" pitchFamily="18" charset="0"/>
                      </a:endParaRPr>
                    </a:p>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Percent</a:t>
                      </a:r>
                    </a:p>
                    <a:p>
                      <a:pPr marL="0" marR="0" algn="r">
                        <a:spcBef>
                          <a:spcPts val="0"/>
                        </a:spcBef>
                        <a:spcAft>
                          <a:spcPts val="0"/>
                        </a:spcAft>
                      </a:pPr>
                      <a:endParaRPr lang="en-US" sz="18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8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375">
                <a:tc>
                  <a:txBody>
                    <a:bodyPr/>
                    <a:lstStyle/>
                    <a:p>
                      <a:pPr marL="0" marR="0">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Yes</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1012</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84</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17170">
                <a:tc>
                  <a:txBody>
                    <a:bodyPr/>
                    <a:lstStyle/>
                    <a:p>
                      <a:pPr marL="0" marR="0">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No</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SimSun" panose="02010600030101010101" pitchFamily="2" charset="-122"/>
                        </a:rPr>
                        <a:t>186</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800" dirty="0" smtClean="0">
                          <a:solidFill>
                            <a:srgbClr val="000000"/>
                          </a:solidFill>
                          <a:effectLst/>
                          <a:latin typeface="Times New Roman" panose="02020603050405020304" pitchFamily="18" charset="0"/>
                          <a:ea typeface="Times New Roman" panose="02020603050405020304" pitchFamily="18" charset="0"/>
                        </a:rPr>
                        <a:t>16</a:t>
                      </a:r>
                      <a:endParaRPr lang="en-US" sz="18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a:off x="339676" y="9680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ustDataLst>
      <p:tags r:id="rId1"/>
    </p:custDataLst>
    <p:extLst>
      <p:ext uri="{BB962C8B-B14F-4D97-AF65-F5344CB8AC3E}">
        <p14:creationId xmlns:p14="http://schemas.microsoft.com/office/powerpoint/2010/main" val="70563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488" y="144976"/>
            <a:ext cx="9121512" cy="404463"/>
          </a:xfrm>
        </p:spPr>
        <p:txBody>
          <a:bodyPr/>
          <a:lstStyle/>
          <a:p>
            <a:r>
              <a:rPr lang="en-US" dirty="0" smtClean="0"/>
              <a:t>77% say effective culture reduces value destruction via real earnings </a:t>
            </a:r>
            <a:r>
              <a:rPr lang="en-US" dirty="0" err="1" smtClean="0"/>
              <a:t>mgmt</a:t>
            </a:r>
            <a:endParaRPr lang="en-US" dirty="0" smtClean="0"/>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32</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marL="0" lvl="0" indent="0">
              <a:buNone/>
            </a:pPr>
            <a:r>
              <a:rPr lang="en-US" dirty="0" smtClean="0"/>
              <a:t> </a:t>
            </a:r>
            <a:endParaRPr lang="en-US" dirty="0"/>
          </a:p>
        </p:txBody>
      </p:sp>
      <p:sp>
        <p:nvSpPr>
          <p:cNvPr id="5" name="Rectangle 1"/>
          <p:cNvSpPr>
            <a:spLocks noChangeArrowheads="1"/>
          </p:cNvSpPr>
          <p:nvPr/>
        </p:nvSpPr>
        <p:spPr bwMode="auto">
          <a:xfrm>
            <a:off x="347663" y="1928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r>
            <a:br>
              <a:rPr kumimoji="0" lang="en-US" altLang="zh-CN" sz="11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9676" y="9680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39861148"/>
              </p:ext>
            </p:extLst>
          </p:nvPr>
        </p:nvGraphicFramePr>
        <p:xfrm>
          <a:off x="339676" y="2154057"/>
          <a:ext cx="8280400" cy="2526101"/>
        </p:xfrm>
        <a:graphic>
          <a:graphicData uri="http://schemas.openxmlformats.org/drawingml/2006/table">
            <a:tbl>
              <a:tblPr firstRow="1" firstCol="1" bandRow="1"/>
              <a:tblGrid>
                <a:gridCol w="1516380"/>
                <a:gridCol w="3885565"/>
                <a:gridCol w="1438275"/>
                <a:gridCol w="1440180"/>
              </a:tblGrid>
              <a:tr h="1306901">
                <a:tc>
                  <a:txBody>
                    <a:bodyPr/>
                    <a:lstStyle/>
                    <a:p>
                      <a:pPr marL="0" marR="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Question</a:t>
                      </a:r>
                    </a:p>
                    <a:p>
                      <a:pPr marL="0" marR="0">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dirty="0">
                          <a:effectLst/>
                          <a:latin typeface="Times New Roman" panose="02020603050405020304" pitchFamily="18" charset="0"/>
                          <a:ea typeface="SimSun" panose="02010600030101010101" pitchFamily="2" charset="-122"/>
                        </a:rPr>
                        <a:t> </a:t>
                      </a:r>
                    </a:p>
                    <a:p>
                      <a:pPr marL="0" marR="0">
                        <a:spcBef>
                          <a:spcPts val="0"/>
                        </a:spcBef>
                        <a:spcAft>
                          <a:spcPts val="0"/>
                        </a:spcAft>
                      </a:pPr>
                      <a:r>
                        <a:rPr lang="en-US" sz="1600" dirty="0">
                          <a:effectLst/>
                          <a:latin typeface="Times New Roman" panose="02020603050405020304" pitchFamily="18" charset="0"/>
                          <a:ea typeface="SimSun" panose="02010600030101010101" pitchFamily="2" charset="-122"/>
                        </a:rPr>
                        <a:t>How likely is it that an effective corporate culture would reduce the chance that such actions are taken</a:t>
                      </a:r>
                      <a:r>
                        <a:rPr lang="en-US" sz="1600" dirty="0" smtClean="0">
                          <a:effectLst/>
                          <a:latin typeface="Times New Roman" panose="02020603050405020304" pitchFamily="18" charset="0"/>
                          <a:ea typeface="SimSun" panose="02010600030101010101" pitchFamily="2" charset="-122"/>
                        </a:rPr>
                        <a:t>?</a:t>
                      </a:r>
                    </a:p>
                    <a:p>
                      <a:pPr marL="0" marR="0">
                        <a:spcBef>
                          <a:spcPts val="0"/>
                        </a:spcBef>
                        <a:spcAft>
                          <a:spcPts val="0"/>
                        </a:spcAft>
                      </a:pP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Number </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0" marR="0" algn="r">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Percent</a:t>
                      </a:r>
                    </a:p>
                    <a:p>
                      <a:pPr marL="0" marR="0" algn="r">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600" dirty="0" smtClean="0">
                        <a:solidFill>
                          <a:srgbClr val="000000"/>
                        </a:solidFill>
                        <a:effectLst/>
                        <a:latin typeface="Times New Roman" panose="02020603050405020304" pitchFamily="18" charset="0"/>
                        <a:ea typeface="SimSun" panose="02010600030101010101" pitchFamily="2" charset="-122"/>
                      </a:endParaRPr>
                    </a:p>
                    <a:p>
                      <a:pPr marL="0" marR="0" algn="r">
                        <a:spcBef>
                          <a:spcPts val="0"/>
                        </a:spcBef>
                        <a:spcAft>
                          <a:spcPts val="0"/>
                        </a:spcAft>
                      </a:pP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375">
                <a:tc>
                  <a:txBody>
                    <a:bodyPr/>
                    <a:lstStyle/>
                    <a:p>
                      <a:pPr marL="0" marR="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(1)</a:t>
                      </a:r>
                      <a:endParaRPr lang="en-US" sz="160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Extremely likely</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218</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spcBef>
                          <a:spcPts val="0"/>
                        </a:spcBef>
                        <a:spcAft>
                          <a:spcPts val="0"/>
                        </a:spcAft>
                      </a:pPr>
                      <a:r>
                        <a:rPr lang="en-US" sz="1600" dirty="0" smtClean="0">
                          <a:solidFill>
                            <a:srgbClr val="FF0000"/>
                          </a:solidFill>
                          <a:effectLst/>
                          <a:latin typeface="Times New Roman" panose="02020603050405020304" pitchFamily="18" charset="0"/>
                          <a:ea typeface="Times New Roman" panose="02020603050405020304" pitchFamily="18" charset="0"/>
                        </a:rPr>
                        <a:t>18</a:t>
                      </a:r>
                      <a:endParaRPr lang="en-US" sz="1600" dirty="0">
                        <a:solidFill>
                          <a:srgbClr val="FF0000"/>
                        </a:solidFill>
                        <a:effectLst/>
                        <a:latin typeface="Times New Roman" panose="02020603050405020304" pitchFamily="18" charset="0"/>
                        <a:ea typeface="SimSun" panose="02010600030101010101" pitchFamily="2" charset="-122"/>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17170">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(2)</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Very likely</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437</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FF0000"/>
                          </a:solidFill>
                          <a:effectLst/>
                          <a:latin typeface="Times New Roman" panose="02020603050405020304" pitchFamily="18" charset="0"/>
                          <a:ea typeface="Times New Roman" panose="02020603050405020304" pitchFamily="18" charset="0"/>
                        </a:rPr>
                        <a:t>35</a:t>
                      </a:r>
                      <a:endParaRPr lang="en-US" sz="1600" dirty="0">
                        <a:solidFill>
                          <a:srgbClr val="FF0000"/>
                        </a:solidFill>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06375">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(3)</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Somewhat likely</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298</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FF0000"/>
                          </a:solidFill>
                          <a:effectLst/>
                          <a:latin typeface="Times New Roman" panose="02020603050405020304" pitchFamily="18" charset="0"/>
                          <a:ea typeface="Times New Roman" panose="02020603050405020304" pitchFamily="18" charset="0"/>
                        </a:rPr>
                        <a:t>24</a:t>
                      </a:r>
                      <a:endParaRPr lang="en-US" sz="1600" dirty="0">
                        <a:solidFill>
                          <a:srgbClr val="FF0000"/>
                        </a:solidFill>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17170">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(4)</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Not likely</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214</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17</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a:noFill/>
                    </a:lnB>
                    <a:solidFill>
                      <a:srgbClr val="FFFFFF"/>
                    </a:solidFill>
                  </a:tcPr>
                </a:tc>
              </a:tr>
              <a:tr h="217170">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(5)</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Don’t know</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70</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6</a:t>
                      </a:r>
                      <a:endParaRPr lang="en-US" sz="1600" dirty="0">
                        <a:effectLst/>
                        <a:latin typeface="Times New Roman" panose="02020603050405020304" pitchFamily="18"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Rectangle 2"/>
          <p:cNvSpPr>
            <a:spLocks noChangeArrowheads="1"/>
          </p:cNvSpPr>
          <p:nvPr/>
        </p:nvSpPr>
        <p:spPr bwMode="auto">
          <a:xfrm>
            <a:off x="249068" y="940074"/>
            <a:ext cx="92175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Question: Sometimes companies engage in end-of-quarter practices such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as delaying valuable projects  to hit market expected earnings.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690129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0779" y="158188"/>
            <a:ext cx="8506838" cy="404463"/>
          </a:xfrm>
        </p:spPr>
        <p:txBody>
          <a:bodyPr/>
          <a:lstStyle/>
          <a:p>
            <a:r>
              <a:rPr lang="en-US" dirty="0" smtClean="0"/>
              <a:t>Consequences of effective cultures: productivity/creativity/firm value</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33</a:t>
            </a:fld>
            <a:endParaRPr lang="en-US" sz="1000" dirty="0">
              <a:latin typeface="Times New Roman" pitchFamily="18" charset="0"/>
            </a:endParaRPr>
          </a:p>
        </p:txBody>
      </p:sp>
      <p:pic>
        <p:nvPicPr>
          <p:cNvPr id="3" name="Picture 2"/>
          <p:cNvPicPr>
            <a:picLocks noChangeAspect="1"/>
          </p:cNvPicPr>
          <p:nvPr/>
        </p:nvPicPr>
        <p:blipFill>
          <a:blip r:embed="rId4"/>
          <a:stretch>
            <a:fillRect/>
          </a:stretch>
        </p:blipFill>
        <p:spPr>
          <a:xfrm>
            <a:off x="456187" y="1016715"/>
            <a:ext cx="8231626" cy="3110070"/>
          </a:xfrm>
          <a:prstGeom prst="rect">
            <a:avLst/>
          </a:prstGeom>
        </p:spPr>
      </p:pic>
    </p:spTree>
    <p:custDataLst>
      <p:tags r:id="rId1"/>
    </p:custDataLst>
    <p:extLst>
      <p:ext uri="{BB962C8B-B14F-4D97-AF65-F5344CB8AC3E}">
        <p14:creationId xmlns:p14="http://schemas.microsoft.com/office/powerpoint/2010/main" val="1290075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6187" y="158188"/>
            <a:ext cx="8579796" cy="404463"/>
          </a:xfrm>
        </p:spPr>
        <p:txBody>
          <a:bodyPr/>
          <a:lstStyle/>
          <a:p>
            <a:r>
              <a:rPr lang="en-US" dirty="0" smtClean="0"/>
              <a:t>How to measure culture - interviews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34</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lvl="0">
              <a:buClr>
                <a:schemeClr val="bg2">
                  <a:lumMod val="75000"/>
                  <a:lumOff val="25000"/>
                </a:schemeClr>
              </a:buClr>
            </a:pPr>
            <a:r>
              <a:rPr lang="en-US" dirty="0"/>
              <a:t>Conference call transcripts/analyst </a:t>
            </a:r>
            <a:r>
              <a:rPr lang="en-US" dirty="0" smtClean="0"/>
              <a:t>reports</a:t>
            </a:r>
          </a:p>
          <a:p>
            <a:pPr lvl="0">
              <a:buClr>
                <a:schemeClr val="bg2">
                  <a:lumMod val="75000"/>
                  <a:lumOff val="25000"/>
                </a:schemeClr>
              </a:buClr>
            </a:pPr>
            <a:r>
              <a:rPr lang="en-US" dirty="0" smtClean="0"/>
              <a:t> Employee age/tenure</a:t>
            </a:r>
          </a:p>
          <a:p>
            <a:pPr lvl="0">
              <a:buClr>
                <a:schemeClr val="bg2">
                  <a:lumMod val="75000"/>
                  <a:lumOff val="25000"/>
                </a:schemeClr>
              </a:buClr>
            </a:pPr>
            <a:r>
              <a:rPr lang="en-US" dirty="0" smtClean="0"/>
              <a:t>Company’s </a:t>
            </a:r>
            <a:r>
              <a:rPr lang="en-US" dirty="0"/>
              <a:t>external communication </a:t>
            </a:r>
          </a:p>
          <a:p>
            <a:pPr lvl="0">
              <a:buClr>
                <a:schemeClr val="bg2">
                  <a:lumMod val="75000"/>
                  <a:lumOff val="25000"/>
                </a:schemeClr>
              </a:buClr>
            </a:pPr>
            <a:r>
              <a:rPr lang="en-US" dirty="0"/>
              <a:t> Press portrayal of the </a:t>
            </a:r>
            <a:r>
              <a:rPr lang="en-US" dirty="0" smtClean="0"/>
              <a:t>CEO</a:t>
            </a:r>
          </a:p>
          <a:p>
            <a:pPr lvl="0">
              <a:buClr>
                <a:schemeClr val="bg2">
                  <a:lumMod val="75000"/>
                  <a:lumOff val="25000"/>
                </a:schemeClr>
              </a:buClr>
            </a:pPr>
            <a:r>
              <a:rPr lang="en-US" dirty="0" smtClean="0"/>
              <a:t>CEO change</a:t>
            </a:r>
            <a:endParaRPr lang="en-US" dirty="0"/>
          </a:p>
          <a:p>
            <a:pPr lvl="0">
              <a:buClr>
                <a:schemeClr val="bg2">
                  <a:lumMod val="75000"/>
                  <a:lumOff val="25000"/>
                </a:schemeClr>
              </a:buClr>
            </a:pPr>
            <a:r>
              <a:rPr lang="en-US" dirty="0" smtClean="0"/>
              <a:t>Culture </a:t>
            </a:r>
            <a:r>
              <a:rPr lang="en-US" dirty="0"/>
              <a:t>of the prior firm of the </a:t>
            </a:r>
            <a:r>
              <a:rPr lang="en-US" dirty="0" smtClean="0"/>
              <a:t>CEO</a:t>
            </a:r>
            <a:endParaRPr lang="en-US" dirty="0"/>
          </a:p>
          <a:p>
            <a:pPr>
              <a:buClr>
                <a:schemeClr val="bg2">
                  <a:lumMod val="75000"/>
                  <a:lumOff val="25000"/>
                </a:schemeClr>
              </a:buClr>
            </a:pPr>
            <a:r>
              <a:rPr lang="en-US" dirty="0" smtClean="0"/>
              <a:t>Culture-environment fit</a:t>
            </a:r>
            <a:endParaRPr lang="en-US" dirty="0"/>
          </a:p>
          <a:p>
            <a:pPr lvl="0">
              <a:buClr>
                <a:schemeClr val="bg2">
                  <a:lumMod val="75000"/>
                  <a:lumOff val="25000"/>
                </a:schemeClr>
              </a:buClr>
            </a:pPr>
            <a:r>
              <a:rPr lang="en-US" dirty="0"/>
              <a:t>External websites with employee </a:t>
            </a:r>
            <a:r>
              <a:rPr lang="en-US" dirty="0" smtClean="0"/>
              <a:t>opinions</a:t>
            </a:r>
          </a:p>
          <a:p>
            <a:pPr lvl="0">
              <a:buClr>
                <a:schemeClr val="bg2">
                  <a:lumMod val="75000"/>
                  <a:lumOff val="25000"/>
                </a:schemeClr>
              </a:buClr>
            </a:pPr>
            <a:r>
              <a:rPr lang="en-US" dirty="0" smtClean="0"/>
              <a:t>Uniform </a:t>
            </a:r>
            <a:r>
              <a:rPr lang="en-US" dirty="0"/>
              <a:t>commitment across the </a:t>
            </a:r>
            <a:r>
              <a:rPr lang="en-US" dirty="0" smtClean="0"/>
              <a:t>company</a:t>
            </a:r>
            <a:endParaRPr lang="en-US" dirty="0"/>
          </a:p>
          <a:p>
            <a:pPr lvl="0">
              <a:buClr>
                <a:schemeClr val="bg2">
                  <a:lumMod val="75000"/>
                  <a:lumOff val="25000"/>
                </a:schemeClr>
              </a:buClr>
            </a:pPr>
            <a:r>
              <a:rPr lang="en-US" dirty="0" smtClean="0"/>
              <a:t>Communication patterns</a:t>
            </a:r>
            <a:endParaRPr lang="en-US" dirty="0"/>
          </a:p>
          <a:p>
            <a:pPr lvl="0">
              <a:buClr>
                <a:schemeClr val="bg2">
                  <a:lumMod val="75000"/>
                  <a:lumOff val="25000"/>
                </a:schemeClr>
              </a:buClr>
            </a:pPr>
            <a:r>
              <a:rPr lang="en-US" dirty="0" smtClean="0"/>
              <a:t>Corporate </a:t>
            </a:r>
            <a:r>
              <a:rPr lang="en-US" dirty="0"/>
              <a:t>actions</a:t>
            </a:r>
          </a:p>
          <a:p>
            <a:pPr marL="180556" lvl="1" indent="0">
              <a:buClr>
                <a:schemeClr val="bg2">
                  <a:lumMod val="75000"/>
                  <a:lumOff val="25000"/>
                </a:schemeClr>
              </a:buClr>
              <a:buNone/>
            </a:pPr>
            <a:endParaRPr lang="en-US" dirty="0"/>
          </a:p>
        </p:txBody>
      </p:sp>
    </p:spTree>
    <p:custDataLst>
      <p:tags r:id="rId1"/>
    </p:custDataLst>
    <p:extLst>
      <p:ext uri="{BB962C8B-B14F-4D97-AF65-F5344CB8AC3E}">
        <p14:creationId xmlns:p14="http://schemas.microsoft.com/office/powerpoint/2010/main" val="1428831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6187" y="158188"/>
            <a:ext cx="8579796" cy="404463"/>
          </a:xfrm>
        </p:spPr>
        <p:txBody>
          <a:bodyPr/>
          <a:lstStyle/>
          <a:p>
            <a:r>
              <a:rPr lang="en-US" dirty="0" smtClean="0"/>
              <a:t>How to measure culture - interviews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35</a:t>
            </a:fld>
            <a:endParaRPr lang="en-US" sz="1000" dirty="0">
              <a:latin typeface="Times New Roman" pitchFamily="18" charset="0"/>
            </a:endParaRPr>
          </a:p>
        </p:txBody>
      </p:sp>
      <p:sp>
        <p:nvSpPr>
          <p:cNvPr id="2" name="Content Placeholder 1"/>
          <p:cNvSpPr>
            <a:spLocks noGrp="1"/>
          </p:cNvSpPr>
          <p:nvPr>
            <p:ph idx="1"/>
          </p:nvPr>
        </p:nvSpPr>
        <p:spPr>
          <a:xfrm>
            <a:off x="249068" y="632298"/>
            <a:ext cx="8669547" cy="3970774"/>
          </a:xfrm>
        </p:spPr>
        <p:txBody>
          <a:bodyPr/>
          <a:lstStyle/>
          <a:p>
            <a:pPr lvl="0">
              <a:buClr>
                <a:schemeClr val="bg2">
                  <a:lumMod val="75000"/>
                  <a:lumOff val="25000"/>
                </a:schemeClr>
              </a:buClr>
            </a:pPr>
            <a:r>
              <a:rPr lang="en-US" dirty="0" smtClean="0"/>
              <a:t>Don’t rely too much on external trappings</a:t>
            </a:r>
          </a:p>
          <a:p>
            <a:pPr lvl="1">
              <a:buClr>
                <a:schemeClr val="bg2">
                  <a:lumMod val="75000"/>
                  <a:lumOff val="25000"/>
                </a:schemeClr>
              </a:buClr>
            </a:pPr>
            <a:r>
              <a:rPr lang="en-US" dirty="0" smtClean="0"/>
              <a:t>“we </a:t>
            </a:r>
            <a:r>
              <a:rPr lang="en-US" dirty="0"/>
              <a:t>have 100% retention, but are we retaining the people that are crap and we really need to fire them, but we don't really like to fire people, so we just move them around all the </a:t>
            </a:r>
            <a:r>
              <a:rPr lang="en-US" dirty="0" smtClean="0"/>
              <a:t>time”</a:t>
            </a:r>
          </a:p>
          <a:p>
            <a:pPr lvl="0">
              <a:buClr>
                <a:schemeClr val="bg2">
                  <a:lumMod val="75000"/>
                  <a:lumOff val="25000"/>
                </a:schemeClr>
              </a:buClr>
            </a:pPr>
            <a:r>
              <a:rPr lang="en-US" dirty="0" smtClean="0"/>
              <a:t>Don’t rely on mission statements and employees’ code of conduct</a:t>
            </a:r>
          </a:p>
          <a:p>
            <a:pPr lvl="1">
              <a:buClr>
                <a:schemeClr val="bg2">
                  <a:lumMod val="75000"/>
                  <a:lumOff val="25000"/>
                </a:schemeClr>
              </a:buClr>
            </a:pPr>
            <a:r>
              <a:rPr lang="en-US" dirty="0" smtClean="0"/>
              <a:t>“so </a:t>
            </a:r>
            <a:r>
              <a:rPr lang="en-US" dirty="0"/>
              <a:t>much focused on the behavior that aren’t acceptable and compliant and they look very similar from company to </a:t>
            </a:r>
            <a:r>
              <a:rPr lang="en-US" dirty="0" smtClean="0"/>
              <a:t>company”</a:t>
            </a:r>
          </a:p>
          <a:p>
            <a:pPr lvl="1">
              <a:buClr>
                <a:schemeClr val="bg2">
                  <a:lumMod val="75000"/>
                  <a:lumOff val="25000"/>
                </a:schemeClr>
              </a:buClr>
            </a:pPr>
            <a:r>
              <a:rPr lang="en-US" dirty="0" smtClean="0"/>
              <a:t>“At </a:t>
            </a:r>
            <a:r>
              <a:rPr lang="en-US" dirty="0"/>
              <a:t>XXX, they were very good at talking about it and having that vision and getting it out there and communicating it clearly. It was just the implementation where they </a:t>
            </a:r>
            <a:r>
              <a:rPr lang="en-US" dirty="0" smtClean="0"/>
              <a:t>sucked”</a:t>
            </a:r>
          </a:p>
          <a:p>
            <a:pPr lvl="1">
              <a:buClr>
                <a:schemeClr val="bg2">
                  <a:lumMod val="75000"/>
                  <a:lumOff val="25000"/>
                </a:schemeClr>
              </a:buClr>
            </a:pPr>
            <a:r>
              <a:rPr lang="en-US" dirty="0" smtClean="0"/>
              <a:t>Only </a:t>
            </a:r>
            <a:r>
              <a:rPr lang="en-US" dirty="0" smtClean="0">
                <a:solidFill>
                  <a:schemeClr val="bg2">
                    <a:lumMod val="50000"/>
                    <a:lumOff val="50000"/>
                  </a:schemeClr>
                </a:solidFill>
              </a:rPr>
              <a:t>51</a:t>
            </a:r>
            <a:r>
              <a:rPr lang="en-US" dirty="0" smtClean="0"/>
              <a:t>% said their current culture tracks their stated goals</a:t>
            </a:r>
          </a:p>
          <a:p>
            <a:pPr>
              <a:buClr>
                <a:schemeClr val="bg2">
                  <a:lumMod val="75000"/>
                  <a:lumOff val="25000"/>
                </a:schemeClr>
              </a:buClr>
            </a:pPr>
            <a:r>
              <a:rPr lang="en-US" dirty="0" smtClean="0"/>
              <a:t>Conclusion: given the multi-dimensional nature of culture, use the proxy that picks the narrow sub-culture you are after (e.g., compliance culture) or use multiple measures.</a:t>
            </a:r>
          </a:p>
          <a:p>
            <a:pPr lvl="1"/>
            <a:endParaRPr lang="en-US" dirty="0" smtClean="0"/>
          </a:p>
          <a:p>
            <a:pPr lvl="1"/>
            <a:endParaRPr lang="en-US" dirty="0"/>
          </a:p>
        </p:txBody>
      </p:sp>
    </p:spTree>
    <p:custDataLst>
      <p:tags r:id="rId1"/>
    </p:custDataLst>
    <p:extLst>
      <p:ext uri="{BB962C8B-B14F-4D97-AF65-F5344CB8AC3E}">
        <p14:creationId xmlns:p14="http://schemas.microsoft.com/office/powerpoint/2010/main" val="33788591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9417" y="121506"/>
            <a:ext cx="8579796" cy="404463"/>
          </a:xfrm>
        </p:spPr>
        <p:txBody>
          <a:bodyPr/>
          <a:lstStyle/>
          <a:p>
            <a:r>
              <a:rPr lang="en-US" dirty="0" smtClean="0"/>
              <a:t>Conclusions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36</a:t>
            </a:fld>
            <a:endParaRPr lang="en-US" sz="1000" dirty="0">
              <a:latin typeface="Times New Roman" pitchFamily="18" charset="0"/>
            </a:endParaRPr>
          </a:p>
        </p:txBody>
      </p:sp>
      <p:sp>
        <p:nvSpPr>
          <p:cNvPr id="2" name="Content Placeholder 1"/>
          <p:cNvSpPr>
            <a:spLocks noGrp="1"/>
          </p:cNvSpPr>
          <p:nvPr>
            <p:ph idx="1"/>
          </p:nvPr>
        </p:nvSpPr>
        <p:spPr>
          <a:xfrm>
            <a:off x="136188" y="875488"/>
            <a:ext cx="8782428" cy="3727583"/>
          </a:xfrm>
        </p:spPr>
        <p:txBody>
          <a:bodyPr/>
          <a:lstStyle/>
          <a:p>
            <a:pPr>
              <a:buClr>
                <a:schemeClr val="bg2">
                  <a:lumMod val="75000"/>
                  <a:lumOff val="25000"/>
                </a:schemeClr>
              </a:buClr>
            </a:pPr>
            <a:r>
              <a:rPr lang="en-US" dirty="0" smtClean="0"/>
              <a:t> Corporate culture is a first order driver of firm value, profitability, M&amp;A decisions,  risk taking, short termism, ethical behavior and real earnings management</a:t>
            </a:r>
          </a:p>
          <a:p>
            <a:pPr>
              <a:buClr>
                <a:schemeClr val="bg2">
                  <a:lumMod val="75000"/>
                  <a:lumOff val="25000"/>
                </a:schemeClr>
              </a:buClr>
            </a:pPr>
            <a:r>
              <a:rPr lang="en-US" dirty="0" smtClean="0"/>
              <a:t> Current leadership has the biggest influence on culture </a:t>
            </a:r>
          </a:p>
          <a:p>
            <a:pPr>
              <a:buClr>
                <a:schemeClr val="bg2">
                  <a:lumMod val="75000"/>
                  <a:lumOff val="25000"/>
                </a:schemeClr>
              </a:buClr>
            </a:pPr>
            <a:r>
              <a:rPr lang="en-US" dirty="0" smtClean="0"/>
              <a:t> Compensation and governance can amplify existing culture</a:t>
            </a:r>
          </a:p>
          <a:p>
            <a:pPr>
              <a:buClr>
                <a:schemeClr val="bg2">
                  <a:lumMod val="75000"/>
                  <a:lumOff val="25000"/>
                </a:schemeClr>
              </a:buClr>
            </a:pPr>
            <a:r>
              <a:rPr lang="en-US" dirty="0" smtClean="0"/>
              <a:t> Despite its importance, the area remains highly under researched</a:t>
            </a:r>
          </a:p>
          <a:p>
            <a:pPr>
              <a:buClr>
                <a:schemeClr val="bg2">
                  <a:lumMod val="75000"/>
                  <a:lumOff val="25000"/>
                </a:schemeClr>
              </a:buClr>
            </a:pPr>
            <a:r>
              <a:rPr lang="en-US" dirty="0" smtClean="0"/>
              <a:t> Perhaps the barrier is measurement.  We have tried to provide ideas on how to try and gauge culture from publicly available data</a:t>
            </a:r>
          </a:p>
          <a:p>
            <a:pPr>
              <a:buClr>
                <a:schemeClr val="bg2">
                  <a:lumMod val="75000"/>
                  <a:lumOff val="25000"/>
                </a:schemeClr>
              </a:buClr>
            </a:pPr>
            <a:r>
              <a:rPr lang="en-US" dirty="0"/>
              <a:t> </a:t>
            </a:r>
            <a:r>
              <a:rPr lang="en-US" dirty="0" smtClean="0"/>
              <a:t>Coming up with valid measures and archival validation of some of our findings is a potential next step for the field</a:t>
            </a:r>
          </a:p>
          <a:p>
            <a:pPr>
              <a:buClr>
                <a:schemeClr val="bg2">
                  <a:lumMod val="75000"/>
                  <a:lumOff val="25000"/>
                </a:schemeClr>
              </a:buClr>
            </a:pPr>
            <a:r>
              <a:rPr lang="en-US" dirty="0"/>
              <a:t> </a:t>
            </a:r>
            <a:r>
              <a:rPr lang="en-US" dirty="0" smtClean="0"/>
              <a:t>We have lots more qualitative and quantitative data that await analysis!</a:t>
            </a:r>
          </a:p>
          <a:p>
            <a:endParaRPr lang="en-US" dirty="0"/>
          </a:p>
          <a:p>
            <a:pPr lvl="1"/>
            <a:endParaRPr lang="en-US" dirty="0" smtClean="0"/>
          </a:p>
        </p:txBody>
      </p:sp>
    </p:spTree>
    <p:custDataLst>
      <p:tags r:id="rId1"/>
    </p:custDataLst>
    <p:extLst>
      <p:ext uri="{BB962C8B-B14F-4D97-AF65-F5344CB8AC3E}">
        <p14:creationId xmlns:p14="http://schemas.microsoft.com/office/powerpoint/2010/main" val="3894086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9417" y="121506"/>
            <a:ext cx="8579796" cy="404463"/>
          </a:xfrm>
        </p:spPr>
        <p:txBody>
          <a:bodyPr/>
          <a:lstStyle/>
          <a:p>
            <a:r>
              <a:rPr lang="en-US" dirty="0" smtClean="0"/>
              <a:t>Conclusions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37</a:t>
            </a:fld>
            <a:endParaRPr lang="en-US" sz="1000" dirty="0">
              <a:latin typeface="Times New Roman" pitchFamily="18" charset="0"/>
            </a:endParaRPr>
          </a:p>
        </p:txBody>
      </p:sp>
      <p:sp>
        <p:nvSpPr>
          <p:cNvPr id="2" name="Content Placeholder 1"/>
          <p:cNvSpPr>
            <a:spLocks noGrp="1"/>
          </p:cNvSpPr>
          <p:nvPr>
            <p:ph idx="1"/>
          </p:nvPr>
        </p:nvSpPr>
        <p:spPr>
          <a:xfrm>
            <a:off x="527050" y="875488"/>
            <a:ext cx="7435850" cy="3727583"/>
          </a:xfrm>
        </p:spPr>
        <p:txBody>
          <a:bodyPr/>
          <a:lstStyle/>
          <a:p>
            <a:pPr marL="0" indent="0">
              <a:buNone/>
            </a:pPr>
            <a:endParaRPr lang="en-US" i="1" dirty="0" smtClean="0"/>
          </a:p>
          <a:p>
            <a:pPr marL="0" indent="0">
              <a:buNone/>
            </a:pPr>
            <a:endParaRPr lang="en-US" i="1" dirty="0"/>
          </a:p>
          <a:p>
            <a:pPr marL="0" indent="0">
              <a:buNone/>
            </a:pPr>
            <a:r>
              <a:rPr lang="en-US" i="1" dirty="0" smtClean="0"/>
              <a:t>The </a:t>
            </a:r>
            <a:r>
              <a:rPr lang="en-US" i="1" dirty="0"/>
              <a:t>most significant offense to the </a:t>
            </a:r>
            <a:r>
              <a:rPr lang="en-US" i="1" dirty="0" err="1"/>
              <a:t>Coasean</a:t>
            </a:r>
            <a:r>
              <a:rPr lang="en-US" i="1" dirty="0"/>
              <a:t> tradition … is the downgrading of honest descriptive work… A statistical or historical investigation that does not pretend to identify a causal relationship but does illuminate facts that need further exploration is what I would regard as something that is vintage </a:t>
            </a:r>
            <a:r>
              <a:rPr lang="en-US" i="1" dirty="0" err="1"/>
              <a:t>Coasean</a:t>
            </a:r>
            <a:r>
              <a:rPr lang="en-US" i="1" dirty="0"/>
              <a:t> tradition</a:t>
            </a:r>
            <a:r>
              <a:rPr lang="en-US" i="1" dirty="0" smtClean="0"/>
              <a:t>.</a:t>
            </a:r>
          </a:p>
          <a:p>
            <a:pPr marL="0" indent="0">
              <a:buNone/>
            </a:pPr>
            <a:endParaRPr lang="en-US" dirty="0"/>
          </a:p>
          <a:p>
            <a:pPr marL="0" indent="0" algn="r">
              <a:buNone/>
            </a:pPr>
            <a:r>
              <a:rPr lang="en-US" sz="1600" dirty="0"/>
              <a:t>Sam </a:t>
            </a:r>
            <a:r>
              <a:rPr lang="en-US" sz="1600" dirty="0" err="1"/>
              <a:t>Peltzman</a:t>
            </a:r>
            <a:r>
              <a:rPr lang="en-US" sz="1600" dirty="0"/>
              <a:t>, September 16, </a:t>
            </a:r>
            <a:r>
              <a:rPr lang="en-US" sz="1600" dirty="0" smtClean="0"/>
              <a:t>2015 </a:t>
            </a:r>
            <a:endParaRPr lang="en-US" sz="1600" dirty="0"/>
          </a:p>
          <a:p>
            <a:pPr marL="0" indent="0">
              <a:buNone/>
            </a:pPr>
            <a:endParaRPr lang="en-US" dirty="0"/>
          </a:p>
          <a:p>
            <a:pPr lvl="1"/>
            <a:endParaRPr lang="en-US" dirty="0" smtClean="0"/>
          </a:p>
        </p:txBody>
      </p:sp>
    </p:spTree>
    <p:custDataLst>
      <p:tags r:id="rId1"/>
    </p:custDataLst>
    <p:extLst>
      <p:ext uri="{BB962C8B-B14F-4D97-AF65-F5344CB8AC3E}">
        <p14:creationId xmlns:p14="http://schemas.microsoft.com/office/powerpoint/2010/main" val="2421608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The VW episode</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4</a:t>
            </a:fld>
            <a:endParaRPr lang="en-US" sz="1000" dirty="0">
              <a:latin typeface="Times New Roman" pitchFamily="18"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bwMode="auto">
          <a:xfrm>
            <a:off x="452050" y="623141"/>
            <a:ext cx="3358712" cy="4040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123060" y="1215410"/>
            <a:ext cx="4182454" cy="1015663"/>
          </a:xfrm>
          <a:prstGeom prst="rect">
            <a:avLst/>
          </a:prstGeom>
        </p:spPr>
        <p:txBody>
          <a:bodyPr wrap="square">
            <a:spAutoFit/>
          </a:bodyPr>
          <a:lstStyle/>
          <a:p>
            <a:pPr lvl="1"/>
            <a:r>
              <a:rPr lang="en-US" sz="2000" dirty="0" smtClean="0"/>
              <a:t>“Chairman </a:t>
            </a:r>
            <a:r>
              <a:rPr lang="en-US" sz="2000" dirty="0" err="1" smtClean="0"/>
              <a:t>Winterkorn</a:t>
            </a:r>
            <a:r>
              <a:rPr lang="en-US" sz="2000" dirty="0" smtClean="0"/>
              <a:t> created a corporate culture that flourished in the fraud.”</a:t>
            </a:r>
            <a:endParaRPr lang="en-US" sz="2000" dirty="0"/>
          </a:p>
        </p:txBody>
      </p:sp>
    </p:spTree>
    <p:custDataLst>
      <p:tags r:id="rId1"/>
    </p:custDataLst>
    <p:extLst>
      <p:ext uri="{BB962C8B-B14F-4D97-AF65-F5344CB8AC3E}">
        <p14:creationId xmlns:p14="http://schemas.microsoft.com/office/powerpoint/2010/main" val="817307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workplace controversy</a:t>
            </a:r>
            <a:endParaRPr lang="en-US" dirty="0"/>
          </a:p>
        </p:txBody>
      </p:sp>
      <p:sp>
        <p:nvSpPr>
          <p:cNvPr id="4" name="Slide Number Placeholder 3"/>
          <p:cNvSpPr>
            <a:spLocks noGrp="1"/>
          </p:cNvSpPr>
          <p:nvPr>
            <p:ph type="sldNum" sz="quarter" idx="10"/>
          </p:nvPr>
        </p:nvSpPr>
        <p:spPr/>
        <p:txBody>
          <a:bodyPr/>
          <a:lstStyle/>
          <a:p>
            <a:pPr>
              <a:defRPr/>
            </a:pPr>
            <a:fld id="{7199CE74-3787-4507-AE52-4D334D83E5E7}"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715392" y="669925"/>
            <a:ext cx="5756079" cy="404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1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Toshiba’s culture and accounting scandal</a:t>
            </a:r>
            <a:endParaRPr lang="en-US" dirty="0"/>
          </a:p>
        </p:txBody>
      </p:sp>
      <p:sp>
        <p:nvSpPr>
          <p:cNvPr id="4" name="Slide Number Placeholder 3"/>
          <p:cNvSpPr>
            <a:spLocks noGrp="1"/>
          </p:cNvSpPr>
          <p:nvPr>
            <p:ph type="sldNum" sz="quarter" idx="10"/>
          </p:nvPr>
        </p:nvSpPr>
        <p:spPr/>
        <p:txBody>
          <a:bodyPr/>
          <a:lstStyle/>
          <a:p>
            <a:pPr>
              <a:defRPr/>
            </a:pPr>
            <a:fld id="{7199CE74-3787-4507-AE52-4D334D83E5E7}" type="slidenum">
              <a:rPr lang="en-US" smtClean="0"/>
              <a:pPr>
                <a:defRPr/>
              </a:pPr>
              <a:t>6</a:t>
            </a:fld>
            <a:endParaRPr lang="en-US" dirty="0"/>
          </a:p>
        </p:txBody>
      </p:sp>
      <p:pic>
        <p:nvPicPr>
          <p:cNvPr id="1026" name="Picture 2"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b="21487"/>
          <a:stretch/>
        </p:blipFill>
        <p:spPr bwMode="auto">
          <a:xfrm>
            <a:off x="2459715" y="650640"/>
            <a:ext cx="4164184" cy="4066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9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9757" y="158189"/>
            <a:ext cx="9019760" cy="254285"/>
          </a:xfrm>
        </p:spPr>
        <p:txBody>
          <a:bodyPr/>
          <a:lstStyle/>
          <a:p>
            <a:r>
              <a:rPr lang="en-US" dirty="0" smtClean="0"/>
              <a:t>Systematic analysis of corporate culture just emerging in fin/econ/</a:t>
            </a:r>
            <a:r>
              <a:rPr lang="en-US" dirty="0" err="1" smtClean="0"/>
              <a:t>acctg</a:t>
            </a:r>
            <a:r>
              <a:rPr lang="en-US" dirty="0" smtClean="0"/>
              <a:t>.</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7</a:t>
            </a:fld>
            <a:endParaRPr lang="en-US" sz="1000" dirty="0">
              <a:latin typeface="Times New Roman" pitchFamily="18" charset="0"/>
            </a:endParaRPr>
          </a:p>
        </p:txBody>
      </p:sp>
      <p:sp>
        <p:nvSpPr>
          <p:cNvPr id="2" name="Content Placeholder 1"/>
          <p:cNvSpPr>
            <a:spLocks noGrp="1"/>
          </p:cNvSpPr>
          <p:nvPr>
            <p:ph idx="1"/>
          </p:nvPr>
        </p:nvSpPr>
        <p:spPr/>
        <p:txBody>
          <a:bodyPr/>
          <a:lstStyle/>
          <a:p>
            <a:pPr>
              <a:buClr>
                <a:schemeClr val="bg2">
                  <a:lumMod val="75000"/>
                  <a:lumOff val="25000"/>
                </a:schemeClr>
              </a:buClr>
            </a:pPr>
            <a:r>
              <a:rPr lang="en-US" dirty="0"/>
              <a:t> </a:t>
            </a:r>
            <a:r>
              <a:rPr lang="en-US" dirty="0" smtClean="0"/>
              <a:t>A handful of papers</a:t>
            </a:r>
          </a:p>
          <a:p>
            <a:pPr lvl="1">
              <a:buClr>
                <a:schemeClr val="bg2">
                  <a:lumMod val="75000"/>
                  <a:lumOff val="25000"/>
                </a:schemeClr>
              </a:buClr>
            </a:pPr>
            <a:r>
              <a:rPr lang="en-US" dirty="0" smtClean="0"/>
              <a:t>Some theoretical (e.g., Kreps 1990, </a:t>
            </a:r>
            <a:r>
              <a:rPr lang="en-US" dirty="0" err="1" smtClean="0"/>
              <a:t>Lazear</a:t>
            </a:r>
            <a:r>
              <a:rPr lang="en-US" dirty="0" smtClean="0"/>
              <a:t> 1995, </a:t>
            </a:r>
            <a:r>
              <a:rPr lang="en-US" dirty="0" err="1" smtClean="0"/>
              <a:t>Hermalin</a:t>
            </a:r>
            <a:r>
              <a:rPr lang="en-US" dirty="0" smtClean="0"/>
              <a:t> 2001)</a:t>
            </a:r>
          </a:p>
          <a:p>
            <a:pPr lvl="1">
              <a:buClr>
                <a:schemeClr val="bg2">
                  <a:lumMod val="75000"/>
                  <a:lumOff val="25000"/>
                </a:schemeClr>
              </a:buClr>
            </a:pPr>
            <a:r>
              <a:rPr lang="en-US" dirty="0" smtClean="0"/>
              <a:t>Many culture frameworks (e.g., O’Reilly et al. 1996, Cameron et al. 2006)</a:t>
            </a:r>
          </a:p>
          <a:p>
            <a:pPr lvl="1">
              <a:buClr>
                <a:schemeClr val="bg2">
                  <a:lumMod val="75000"/>
                  <a:lumOff val="25000"/>
                </a:schemeClr>
              </a:buClr>
            </a:pPr>
            <a:r>
              <a:rPr lang="en-US" dirty="0" smtClean="0"/>
              <a:t>A few published empirical pieces (e.g., </a:t>
            </a:r>
            <a:r>
              <a:rPr lang="en-US" dirty="0" err="1" smtClean="0"/>
              <a:t>Guiso</a:t>
            </a:r>
            <a:r>
              <a:rPr lang="en-US" dirty="0" smtClean="0"/>
              <a:t> et al. 2006, 2015; Davidson et al 2015, JFE culture issue 2015)</a:t>
            </a:r>
          </a:p>
          <a:p>
            <a:pPr lvl="1">
              <a:buClr>
                <a:schemeClr val="bg2">
                  <a:lumMod val="75000"/>
                  <a:lumOff val="25000"/>
                </a:schemeClr>
              </a:buClr>
            </a:pPr>
            <a:r>
              <a:rPr lang="en-US" dirty="0" smtClean="0"/>
              <a:t>A handful of working papers (e.g., </a:t>
            </a:r>
            <a:r>
              <a:rPr lang="en-US" dirty="0" err="1" smtClean="0"/>
              <a:t>Bargeron</a:t>
            </a:r>
            <a:r>
              <a:rPr lang="en-US" dirty="0" smtClean="0"/>
              <a:t> et al. 2012, </a:t>
            </a:r>
            <a:r>
              <a:rPr lang="en-US" dirty="0" err="1" smtClean="0"/>
              <a:t>Bereskin</a:t>
            </a:r>
            <a:r>
              <a:rPr lang="en-US" dirty="0" smtClean="0"/>
              <a:t> et al. 2012, Popadak 2015, Kedia, Luo, Rajgopal 2015)</a:t>
            </a:r>
          </a:p>
          <a:p>
            <a:pPr>
              <a:buClr>
                <a:schemeClr val="bg2">
                  <a:lumMod val="75000"/>
                  <a:lumOff val="25000"/>
                </a:schemeClr>
              </a:buClr>
            </a:pPr>
            <a:r>
              <a:rPr lang="en-US" dirty="0" smtClean="0"/>
              <a:t>Several barriers to advancement of this literature</a:t>
            </a:r>
          </a:p>
          <a:p>
            <a:pPr lvl="1">
              <a:buClr>
                <a:schemeClr val="bg2">
                  <a:lumMod val="75000"/>
                  <a:lumOff val="25000"/>
                </a:schemeClr>
              </a:buClr>
            </a:pPr>
            <a:r>
              <a:rPr lang="en-US" dirty="0" smtClean="0"/>
              <a:t>No consensus on definition</a:t>
            </a:r>
          </a:p>
          <a:p>
            <a:pPr lvl="1">
              <a:buClr>
                <a:schemeClr val="bg2">
                  <a:lumMod val="75000"/>
                  <a:lumOff val="25000"/>
                </a:schemeClr>
              </a:buClr>
            </a:pPr>
            <a:r>
              <a:rPr lang="en-US" dirty="0" smtClean="0"/>
              <a:t>Is it a first-order driver of value worth exploring?</a:t>
            </a:r>
          </a:p>
          <a:p>
            <a:pPr lvl="1">
              <a:buClr>
                <a:schemeClr val="bg2">
                  <a:lumMod val="75000"/>
                  <a:lumOff val="25000"/>
                </a:schemeClr>
              </a:buClr>
            </a:pPr>
            <a:r>
              <a:rPr lang="en-US" dirty="0" smtClean="0"/>
              <a:t>How does culture originate, how sustained, consequences of in/effective corporate cultures? </a:t>
            </a:r>
          </a:p>
          <a:p>
            <a:pPr lvl="1">
              <a:buClr>
                <a:schemeClr val="bg2">
                  <a:lumMod val="75000"/>
                  <a:lumOff val="25000"/>
                </a:schemeClr>
              </a:buClr>
            </a:pPr>
            <a:r>
              <a:rPr lang="en-US" dirty="0" smtClean="0"/>
              <a:t>Considerable difficulties with empirical measurement</a:t>
            </a:r>
          </a:p>
          <a:p>
            <a:pPr marL="180556" lvl="1" indent="0">
              <a:buClr>
                <a:schemeClr val="bg2">
                  <a:lumMod val="75000"/>
                  <a:lumOff val="25000"/>
                </a:schemeClr>
              </a:buClr>
              <a:buNone/>
            </a:pPr>
            <a:endParaRPr lang="en-US" dirty="0"/>
          </a:p>
        </p:txBody>
      </p:sp>
    </p:spTree>
    <p:custDataLst>
      <p:tags r:id="rId1"/>
    </p:custDataLst>
    <p:extLst>
      <p:ext uri="{BB962C8B-B14F-4D97-AF65-F5344CB8AC3E}">
        <p14:creationId xmlns:p14="http://schemas.microsoft.com/office/powerpoint/2010/main" val="1291699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We take a first crack at this problem via a field study</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8</a:t>
            </a:fld>
            <a:endParaRPr lang="en-US" sz="1000" dirty="0">
              <a:latin typeface="Times New Roman" pitchFamily="18" charset="0"/>
            </a:endParaRPr>
          </a:p>
        </p:txBody>
      </p:sp>
      <p:sp>
        <p:nvSpPr>
          <p:cNvPr id="2" name="Content Placeholder 1"/>
          <p:cNvSpPr>
            <a:spLocks noGrp="1"/>
          </p:cNvSpPr>
          <p:nvPr>
            <p:ph idx="1"/>
          </p:nvPr>
        </p:nvSpPr>
        <p:spPr/>
        <p:txBody>
          <a:bodyPr/>
          <a:lstStyle/>
          <a:p>
            <a:pPr>
              <a:buClr>
                <a:schemeClr val="bg2">
                  <a:lumMod val="75000"/>
                  <a:lumOff val="25000"/>
                </a:schemeClr>
              </a:buClr>
            </a:pPr>
            <a:r>
              <a:rPr lang="en-US" dirty="0" smtClean="0"/>
              <a:t>Questions we explore:</a:t>
            </a:r>
          </a:p>
          <a:p>
            <a:pPr lvl="1">
              <a:buClr>
                <a:schemeClr val="bg2">
                  <a:lumMod val="75000"/>
                  <a:lumOff val="25000"/>
                </a:schemeClr>
              </a:buClr>
            </a:pPr>
            <a:r>
              <a:rPr lang="en-US" dirty="0"/>
              <a:t>What is corporate </a:t>
            </a:r>
            <a:r>
              <a:rPr lang="en-US" dirty="0" smtClean="0"/>
              <a:t>culture? How </a:t>
            </a:r>
            <a:r>
              <a:rPr lang="en-US" dirty="0"/>
              <a:t>important is corporate culture?</a:t>
            </a:r>
          </a:p>
          <a:p>
            <a:pPr lvl="1">
              <a:buClr>
                <a:schemeClr val="bg2">
                  <a:lumMod val="75000"/>
                  <a:lumOff val="25000"/>
                </a:schemeClr>
              </a:buClr>
            </a:pPr>
            <a:r>
              <a:rPr lang="en-US" dirty="0"/>
              <a:t>What mechanisms underlie the creation and effectiveness of corporate culture? </a:t>
            </a:r>
            <a:endParaRPr lang="en-US" dirty="0" smtClean="0"/>
          </a:p>
          <a:p>
            <a:pPr lvl="1">
              <a:buClr>
                <a:schemeClr val="bg2">
                  <a:lumMod val="75000"/>
                  <a:lumOff val="25000"/>
                </a:schemeClr>
              </a:buClr>
            </a:pPr>
            <a:r>
              <a:rPr lang="en-US" dirty="0" smtClean="0"/>
              <a:t>How </a:t>
            </a:r>
            <a:r>
              <a:rPr lang="en-US" dirty="0"/>
              <a:t>do other corporate policies (e.g., compensation) reinforce or work against culture?</a:t>
            </a:r>
          </a:p>
          <a:p>
            <a:pPr lvl="1">
              <a:buClr>
                <a:schemeClr val="bg2">
                  <a:lumMod val="75000"/>
                  <a:lumOff val="25000"/>
                </a:schemeClr>
              </a:buClr>
            </a:pPr>
            <a:r>
              <a:rPr lang="en-US" dirty="0"/>
              <a:t>What aspects of business performance does corporate culture affect</a:t>
            </a:r>
            <a:r>
              <a:rPr lang="en-US" dirty="0" smtClean="0"/>
              <a:t>?</a:t>
            </a:r>
          </a:p>
          <a:p>
            <a:pPr lvl="1">
              <a:buClr>
                <a:schemeClr val="bg2">
                  <a:lumMod val="75000"/>
                  <a:lumOff val="25000"/>
                </a:schemeClr>
              </a:buClr>
            </a:pPr>
            <a:r>
              <a:rPr lang="en-US" dirty="0" smtClean="0"/>
              <a:t> </a:t>
            </a:r>
            <a:r>
              <a:rPr lang="en-US" dirty="0"/>
              <a:t>Does culture impact corporate risk-taking, </a:t>
            </a:r>
            <a:r>
              <a:rPr lang="en-US" dirty="0" smtClean="0"/>
              <a:t>growth, financial </a:t>
            </a:r>
            <a:r>
              <a:rPr lang="en-US" dirty="0"/>
              <a:t>and tax reporting, whether employees take a long-run view, or corporate ethics? </a:t>
            </a:r>
          </a:p>
          <a:p>
            <a:pPr lvl="1">
              <a:buClr>
                <a:schemeClr val="bg2">
                  <a:lumMod val="75000"/>
                  <a:lumOff val="25000"/>
                </a:schemeClr>
              </a:buClr>
            </a:pPr>
            <a:r>
              <a:rPr lang="en-US" dirty="0"/>
              <a:t>Are the upside benefits of effective culture greater than the downside costs of ineffective culture? </a:t>
            </a:r>
          </a:p>
          <a:p>
            <a:pPr lvl="1">
              <a:buClr>
                <a:schemeClr val="bg2">
                  <a:lumMod val="75000"/>
                  <a:lumOff val="25000"/>
                </a:schemeClr>
              </a:buClr>
            </a:pPr>
            <a:r>
              <a:rPr lang="en-US" dirty="0"/>
              <a:t>What deters a firm from having the ideal corporate culture?</a:t>
            </a:r>
          </a:p>
          <a:p>
            <a:pPr lvl="1">
              <a:buClr>
                <a:schemeClr val="bg2">
                  <a:lumMod val="75000"/>
                  <a:lumOff val="25000"/>
                </a:schemeClr>
              </a:buClr>
            </a:pPr>
            <a:r>
              <a:rPr lang="en-US" dirty="0"/>
              <a:t>How can corporate culture be measured?  </a:t>
            </a:r>
            <a:endParaRPr lang="en-US" dirty="0" smtClean="0"/>
          </a:p>
          <a:p>
            <a:pPr lvl="1">
              <a:buClr>
                <a:schemeClr val="bg2">
                  <a:lumMod val="75000"/>
                  <a:lumOff val="25000"/>
                </a:schemeClr>
              </a:buClr>
            </a:pPr>
            <a:r>
              <a:rPr lang="en-US" dirty="0" smtClean="0"/>
              <a:t>Survey is on </a:t>
            </a:r>
            <a:r>
              <a:rPr lang="en-US" dirty="0" smtClean="0">
                <a:solidFill>
                  <a:srgbClr val="FF0000"/>
                </a:solidFill>
                <a:hlinkClick r:id="rId4"/>
              </a:rPr>
              <a:t>http://corpculture.org/survey.htm</a:t>
            </a:r>
            <a:r>
              <a:rPr lang="en-US" dirty="0" smtClean="0">
                <a:solidFill>
                  <a:srgbClr val="FF0000"/>
                </a:solidFill>
              </a:rPr>
              <a:t> </a:t>
            </a:r>
            <a:r>
              <a:rPr lang="en-US" dirty="0" smtClean="0"/>
              <a:t>(just closed on Oct 31)</a:t>
            </a:r>
            <a:endParaRPr lang="en-US" dirty="0"/>
          </a:p>
          <a:p>
            <a:endParaRPr lang="en-US" dirty="0" smtClean="0"/>
          </a:p>
          <a:p>
            <a:pPr marL="180556" lvl="1" indent="0">
              <a:buNone/>
            </a:pPr>
            <a:endParaRPr lang="en-US" dirty="0"/>
          </a:p>
        </p:txBody>
      </p:sp>
    </p:spTree>
    <p:custDataLst>
      <p:tags r:id="rId1"/>
    </p:custDataLst>
    <p:extLst>
      <p:ext uri="{BB962C8B-B14F-4D97-AF65-F5344CB8AC3E}">
        <p14:creationId xmlns:p14="http://schemas.microsoft.com/office/powerpoint/2010/main" val="193446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81439" y="158188"/>
            <a:ext cx="7724075" cy="404463"/>
          </a:xfrm>
        </p:spPr>
        <p:txBody>
          <a:bodyPr/>
          <a:lstStyle/>
          <a:p>
            <a:r>
              <a:rPr lang="en-US" dirty="0" smtClean="0"/>
              <a:t>Field study: strengths and weaknesses</a:t>
            </a:r>
          </a:p>
        </p:txBody>
      </p:sp>
      <p:sp>
        <p:nvSpPr>
          <p:cNvPr id="1229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900">
                <a:solidFill>
                  <a:schemeClr val="tx1"/>
                </a:solidFill>
                <a:latin typeface="Arial" charset="0"/>
              </a:defRPr>
            </a:lvl1pPr>
            <a:lvl2pPr marL="595069" indent="-228872" algn="ctr" eaLnBrk="0" hangingPunct="0">
              <a:defRPr sz="900">
                <a:solidFill>
                  <a:schemeClr val="tx1"/>
                </a:solidFill>
                <a:latin typeface="Arial" charset="0"/>
              </a:defRPr>
            </a:lvl2pPr>
            <a:lvl3pPr marL="915490" indent="-183097" algn="ctr" eaLnBrk="0" hangingPunct="0">
              <a:defRPr sz="900">
                <a:solidFill>
                  <a:schemeClr val="tx1"/>
                </a:solidFill>
                <a:latin typeface="Arial" charset="0"/>
              </a:defRPr>
            </a:lvl3pPr>
            <a:lvl4pPr marL="1281686" indent="-183097" algn="ctr" eaLnBrk="0" hangingPunct="0">
              <a:defRPr sz="900">
                <a:solidFill>
                  <a:schemeClr val="tx1"/>
                </a:solidFill>
                <a:latin typeface="Arial" charset="0"/>
              </a:defRPr>
            </a:lvl4pPr>
            <a:lvl5pPr marL="1647883" indent="-183097" algn="ctr" eaLnBrk="0" hangingPunct="0">
              <a:defRPr sz="900">
                <a:solidFill>
                  <a:schemeClr val="tx1"/>
                </a:solidFill>
                <a:latin typeface="Arial" charset="0"/>
              </a:defRPr>
            </a:lvl5pPr>
            <a:lvl6pPr marL="2014080" indent="-183097" algn="ctr" eaLnBrk="0" fontAlgn="base" hangingPunct="0">
              <a:spcBef>
                <a:spcPct val="0"/>
              </a:spcBef>
              <a:spcAft>
                <a:spcPct val="0"/>
              </a:spcAft>
              <a:defRPr sz="900">
                <a:solidFill>
                  <a:schemeClr val="tx1"/>
                </a:solidFill>
                <a:latin typeface="Arial" charset="0"/>
              </a:defRPr>
            </a:lvl6pPr>
            <a:lvl7pPr marL="2380274" indent="-183097" algn="ctr" eaLnBrk="0" fontAlgn="base" hangingPunct="0">
              <a:spcBef>
                <a:spcPct val="0"/>
              </a:spcBef>
              <a:spcAft>
                <a:spcPct val="0"/>
              </a:spcAft>
              <a:defRPr sz="900">
                <a:solidFill>
                  <a:schemeClr val="tx1"/>
                </a:solidFill>
                <a:latin typeface="Arial" charset="0"/>
              </a:defRPr>
            </a:lvl7pPr>
            <a:lvl8pPr marL="2746470" indent="-183097" algn="ctr" eaLnBrk="0" fontAlgn="base" hangingPunct="0">
              <a:spcBef>
                <a:spcPct val="0"/>
              </a:spcBef>
              <a:spcAft>
                <a:spcPct val="0"/>
              </a:spcAft>
              <a:defRPr sz="900">
                <a:solidFill>
                  <a:schemeClr val="tx1"/>
                </a:solidFill>
                <a:latin typeface="Arial" charset="0"/>
              </a:defRPr>
            </a:lvl8pPr>
            <a:lvl9pPr marL="3112668" indent="-183097" algn="ctr" eaLnBrk="0" fontAlgn="base" hangingPunct="0">
              <a:spcBef>
                <a:spcPct val="0"/>
              </a:spcBef>
              <a:spcAft>
                <a:spcPct val="0"/>
              </a:spcAft>
              <a:defRPr sz="900">
                <a:solidFill>
                  <a:schemeClr val="tx1"/>
                </a:solidFill>
                <a:latin typeface="Arial" charset="0"/>
              </a:defRPr>
            </a:lvl9pPr>
          </a:lstStyle>
          <a:p>
            <a:pPr algn="r">
              <a:defRPr/>
            </a:pPr>
            <a:fld id="{36498C0E-9AEE-4E97-A208-D05A6F8E09CA}" type="slidenum">
              <a:rPr lang="en-US" sz="1000">
                <a:latin typeface="Times New Roman" pitchFamily="18" charset="0"/>
              </a:rPr>
              <a:pPr algn="r">
                <a:defRPr/>
              </a:pPr>
              <a:t>9</a:t>
            </a:fld>
            <a:endParaRPr lang="en-US" sz="1000" dirty="0">
              <a:latin typeface="Times New Roman" pitchFamily="18" charset="0"/>
            </a:endParaRPr>
          </a:p>
        </p:txBody>
      </p:sp>
      <p:sp>
        <p:nvSpPr>
          <p:cNvPr id="2" name="Content Placeholder 1"/>
          <p:cNvSpPr>
            <a:spLocks noGrp="1"/>
          </p:cNvSpPr>
          <p:nvPr>
            <p:ph idx="1"/>
          </p:nvPr>
        </p:nvSpPr>
        <p:spPr/>
        <p:txBody>
          <a:bodyPr/>
          <a:lstStyle/>
          <a:p>
            <a:pPr>
              <a:buClr>
                <a:schemeClr val="bg2">
                  <a:lumMod val="75000"/>
                  <a:lumOff val="25000"/>
                </a:schemeClr>
              </a:buClr>
            </a:pPr>
            <a:r>
              <a:rPr lang="en-US" dirty="0"/>
              <a:t> </a:t>
            </a:r>
            <a:r>
              <a:rPr lang="en-US" dirty="0" smtClean="0"/>
              <a:t>Obligatory but important slide about the methodology</a:t>
            </a:r>
          </a:p>
          <a:p>
            <a:pPr lvl="1">
              <a:buClr>
                <a:schemeClr val="bg2">
                  <a:lumMod val="75000"/>
                  <a:lumOff val="25000"/>
                </a:schemeClr>
              </a:buClr>
            </a:pPr>
            <a:r>
              <a:rPr lang="en-US" dirty="0" smtClean="0"/>
              <a:t>Given the early stage of this literature, interviews and surveys are a great way to address the questions we are interested in</a:t>
            </a:r>
          </a:p>
          <a:p>
            <a:pPr lvl="1">
              <a:buClr>
                <a:schemeClr val="bg2">
                  <a:lumMod val="75000"/>
                  <a:lumOff val="25000"/>
                </a:schemeClr>
              </a:buClr>
            </a:pPr>
            <a:r>
              <a:rPr lang="en-US" dirty="0" smtClean="0"/>
              <a:t>Measurement of corporate culture is in its early stages, good proxies are hard to come by</a:t>
            </a:r>
          </a:p>
          <a:p>
            <a:pPr lvl="1">
              <a:buClr>
                <a:schemeClr val="bg2">
                  <a:lumMod val="75000"/>
                  <a:lumOff val="25000"/>
                </a:schemeClr>
              </a:buClr>
            </a:pPr>
            <a:r>
              <a:rPr lang="en-US" dirty="0" smtClean="0"/>
              <a:t>However, concerns include potential </a:t>
            </a:r>
            <a:r>
              <a:rPr lang="en-US" dirty="0"/>
              <a:t>response bias, limited number of observations, whether questions on a survey instrument are misinterpreted, do respondents do what they say, do they tell the truth, do they recall the most vivid or their most representative </a:t>
            </a:r>
            <a:r>
              <a:rPr lang="en-US" dirty="0" smtClean="0"/>
              <a:t>experience, hard to assert causality </a:t>
            </a:r>
            <a:r>
              <a:rPr lang="en-US" dirty="0"/>
              <a:t>given the one-shot nature of the </a:t>
            </a:r>
            <a:r>
              <a:rPr lang="en-US" dirty="0" smtClean="0"/>
              <a:t>survey.</a:t>
            </a:r>
          </a:p>
          <a:p>
            <a:pPr lvl="1">
              <a:buClr>
                <a:schemeClr val="bg2">
                  <a:lumMod val="75000"/>
                  <a:lumOff val="25000"/>
                </a:schemeClr>
              </a:buClr>
            </a:pPr>
            <a:r>
              <a:rPr lang="en-US" dirty="0" smtClean="0"/>
              <a:t>And, is the survey comprehensive enough to pick up multiple dimensions of culture, will we get the same results if we survey rank and file employees, not CXOs</a:t>
            </a:r>
          </a:p>
          <a:p>
            <a:pPr>
              <a:buClr>
                <a:schemeClr val="bg2">
                  <a:lumMod val="75000"/>
                  <a:lumOff val="25000"/>
                </a:schemeClr>
              </a:buClr>
            </a:pPr>
            <a:r>
              <a:rPr lang="en-US" dirty="0" smtClean="0"/>
              <a:t>Nonetheless, the hope is that insights we gather inform future empirical and theoretical work in the area by unearthing observations that other traditional methods cannot.</a:t>
            </a:r>
            <a:endParaRPr lang="en-US" dirty="0"/>
          </a:p>
          <a:p>
            <a:endParaRPr lang="en-US" dirty="0" smtClean="0"/>
          </a:p>
          <a:p>
            <a:pPr marL="180556" lvl="1" indent="0">
              <a:buNone/>
            </a:pPr>
            <a:endParaRPr lang="en-US" dirty="0"/>
          </a:p>
        </p:txBody>
      </p:sp>
    </p:spTree>
    <p:custDataLst>
      <p:tags r:id="rId1"/>
    </p:custDataLst>
    <p:extLst>
      <p:ext uri="{BB962C8B-B14F-4D97-AF65-F5344CB8AC3E}">
        <p14:creationId xmlns:p14="http://schemas.microsoft.com/office/powerpoint/2010/main" val="30458017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722948"/>
  <p:tag name="CUSTOMCELLBACKCOLOR3" val="-268652"/>
  <p:tag name="DISPLAYDEVICENUMBER" val="True"/>
  <p:tag name="AUTOSIZEGRID" val="True"/>
  <p:tag name="POLLINGCYCLE" val="2"/>
  <p:tag name="INCLUDENONRESPONDERS" val="False"/>
  <p:tag name="CORRECTPOINTVALUE" val="1"/>
  <p:tag name="ZEROBASED" val="False"/>
  <p:tag name="FIBDISPLAYRESULTS" val="True"/>
  <p:tag name="PRRESPONSE1" val="10"/>
  <p:tag name="PRRESPONSE5" val="6"/>
  <p:tag name="PRRESPONSE9" val="2"/>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EXPANDSHOWBAR"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True"/>
  <p:tag name="PRRESPONSE4" val="7"/>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1"/>
  <p:tag name="RACEANIMATIONSPEED" val="3"/>
  <p:tag name="NUMRESPONSES" val="1"/>
  <p:tag name="CUSTOMCELLBACKCOLOR4" val="-8355712"/>
  <p:tag name="PRRESPONSE7" val="4"/>
  <p:tag name="FIBINCLUDEOTHER" val="True"/>
  <p:tag name="DELIMITERS" val="3.1"/>
  <p:tag name="TASKPANEKEY" val="80efa7ec-2e10-4c9e-907a-6dc3f46e8a40"/>
  <p:tag name="WASPOLLED" val="3641BAED818F488D97D5055FA741BEFC"/>
  <p:tag name="TPVERSION" val="5"/>
  <p:tag name="TPFULLVERSION" val="5.3.2.24"/>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ER Print Economics">
  <a:themeElements>
    <a:clrScheme name="ER Print Economics 2">
      <a:dk1>
        <a:srgbClr val="000000"/>
      </a:dk1>
      <a:lt1>
        <a:srgbClr val="FFFFFF"/>
      </a:lt1>
      <a:dk2>
        <a:srgbClr val="000000"/>
      </a:dk2>
      <a:lt2>
        <a:srgbClr val="00225A"/>
      </a:lt2>
      <a:accent1>
        <a:srgbClr val="DC2D19"/>
      </a:accent1>
      <a:accent2>
        <a:srgbClr val="0080BB"/>
      </a:accent2>
      <a:accent3>
        <a:srgbClr val="FFFFFF"/>
      </a:accent3>
      <a:accent4>
        <a:srgbClr val="000000"/>
      </a:accent4>
      <a:accent5>
        <a:srgbClr val="EBADAB"/>
      </a:accent5>
      <a:accent6>
        <a:srgbClr val="0073A9"/>
      </a:accent6>
      <a:hlink>
        <a:srgbClr val="F4B700"/>
      </a:hlink>
      <a:folHlink>
        <a:srgbClr val="008C3F"/>
      </a:folHlink>
    </a:clrScheme>
    <a:fontScheme name="ER Print Economic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1019175"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400" dirty="0" err="1" smtClean="0"/>
        </a:defPPr>
      </a:lstStyle>
    </a:txDef>
  </a:objectDefaults>
  <a:extraClrSchemeLst>
    <a:extraClrScheme>
      <a:clrScheme name="ER Print Economics 1">
        <a:dk1>
          <a:srgbClr val="FBDD7F"/>
        </a:dk1>
        <a:lt1>
          <a:srgbClr val="FFFFFF"/>
        </a:lt1>
        <a:dk2>
          <a:srgbClr val="000000"/>
        </a:dk2>
        <a:lt2>
          <a:srgbClr val="00225A"/>
        </a:lt2>
        <a:accent1>
          <a:srgbClr val="DC2D19"/>
        </a:accent1>
        <a:accent2>
          <a:srgbClr val="0080BB"/>
        </a:accent2>
        <a:accent3>
          <a:srgbClr val="FFFFFF"/>
        </a:accent3>
        <a:accent4>
          <a:srgbClr val="D6BD6C"/>
        </a:accent4>
        <a:accent5>
          <a:srgbClr val="EBADAB"/>
        </a:accent5>
        <a:accent6>
          <a:srgbClr val="0073A9"/>
        </a:accent6>
        <a:hlink>
          <a:srgbClr val="F4B700"/>
        </a:hlink>
        <a:folHlink>
          <a:srgbClr val="008C3F"/>
        </a:folHlink>
      </a:clrScheme>
      <a:clrMap bg1="lt1" tx1="dk1" bg2="lt2" tx2="dk2" accent1="accent1" accent2="accent2" accent3="accent3" accent4="accent4" accent5="accent5" accent6="accent6" hlink="hlink" folHlink="folHlink"/>
    </a:extraClrScheme>
    <a:extraClrScheme>
      <a:clrScheme name="ER Print Economics 2">
        <a:dk1>
          <a:srgbClr val="000000"/>
        </a:dk1>
        <a:lt1>
          <a:srgbClr val="FFFFFF"/>
        </a:lt1>
        <a:dk2>
          <a:srgbClr val="000000"/>
        </a:dk2>
        <a:lt2>
          <a:srgbClr val="00225A"/>
        </a:lt2>
        <a:accent1>
          <a:srgbClr val="DC2D19"/>
        </a:accent1>
        <a:accent2>
          <a:srgbClr val="0080BB"/>
        </a:accent2>
        <a:accent3>
          <a:srgbClr val="FFFFFF"/>
        </a:accent3>
        <a:accent4>
          <a:srgbClr val="000000"/>
        </a:accent4>
        <a:accent5>
          <a:srgbClr val="EBADAB"/>
        </a:accent5>
        <a:accent6>
          <a:srgbClr val="0073A9"/>
        </a:accent6>
        <a:hlink>
          <a:srgbClr val="F4B700"/>
        </a:hlink>
        <a:folHlink>
          <a:srgbClr val="008C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74352</TotalTime>
  <Words>5858</Words>
  <Application>Microsoft Office PowerPoint</Application>
  <PresentationFormat>On-screen Show (16:9)</PresentationFormat>
  <Paragraphs>538</Paragraphs>
  <Slides>37</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SimSun</vt:lpstr>
      <vt:lpstr>Arial</vt:lpstr>
      <vt:lpstr>Arial Narrow</vt:lpstr>
      <vt:lpstr>Times New Roman</vt:lpstr>
      <vt:lpstr>ER Print Economics</vt:lpstr>
      <vt:lpstr>Corporate Culture: Evidence from the Field</vt:lpstr>
      <vt:lpstr>PowerPoint Presentation</vt:lpstr>
      <vt:lpstr>Corporate culture claimed to drive huge failures/successes</vt:lpstr>
      <vt:lpstr>The VW episode</vt:lpstr>
      <vt:lpstr>Amazon workplace controversy</vt:lpstr>
      <vt:lpstr>Toshiba’s culture and accounting scandal</vt:lpstr>
      <vt:lpstr>Systematic analysis of corporate culture just emerging in fin/econ/acctg.</vt:lpstr>
      <vt:lpstr>We take a first crack at this problem via a field study</vt:lpstr>
      <vt:lpstr>Field study: strengths and weaknesses</vt:lpstr>
      <vt:lpstr>Interviews and survey</vt:lpstr>
      <vt:lpstr>What is corporate culture? Interview insights</vt:lpstr>
      <vt:lpstr>What is your corporate culture? Survey question</vt:lpstr>
      <vt:lpstr>What is your corporate culture? Survey question</vt:lpstr>
      <vt:lpstr>91% think culture is important at their firms</vt:lpstr>
      <vt:lpstr>76% place culture in top 3 or 5 value drivers</vt:lpstr>
      <vt:lpstr>Close to a majority would walk away from the deal</vt:lpstr>
      <vt:lpstr>Only 15% say their culture is where it should be</vt:lpstr>
      <vt:lpstr>What deters a firm from getting to an effective culture: poor leadership</vt:lpstr>
      <vt:lpstr>Current CEO is the biggest influence on culture</vt:lpstr>
      <vt:lpstr>Current culture: a deeper understanding</vt:lpstr>
      <vt:lpstr>Factors underlying effective culture: Trust is key</vt:lpstr>
      <vt:lpstr>Underlying effective culture: Coordination/engagement</vt:lpstr>
      <vt:lpstr>Modifiers of culture: Senior mgmt./Board/Comp/Finance</vt:lpstr>
      <vt:lpstr>Modifiers of culture: How  compensation helps and hurts</vt:lpstr>
      <vt:lpstr>Modifiers of culture: How the finance function helps and hurts</vt:lpstr>
      <vt:lpstr>Consequences of effective culture : Risk taking</vt:lpstr>
      <vt:lpstr>52% think culture important for excessive conservatism</vt:lpstr>
      <vt:lpstr>Consequences: Interviews on short termism</vt:lpstr>
      <vt:lpstr>35% will take inferior NPV project</vt:lpstr>
      <vt:lpstr>Culture associated with short termism</vt:lpstr>
      <vt:lpstr>Culture crucially linked to ethical behavior</vt:lpstr>
      <vt:lpstr>77% say effective culture reduces value destruction via real earnings mgmt</vt:lpstr>
      <vt:lpstr>Consequences of effective cultures: productivity/creativity/firm value</vt:lpstr>
      <vt:lpstr>How to measure culture - interviews</vt:lpstr>
      <vt:lpstr>How to measure culture - interviews</vt:lpstr>
      <vt:lpstr>Conclusions</vt:lpstr>
      <vt:lpstr>Conclusions</vt:lpstr>
    </vt:vector>
  </TitlesOfParts>
  <Company>Morgan Stanley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Sector/Industry Name</dc:title>
  <dc:creator>T Harris</dc:creator>
  <cp:lastModifiedBy>Cam Harvey</cp:lastModifiedBy>
  <cp:revision>2524</cp:revision>
  <cp:lastPrinted>2015-01-09T16:22:51Z</cp:lastPrinted>
  <dcterms:created xsi:type="dcterms:W3CDTF">2000-12-07T00:04:21Z</dcterms:created>
  <dcterms:modified xsi:type="dcterms:W3CDTF">2015-11-09T16:57:31Z</dcterms:modified>
</cp:coreProperties>
</file>