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cb9cc560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cb9cc560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cb9cc560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cb9cc560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cb9cc560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cb9cc560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cb9cc560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cb9cc560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i.org/10.1186/s40537-022-00573-8" TargetMode="External"/><Relationship Id="rId4" Type="http://schemas.openxmlformats.org/officeDocument/2006/relationships/hyperlink" Target="https://doi.org/10.1007/s10257-023-00640-4" TargetMode="External"/><Relationship Id="rId5" Type="http://schemas.openxmlformats.org/officeDocument/2006/relationships/hyperlink" Target="https://doi.org/10.1007/978-981-16-5685-9_12" TargetMode="External"/><Relationship Id="rId6" Type="http://schemas.openxmlformats.org/officeDocument/2006/relationships/hyperlink" Target="https://doi.org/10.1007/978-981-16-5685-9_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6121" y="1288890"/>
            <a:ext cx="5776993"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b="1" lang="en-GB" sz="2000">
                <a:latin typeface="Times New Roman"/>
                <a:ea typeface="Times New Roman"/>
                <a:cs typeface="Times New Roman"/>
                <a:sym typeface="Times New Roman"/>
              </a:rPr>
              <a:t>Machine Learning Approach for Quality Prediction</a:t>
            </a:r>
            <a:endParaRPr b="1" sz="2000">
              <a:latin typeface="Times New Roman"/>
              <a:ea typeface="Times New Roman"/>
              <a:cs typeface="Times New Roman"/>
              <a:sym typeface="Times New Roman"/>
            </a:endParaRPr>
          </a:p>
        </p:txBody>
      </p:sp>
      <p:sp>
        <p:nvSpPr>
          <p:cNvPr id="135" name="Google Shape;135;p13"/>
          <p:cNvSpPr txBox="1"/>
          <p:nvPr>
            <p:ph idx="1" type="subTitle"/>
          </p:nvPr>
        </p:nvSpPr>
        <p:spPr>
          <a:xfrm>
            <a:off x="5671325" y="395667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GB" sz="1500">
                <a:latin typeface="Times New Roman"/>
                <a:ea typeface="Times New Roman"/>
                <a:cs typeface="Times New Roman"/>
                <a:sym typeface="Times New Roman"/>
              </a:rPr>
              <a:t>-: Kartik Kamboj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Predictions &amp; Subsequent Actions</a:t>
            </a:r>
            <a:endParaRPr/>
          </a:p>
        </p:txBody>
      </p:sp>
      <p:sp>
        <p:nvSpPr>
          <p:cNvPr id="228" name="Google Shape;22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Fraud score </a:t>
            </a:r>
            <a:endParaRPr/>
          </a:p>
          <a:p>
            <a:pPr indent="-298450" lvl="1" marL="914400" rtl="0" algn="l">
              <a:spcBef>
                <a:spcPts val="0"/>
              </a:spcBef>
              <a:spcAft>
                <a:spcPts val="0"/>
              </a:spcAft>
              <a:buSzPts val="1100"/>
              <a:buChar char="-"/>
            </a:pPr>
            <a:r>
              <a:rPr lang="en-GB"/>
              <a:t>Depicts the likelihood of the listing to be a fake listing</a:t>
            </a:r>
            <a:endParaRPr/>
          </a:p>
          <a:p>
            <a:pPr indent="-298450" lvl="1" marL="914400" rtl="0" algn="l">
              <a:spcBef>
                <a:spcPts val="0"/>
              </a:spcBef>
              <a:spcAft>
                <a:spcPts val="0"/>
              </a:spcAft>
              <a:buSzPts val="1100"/>
              <a:buChar char="-"/>
            </a:pPr>
            <a:r>
              <a:rPr lang="en-GB"/>
              <a:t>Based on most important features determined as part of implementation</a:t>
            </a:r>
            <a:endParaRPr/>
          </a:p>
          <a:p>
            <a:pPr indent="-311150" lvl="0" marL="457200" rtl="0" algn="l">
              <a:spcBef>
                <a:spcPts val="0"/>
              </a:spcBef>
              <a:spcAft>
                <a:spcPts val="0"/>
              </a:spcAft>
              <a:buSzPts val="1300"/>
              <a:buChar char="-"/>
            </a:pPr>
            <a:r>
              <a:rPr lang="en-GB"/>
              <a:t>Listing publishing system takes action based on fraud score</a:t>
            </a:r>
            <a:endParaRPr/>
          </a:p>
          <a:p>
            <a:pPr indent="-298450" lvl="1" marL="914400" rtl="0" algn="l">
              <a:spcBef>
                <a:spcPts val="0"/>
              </a:spcBef>
              <a:spcAft>
                <a:spcPts val="0"/>
              </a:spcAft>
              <a:buSzPts val="1100"/>
              <a:buChar char="-"/>
            </a:pPr>
            <a:r>
              <a:rPr lang="en-GB"/>
              <a:t>The listing can directly go live</a:t>
            </a:r>
            <a:endParaRPr/>
          </a:p>
          <a:p>
            <a:pPr indent="-298450" lvl="1" marL="914400" rtl="0" algn="l">
              <a:spcBef>
                <a:spcPts val="0"/>
              </a:spcBef>
              <a:spcAft>
                <a:spcPts val="0"/>
              </a:spcAft>
              <a:buSzPts val="1100"/>
              <a:buChar char="-"/>
            </a:pPr>
            <a:r>
              <a:rPr lang="en-GB"/>
              <a:t>Listing is blocked</a:t>
            </a:r>
            <a:endParaRPr/>
          </a:p>
          <a:p>
            <a:pPr indent="-298450" lvl="1" marL="914400" rtl="0" algn="l">
              <a:spcBef>
                <a:spcPts val="0"/>
              </a:spcBef>
              <a:spcAft>
                <a:spcPts val="0"/>
              </a:spcAft>
              <a:buSzPts val="1100"/>
              <a:buChar char="-"/>
            </a:pPr>
            <a:r>
              <a:rPr lang="en-GB"/>
              <a:t>Listing is sent to a manual team for evaluation</a:t>
            </a:r>
            <a:endParaRPr/>
          </a:p>
          <a:p>
            <a:pPr indent="-311150" lvl="0" marL="457200" rtl="0" algn="l">
              <a:spcBef>
                <a:spcPts val="0"/>
              </a:spcBef>
              <a:spcAft>
                <a:spcPts val="0"/>
              </a:spcAft>
              <a:buSzPts val="1300"/>
              <a:buChar char="-"/>
            </a:pPr>
            <a:r>
              <a:rPr lang="en-GB"/>
              <a:t>Alignment with business on acceptable fraud on the platform</a:t>
            </a:r>
            <a:endParaRPr/>
          </a:p>
          <a:p>
            <a:pPr indent="-298450" lvl="1" marL="914400" rtl="0" algn="l">
              <a:spcBef>
                <a:spcPts val="0"/>
              </a:spcBef>
              <a:spcAft>
                <a:spcPts val="0"/>
              </a:spcAft>
              <a:buSzPts val="1100"/>
              <a:buChar char="-"/>
            </a:pPr>
            <a:r>
              <a:rPr lang="en-GB"/>
              <a:t>Blocking fake listings might contradict the actual business goals of more/faster listings on the platform</a:t>
            </a:r>
            <a:endParaRPr/>
          </a:p>
          <a:p>
            <a:pPr indent="-298450" lvl="1" marL="914400" rtl="0" algn="l">
              <a:spcBef>
                <a:spcPts val="0"/>
              </a:spcBef>
              <a:spcAft>
                <a:spcPts val="0"/>
              </a:spcAft>
              <a:buSzPts val="1100"/>
              <a:buChar char="-"/>
            </a:pPr>
            <a:r>
              <a:rPr lang="en-GB"/>
              <a:t>Make business team more aware of the fraud situation on platform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improvements</a:t>
            </a:r>
            <a:endParaRPr/>
          </a:p>
        </p:txBody>
      </p:sp>
      <p:sp>
        <p:nvSpPr>
          <p:cNvPr id="234" name="Google Shape;23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Retraining the model with live data</a:t>
            </a:r>
            <a:endParaRPr/>
          </a:p>
          <a:p>
            <a:pPr indent="-311150" lvl="0" marL="457200" rtl="0" algn="l">
              <a:spcBef>
                <a:spcPts val="0"/>
              </a:spcBef>
              <a:spcAft>
                <a:spcPts val="0"/>
              </a:spcAft>
              <a:buSzPts val="1300"/>
              <a:buChar char="-"/>
            </a:pPr>
            <a:r>
              <a:rPr lang="en-GB"/>
              <a:t>Train the model periodically based on changing fraud trends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1049349" y="62881"/>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Segmenting, Personalization, and Targeting Customers in E-commerce</a:t>
            </a:r>
            <a:endParaRPr/>
          </a:p>
        </p:txBody>
      </p:sp>
      <p:sp>
        <p:nvSpPr>
          <p:cNvPr id="240" name="Google Shape;240;p24"/>
          <p:cNvSpPr txBox="1"/>
          <p:nvPr>
            <p:ph idx="1" type="body"/>
          </p:nvPr>
        </p:nvSpPr>
        <p:spPr>
          <a:xfrm>
            <a:off x="1147106" y="875734"/>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sz="1400">
                <a:latin typeface="Arial"/>
                <a:ea typeface="Arial"/>
                <a:cs typeface="Arial"/>
                <a:sym typeface="Arial"/>
              </a:rPr>
              <a:t>With the advent of one-customer strategies, traditional mass marketing is obsolete in this area.</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When someone signs up, part of the demographic info., while searching and clicks all this an algorithm learns and determines and hence more relevant results.</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The returns and how often do they make a purchase are also monitored and in return gives out offers, other discounts, relevant item bought.</a:t>
            </a:r>
            <a:endParaRPr/>
          </a:p>
          <a:p>
            <a:pPr indent="-228600" lvl="0" marL="457200" rtl="0" algn="l">
              <a:lnSpc>
                <a:spcPct val="114999"/>
              </a:lnSpc>
              <a:spcBef>
                <a:spcPts val="0"/>
              </a:spcBef>
              <a:spcAft>
                <a:spcPts val="0"/>
              </a:spcAft>
              <a:buSzPts val="1300"/>
              <a:buNone/>
            </a:pPr>
            <a:r>
              <a:t/>
            </a:r>
            <a:endParaRPr sz="1400">
              <a:latin typeface="Arial"/>
              <a:ea typeface="Arial"/>
              <a:cs typeface="Arial"/>
              <a:sym typeface="Arial"/>
            </a:endParaRPr>
          </a:p>
        </p:txBody>
      </p:sp>
      <p:pic>
        <p:nvPicPr>
          <p:cNvPr descr="A diagram of customer analysis&#10;&#10;Description automatically generated" id="241" name="Google Shape;241;p24"/>
          <p:cNvPicPr preferRelativeResize="0"/>
          <p:nvPr/>
        </p:nvPicPr>
        <p:blipFill rotWithShape="1">
          <a:blip r:embed="rId3">
            <a:alphaModFix/>
          </a:blip>
          <a:srcRect b="0" l="0" r="0" t="0"/>
          <a:stretch/>
        </p:blipFill>
        <p:spPr>
          <a:xfrm>
            <a:off x="1147513" y="3080792"/>
            <a:ext cx="7194883" cy="18544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1124546" y="145599"/>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1212"/>
              <a:buNone/>
            </a:pPr>
            <a:r>
              <a:rPr lang="en-GB" sz="2200">
                <a:solidFill>
                  <a:srgbClr val="92D050"/>
                </a:solidFill>
                <a:latin typeface="Arial"/>
                <a:ea typeface="Arial"/>
                <a:cs typeface="Arial"/>
                <a:sym typeface="Arial"/>
              </a:rPr>
              <a:t>Segmenting, Personalization, and Targeting Customers in E-commerce</a:t>
            </a:r>
            <a:endParaRPr/>
          </a:p>
          <a:p>
            <a:pPr indent="0" lvl="0" marL="0" rtl="0" algn="l">
              <a:lnSpc>
                <a:spcPct val="100000"/>
              </a:lnSpc>
              <a:spcBef>
                <a:spcPts val="0"/>
              </a:spcBef>
              <a:spcAft>
                <a:spcPts val="0"/>
              </a:spcAft>
              <a:buSzPct val="121212"/>
              <a:buNone/>
            </a:pPr>
            <a:br>
              <a:rPr lang="en-GB" sz="2200">
                <a:latin typeface="Arial"/>
                <a:ea typeface="Arial"/>
                <a:cs typeface="Arial"/>
                <a:sym typeface="Arial"/>
              </a:rPr>
            </a:br>
            <a:r>
              <a:rPr lang="en-GB" sz="2200">
                <a:latin typeface="Arial"/>
                <a:ea typeface="Arial"/>
                <a:cs typeface="Arial"/>
                <a:sym typeface="Arial"/>
              </a:rPr>
              <a:t>Implementation</a:t>
            </a:r>
            <a:br>
              <a:rPr lang="en-GB" sz="2200">
                <a:latin typeface="Arial"/>
                <a:ea typeface="Arial"/>
                <a:cs typeface="Arial"/>
                <a:sym typeface="Arial"/>
              </a:rPr>
            </a:br>
            <a:br>
              <a:rPr lang="en-GB"/>
            </a:br>
            <a:br>
              <a:rPr lang="en-GB"/>
            </a:br>
            <a:endParaRPr/>
          </a:p>
        </p:txBody>
      </p:sp>
      <p:sp>
        <p:nvSpPr>
          <p:cNvPr id="247" name="Google Shape;247;p25"/>
          <p:cNvSpPr txBox="1"/>
          <p:nvPr>
            <p:ph idx="1" type="body"/>
          </p:nvPr>
        </p:nvSpPr>
        <p:spPr>
          <a:xfrm>
            <a:off x="1186915" y="1443787"/>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sz="1400">
                <a:latin typeface="Arial"/>
                <a:ea typeface="Arial"/>
                <a:cs typeface="Arial"/>
                <a:sym typeface="Arial"/>
              </a:rPr>
              <a:t>K-means is the most used unsupervised method by partitioning the data points based on euclidean distance.</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Optimal number of clusters can be found using Elbow method using Kmeans library.</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Initialize K-Means model with selected optimal number of clusters</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Visualize the clusters.</a:t>
            </a:r>
            <a:endParaRPr/>
          </a:p>
        </p:txBody>
      </p:sp>
      <p:pic>
        <p:nvPicPr>
          <p:cNvPr descr="A graph with a line&#10;&#10;Description automatically generated" id="248" name="Google Shape;248;p25"/>
          <p:cNvPicPr preferRelativeResize="0"/>
          <p:nvPr/>
        </p:nvPicPr>
        <p:blipFill rotWithShape="1">
          <a:blip r:embed="rId3">
            <a:alphaModFix/>
          </a:blip>
          <a:srcRect b="0" l="0" r="0" t="0"/>
          <a:stretch/>
        </p:blipFill>
        <p:spPr>
          <a:xfrm>
            <a:off x="1216325" y="3000791"/>
            <a:ext cx="2894162" cy="2042551"/>
          </a:xfrm>
          <a:prstGeom prst="rect">
            <a:avLst/>
          </a:prstGeom>
          <a:noFill/>
          <a:ln>
            <a:noFill/>
          </a:ln>
        </p:spPr>
      </p:pic>
      <p:pic>
        <p:nvPicPr>
          <p:cNvPr descr="A chart of colored dots&#10;&#10;Description automatically generated" id="249" name="Google Shape;249;p25"/>
          <p:cNvPicPr preferRelativeResize="0"/>
          <p:nvPr/>
        </p:nvPicPr>
        <p:blipFill rotWithShape="1">
          <a:blip r:embed="rId4">
            <a:alphaModFix/>
          </a:blip>
          <a:srcRect b="0" l="0" r="0" t="0"/>
          <a:stretch/>
        </p:blipFill>
        <p:spPr>
          <a:xfrm>
            <a:off x="4807070" y="3006130"/>
            <a:ext cx="2743200" cy="20534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1169665" y="123039"/>
            <a:ext cx="7670555" cy="1350244"/>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Case Study:</a:t>
            </a:r>
            <a:br>
              <a:rPr lang="en-GB" sz="2000">
                <a:solidFill>
                  <a:srgbClr val="92D050"/>
                </a:solidFill>
                <a:latin typeface="Arial"/>
                <a:ea typeface="Arial"/>
                <a:cs typeface="Arial"/>
                <a:sym typeface="Arial"/>
              </a:rPr>
            </a:br>
            <a:r>
              <a:rPr lang="en-GB" sz="2000">
                <a:solidFill>
                  <a:srgbClr val="92D050"/>
                </a:solidFill>
                <a:latin typeface="Arial"/>
                <a:ea typeface="Arial"/>
                <a:cs typeface="Arial"/>
                <a:sym typeface="Arial"/>
              </a:rPr>
              <a:t>Automatic Tuning of Machine Learning for Robust and Reliable Anomaly Detection </a:t>
            </a:r>
            <a:endParaRPr/>
          </a:p>
        </p:txBody>
      </p:sp>
      <p:sp>
        <p:nvSpPr>
          <p:cNvPr id="255" name="Google Shape;255;p26"/>
          <p:cNvSpPr txBox="1"/>
          <p:nvPr>
            <p:ph idx="1" type="body"/>
          </p:nvPr>
        </p:nvSpPr>
        <p:spPr>
          <a:xfrm>
            <a:off x="1289980" y="1138925"/>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sz="1400">
                <a:latin typeface="Arial"/>
                <a:ea typeface="Arial"/>
                <a:cs typeface="Arial"/>
                <a:sym typeface="Arial"/>
              </a:rPr>
              <a:t>Finding anomalies using unsupervised algorithm.</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Automatic tuning of hyperparameters of the algorithm using Flaml library.</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Compare the AUC scores of 10 test datasets using default and suggested parameters</a:t>
            </a:r>
            <a:endParaRPr/>
          </a:p>
        </p:txBody>
      </p:sp>
      <p:sp>
        <p:nvSpPr>
          <p:cNvPr id="256" name="Google Shape;256;p26"/>
          <p:cNvSpPr/>
          <p:nvPr/>
        </p:nvSpPr>
        <p:spPr>
          <a:xfrm>
            <a:off x="1295274" y="2671386"/>
            <a:ext cx="939966" cy="909888"/>
          </a:xfrm>
          <a:prstGeom prst="ellipse">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Training datastes</a:t>
            </a:r>
            <a:endParaRPr b="0" i="0" sz="1000" u="none" cap="none" strike="noStrike">
              <a:solidFill>
                <a:srgbClr val="151515"/>
              </a:solidFill>
              <a:latin typeface="Arial"/>
              <a:ea typeface="Arial"/>
              <a:cs typeface="Arial"/>
              <a:sym typeface="Arial"/>
            </a:endParaRPr>
          </a:p>
        </p:txBody>
      </p:sp>
      <p:sp>
        <p:nvSpPr>
          <p:cNvPr id="257" name="Google Shape;257;p26"/>
          <p:cNvSpPr/>
          <p:nvPr/>
        </p:nvSpPr>
        <p:spPr>
          <a:xfrm>
            <a:off x="5957510" y="2784181"/>
            <a:ext cx="939966" cy="797092"/>
          </a:xfrm>
          <a:prstGeom prst="ellipse">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Testingdatastes</a:t>
            </a:r>
            <a:endParaRPr/>
          </a:p>
        </p:txBody>
      </p:sp>
      <p:sp>
        <p:nvSpPr>
          <p:cNvPr id="258" name="Google Shape;258;p26"/>
          <p:cNvSpPr/>
          <p:nvPr/>
        </p:nvSpPr>
        <p:spPr>
          <a:xfrm>
            <a:off x="2182602" y="3776789"/>
            <a:ext cx="1158037" cy="924926"/>
          </a:xfrm>
          <a:prstGeom prst="ellipse">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AUC </a:t>
            </a:r>
            <a:endParaRPr b="0" i="0" sz="1400" u="none" cap="none" strike="noStrike">
              <a:solidFill>
                <a:srgbClr val="151515"/>
              </a:solidFill>
              <a:latin typeface="Arial"/>
              <a:ea typeface="Arial"/>
              <a:cs typeface="Arial"/>
              <a:sym typeface="Arial"/>
            </a:endParaRPr>
          </a:p>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score's of</a:t>
            </a:r>
            <a:endParaRPr/>
          </a:p>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 tuned</a:t>
            </a:r>
            <a:endParaRPr b="0" i="0" sz="1400" u="none" cap="none" strike="noStrike">
              <a:solidFill>
                <a:srgbClr val="151515"/>
              </a:solidFill>
              <a:latin typeface="Arial"/>
              <a:ea typeface="Arial"/>
              <a:cs typeface="Arial"/>
              <a:sym typeface="Arial"/>
            </a:endParaRPr>
          </a:p>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parametrs</a:t>
            </a:r>
            <a:endParaRPr b="0" i="0" sz="1400" u="none" cap="none" strike="noStrike">
              <a:solidFill>
                <a:srgbClr val="151515"/>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000" u="none" cap="none" strike="noStrike">
              <a:solidFill>
                <a:srgbClr val="151515"/>
              </a:solidFill>
              <a:latin typeface="Arial"/>
              <a:ea typeface="Arial"/>
              <a:cs typeface="Arial"/>
              <a:sym typeface="Arial"/>
            </a:endParaRPr>
          </a:p>
        </p:txBody>
      </p:sp>
      <p:sp>
        <p:nvSpPr>
          <p:cNvPr id="259" name="Google Shape;259;p26"/>
          <p:cNvSpPr/>
          <p:nvPr/>
        </p:nvSpPr>
        <p:spPr>
          <a:xfrm>
            <a:off x="204911" y="3746707"/>
            <a:ext cx="1120439" cy="962526"/>
          </a:xfrm>
          <a:prstGeom prst="ellipse">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AUC score's of default parametrs</a:t>
            </a:r>
            <a:endParaRPr/>
          </a:p>
        </p:txBody>
      </p:sp>
      <p:sp>
        <p:nvSpPr>
          <p:cNvPr id="260" name="Google Shape;260;p26"/>
          <p:cNvSpPr/>
          <p:nvPr/>
        </p:nvSpPr>
        <p:spPr>
          <a:xfrm>
            <a:off x="5761996" y="4273089"/>
            <a:ext cx="1203154" cy="827171"/>
          </a:xfrm>
          <a:prstGeom prst="ellipse">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AUC score's of best parameters</a:t>
            </a:r>
            <a:endParaRPr b="0" i="0" sz="1400" u="none" cap="none" strike="noStrike">
              <a:solidFill>
                <a:srgbClr val="151515"/>
              </a:solidFill>
              <a:latin typeface="Arial"/>
              <a:ea typeface="Arial"/>
              <a:cs typeface="Arial"/>
              <a:sym typeface="Arial"/>
            </a:endParaRPr>
          </a:p>
        </p:txBody>
      </p:sp>
      <p:sp>
        <p:nvSpPr>
          <p:cNvPr id="261" name="Google Shape;261;p26"/>
          <p:cNvSpPr/>
          <p:nvPr/>
        </p:nvSpPr>
        <p:spPr>
          <a:xfrm>
            <a:off x="4697956" y="3778667"/>
            <a:ext cx="932446" cy="782052"/>
          </a:xfrm>
          <a:prstGeom prst="rect">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Central tendency (mean, median and mode)</a:t>
            </a:r>
            <a:endParaRPr b="0" i="0" sz="1400" u="none" cap="none" strike="noStrike">
              <a:solidFill>
                <a:srgbClr val="151515"/>
              </a:solidFill>
              <a:latin typeface="Arial"/>
              <a:ea typeface="Arial"/>
              <a:cs typeface="Arial"/>
              <a:sym typeface="Arial"/>
            </a:endParaRPr>
          </a:p>
        </p:txBody>
      </p:sp>
      <p:cxnSp>
        <p:nvCxnSpPr>
          <p:cNvPr id="262" name="Google Shape;262;p26"/>
          <p:cNvCxnSpPr/>
          <p:nvPr/>
        </p:nvCxnSpPr>
        <p:spPr>
          <a:xfrm>
            <a:off x="2167188" y="3513219"/>
            <a:ext cx="237625" cy="297783"/>
          </a:xfrm>
          <a:prstGeom prst="straightConnector1">
            <a:avLst/>
          </a:prstGeom>
          <a:noFill/>
          <a:ln cap="flat" cmpd="sng" w="9525">
            <a:solidFill>
              <a:srgbClr val="0042AC"/>
            </a:solidFill>
            <a:prstDash val="solid"/>
            <a:round/>
            <a:headEnd len="sm" w="sm" type="none"/>
            <a:tailEnd len="med" w="med" type="triangle"/>
          </a:ln>
        </p:spPr>
      </p:cxnSp>
      <p:cxnSp>
        <p:nvCxnSpPr>
          <p:cNvPr id="263" name="Google Shape;263;p26"/>
          <p:cNvCxnSpPr/>
          <p:nvPr/>
        </p:nvCxnSpPr>
        <p:spPr>
          <a:xfrm flipH="1">
            <a:off x="1198190" y="3543781"/>
            <a:ext cx="183480" cy="245145"/>
          </a:xfrm>
          <a:prstGeom prst="straightConnector1">
            <a:avLst/>
          </a:prstGeom>
          <a:noFill/>
          <a:ln cap="flat" cmpd="sng" w="9525">
            <a:solidFill>
              <a:srgbClr val="0042AC"/>
            </a:solidFill>
            <a:prstDash val="solid"/>
            <a:round/>
            <a:headEnd len="sm" w="sm" type="none"/>
            <a:tailEnd len="med" w="med" type="triangle"/>
          </a:ln>
        </p:spPr>
      </p:cxnSp>
      <p:cxnSp>
        <p:nvCxnSpPr>
          <p:cNvPr id="264" name="Google Shape;264;p26"/>
          <p:cNvCxnSpPr/>
          <p:nvPr/>
        </p:nvCxnSpPr>
        <p:spPr>
          <a:xfrm>
            <a:off x="3347787" y="4174956"/>
            <a:ext cx="1320466" cy="4512"/>
          </a:xfrm>
          <a:prstGeom prst="straightConnector1">
            <a:avLst/>
          </a:prstGeom>
          <a:noFill/>
          <a:ln cap="flat" cmpd="sng" w="9525">
            <a:solidFill>
              <a:srgbClr val="0042AC"/>
            </a:solidFill>
            <a:prstDash val="solid"/>
            <a:round/>
            <a:headEnd len="sm" w="sm" type="none"/>
            <a:tailEnd len="med" w="med" type="triangle"/>
          </a:ln>
        </p:spPr>
      </p:cxnSp>
      <p:cxnSp>
        <p:nvCxnSpPr>
          <p:cNvPr id="265" name="Google Shape;265;p26"/>
          <p:cNvCxnSpPr/>
          <p:nvPr/>
        </p:nvCxnSpPr>
        <p:spPr>
          <a:xfrm flipH="1">
            <a:off x="5352551" y="3295147"/>
            <a:ext cx="551945" cy="485775"/>
          </a:xfrm>
          <a:prstGeom prst="straightConnector1">
            <a:avLst/>
          </a:prstGeom>
          <a:noFill/>
          <a:ln cap="flat" cmpd="sng" w="9525">
            <a:solidFill>
              <a:srgbClr val="0042AC"/>
            </a:solidFill>
            <a:prstDash val="solid"/>
            <a:round/>
            <a:headEnd len="sm" w="sm" type="none"/>
            <a:tailEnd len="med" w="med" type="triangle"/>
          </a:ln>
        </p:spPr>
      </p:cxnSp>
      <p:cxnSp>
        <p:nvCxnSpPr>
          <p:cNvPr id="266" name="Google Shape;266;p26"/>
          <p:cNvCxnSpPr/>
          <p:nvPr/>
        </p:nvCxnSpPr>
        <p:spPr>
          <a:xfrm>
            <a:off x="6919662" y="3340265"/>
            <a:ext cx="1027196" cy="899361"/>
          </a:xfrm>
          <a:prstGeom prst="straightConnector1">
            <a:avLst/>
          </a:prstGeom>
          <a:noFill/>
          <a:ln cap="flat" cmpd="sng" w="9525">
            <a:solidFill>
              <a:srgbClr val="0042AC"/>
            </a:solidFill>
            <a:prstDash val="solid"/>
            <a:round/>
            <a:headEnd len="sm" w="sm" type="none"/>
            <a:tailEnd len="med" w="med" type="triangle"/>
          </a:ln>
        </p:spPr>
      </p:cxnSp>
      <p:cxnSp>
        <p:nvCxnSpPr>
          <p:cNvPr id="267" name="Google Shape;267;p26"/>
          <p:cNvCxnSpPr/>
          <p:nvPr/>
        </p:nvCxnSpPr>
        <p:spPr>
          <a:xfrm>
            <a:off x="5686426" y="4197515"/>
            <a:ext cx="245144" cy="169948"/>
          </a:xfrm>
          <a:prstGeom prst="straightConnector1">
            <a:avLst/>
          </a:prstGeom>
          <a:noFill/>
          <a:ln cap="flat" cmpd="sng" w="9525">
            <a:solidFill>
              <a:srgbClr val="0042AC"/>
            </a:solidFill>
            <a:prstDash val="solid"/>
            <a:round/>
            <a:headEnd len="sm" w="sm" type="none"/>
            <a:tailEnd len="med" w="med" type="triangle"/>
          </a:ln>
        </p:spPr>
      </p:cxnSp>
      <p:cxnSp>
        <p:nvCxnSpPr>
          <p:cNvPr id="268" name="Google Shape;268;p26"/>
          <p:cNvCxnSpPr/>
          <p:nvPr/>
        </p:nvCxnSpPr>
        <p:spPr>
          <a:xfrm>
            <a:off x="1324978" y="4205036"/>
            <a:ext cx="809123" cy="12033"/>
          </a:xfrm>
          <a:prstGeom prst="straightConnector1">
            <a:avLst/>
          </a:prstGeom>
          <a:noFill/>
          <a:ln cap="flat" cmpd="sng" w="9525">
            <a:solidFill>
              <a:srgbClr val="0042AC"/>
            </a:solidFill>
            <a:prstDash val="solid"/>
            <a:round/>
            <a:headEnd len="med" w="med" type="triangle"/>
            <a:tailEnd len="med" w="med" type="triangle"/>
          </a:ln>
        </p:spPr>
      </p:cxnSp>
      <p:cxnSp>
        <p:nvCxnSpPr>
          <p:cNvPr id="269" name="Google Shape;269;p26"/>
          <p:cNvCxnSpPr/>
          <p:nvPr/>
        </p:nvCxnSpPr>
        <p:spPr>
          <a:xfrm flipH="1" rot="10800000">
            <a:off x="6994858" y="4619870"/>
            <a:ext cx="645394" cy="3007"/>
          </a:xfrm>
          <a:prstGeom prst="straightConnector1">
            <a:avLst/>
          </a:prstGeom>
          <a:noFill/>
          <a:ln cap="flat" cmpd="sng" w="9525">
            <a:solidFill>
              <a:srgbClr val="0042AC"/>
            </a:solidFill>
            <a:prstDash val="solid"/>
            <a:round/>
            <a:headEnd len="med" w="med" type="triangle"/>
            <a:tailEnd len="med" w="med" type="triangle"/>
          </a:ln>
        </p:spPr>
      </p:cxnSp>
      <p:sp>
        <p:nvSpPr>
          <p:cNvPr id="270" name="Google Shape;270;p26"/>
          <p:cNvSpPr txBox="1"/>
          <p:nvPr/>
        </p:nvSpPr>
        <p:spPr>
          <a:xfrm>
            <a:off x="588419" y="3335002"/>
            <a:ext cx="10061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Default parameters</a:t>
            </a:r>
            <a:endParaRPr/>
          </a:p>
        </p:txBody>
      </p:sp>
      <p:sp>
        <p:nvSpPr>
          <p:cNvPr id="271" name="Google Shape;271;p26"/>
          <p:cNvSpPr txBox="1"/>
          <p:nvPr/>
        </p:nvSpPr>
        <p:spPr>
          <a:xfrm>
            <a:off x="3445919" y="3748587"/>
            <a:ext cx="11565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Train: </a:t>
            </a:r>
            <a:endParaRPr/>
          </a:p>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Features, Samples</a:t>
            </a:r>
            <a:endParaRPr/>
          </a:p>
        </p:txBody>
      </p:sp>
      <p:sp>
        <p:nvSpPr>
          <p:cNvPr id="272" name="Google Shape;272;p26"/>
          <p:cNvSpPr txBox="1"/>
          <p:nvPr/>
        </p:nvSpPr>
        <p:spPr>
          <a:xfrm>
            <a:off x="2287880" y="3350041"/>
            <a:ext cx="10061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Tuned</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 parameters</a:t>
            </a:r>
            <a:endParaRPr b="0" i="0" sz="1400" u="none" cap="none" strike="noStrike">
              <a:solidFill>
                <a:schemeClr val="lt1"/>
              </a:solidFill>
              <a:latin typeface="Arial"/>
              <a:ea typeface="Arial"/>
              <a:cs typeface="Arial"/>
              <a:sym typeface="Arial"/>
            </a:endParaRPr>
          </a:p>
        </p:txBody>
      </p:sp>
      <p:sp>
        <p:nvSpPr>
          <p:cNvPr id="273" name="Google Shape;273;p26"/>
          <p:cNvSpPr txBox="1"/>
          <p:nvPr/>
        </p:nvSpPr>
        <p:spPr>
          <a:xfrm>
            <a:off x="7326103" y="3395160"/>
            <a:ext cx="10061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Default parameters</a:t>
            </a:r>
            <a:endParaRPr/>
          </a:p>
        </p:txBody>
      </p:sp>
      <p:sp>
        <p:nvSpPr>
          <p:cNvPr id="274" name="Google Shape;274;p26"/>
          <p:cNvSpPr txBox="1"/>
          <p:nvPr/>
        </p:nvSpPr>
        <p:spPr>
          <a:xfrm>
            <a:off x="4724275" y="3124451"/>
            <a:ext cx="12016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Test: </a:t>
            </a:r>
            <a:endParaRPr/>
          </a:p>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Features, samples </a:t>
            </a:r>
            <a:endParaRPr/>
          </a:p>
        </p:txBody>
      </p:sp>
      <p:sp>
        <p:nvSpPr>
          <p:cNvPr id="275" name="Google Shape;275;p26"/>
          <p:cNvSpPr txBox="1"/>
          <p:nvPr/>
        </p:nvSpPr>
        <p:spPr>
          <a:xfrm>
            <a:off x="1430630" y="4267449"/>
            <a:ext cx="100614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Compare</a:t>
            </a:r>
            <a:endParaRPr/>
          </a:p>
        </p:txBody>
      </p:sp>
      <p:sp>
        <p:nvSpPr>
          <p:cNvPr id="276" name="Google Shape;276;p26"/>
          <p:cNvSpPr txBox="1"/>
          <p:nvPr/>
        </p:nvSpPr>
        <p:spPr>
          <a:xfrm>
            <a:off x="6997505" y="4662732"/>
            <a:ext cx="100614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900" u="none" cap="none" strike="noStrike">
                <a:solidFill>
                  <a:schemeClr val="lt1"/>
                </a:solidFill>
                <a:latin typeface="Arial"/>
                <a:ea typeface="Arial"/>
                <a:cs typeface="Arial"/>
                <a:sym typeface="Arial"/>
              </a:rPr>
              <a:t>Compare</a:t>
            </a:r>
            <a:endParaRPr/>
          </a:p>
        </p:txBody>
      </p:sp>
      <p:sp>
        <p:nvSpPr>
          <p:cNvPr id="277" name="Google Shape;277;p26"/>
          <p:cNvSpPr/>
          <p:nvPr/>
        </p:nvSpPr>
        <p:spPr>
          <a:xfrm>
            <a:off x="7634410" y="4243010"/>
            <a:ext cx="1203154" cy="827171"/>
          </a:xfrm>
          <a:prstGeom prst="ellipse">
            <a:avLst/>
          </a:prstGeom>
          <a:solidFill>
            <a:srgbClr val="B7C4D8"/>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rgbClr val="151515"/>
                </a:solidFill>
                <a:latin typeface="Arial"/>
                <a:ea typeface="Arial"/>
                <a:cs typeface="Arial"/>
                <a:sym typeface="Arial"/>
              </a:rPr>
              <a:t>AUC score's of default parameters</a:t>
            </a:r>
            <a:endParaRPr b="0" i="0" sz="1400" u="none" cap="none" strike="noStrike">
              <a:solidFill>
                <a:srgbClr val="15151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108622" y="53149"/>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Results and Conclusion of the case study</a:t>
            </a:r>
            <a:endParaRPr/>
          </a:p>
        </p:txBody>
      </p:sp>
      <p:sp>
        <p:nvSpPr>
          <p:cNvPr id="283" name="Google Shape;283;p27"/>
          <p:cNvSpPr txBox="1"/>
          <p:nvPr>
            <p:ph idx="1" type="body"/>
          </p:nvPr>
        </p:nvSpPr>
        <p:spPr>
          <a:xfrm>
            <a:off x="1162145" y="747898"/>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The optimum algorithm with default and tuned hyperparameters given below.</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Hyperparameter tuning, especially catered towards the dataset and not generalised, leads to better scores.  </a:t>
            </a:r>
            <a:endParaRPr/>
          </a:p>
        </p:txBody>
      </p:sp>
      <p:pic>
        <p:nvPicPr>
          <p:cNvPr descr="A pie chart with different colored circles&#10;&#10;Description automatically generated" id="284" name="Google Shape;284;p27"/>
          <p:cNvPicPr preferRelativeResize="0"/>
          <p:nvPr/>
        </p:nvPicPr>
        <p:blipFill rotWithShape="1">
          <a:blip r:embed="rId3">
            <a:alphaModFix/>
          </a:blip>
          <a:srcRect b="0" l="0" r="0" t="0"/>
          <a:stretch/>
        </p:blipFill>
        <p:spPr>
          <a:xfrm>
            <a:off x="1108494" y="2119845"/>
            <a:ext cx="3001992" cy="2736924"/>
          </a:xfrm>
          <a:prstGeom prst="rect">
            <a:avLst/>
          </a:prstGeom>
          <a:noFill/>
          <a:ln>
            <a:noFill/>
          </a:ln>
        </p:spPr>
      </p:pic>
      <p:pic>
        <p:nvPicPr>
          <p:cNvPr descr="A pie chart with different colored sections&#10;&#10;Description automatically generated" id="285" name="Google Shape;285;p27"/>
          <p:cNvPicPr preferRelativeResize="0"/>
          <p:nvPr/>
        </p:nvPicPr>
        <p:blipFill rotWithShape="1">
          <a:blip r:embed="rId4">
            <a:alphaModFix/>
          </a:blip>
          <a:srcRect b="0" l="0" r="0" t="0"/>
          <a:stretch/>
        </p:blipFill>
        <p:spPr>
          <a:xfrm>
            <a:off x="4753155" y="2147325"/>
            <a:ext cx="2937294" cy="2692747"/>
          </a:xfrm>
          <a:prstGeom prst="rect">
            <a:avLst/>
          </a:prstGeom>
          <a:noFill/>
          <a:ln>
            <a:noFill/>
          </a:ln>
        </p:spPr>
      </p:pic>
      <p:sp>
        <p:nvSpPr>
          <p:cNvPr id="286" name="Google Shape;286;p27"/>
          <p:cNvSpPr txBox="1"/>
          <p:nvPr/>
        </p:nvSpPr>
        <p:spPr>
          <a:xfrm>
            <a:off x="1792321" y="4877046"/>
            <a:ext cx="217132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100" u="none" cap="none" strike="noStrike">
                <a:solidFill>
                  <a:schemeClr val="lt1"/>
                </a:solidFill>
                <a:latin typeface="Arial"/>
                <a:ea typeface="Arial"/>
                <a:cs typeface="Arial"/>
                <a:sym typeface="Arial"/>
              </a:rPr>
              <a:t>Default parameters</a:t>
            </a:r>
            <a:endParaRPr/>
          </a:p>
        </p:txBody>
      </p:sp>
      <p:sp>
        <p:nvSpPr>
          <p:cNvPr id="287" name="Google Shape;287;p27"/>
          <p:cNvSpPr txBox="1"/>
          <p:nvPr/>
        </p:nvSpPr>
        <p:spPr>
          <a:xfrm>
            <a:off x="5652642" y="4877046"/>
            <a:ext cx="217132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100" u="none" cap="none" strike="noStrike">
                <a:solidFill>
                  <a:schemeClr val="lt1"/>
                </a:solidFill>
                <a:latin typeface="Arial"/>
                <a:ea typeface="Arial"/>
                <a:cs typeface="Arial"/>
                <a:sym typeface="Arial"/>
              </a:rPr>
              <a:t>Best parameters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1084254" y="866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References</a:t>
            </a:r>
            <a:endParaRPr/>
          </a:p>
        </p:txBody>
      </p:sp>
      <p:sp>
        <p:nvSpPr>
          <p:cNvPr id="293" name="Google Shape;293;p28"/>
          <p:cNvSpPr txBox="1"/>
          <p:nvPr>
            <p:ph idx="1" type="body"/>
          </p:nvPr>
        </p:nvSpPr>
        <p:spPr>
          <a:xfrm>
            <a:off x="1331619" y="808393"/>
            <a:ext cx="7038900" cy="3713005"/>
          </a:xfrm>
          <a:prstGeom prst="rect">
            <a:avLst/>
          </a:prstGeom>
          <a:noFill/>
          <a:ln>
            <a:noFill/>
          </a:ln>
        </p:spPr>
        <p:txBody>
          <a:bodyPr anchorCtr="0" anchor="t" bIns="91425" lIns="91425" spcFirstLastPara="1" rIns="91425" wrap="square" tIns="91425">
            <a:normAutofit/>
          </a:bodyPr>
          <a:lstStyle/>
          <a:p>
            <a:pPr indent="-311150" lvl="0" marL="457200" rtl="0" algn="l">
              <a:lnSpc>
                <a:spcPct val="114999"/>
              </a:lnSpc>
              <a:spcBef>
                <a:spcPts val="0"/>
              </a:spcBef>
              <a:spcAft>
                <a:spcPts val="0"/>
              </a:spcAft>
              <a:buSzPts val="1300"/>
              <a:buChar char="●"/>
            </a:pPr>
            <a:r>
              <a:rPr lang="en-GB" sz="1400">
                <a:solidFill>
                  <a:schemeClr val="lt1"/>
                </a:solidFill>
                <a:latin typeface="Arial"/>
                <a:ea typeface="Arial"/>
                <a:cs typeface="Arial"/>
                <a:sym typeface="Arial"/>
              </a:rPr>
              <a:t>Ileberi, E., Sun, Y. &amp; Wang, Z. A machine learning based credit card fraud detection using the GA algorithm for feature selection. </a:t>
            </a:r>
            <a:r>
              <a:rPr i="1" lang="en-GB" sz="1400">
                <a:solidFill>
                  <a:schemeClr val="lt1"/>
                </a:solidFill>
                <a:latin typeface="Arial"/>
                <a:ea typeface="Arial"/>
                <a:cs typeface="Arial"/>
                <a:sym typeface="Arial"/>
              </a:rPr>
              <a:t>J Big Data</a:t>
            </a:r>
            <a:r>
              <a:rPr lang="en-GB" sz="1400">
                <a:solidFill>
                  <a:schemeClr val="lt1"/>
                </a:solidFill>
                <a:latin typeface="Arial"/>
                <a:ea typeface="Arial"/>
                <a:cs typeface="Arial"/>
                <a:sym typeface="Arial"/>
              </a:rPr>
              <a:t> </a:t>
            </a:r>
            <a:r>
              <a:rPr b="1" lang="en-GB" sz="1400">
                <a:solidFill>
                  <a:schemeClr val="lt1"/>
                </a:solidFill>
                <a:latin typeface="Arial"/>
                <a:ea typeface="Arial"/>
                <a:cs typeface="Arial"/>
                <a:sym typeface="Arial"/>
              </a:rPr>
              <a:t>9</a:t>
            </a:r>
            <a:r>
              <a:rPr lang="en-GB" sz="1400">
                <a:solidFill>
                  <a:schemeClr val="lt1"/>
                </a:solidFill>
                <a:latin typeface="Arial"/>
                <a:ea typeface="Arial"/>
                <a:cs typeface="Arial"/>
                <a:sym typeface="Arial"/>
              </a:rPr>
              <a:t>, 24 (2022). </a:t>
            </a:r>
            <a:r>
              <a:rPr lang="en-GB" sz="1400" u="sng">
                <a:solidFill>
                  <a:schemeClr val="hlink"/>
                </a:solidFill>
                <a:latin typeface="Arial"/>
                <a:ea typeface="Arial"/>
                <a:cs typeface="Arial"/>
                <a:sym typeface="Arial"/>
                <a:hlinkClick r:id="rId3"/>
              </a:rPr>
              <a:t>https://doi.org/10.1186/s40537-022-00573-8</a:t>
            </a:r>
            <a:endParaRPr/>
          </a:p>
          <a:p>
            <a:pPr indent="-311150" lvl="0" marL="457200" rtl="0" algn="l">
              <a:lnSpc>
                <a:spcPct val="114999"/>
              </a:lnSpc>
              <a:spcBef>
                <a:spcPts val="0"/>
              </a:spcBef>
              <a:spcAft>
                <a:spcPts val="0"/>
              </a:spcAft>
              <a:buSzPts val="1300"/>
              <a:buChar char="●"/>
            </a:pPr>
            <a:r>
              <a:rPr lang="en-GB" sz="1400">
                <a:solidFill>
                  <a:schemeClr val="lt1"/>
                </a:solidFill>
                <a:latin typeface="Arial"/>
                <a:ea typeface="Arial"/>
                <a:cs typeface="Arial"/>
                <a:sym typeface="Arial"/>
              </a:rPr>
              <a:t>Alves Gomes, M., Meisen, T. A review on customer segmentation methods for personalized customer targeting in e-commerce use cases. Inf Syst E-Bus Manage (2023). </a:t>
            </a:r>
            <a:r>
              <a:rPr lang="en-GB" sz="1400" u="sng">
                <a:solidFill>
                  <a:schemeClr val="hlink"/>
                </a:solidFill>
                <a:latin typeface="Arial"/>
                <a:ea typeface="Arial"/>
                <a:cs typeface="Arial"/>
                <a:sym typeface="Arial"/>
                <a:hlinkClick r:id="rId4"/>
              </a:rPr>
              <a:t>https://doi.org/10.1007/s10257-023-00640-4</a:t>
            </a:r>
            <a:endParaRPr/>
          </a:p>
          <a:p>
            <a:pPr indent="-311150" lvl="0" marL="457200" rtl="0" algn="l">
              <a:lnSpc>
                <a:spcPct val="114999"/>
              </a:lnSpc>
              <a:spcBef>
                <a:spcPts val="0"/>
              </a:spcBef>
              <a:spcAft>
                <a:spcPts val="0"/>
              </a:spcAft>
              <a:buSzPts val="1300"/>
              <a:buChar char="●"/>
            </a:pPr>
            <a:r>
              <a:rPr lang="en-GB" sz="1400">
                <a:solidFill>
                  <a:schemeClr val="lt1"/>
                </a:solidFill>
                <a:latin typeface="Arial"/>
                <a:ea typeface="Arial"/>
                <a:cs typeface="Arial"/>
                <a:sym typeface="Arial"/>
              </a:rPr>
              <a:t>Rakshit, S., Clement, N., Vajjhala, N.R. (2022). Exploratory Review of Applications of Machine Learning in Finance Sector. In: Borah, S., Mishra, S.K., Mishra, B.K., Balas, V.E., Polkowski, Z. (eds) Advances in Data Science and Management . Lecture Notes on Data Engineering and Communications Technologies, vol 86. Springer, Singapore. </a:t>
            </a:r>
            <a:r>
              <a:rPr lang="en-GB" sz="1400" u="sng">
                <a:solidFill>
                  <a:schemeClr val="hlink"/>
                </a:solidFill>
                <a:latin typeface="Arial"/>
                <a:ea typeface="Arial"/>
                <a:cs typeface="Arial"/>
                <a:sym typeface="Arial"/>
                <a:hlinkClick r:id="rId5"/>
              </a:rPr>
              <a:t>https://doi.org/10.1007/978-981-16-5685-9_12</a:t>
            </a:r>
            <a:endParaRPr sz="1400" u="sng">
              <a:solidFill>
                <a:schemeClr val="hlink"/>
              </a:solidFill>
              <a:latin typeface="Arial"/>
              <a:ea typeface="Arial"/>
              <a:cs typeface="Arial"/>
              <a:sym typeface="Arial"/>
              <a:hlinkClick r:id="rId6"/>
            </a:endParaRPr>
          </a:p>
          <a:p>
            <a:pPr indent="0" lvl="0" marL="146050" rtl="0" algn="l">
              <a:lnSpc>
                <a:spcPct val="114999"/>
              </a:lnSpc>
              <a:spcBef>
                <a:spcPts val="0"/>
              </a:spcBef>
              <a:spcAft>
                <a:spcPts val="0"/>
              </a:spcAft>
              <a:buSzPts val="1300"/>
              <a:buNone/>
            </a:pPr>
            <a:r>
              <a:t/>
            </a:r>
            <a:endParaRPr sz="14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2961574" y="1738456"/>
            <a:ext cx="7375076" cy="1367938"/>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Thank </a:t>
            </a:r>
            <a:r>
              <a:rPr lang="en-GB" sz="2800">
                <a:latin typeface="Arial"/>
                <a:ea typeface="Arial"/>
                <a:cs typeface="Arial"/>
                <a:sym typeface="Arial"/>
              </a:rPr>
              <a:t>you !</a:t>
            </a:r>
            <a:endParaRPr sz="2800">
              <a:latin typeface="Arial"/>
              <a:ea typeface="Arial"/>
              <a:cs typeface="Arial"/>
              <a:sym typeface="Arial"/>
            </a:endParaRPr>
          </a:p>
        </p:txBody>
      </p:sp>
      <p:sp>
        <p:nvSpPr>
          <p:cNvPr id="299" name="Google Shape;299;p2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43979" y="-1085"/>
            <a:ext cx="7677196" cy="767123"/>
          </a:xfrm>
          <a:prstGeom prst="rect">
            <a:avLst/>
          </a:prstGeom>
          <a:noFill/>
          <a:ln>
            <a:noFill/>
          </a:ln>
        </p:spPr>
        <p:txBody>
          <a:bodyPr anchorCtr="0" anchor="t" bIns="91425" lIns="91425" spcFirstLastPara="1" rIns="91425" wrap="square" tIns="91425">
            <a:normAutofit/>
          </a:bodyPr>
          <a:lstStyle/>
          <a:p>
            <a:pPr indent="0" lvl="0" marL="0" rtl="0" algn="l">
              <a:lnSpc>
                <a:spcPct val="125000"/>
              </a:lnSpc>
              <a:spcBef>
                <a:spcPts val="0"/>
              </a:spcBef>
              <a:spcAft>
                <a:spcPts val="0"/>
              </a:spcAft>
              <a:buSzPts val="2400"/>
              <a:buNone/>
            </a:pPr>
            <a:r>
              <a:rPr lang="en-GB" sz="2000">
                <a:solidFill>
                  <a:srgbClr val="92D050"/>
                </a:solidFill>
                <a:latin typeface="Times New Roman"/>
                <a:ea typeface="Times New Roman"/>
                <a:cs typeface="Times New Roman"/>
                <a:sym typeface="Times New Roman"/>
              </a:rPr>
              <a:t>Introduction</a:t>
            </a:r>
            <a:endParaRPr sz="2000">
              <a:solidFill>
                <a:srgbClr val="92D05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2000">
              <a:latin typeface="Calibri"/>
              <a:ea typeface="Calibri"/>
              <a:cs typeface="Calibri"/>
              <a:sym typeface="Calibri"/>
            </a:endParaRPr>
          </a:p>
        </p:txBody>
      </p:sp>
      <p:sp>
        <p:nvSpPr>
          <p:cNvPr id="141" name="Google Shape;141;p14"/>
          <p:cNvSpPr/>
          <p:nvPr/>
        </p:nvSpPr>
        <p:spPr>
          <a:xfrm>
            <a:off x="330868" y="1473868"/>
            <a:ext cx="917407" cy="947487"/>
          </a:xfrm>
          <a:prstGeom prst="can">
            <a:avLst>
              <a:gd fmla="val 25000" name="adj"/>
            </a:avLst>
          </a:prstGeom>
          <a:solidFill>
            <a:srgbClr val="F5E173"/>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Raw</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Data</a:t>
            </a:r>
            <a:endParaRPr/>
          </a:p>
        </p:txBody>
      </p:sp>
      <p:sp>
        <p:nvSpPr>
          <p:cNvPr id="142" name="Google Shape;142;p14"/>
          <p:cNvSpPr/>
          <p:nvPr/>
        </p:nvSpPr>
        <p:spPr>
          <a:xfrm>
            <a:off x="330868" y="2571749"/>
            <a:ext cx="917407" cy="872290"/>
          </a:xfrm>
          <a:prstGeom prst="can">
            <a:avLst>
              <a:gd fmla="val 25000" name="adj"/>
            </a:avLst>
          </a:prstGeom>
          <a:solidFill>
            <a:srgbClr val="F5E173"/>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Raw</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Data</a:t>
            </a:r>
            <a:endParaRPr b="0" i="0" sz="1200" u="none" cap="none" strike="noStrike">
              <a:solidFill>
                <a:schemeClr val="dk1"/>
              </a:solidFill>
              <a:latin typeface="Arial"/>
              <a:ea typeface="Arial"/>
              <a:cs typeface="Arial"/>
              <a:sym typeface="Arial"/>
            </a:endParaRPr>
          </a:p>
        </p:txBody>
      </p:sp>
      <p:cxnSp>
        <p:nvCxnSpPr>
          <p:cNvPr id="143" name="Google Shape;143;p14"/>
          <p:cNvCxnSpPr/>
          <p:nvPr/>
        </p:nvCxnSpPr>
        <p:spPr>
          <a:xfrm>
            <a:off x="1302420" y="1828800"/>
            <a:ext cx="433137" cy="267704"/>
          </a:xfrm>
          <a:prstGeom prst="straightConnector1">
            <a:avLst/>
          </a:prstGeom>
          <a:noFill/>
          <a:ln cap="flat" cmpd="sng" w="9525">
            <a:solidFill>
              <a:srgbClr val="0042AC"/>
            </a:solidFill>
            <a:prstDash val="solid"/>
            <a:round/>
            <a:headEnd len="sm" w="sm" type="none"/>
            <a:tailEnd len="med" w="med" type="triangle"/>
          </a:ln>
        </p:spPr>
      </p:cxnSp>
      <p:cxnSp>
        <p:nvCxnSpPr>
          <p:cNvPr id="144" name="Google Shape;144;p14"/>
          <p:cNvCxnSpPr/>
          <p:nvPr/>
        </p:nvCxnSpPr>
        <p:spPr>
          <a:xfrm flipH="1" rot="10800000">
            <a:off x="1302419" y="2773279"/>
            <a:ext cx="455696" cy="288757"/>
          </a:xfrm>
          <a:prstGeom prst="straightConnector1">
            <a:avLst/>
          </a:prstGeom>
          <a:noFill/>
          <a:ln cap="flat" cmpd="sng" w="9525">
            <a:solidFill>
              <a:srgbClr val="0042AC"/>
            </a:solidFill>
            <a:prstDash val="solid"/>
            <a:round/>
            <a:headEnd len="sm" w="sm" type="none"/>
            <a:tailEnd len="med" w="med" type="triangle"/>
          </a:ln>
        </p:spPr>
      </p:cxnSp>
      <p:sp>
        <p:nvSpPr>
          <p:cNvPr id="145" name="Google Shape;145;p14"/>
          <p:cNvSpPr/>
          <p:nvPr/>
        </p:nvSpPr>
        <p:spPr>
          <a:xfrm>
            <a:off x="1759617" y="2002129"/>
            <a:ext cx="917407" cy="917407"/>
          </a:xfrm>
          <a:prstGeom prst="roundRect">
            <a:avLst>
              <a:gd fmla="val 16667" name="adj"/>
            </a:avLst>
          </a:prstGeom>
          <a:solidFill>
            <a:srgbClr val="C3C3C3"/>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Apply preprocessing to data</a:t>
            </a:r>
            <a:endParaRPr/>
          </a:p>
        </p:txBody>
      </p:sp>
      <p:cxnSp>
        <p:nvCxnSpPr>
          <p:cNvPr id="146" name="Google Shape;146;p14"/>
          <p:cNvCxnSpPr/>
          <p:nvPr/>
        </p:nvCxnSpPr>
        <p:spPr>
          <a:xfrm flipH="1" rot="10800000">
            <a:off x="2678529" y="2382252"/>
            <a:ext cx="448177" cy="3007"/>
          </a:xfrm>
          <a:prstGeom prst="straightConnector1">
            <a:avLst/>
          </a:prstGeom>
          <a:noFill/>
          <a:ln cap="flat" cmpd="sng" w="9525">
            <a:solidFill>
              <a:srgbClr val="0042AC"/>
            </a:solidFill>
            <a:prstDash val="solid"/>
            <a:round/>
            <a:headEnd len="sm" w="sm" type="none"/>
            <a:tailEnd len="med" w="med" type="triangle"/>
          </a:ln>
        </p:spPr>
      </p:cxnSp>
      <p:sp>
        <p:nvSpPr>
          <p:cNvPr id="147" name="Google Shape;147;p14"/>
          <p:cNvSpPr/>
          <p:nvPr/>
        </p:nvSpPr>
        <p:spPr>
          <a:xfrm>
            <a:off x="2218322" y="3006016"/>
            <a:ext cx="1203158" cy="473743"/>
          </a:xfrm>
          <a:prstGeom prst="curvedUpArrow">
            <a:avLst>
              <a:gd fmla="val 25000" name="adj1"/>
              <a:gd fmla="val 50000" name="adj2"/>
              <a:gd fmla="val 25000" name="adj3"/>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8" name="Google Shape;148;p14"/>
          <p:cNvSpPr/>
          <p:nvPr/>
        </p:nvSpPr>
        <p:spPr>
          <a:xfrm rot="10800000">
            <a:off x="2166552" y="1458480"/>
            <a:ext cx="1263314" cy="541420"/>
          </a:xfrm>
          <a:prstGeom prst="curvedUpArrow">
            <a:avLst>
              <a:gd fmla="val 25000" name="adj1"/>
              <a:gd fmla="val 50000" name="adj2"/>
              <a:gd fmla="val 25000" name="adj3"/>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149" name="Google Shape;149;p14"/>
          <p:cNvCxnSpPr/>
          <p:nvPr/>
        </p:nvCxnSpPr>
        <p:spPr>
          <a:xfrm>
            <a:off x="4039603" y="2422859"/>
            <a:ext cx="455696" cy="4512"/>
          </a:xfrm>
          <a:prstGeom prst="straightConnector1">
            <a:avLst/>
          </a:prstGeom>
          <a:noFill/>
          <a:ln cap="flat" cmpd="sng" w="9525">
            <a:solidFill>
              <a:srgbClr val="0042AC"/>
            </a:solidFill>
            <a:prstDash val="solid"/>
            <a:round/>
            <a:headEnd len="sm" w="sm" type="none"/>
            <a:tailEnd len="med" w="med" type="triangle"/>
          </a:ln>
        </p:spPr>
      </p:cxnSp>
      <p:sp>
        <p:nvSpPr>
          <p:cNvPr id="150" name="Google Shape;150;p14"/>
          <p:cNvSpPr/>
          <p:nvPr/>
        </p:nvSpPr>
        <p:spPr>
          <a:xfrm>
            <a:off x="3131971" y="1996488"/>
            <a:ext cx="962525" cy="977567"/>
          </a:xfrm>
          <a:prstGeom prst="can">
            <a:avLst>
              <a:gd fmla="val 25000" name="adj"/>
            </a:avLst>
          </a:prstGeom>
          <a:solidFill>
            <a:srgbClr val="F9BDA5"/>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Prepared data</a:t>
            </a:r>
            <a:endParaRPr/>
          </a:p>
        </p:txBody>
      </p:sp>
      <p:sp>
        <p:nvSpPr>
          <p:cNvPr id="151" name="Google Shape;151;p14"/>
          <p:cNvSpPr/>
          <p:nvPr/>
        </p:nvSpPr>
        <p:spPr>
          <a:xfrm>
            <a:off x="4496801" y="1994609"/>
            <a:ext cx="1030202" cy="917407"/>
          </a:xfrm>
          <a:prstGeom prst="roundRect">
            <a:avLst>
              <a:gd fmla="val 16667" name="adj"/>
            </a:avLst>
          </a:prstGeom>
          <a:solidFill>
            <a:srgbClr val="C3C3C3"/>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Apply  learning algorithm to data</a:t>
            </a:r>
            <a:endParaRPr b="1" i="0" sz="1200" u="none" cap="none" strike="noStrike">
              <a:solidFill>
                <a:schemeClr val="dk1"/>
              </a:solidFill>
              <a:latin typeface="Arial"/>
              <a:ea typeface="Arial"/>
              <a:cs typeface="Arial"/>
              <a:sym typeface="Arial"/>
            </a:endParaRPr>
          </a:p>
        </p:txBody>
      </p:sp>
      <p:cxnSp>
        <p:nvCxnSpPr>
          <p:cNvPr id="152" name="Google Shape;152;p14"/>
          <p:cNvCxnSpPr/>
          <p:nvPr/>
        </p:nvCxnSpPr>
        <p:spPr>
          <a:xfrm flipH="1" rot="10800000">
            <a:off x="5528508" y="2419851"/>
            <a:ext cx="297783" cy="3007"/>
          </a:xfrm>
          <a:prstGeom prst="straightConnector1">
            <a:avLst/>
          </a:prstGeom>
          <a:noFill/>
          <a:ln cap="flat" cmpd="sng" w="9525">
            <a:solidFill>
              <a:srgbClr val="0042AC"/>
            </a:solidFill>
            <a:prstDash val="solid"/>
            <a:round/>
            <a:headEnd len="sm" w="sm" type="none"/>
            <a:tailEnd len="med" w="med" type="triangle"/>
          </a:ln>
        </p:spPr>
      </p:cxnSp>
      <p:sp>
        <p:nvSpPr>
          <p:cNvPr id="153" name="Google Shape;153;p14"/>
          <p:cNvSpPr/>
          <p:nvPr/>
        </p:nvSpPr>
        <p:spPr>
          <a:xfrm>
            <a:off x="5799597" y="1996489"/>
            <a:ext cx="1030202" cy="917407"/>
          </a:xfrm>
          <a:prstGeom prst="roundRect">
            <a:avLst>
              <a:gd fmla="val 16667" name="adj"/>
            </a:avLst>
          </a:prstGeom>
          <a:solidFill>
            <a:srgbClr val="C3C3C3"/>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Candidate model</a:t>
            </a:r>
            <a:endParaRPr/>
          </a:p>
        </p:txBody>
      </p:sp>
      <p:sp>
        <p:nvSpPr>
          <p:cNvPr id="154" name="Google Shape;154;p14"/>
          <p:cNvSpPr/>
          <p:nvPr/>
        </p:nvSpPr>
        <p:spPr>
          <a:xfrm rot="10800000">
            <a:off x="4851097" y="1420880"/>
            <a:ext cx="1263314" cy="541420"/>
          </a:xfrm>
          <a:prstGeom prst="curvedUpArrow">
            <a:avLst>
              <a:gd fmla="val 25000" name="adj1"/>
              <a:gd fmla="val 50000" name="adj2"/>
              <a:gd fmla="val 25000" name="adj3"/>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5" name="Google Shape;155;p14"/>
          <p:cNvSpPr/>
          <p:nvPr/>
        </p:nvSpPr>
        <p:spPr>
          <a:xfrm>
            <a:off x="4910387" y="2968418"/>
            <a:ext cx="1203158" cy="473743"/>
          </a:xfrm>
          <a:prstGeom prst="curvedUpArrow">
            <a:avLst>
              <a:gd fmla="val 25000" name="adj1"/>
              <a:gd fmla="val 50000" name="adj2"/>
              <a:gd fmla="val 25000" name="adj3"/>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6" name="Google Shape;156;p14"/>
          <p:cNvSpPr txBox="1"/>
          <p:nvPr/>
        </p:nvSpPr>
        <p:spPr>
          <a:xfrm>
            <a:off x="2317959" y="938086"/>
            <a:ext cx="126933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Iterate until data is ready</a:t>
            </a:r>
            <a:endParaRPr/>
          </a:p>
        </p:txBody>
      </p:sp>
      <p:sp>
        <p:nvSpPr>
          <p:cNvPr id="157" name="Google Shape;157;p14"/>
          <p:cNvSpPr txBox="1"/>
          <p:nvPr/>
        </p:nvSpPr>
        <p:spPr>
          <a:xfrm>
            <a:off x="4874669" y="900488"/>
            <a:ext cx="14498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Iterate to find the best model</a:t>
            </a:r>
            <a:endParaRPr/>
          </a:p>
        </p:txBody>
      </p:sp>
      <p:cxnSp>
        <p:nvCxnSpPr>
          <p:cNvPr id="158" name="Google Shape;158;p14"/>
          <p:cNvCxnSpPr/>
          <p:nvPr/>
        </p:nvCxnSpPr>
        <p:spPr>
          <a:xfrm flipH="1" rot="10800000">
            <a:off x="6829423" y="2382252"/>
            <a:ext cx="448177" cy="3007"/>
          </a:xfrm>
          <a:prstGeom prst="straightConnector1">
            <a:avLst/>
          </a:prstGeom>
          <a:noFill/>
          <a:ln cap="flat" cmpd="sng" w="9525">
            <a:solidFill>
              <a:srgbClr val="0042AC"/>
            </a:solidFill>
            <a:prstDash val="solid"/>
            <a:round/>
            <a:headEnd len="sm" w="sm" type="none"/>
            <a:tailEnd len="med" w="med" type="triangle"/>
          </a:ln>
        </p:spPr>
      </p:cxnSp>
      <p:sp>
        <p:nvSpPr>
          <p:cNvPr id="159" name="Google Shape;159;p14"/>
          <p:cNvSpPr/>
          <p:nvPr/>
        </p:nvSpPr>
        <p:spPr>
          <a:xfrm>
            <a:off x="7279103" y="2009647"/>
            <a:ext cx="917407" cy="917407"/>
          </a:xfrm>
          <a:prstGeom prst="roundRect">
            <a:avLst>
              <a:gd fmla="val 16667" name="adj"/>
            </a:avLst>
          </a:prstGeom>
          <a:solidFill>
            <a:srgbClr val="BBD5FF"/>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Deploy chosen model</a:t>
            </a:r>
            <a:endParaRPr b="1" i="0" sz="1400" u="none" cap="none" strike="noStrike">
              <a:solidFill>
                <a:schemeClr val="dk1"/>
              </a:solidFill>
              <a:latin typeface="Arial"/>
              <a:ea typeface="Arial"/>
              <a:cs typeface="Arial"/>
              <a:sym typeface="Arial"/>
            </a:endParaRPr>
          </a:p>
        </p:txBody>
      </p:sp>
      <p:sp>
        <p:nvSpPr>
          <p:cNvPr id="160" name="Google Shape;160;p14"/>
          <p:cNvSpPr/>
          <p:nvPr/>
        </p:nvSpPr>
        <p:spPr>
          <a:xfrm rot="5400000">
            <a:off x="7998251" y="2571295"/>
            <a:ext cx="804610" cy="368472"/>
          </a:xfrm>
          <a:prstGeom prst="bentArrow">
            <a:avLst>
              <a:gd fmla="val 25000" name="adj1"/>
              <a:gd fmla="val 25000" name="adj2"/>
              <a:gd fmla="val 25000" name="adj3"/>
              <a:gd fmla="val 43750" name="adj4"/>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1" name="Google Shape;161;p14"/>
          <p:cNvSpPr/>
          <p:nvPr/>
        </p:nvSpPr>
        <p:spPr>
          <a:xfrm>
            <a:off x="7963400" y="3242883"/>
            <a:ext cx="917407" cy="917407"/>
          </a:xfrm>
          <a:prstGeom prst="roundRect">
            <a:avLst>
              <a:gd fmla="val 16667" name="adj"/>
            </a:avLst>
          </a:prstGeom>
          <a:solidFill>
            <a:srgbClr val="ED7D3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Arial"/>
                <a:ea typeface="Arial"/>
                <a:cs typeface="Arial"/>
                <a:sym typeface="Arial"/>
              </a:rPr>
              <a:t>Chosen model</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1147105" y="2724"/>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Quality prediction</a:t>
            </a:r>
            <a:endParaRPr/>
          </a:p>
        </p:txBody>
      </p:sp>
      <p:sp>
        <p:nvSpPr>
          <p:cNvPr id="167" name="Google Shape;167;p15"/>
          <p:cNvSpPr txBox="1"/>
          <p:nvPr/>
        </p:nvSpPr>
        <p:spPr>
          <a:xfrm>
            <a:off x="1200718" y="675044"/>
            <a:ext cx="7439692" cy="2254638"/>
          </a:xfrm>
          <a:prstGeom prst="rect">
            <a:avLst/>
          </a:prstGeom>
          <a:noFill/>
          <a:ln>
            <a:noFill/>
          </a:ln>
        </p:spPr>
        <p:txBody>
          <a:bodyPr anchorCtr="0" anchor="t" bIns="91425" lIns="91425" spcFirstLastPara="1" rIns="91425" wrap="square" tIns="91425">
            <a:normAutofit fontScale="92500" lnSpcReduction="20000"/>
          </a:bodyPr>
          <a:lstStyle/>
          <a:p>
            <a:pPr indent="-311150" lvl="0" marL="457200" marR="0" rtl="0" algn="l">
              <a:lnSpc>
                <a:spcPct val="114999"/>
              </a:lnSpc>
              <a:spcBef>
                <a:spcPts val="0"/>
              </a:spcBef>
              <a:spcAft>
                <a:spcPts val="0"/>
              </a:spcAft>
              <a:buClr>
                <a:schemeClr val="lt1"/>
              </a:buClr>
              <a:buSzPct val="93693"/>
              <a:buFont typeface="Lato"/>
              <a:buChar char="●"/>
            </a:pPr>
            <a:r>
              <a:rPr b="0" i="0" lang="en-GB" sz="1500" u="none" cap="none" strike="noStrike">
                <a:solidFill>
                  <a:schemeClr val="lt1"/>
                </a:solidFill>
                <a:latin typeface="Arial"/>
                <a:ea typeface="Arial"/>
                <a:cs typeface="Arial"/>
                <a:sym typeface="Arial"/>
              </a:rPr>
              <a:t>Quality prediction, in the context of machine learning and data analysis, refers to the process of using data and predictive models to anticipate the quality or performance of products, services, or processes.</a:t>
            </a:r>
            <a:endParaRPr b="0" i="0" sz="1500" u="none" cap="none" strike="noStrike">
              <a:solidFill>
                <a:schemeClr val="lt1"/>
              </a:solidFill>
              <a:latin typeface="Arial"/>
              <a:ea typeface="Arial"/>
              <a:cs typeface="Arial"/>
              <a:sym typeface="Arial"/>
            </a:endParaRPr>
          </a:p>
          <a:p>
            <a:pPr indent="-228600" lvl="0" marL="45720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311150" lvl="0" marL="457200" marR="0" rtl="0" algn="l">
              <a:lnSpc>
                <a:spcPct val="114999"/>
              </a:lnSpc>
              <a:spcBef>
                <a:spcPts val="0"/>
              </a:spcBef>
              <a:spcAft>
                <a:spcPts val="0"/>
              </a:spcAft>
              <a:buClr>
                <a:schemeClr val="lt1"/>
              </a:buClr>
              <a:buSzPct val="93693"/>
              <a:buFont typeface="Lato"/>
              <a:buChar char="●"/>
            </a:pPr>
            <a:r>
              <a:rPr b="0" i="0" lang="en-GB" sz="1500" u="none" cap="none" strike="noStrike">
                <a:solidFill>
                  <a:schemeClr val="lt1"/>
                </a:solidFill>
                <a:latin typeface="Arial"/>
                <a:ea typeface="Arial"/>
                <a:cs typeface="Arial"/>
                <a:sym typeface="Arial"/>
              </a:rPr>
              <a:t>Quality prediction can be applied across various domains, including manufacturing, financial services, banking sectors, and e-commerce and more.</a:t>
            </a:r>
            <a:endParaRPr b="0" i="0" sz="1500" u="none" cap="none" strike="noStrike">
              <a:solidFill>
                <a:schemeClr val="lt1"/>
              </a:solidFill>
              <a:latin typeface="Arial"/>
              <a:ea typeface="Arial"/>
              <a:cs typeface="Arial"/>
              <a:sym typeface="Arial"/>
            </a:endParaRPr>
          </a:p>
          <a:p>
            <a:pPr indent="-228600" lvl="0" marL="45720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311150" lvl="0" marL="457200" marR="0" rtl="0" algn="l">
              <a:lnSpc>
                <a:spcPct val="114999"/>
              </a:lnSpc>
              <a:spcBef>
                <a:spcPts val="0"/>
              </a:spcBef>
              <a:spcAft>
                <a:spcPts val="0"/>
              </a:spcAft>
              <a:buClr>
                <a:schemeClr val="lt1"/>
              </a:buClr>
              <a:buSzPct val="93693"/>
              <a:buFont typeface="Lato"/>
              <a:buChar char="●"/>
            </a:pPr>
            <a:r>
              <a:rPr b="0" i="0" lang="en-GB" sz="1500" u="none" cap="none" strike="noStrike">
                <a:solidFill>
                  <a:schemeClr val="lt1"/>
                </a:solidFill>
                <a:latin typeface="Arial"/>
                <a:ea typeface="Arial"/>
                <a:cs typeface="Arial"/>
                <a:sym typeface="Arial"/>
              </a:rPr>
              <a:t> Significances of quality prediction ,</a:t>
            </a:r>
            <a:endParaRPr b="0" i="0" sz="1500" u="none" cap="none" strike="noStrike">
              <a:solidFill>
                <a:schemeClr val="lt1"/>
              </a:solidFill>
              <a:latin typeface="Arial"/>
              <a:ea typeface="Arial"/>
              <a:cs typeface="Arial"/>
              <a:sym typeface="Arial"/>
            </a:endParaRPr>
          </a:p>
          <a:p>
            <a:pPr indent="0" lvl="0" marL="14605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0" lvl="0" marL="146050" marR="0" rtl="0" algn="l">
              <a:lnSpc>
                <a:spcPct val="114999"/>
              </a:lnSpc>
              <a:spcBef>
                <a:spcPts val="0"/>
              </a:spcBef>
              <a:spcAft>
                <a:spcPts val="0"/>
              </a:spcAft>
              <a:buClr>
                <a:schemeClr val="lt1"/>
              </a:buClr>
              <a:buSzPct val="93693"/>
              <a:buFont typeface="Lato"/>
              <a:buNone/>
            </a:pPr>
            <a:r>
              <a:rPr b="0" i="0" lang="en-GB" sz="1500" u="none" cap="none" strike="noStrike">
                <a:solidFill>
                  <a:schemeClr val="lt1"/>
                </a:solidFill>
                <a:latin typeface="Arial"/>
                <a:ea typeface="Arial"/>
                <a:cs typeface="Arial"/>
                <a:sym typeface="Arial"/>
              </a:rPr>
              <a:t>     </a:t>
            </a:r>
            <a:endParaRPr/>
          </a:p>
          <a:p>
            <a:pPr indent="-228600" lvl="0" marL="45720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0" lvl="0" marL="14605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228600" lvl="0" marL="45720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0" lvl="0" marL="14605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228600" lvl="0" marL="457200" marR="0" rtl="0" algn="l">
              <a:lnSpc>
                <a:spcPct val="114999"/>
              </a:lnSpc>
              <a:spcBef>
                <a:spcPts val="0"/>
              </a:spcBef>
              <a:spcAft>
                <a:spcPts val="0"/>
              </a:spcAft>
              <a:buClr>
                <a:schemeClr val="lt1"/>
              </a:buClr>
              <a:buSzPct val="93693"/>
              <a:buFont typeface="Lato"/>
              <a:buNone/>
            </a:pPr>
            <a:r>
              <a:t/>
            </a:r>
            <a:endParaRPr b="0" i="0" sz="1500" u="none" cap="none" strike="noStrike">
              <a:solidFill>
                <a:schemeClr val="lt1"/>
              </a:solidFill>
              <a:latin typeface="Arial"/>
              <a:ea typeface="Arial"/>
              <a:cs typeface="Arial"/>
              <a:sym typeface="Arial"/>
            </a:endParaRPr>
          </a:p>
          <a:p>
            <a:pPr indent="-228600" lvl="0" marL="457200" marR="0" rtl="0" algn="l">
              <a:lnSpc>
                <a:spcPct val="114999"/>
              </a:lnSpc>
              <a:spcBef>
                <a:spcPts val="0"/>
              </a:spcBef>
              <a:spcAft>
                <a:spcPts val="0"/>
              </a:spcAft>
              <a:buClr>
                <a:schemeClr val="lt1"/>
              </a:buClr>
              <a:buSzPct val="108108"/>
              <a:buFont typeface="Lato"/>
              <a:buNone/>
            </a:pPr>
            <a:r>
              <a:t/>
            </a:r>
            <a:endParaRPr b="0" i="0" sz="1300" u="none" cap="none" strike="noStrike">
              <a:solidFill>
                <a:schemeClr val="lt1"/>
              </a:solidFill>
              <a:latin typeface="Lato"/>
              <a:ea typeface="Lato"/>
              <a:cs typeface="Lato"/>
              <a:sym typeface="Lato"/>
            </a:endParaRPr>
          </a:p>
          <a:p>
            <a:pPr indent="0" lvl="0" marL="146050" marR="0" rtl="0" algn="l">
              <a:lnSpc>
                <a:spcPct val="114999"/>
              </a:lnSpc>
              <a:spcBef>
                <a:spcPts val="0"/>
              </a:spcBef>
              <a:spcAft>
                <a:spcPts val="0"/>
              </a:spcAft>
              <a:buClr>
                <a:schemeClr val="lt1"/>
              </a:buClr>
              <a:buSzPct val="108108"/>
              <a:buFont typeface="Lato"/>
              <a:buNone/>
            </a:pPr>
            <a:r>
              <a:t/>
            </a:r>
            <a:endParaRPr b="0" i="0" sz="1300" u="none" cap="none" strike="noStrike">
              <a:solidFill>
                <a:schemeClr val="lt1"/>
              </a:solidFill>
              <a:latin typeface="Lato"/>
              <a:ea typeface="Lato"/>
              <a:cs typeface="Lato"/>
              <a:sym typeface="Lato"/>
            </a:endParaRPr>
          </a:p>
        </p:txBody>
      </p:sp>
      <p:sp>
        <p:nvSpPr>
          <p:cNvPr id="168" name="Google Shape;168;p15"/>
          <p:cNvSpPr txBox="1"/>
          <p:nvPr/>
        </p:nvSpPr>
        <p:spPr>
          <a:xfrm>
            <a:off x="1904373" y="2490912"/>
            <a:ext cx="6337632" cy="1815882"/>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Using historical data, organizations can identify patterns or predict the outcomes to help them in business growth.</a:t>
            </a:r>
            <a:endParaRPr/>
          </a:p>
          <a:p>
            <a:pPr indent="-285750" lvl="1"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It can help in tailoring marketing strategies, retain valuable customers.</a:t>
            </a:r>
            <a:endParaRPr/>
          </a:p>
          <a:p>
            <a:pPr indent="-285750" lvl="1"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The quality of the product can be improved and enhanced.</a:t>
            </a:r>
            <a:endParaRPr/>
          </a:p>
          <a:p>
            <a:pPr indent="-285750" lvl="1"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Times New Roman"/>
                <a:ea typeface="Times New Roman"/>
                <a:cs typeface="Times New Roman"/>
                <a:sym typeface="Times New Roman"/>
              </a:rPr>
              <a:t>B</a:t>
            </a:r>
            <a:r>
              <a:rPr b="0" i="0" lang="en-GB" sz="1400" u="none" cap="none" strike="noStrike">
                <a:solidFill>
                  <a:schemeClr val="lt1"/>
                </a:solidFill>
                <a:latin typeface="Arial"/>
                <a:ea typeface="Arial"/>
                <a:cs typeface="Arial"/>
                <a:sym typeface="Arial"/>
              </a:rPr>
              <a:t>etter decision making by analysing data and providing actionable insights.</a:t>
            </a:r>
            <a:endParaRPr/>
          </a:p>
          <a:p>
            <a:pPr indent="-196850" lvl="1"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196850" lvl="1"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199743" y="55362"/>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ML Algorithms in quality prediction</a:t>
            </a:r>
            <a:endParaRPr/>
          </a:p>
        </p:txBody>
      </p:sp>
      <p:sp>
        <p:nvSpPr>
          <p:cNvPr id="174" name="Google Shape;174;p16"/>
          <p:cNvSpPr/>
          <p:nvPr/>
        </p:nvSpPr>
        <p:spPr>
          <a:xfrm>
            <a:off x="782052" y="4177213"/>
            <a:ext cx="1210676" cy="699334"/>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New data</a:t>
            </a:r>
            <a:endParaRPr b="0" i="0" sz="1400" u="none" cap="none" strike="noStrike">
              <a:solidFill>
                <a:schemeClr val="lt1"/>
              </a:solidFill>
              <a:latin typeface="Arial"/>
              <a:ea typeface="Arial"/>
              <a:cs typeface="Arial"/>
              <a:sym typeface="Arial"/>
            </a:endParaRPr>
          </a:p>
        </p:txBody>
      </p:sp>
      <p:sp>
        <p:nvSpPr>
          <p:cNvPr id="175" name="Google Shape;175;p16"/>
          <p:cNvSpPr/>
          <p:nvPr/>
        </p:nvSpPr>
        <p:spPr>
          <a:xfrm>
            <a:off x="2910137" y="2928938"/>
            <a:ext cx="1436269" cy="699334"/>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Model trained</a:t>
            </a:r>
            <a:endParaRPr b="0" i="0" sz="1400" u="none" cap="none" strike="noStrike">
              <a:solidFill>
                <a:schemeClr val="lt1"/>
              </a:solidFill>
              <a:latin typeface="Arial"/>
              <a:ea typeface="Arial"/>
              <a:cs typeface="Arial"/>
              <a:sym typeface="Arial"/>
            </a:endParaRPr>
          </a:p>
        </p:txBody>
      </p:sp>
      <p:sp>
        <p:nvSpPr>
          <p:cNvPr id="176" name="Google Shape;176;p16"/>
          <p:cNvSpPr/>
          <p:nvPr/>
        </p:nvSpPr>
        <p:spPr>
          <a:xfrm>
            <a:off x="2857500" y="1605464"/>
            <a:ext cx="1481387" cy="797091"/>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Train ML algorithm</a:t>
            </a:r>
            <a:endParaRPr b="0" i="0" sz="1400" u="none" cap="none" strike="noStrike">
              <a:solidFill>
                <a:schemeClr val="lt1"/>
              </a:solidFill>
              <a:latin typeface="Arial"/>
              <a:ea typeface="Arial"/>
              <a:cs typeface="Arial"/>
              <a:sym typeface="Arial"/>
            </a:endParaRPr>
          </a:p>
        </p:txBody>
      </p:sp>
      <p:sp>
        <p:nvSpPr>
          <p:cNvPr id="177" name="Google Shape;177;p16"/>
          <p:cNvSpPr/>
          <p:nvPr/>
        </p:nvSpPr>
        <p:spPr>
          <a:xfrm>
            <a:off x="2917655" y="4184734"/>
            <a:ext cx="1451308" cy="699334"/>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ML</a:t>
            </a:r>
            <a:endParaRPr/>
          </a:p>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 Algorithm</a:t>
            </a:r>
            <a:endParaRPr/>
          </a:p>
        </p:txBody>
      </p:sp>
      <p:sp>
        <p:nvSpPr>
          <p:cNvPr id="178" name="Google Shape;178;p16"/>
          <p:cNvSpPr/>
          <p:nvPr/>
        </p:nvSpPr>
        <p:spPr>
          <a:xfrm>
            <a:off x="2962775" y="657977"/>
            <a:ext cx="1361071" cy="541420"/>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Training data</a:t>
            </a:r>
            <a:endParaRPr b="0" i="0" sz="1400" u="none" cap="none" strike="noStrike">
              <a:solidFill>
                <a:schemeClr val="lt1"/>
              </a:solidFill>
              <a:latin typeface="Arial"/>
              <a:ea typeface="Arial"/>
              <a:cs typeface="Arial"/>
              <a:sym typeface="Arial"/>
            </a:endParaRPr>
          </a:p>
        </p:txBody>
      </p:sp>
      <p:sp>
        <p:nvSpPr>
          <p:cNvPr id="179" name="Google Shape;179;p16"/>
          <p:cNvSpPr/>
          <p:nvPr/>
        </p:nvSpPr>
        <p:spPr>
          <a:xfrm>
            <a:off x="5135979" y="1658102"/>
            <a:ext cx="1315952" cy="676775"/>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Accuracy</a:t>
            </a:r>
            <a:endParaRPr b="0" i="0" sz="1400" u="none" cap="none" strike="noStrike">
              <a:solidFill>
                <a:schemeClr val="lt1"/>
              </a:solidFill>
              <a:latin typeface="Arial"/>
              <a:ea typeface="Arial"/>
              <a:cs typeface="Arial"/>
              <a:sym typeface="Arial"/>
            </a:endParaRPr>
          </a:p>
        </p:txBody>
      </p:sp>
      <p:sp>
        <p:nvSpPr>
          <p:cNvPr id="180" name="Google Shape;180;p16"/>
          <p:cNvSpPr/>
          <p:nvPr/>
        </p:nvSpPr>
        <p:spPr>
          <a:xfrm>
            <a:off x="7143749" y="1643060"/>
            <a:ext cx="1518985" cy="714374"/>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Successful Model</a:t>
            </a:r>
            <a:endParaRPr b="0" i="0" sz="1400" u="none" cap="none" strike="noStrike">
              <a:solidFill>
                <a:schemeClr val="lt1"/>
              </a:solidFill>
              <a:latin typeface="Arial"/>
              <a:ea typeface="Arial"/>
              <a:cs typeface="Arial"/>
              <a:sym typeface="Arial"/>
            </a:endParaRPr>
          </a:p>
        </p:txBody>
      </p:sp>
      <p:sp>
        <p:nvSpPr>
          <p:cNvPr id="181" name="Google Shape;181;p16"/>
          <p:cNvSpPr/>
          <p:nvPr/>
        </p:nvSpPr>
        <p:spPr>
          <a:xfrm>
            <a:off x="5211176" y="4177213"/>
            <a:ext cx="1406189" cy="699333"/>
          </a:xfrm>
          <a:prstGeom prst="flowChartConnector">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Prediction</a:t>
            </a:r>
            <a:endParaRPr b="0" i="0" sz="1400" u="none" cap="none" strike="noStrike">
              <a:solidFill>
                <a:schemeClr val="lt1"/>
              </a:solidFill>
              <a:latin typeface="Arial"/>
              <a:ea typeface="Arial"/>
              <a:cs typeface="Arial"/>
              <a:sym typeface="Arial"/>
            </a:endParaRPr>
          </a:p>
        </p:txBody>
      </p:sp>
      <p:sp>
        <p:nvSpPr>
          <p:cNvPr id="182" name="Google Shape;182;p16"/>
          <p:cNvSpPr/>
          <p:nvPr/>
        </p:nvSpPr>
        <p:spPr>
          <a:xfrm>
            <a:off x="4464843" y="4286249"/>
            <a:ext cx="706854" cy="481263"/>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16"/>
          <p:cNvSpPr/>
          <p:nvPr/>
        </p:nvSpPr>
        <p:spPr>
          <a:xfrm>
            <a:off x="2088605" y="4293767"/>
            <a:ext cx="714375" cy="481263"/>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16"/>
          <p:cNvSpPr/>
          <p:nvPr/>
        </p:nvSpPr>
        <p:spPr>
          <a:xfrm rot="10800000">
            <a:off x="4367086" y="1782174"/>
            <a:ext cx="706854" cy="481263"/>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5" name="Google Shape;185;p16"/>
          <p:cNvSpPr/>
          <p:nvPr/>
        </p:nvSpPr>
        <p:spPr>
          <a:xfrm>
            <a:off x="6450054" y="1752096"/>
            <a:ext cx="691816" cy="481263"/>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16"/>
          <p:cNvSpPr/>
          <p:nvPr/>
        </p:nvSpPr>
        <p:spPr>
          <a:xfrm rot="5400000">
            <a:off x="3321841" y="3677146"/>
            <a:ext cx="533902" cy="473744"/>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16"/>
          <p:cNvSpPr/>
          <p:nvPr/>
        </p:nvSpPr>
        <p:spPr>
          <a:xfrm rot="5400000">
            <a:off x="3378241" y="2440150"/>
            <a:ext cx="488783" cy="496302"/>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16"/>
          <p:cNvSpPr/>
          <p:nvPr/>
        </p:nvSpPr>
        <p:spPr>
          <a:xfrm rot="5400000">
            <a:off x="3400801" y="1199393"/>
            <a:ext cx="481263" cy="458705"/>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16"/>
          <p:cNvSpPr txBox="1"/>
          <p:nvPr/>
        </p:nvSpPr>
        <p:spPr>
          <a:xfrm>
            <a:off x="4241133" y="1490787"/>
            <a:ext cx="116405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Unacceptable</a:t>
            </a:r>
            <a:endParaRPr/>
          </a:p>
        </p:txBody>
      </p:sp>
      <p:sp>
        <p:nvSpPr>
          <p:cNvPr id="190" name="Google Shape;190;p16"/>
          <p:cNvSpPr txBox="1"/>
          <p:nvPr/>
        </p:nvSpPr>
        <p:spPr>
          <a:xfrm>
            <a:off x="6324099" y="1468227"/>
            <a:ext cx="116405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Acceptable</a:t>
            </a:r>
            <a:endParaRPr/>
          </a:p>
        </p:txBody>
      </p:sp>
      <p:sp>
        <p:nvSpPr>
          <p:cNvPr id="191" name="Google Shape;191;p16"/>
          <p:cNvSpPr/>
          <p:nvPr/>
        </p:nvSpPr>
        <p:spPr>
          <a:xfrm rot="-5400000">
            <a:off x="5122819" y="3034208"/>
            <a:ext cx="1421230" cy="481264"/>
          </a:xfrm>
          <a:prstGeom prst="rightArrow">
            <a:avLst>
              <a:gd fmla="val 50000" name="adj1"/>
              <a:gd fmla="val 50000" name="adj2"/>
            </a:avLst>
          </a:prstGeom>
          <a:solidFill>
            <a:schemeClr val="accent1"/>
          </a:solidFill>
          <a:ln cap="flat" cmpd="sng" w="25400">
            <a:solidFill>
              <a:srgbClr val="001D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1154625" y="10800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000">
                <a:solidFill>
                  <a:srgbClr val="92D050"/>
                </a:solidFill>
                <a:latin typeface="Arial"/>
                <a:ea typeface="Arial"/>
                <a:cs typeface="Arial"/>
                <a:sym typeface="Arial"/>
              </a:rPr>
              <a:t>Use case</a:t>
            </a:r>
            <a:endParaRPr sz="2000">
              <a:solidFill>
                <a:srgbClr val="92D050"/>
              </a:solidFill>
              <a:latin typeface="Arial"/>
              <a:ea typeface="Arial"/>
              <a:cs typeface="Arial"/>
              <a:sym typeface="Arial"/>
            </a:endParaRPr>
          </a:p>
        </p:txBody>
      </p:sp>
      <p:sp>
        <p:nvSpPr>
          <p:cNvPr id="197" name="Google Shape;197;p17"/>
          <p:cNvSpPr txBox="1"/>
          <p:nvPr>
            <p:ph idx="1" type="body"/>
          </p:nvPr>
        </p:nvSpPr>
        <p:spPr>
          <a:xfrm>
            <a:off x="1289096" y="1113712"/>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400">
                <a:latin typeface="Montserrat"/>
                <a:ea typeface="Montserrat"/>
                <a:cs typeface="Montserrat"/>
                <a:sym typeface="Montserrat"/>
              </a:rPr>
              <a:t>Fraud on Online Real Estate Platforms</a:t>
            </a:r>
            <a:endParaRPr sz="2400">
              <a:latin typeface="Montserrat"/>
              <a:ea typeface="Montserrat"/>
              <a:cs typeface="Montserrat"/>
              <a:sym typeface="Montserrat"/>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146050" rtl="0" algn="l">
              <a:lnSpc>
                <a:spcPct val="114999"/>
              </a:lnSpc>
              <a:spcBef>
                <a:spcPts val="0"/>
              </a:spcBef>
              <a:spcAft>
                <a:spcPts val="0"/>
              </a:spcAft>
              <a:buSzPts val="1300"/>
              <a:buNone/>
            </a:pPr>
            <a:r>
              <a:t/>
            </a:r>
            <a:endParaRPr sz="1400">
              <a:latin typeface="Arial"/>
              <a:ea typeface="Arial"/>
              <a:cs typeface="Arial"/>
              <a:sym typeface="Arial"/>
            </a:endParaRPr>
          </a:p>
          <a:p>
            <a:pPr indent="0" lvl="0" marL="228600" rtl="0" algn="l">
              <a:lnSpc>
                <a:spcPct val="114999"/>
              </a:lnSpc>
              <a:spcBef>
                <a:spcPts val="0"/>
              </a:spcBef>
              <a:spcAft>
                <a:spcPts val="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1190025" y="102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92D050"/>
                </a:solidFill>
                <a:latin typeface="Arial"/>
                <a:ea typeface="Arial"/>
                <a:cs typeface="Arial"/>
                <a:sym typeface="Arial"/>
              </a:rPr>
              <a:t>Problem Statement</a:t>
            </a:r>
            <a:endParaRPr sz="2000">
              <a:solidFill>
                <a:srgbClr val="92D050"/>
              </a:solidFill>
              <a:latin typeface="Arial"/>
              <a:ea typeface="Arial"/>
              <a:cs typeface="Arial"/>
              <a:sym typeface="Arial"/>
            </a:endParaRPr>
          </a:p>
        </p:txBody>
      </p:sp>
      <p:sp>
        <p:nvSpPr>
          <p:cNvPr id="203" name="Google Shape;20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Fraudsters listing fake properties on the platform</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Genuine buyers/renters get in touch with fraudsters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Fraudsters connect with these customers offline/directly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Leading to data theft and money scams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1169664" y="123039"/>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1212"/>
              <a:buNone/>
            </a:pPr>
            <a:r>
              <a:rPr lang="en-GB" sz="2200">
                <a:solidFill>
                  <a:srgbClr val="92D050"/>
                </a:solidFill>
                <a:latin typeface="Arial"/>
                <a:ea typeface="Arial"/>
                <a:cs typeface="Arial"/>
                <a:sym typeface="Arial"/>
              </a:rPr>
              <a:t>Fraud Detection and Prevention</a:t>
            </a:r>
            <a:br>
              <a:rPr lang="en-GB" sz="2200">
                <a:solidFill>
                  <a:srgbClr val="92D050"/>
                </a:solidFill>
                <a:latin typeface="Arial"/>
                <a:ea typeface="Arial"/>
                <a:cs typeface="Arial"/>
                <a:sym typeface="Arial"/>
              </a:rPr>
            </a:br>
            <a:br>
              <a:rPr lang="en-GB"/>
            </a:br>
            <a:br>
              <a:rPr lang="en-GB"/>
            </a:br>
            <a:endParaRPr/>
          </a:p>
        </p:txBody>
      </p:sp>
      <p:sp>
        <p:nvSpPr>
          <p:cNvPr id="209" name="Google Shape;209;p19"/>
          <p:cNvSpPr txBox="1"/>
          <p:nvPr>
            <p:ph idx="1" type="body"/>
          </p:nvPr>
        </p:nvSpPr>
        <p:spPr>
          <a:xfrm>
            <a:off x="1169664" y="762938"/>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sz="1400">
                <a:latin typeface="Arial"/>
                <a:ea typeface="Arial"/>
                <a:cs typeface="Arial"/>
                <a:sym typeface="Arial"/>
              </a:rPr>
              <a:t>Due to digitalization, there has been a lot of cashless transactions in recent years which has led to increase in fraudulent activities.</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These activities can be done by skimming, hacking the details, fake wire transfers, fake emails.</a:t>
            </a:r>
            <a:endParaRPr/>
          </a:p>
          <a:p>
            <a:pPr indent="-311150" lvl="0" marL="457200" rtl="0" algn="l">
              <a:lnSpc>
                <a:spcPct val="114999"/>
              </a:lnSpc>
              <a:spcBef>
                <a:spcPts val="0"/>
              </a:spcBef>
              <a:spcAft>
                <a:spcPts val="0"/>
              </a:spcAft>
              <a:buSzPts val="1300"/>
              <a:buChar char="●"/>
            </a:pPr>
            <a:r>
              <a:rPr lang="en-GB" sz="1400">
                <a:latin typeface="Arial"/>
                <a:ea typeface="Arial"/>
                <a:cs typeface="Arial"/>
                <a:sym typeface="Arial"/>
              </a:rPr>
              <a:t>To reduce and prevent these kinds of transactions, fraud detection frameworks are designed using Machine Learning Algorithms. </a:t>
            </a:r>
            <a:endParaRPr/>
          </a:p>
        </p:txBody>
      </p:sp>
      <p:pic>
        <p:nvPicPr>
          <p:cNvPr descr="A diagram of a diagram of a customer service&#10;&#10;Description automatically generated" id="210" name="Google Shape;210;p19"/>
          <p:cNvPicPr preferRelativeResize="0"/>
          <p:nvPr/>
        </p:nvPicPr>
        <p:blipFill rotWithShape="1">
          <a:blip r:embed="rId3">
            <a:alphaModFix/>
          </a:blip>
          <a:srcRect b="0" l="0" r="0" t="0"/>
          <a:stretch/>
        </p:blipFill>
        <p:spPr>
          <a:xfrm>
            <a:off x="1771650" y="2569010"/>
            <a:ext cx="5736055" cy="23741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Sample Data inputs for the model</a:t>
            </a:r>
            <a:endParaRPr/>
          </a:p>
        </p:txBody>
      </p:sp>
      <p:sp>
        <p:nvSpPr>
          <p:cNvPr id="216" name="Google Shape;21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Time of publish of the listing</a:t>
            </a:r>
            <a:endParaRPr/>
          </a:p>
          <a:p>
            <a:pPr indent="-311150" lvl="0" marL="457200" rtl="0" algn="l">
              <a:spcBef>
                <a:spcPts val="0"/>
              </a:spcBef>
              <a:spcAft>
                <a:spcPts val="0"/>
              </a:spcAft>
              <a:buSzPts val="1300"/>
              <a:buChar char="-"/>
            </a:pPr>
            <a:r>
              <a:rPr lang="en-GB"/>
              <a:t>Price of the listing wrt the pincode/location</a:t>
            </a:r>
            <a:endParaRPr/>
          </a:p>
          <a:p>
            <a:pPr indent="-311150" lvl="0" marL="457200" rtl="0" algn="l">
              <a:spcBef>
                <a:spcPts val="0"/>
              </a:spcBef>
              <a:spcAft>
                <a:spcPts val="0"/>
              </a:spcAft>
              <a:buSzPts val="1300"/>
              <a:buChar char="-"/>
            </a:pPr>
            <a:r>
              <a:rPr lang="en-GB"/>
              <a:t>Time taken to fill the listing</a:t>
            </a:r>
            <a:endParaRPr/>
          </a:p>
          <a:p>
            <a:pPr indent="-311150" lvl="0" marL="457200" rtl="0" algn="l">
              <a:spcBef>
                <a:spcPts val="0"/>
              </a:spcBef>
              <a:spcAft>
                <a:spcPts val="0"/>
              </a:spcAft>
              <a:buSzPts val="1300"/>
              <a:buChar char="-"/>
            </a:pPr>
            <a:r>
              <a:rPr lang="en-GB"/>
              <a:t>Price vs Size of the apartment</a:t>
            </a:r>
            <a:endParaRPr/>
          </a:p>
          <a:p>
            <a:pPr indent="-311150" lvl="0" marL="457200" rtl="0" algn="l">
              <a:spcBef>
                <a:spcPts val="0"/>
              </a:spcBef>
              <a:spcAft>
                <a:spcPts val="0"/>
              </a:spcAft>
              <a:buSzPts val="1300"/>
              <a:buChar char="-"/>
            </a:pPr>
            <a:r>
              <a:rPr lang="en-GB"/>
              <a:t>Owner’s identity match (identity score)</a:t>
            </a:r>
            <a:endParaRPr/>
          </a:p>
          <a:p>
            <a:pPr indent="-311150" lvl="0" marL="457200" rtl="0" algn="l">
              <a:spcBef>
                <a:spcPts val="0"/>
              </a:spcBef>
              <a:spcAft>
                <a:spcPts val="0"/>
              </a:spcAft>
              <a:buSzPts val="1300"/>
              <a:buChar char="-"/>
            </a:pPr>
            <a:r>
              <a:rPr lang="en-GB"/>
              <a:t>Past record of this account</a:t>
            </a:r>
            <a:endParaRPr/>
          </a:p>
          <a:p>
            <a:pPr indent="-311150" lvl="0" marL="457200" rtl="0" algn="l">
              <a:spcBef>
                <a:spcPts val="0"/>
              </a:spcBef>
              <a:spcAft>
                <a:spcPts val="0"/>
              </a:spcAft>
              <a:buSzPts val="1300"/>
              <a:buChar char="-"/>
            </a:pPr>
            <a:r>
              <a:rPr lang="en-GB"/>
              <a:t>Fake/reused pictures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1124546" y="77921"/>
            <a:ext cx="7038900" cy="117729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1212"/>
              <a:buNone/>
            </a:pPr>
            <a:r>
              <a:rPr lang="en-GB" sz="2200">
                <a:solidFill>
                  <a:srgbClr val="92D050"/>
                </a:solidFill>
                <a:latin typeface="Arial"/>
                <a:ea typeface="Arial"/>
                <a:cs typeface="Arial"/>
                <a:sym typeface="Arial"/>
              </a:rPr>
              <a:t>Listings </a:t>
            </a:r>
            <a:r>
              <a:rPr lang="en-GB" sz="2200">
                <a:solidFill>
                  <a:srgbClr val="92D050"/>
                </a:solidFill>
                <a:latin typeface="Arial"/>
                <a:ea typeface="Arial"/>
                <a:cs typeface="Arial"/>
                <a:sym typeface="Arial"/>
              </a:rPr>
              <a:t>Fraud Detection and Prevention</a:t>
            </a:r>
            <a:br>
              <a:rPr lang="en-GB" sz="2200">
                <a:solidFill>
                  <a:srgbClr val="92D050"/>
                </a:solidFill>
                <a:latin typeface="Arial"/>
                <a:ea typeface="Arial"/>
                <a:cs typeface="Arial"/>
                <a:sym typeface="Arial"/>
              </a:rPr>
            </a:br>
            <a:br>
              <a:rPr lang="en-GB" sz="2200">
                <a:latin typeface="Arial"/>
                <a:ea typeface="Arial"/>
                <a:cs typeface="Arial"/>
                <a:sym typeface="Arial"/>
              </a:rPr>
            </a:br>
            <a:r>
              <a:rPr lang="en-GB" sz="2200">
                <a:latin typeface="Arial"/>
                <a:ea typeface="Arial"/>
                <a:cs typeface="Arial"/>
                <a:sym typeface="Arial"/>
              </a:rPr>
              <a:t>Implementation </a:t>
            </a:r>
            <a:br>
              <a:rPr lang="en-GB" sz="2000">
                <a:latin typeface="Arial"/>
                <a:ea typeface="Arial"/>
                <a:cs typeface="Arial"/>
                <a:sym typeface="Arial"/>
              </a:rPr>
            </a:br>
            <a:br>
              <a:rPr lang="en-GB"/>
            </a:br>
            <a:br>
              <a:rPr lang="en-GB"/>
            </a:br>
            <a:br>
              <a:rPr lang="en-GB"/>
            </a:br>
            <a:br>
              <a:rPr lang="en-GB"/>
            </a:br>
            <a:endParaRPr/>
          </a:p>
        </p:txBody>
      </p:sp>
      <p:sp>
        <p:nvSpPr>
          <p:cNvPr id="222" name="Google Shape;222;p21"/>
          <p:cNvSpPr txBox="1"/>
          <p:nvPr>
            <p:ph idx="1" type="body"/>
          </p:nvPr>
        </p:nvSpPr>
        <p:spPr>
          <a:xfrm>
            <a:off x="981670" y="1169004"/>
            <a:ext cx="7512642" cy="3392463"/>
          </a:xfrm>
          <a:prstGeom prst="rect">
            <a:avLst/>
          </a:prstGeom>
          <a:noFill/>
          <a:ln>
            <a:noFill/>
          </a:ln>
        </p:spPr>
        <p:txBody>
          <a:bodyPr anchorCtr="0" anchor="t" bIns="91425" lIns="91425" spcFirstLastPara="1" rIns="91425" wrap="square" tIns="91425">
            <a:normAutofit/>
          </a:bodyPr>
          <a:lstStyle/>
          <a:p>
            <a:pPr indent="-342900" lvl="0" marL="488950" rtl="0" algn="l">
              <a:lnSpc>
                <a:spcPct val="114999"/>
              </a:lnSpc>
              <a:spcBef>
                <a:spcPts val="0"/>
              </a:spcBef>
              <a:spcAft>
                <a:spcPts val="0"/>
              </a:spcAft>
              <a:buSzPts val="1300"/>
              <a:buAutoNum type="arabicParenR"/>
            </a:pPr>
            <a:r>
              <a:rPr lang="en-GB" sz="1400">
                <a:latin typeface="Arial"/>
                <a:ea typeface="Arial"/>
                <a:cs typeface="Arial"/>
                <a:sym typeface="Arial"/>
              </a:rPr>
              <a:t>Split the labelled dataset into two different datasets of target variable and explanatory variables.</a:t>
            </a:r>
            <a:endParaRPr/>
          </a:p>
          <a:p>
            <a:pPr indent="-342900" lvl="0" marL="488950" rtl="0" algn="l">
              <a:lnSpc>
                <a:spcPct val="114999"/>
              </a:lnSpc>
              <a:spcBef>
                <a:spcPts val="0"/>
              </a:spcBef>
              <a:spcAft>
                <a:spcPts val="0"/>
              </a:spcAft>
              <a:buSzPts val="1300"/>
              <a:buAutoNum type="arabicParenR"/>
            </a:pPr>
            <a:r>
              <a:rPr lang="en-GB" sz="1400">
                <a:latin typeface="Arial"/>
                <a:ea typeface="Arial"/>
                <a:cs typeface="Arial"/>
                <a:sym typeface="Arial"/>
              </a:rPr>
              <a:t>Split the two datasets into training and testing data.</a:t>
            </a:r>
            <a:endParaRPr/>
          </a:p>
          <a:p>
            <a:pPr indent="-342900" lvl="0" marL="488950" rtl="0" algn="l">
              <a:lnSpc>
                <a:spcPct val="114999"/>
              </a:lnSpc>
              <a:spcBef>
                <a:spcPts val="0"/>
              </a:spcBef>
              <a:spcAft>
                <a:spcPts val="0"/>
              </a:spcAft>
              <a:buSzPts val="1300"/>
              <a:buAutoNum type="arabicParenR"/>
            </a:pPr>
            <a:r>
              <a:rPr lang="en-GB" sz="1400">
                <a:latin typeface="Arial"/>
                <a:ea typeface="Arial"/>
                <a:cs typeface="Arial"/>
                <a:sym typeface="Arial"/>
              </a:rPr>
              <a:t>Fit the Logistic regression model on training data and predict the data.</a:t>
            </a:r>
            <a:endParaRPr/>
          </a:p>
          <a:p>
            <a:pPr indent="-342900" lvl="0" marL="488950" rtl="0" algn="l">
              <a:lnSpc>
                <a:spcPct val="114999"/>
              </a:lnSpc>
              <a:spcBef>
                <a:spcPts val="0"/>
              </a:spcBef>
              <a:spcAft>
                <a:spcPts val="0"/>
              </a:spcAft>
              <a:buSzPts val="1300"/>
              <a:buAutoNum type="arabicParenR"/>
            </a:pPr>
            <a:r>
              <a:rPr lang="en-GB" sz="1400">
                <a:latin typeface="Arial"/>
                <a:ea typeface="Arial"/>
                <a:cs typeface="Arial"/>
                <a:sym typeface="Arial"/>
              </a:rPr>
              <a:t>Predict the accuracy score on training data.</a:t>
            </a:r>
            <a:endParaRPr/>
          </a:p>
          <a:p>
            <a:pPr indent="-342900" lvl="0" marL="488950" rtl="0" algn="l">
              <a:lnSpc>
                <a:spcPct val="114999"/>
              </a:lnSpc>
              <a:spcBef>
                <a:spcPts val="0"/>
              </a:spcBef>
              <a:spcAft>
                <a:spcPts val="0"/>
              </a:spcAft>
              <a:buSzPts val="1300"/>
              <a:buAutoNum type="arabicParenR"/>
            </a:pPr>
            <a:r>
              <a:rPr lang="en-GB" sz="1400">
                <a:latin typeface="Arial"/>
                <a:ea typeface="Arial"/>
                <a:cs typeface="Arial"/>
                <a:sym typeface="Arial"/>
              </a:rPr>
              <a:t>Predict the model with the test data and check the performance metrics.</a:t>
            </a:r>
            <a:endParaRPr/>
          </a:p>
          <a:p>
            <a:pPr indent="-342900" lvl="0" marL="488950" rtl="0" algn="l">
              <a:lnSpc>
                <a:spcPct val="114999"/>
              </a:lnSpc>
              <a:spcBef>
                <a:spcPts val="0"/>
              </a:spcBef>
              <a:spcAft>
                <a:spcPts val="0"/>
              </a:spcAft>
              <a:buSzPts val="1300"/>
              <a:buAutoNum type="arabicParenR"/>
            </a:pPr>
            <a:r>
              <a:rPr lang="en-GB" sz="1400">
                <a:latin typeface="Arial"/>
                <a:ea typeface="Arial"/>
                <a:cs typeface="Arial"/>
                <a:sym typeface="Arial"/>
              </a:rPr>
              <a:t>If the performance matches, the data is generalised and good to proceed.</a:t>
            </a:r>
            <a:endParaRPr/>
          </a:p>
          <a:p>
            <a:pPr indent="0" lvl="0" marL="146050" rtl="0" algn="l">
              <a:lnSpc>
                <a:spcPct val="114999"/>
              </a:lnSpc>
              <a:spcBef>
                <a:spcPts val="0"/>
              </a:spcBef>
              <a:spcAft>
                <a:spcPts val="0"/>
              </a:spcAft>
              <a:buSzPts val="1300"/>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