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69" r:id="rId5"/>
    <p:sldId id="259" r:id="rId6"/>
    <p:sldId id="267" r:id="rId7"/>
    <p:sldId id="271" r:id="rId8"/>
    <p:sldId id="279" r:id="rId9"/>
    <p:sldId id="277" r:id="rId10"/>
    <p:sldId id="281" r:id="rId11"/>
    <p:sldId id="275" r:id="rId12"/>
    <p:sldId id="273" r:id="rId13"/>
    <p:sldId id="274" r:id="rId14"/>
    <p:sldId id="280" r:id="rId15"/>
    <p:sldId id="278" r:id="rId16"/>
    <p:sldId id="282" r:id="rId17"/>
    <p:sldId id="283" r:id="rId18"/>
    <p:sldId id="284" r:id="rId19"/>
    <p:sldId id="286" r:id="rId20"/>
    <p:sldId id="288" r:id="rId21"/>
    <p:sldId id="285" r:id="rId22"/>
    <p:sldId id="287" r:id="rId23"/>
    <p:sldId id="26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ABA0F-9542-4517-A97D-DBFFBAFDBCE8}" v="3067" dt="2024-12-03T03:19:17.048"/>
    <p1510:client id="{2DB973D5-C4A9-4201-BF85-3AD54823E106}" v="263" dt="2024-12-02T09:09:07.339"/>
    <p1510:client id="{FB2D7450-2B20-4222-B18E-7A0150F27BC6}" v="2078" dt="2024-12-03T03:34:4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2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0" r:id="rId6"/>
    <p:sldLayoutId id="2147483756" r:id="rId7"/>
    <p:sldLayoutId id="2147483757" r:id="rId8"/>
    <p:sldLayoutId id="2147483758" r:id="rId9"/>
    <p:sldLayoutId id="2147483759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683168C5-529E-4E00-9D4C-9F5E325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8067" y="2119170"/>
            <a:ext cx="7698933" cy="1318160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6000" b="1">
                <a:latin typeface="맑은 고딕"/>
                <a:ea typeface="맑은 고딕"/>
              </a:rPr>
              <a:t>연락처 프로그램 - 3조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45376" y="4965310"/>
            <a:ext cx="2916128" cy="431380"/>
          </a:xfrm>
        </p:spPr>
        <p:txBody>
          <a:bodyPr anchor="t">
            <a:normAutofit/>
          </a:bodyPr>
          <a:lstStyle/>
          <a:p>
            <a:r>
              <a:rPr lang="ko-KR" altLang="en-US" sz="1800" b="1" err="1"/>
              <a:t>한동길</a:t>
            </a:r>
            <a:r>
              <a:rPr lang="ko-KR" altLang="en-US" sz="1800" b="1"/>
              <a:t>  </a:t>
            </a:r>
            <a:r>
              <a:rPr lang="ko-KR" altLang="en-US" sz="1800" b="1" err="1"/>
              <a:t>육준일</a:t>
            </a:r>
            <a:r>
              <a:rPr lang="ko-KR" altLang="en-US" sz="1800" b="1"/>
              <a:t> 김연경</a:t>
            </a:r>
          </a:p>
        </p:txBody>
      </p:sp>
      <p:cxnSp>
        <p:nvCxnSpPr>
          <p:cNvPr id="48" name="Straight Connector 9">
            <a:extLst>
              <a:ext uri="{FF2B5EF4-FFF2-40B4-BE49-F238E27FC236}">
                <a16:creationId xmlns:a16="http://schemas.microsoft.com/office/drawing/2014/main" id="{DEC0903C-FF46-4546-AC00-F18FCD5B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">
            <a:extLst>
              <a:ext uri="{FF2B5EF4-FFF2-40B4-BE49-F238E27FC236}">
                <a16:creationId xmlns:a16="http://schemas.microsoft.com/office/drawing/2014/main" id="{DB70C4DD-D704-4C63-874C-EA8923E7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4224990-3557-537F-B88B-6F5D09E60FAD}"/>
              </a:ext>
            </a:extLst>
          </p:cNvPr>
          <p:cNvCxnSpPr/>
          <p:nvPr/>
        </p:nvCxnSpPr>
        <p:spPr>
          <a:xfrm flipH="1">
            <a:off x="1715168" y="337594"/>
            <a:ext cx="49970" cy="54057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262431-C98A-93DD-1FC5-6FFBC9EE69D1}"/>
              </a:ext>
            </a:extLst>
          </p:cNvPr>
          <p:cNvCxnSpPr/>
          <p:nvPr/>
        </p:nvCxnSpPr>
        <p:spPr>
          <a:xfrm flipV="1">
            <a:off x="6333305" y="5555614"/>
            <a:ext cx="5537951" cy="1743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0EAE8E-5B52-E3D7-1743-1A960080F9BA}"/>
              </a:ext>
            </a:extLst>
          </p:cNvPr>
          <p:cNvGrpSpPr/>
          <p:nvPr/>
        </p:nvGrpSpPr>
        <p:grpSpPr>
          <a:xfrm>
            <a:off x="478440" y="135008"/>
            <a:ext cx="6063702" cy="6584333"/>
            <a:chOff x="6650588" y="231465"/>
            <a:chExt cx="5032896" cy="6401066"/>
          </a:xfrm>
        </p:grpSpPr>
        <p:pic>
          <p:nvPicPr>
            <p:cNvPr id="4" name="그림 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E52AF869-B44E-251D-E5B1-F9610A7B2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0588" y="231465"/>
              <a:ext cx="5032896" cy="4316215"/>
            </a:xfrm>
            <a:prstGeom prst="rect">
              <a:avLst/>
            </a:prstGeom>
          </p:spPr>
        </p:pic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47B3DB8-643D-A974-BD40-FE425512E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597" r="466" b="-465"/>
            <a:stretch/>
          </p:blipFill>
          <p:spPr>
            <a:xfrm>
              <a:off x="6650588" y="4543151"/>
              <a:ext cx="5029916" cy="2089380"/>
            </a:xfrm>
            <a:prstGeom prst="rect">
              <a:avLst/>
            </a:prstGeom>
          </p:spPr>
        </p:pic>
      </p:grp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8B9C842-B32F-1233-F62C-A2B8E1B1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56"/>
          <a:stretch/>
        </p:blipFill>
        <p:spPr>
          <a:xfrm>
            <a:off x="8383379" y="2130136"/>
            <a:ext cx="1993436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B824F66-F68F-F5A1-00D4-A46388B322E9}"/>
              </a:ext>
            </a:extLst>
          </p:cNvPr>
          <p:cNvSpPr/>
          <p:nvPr/>
        </p:nvSpPr>
        <p:spPr>
          <a:xfrm>
            <a:off x="9273773" y="3711741"/>
            <a:ext cx="484632" cy="60223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CAB255-899B-09A2-F6F1-BD0291D807AF}"/>
              </a:ext>
            </a:extLst>
          </p:cNvPr>
          <p:cNvGrpSpPr/>
          <p:nvPr/>
        </p:nvGrpSpPr>
        <p:grpSpPr>
          <a:xfrm>
            <a:off x="7688329" y="586866"/>
            <a:ext cx="3656970" cy="1008096"/>
            <a:chOff x="9073573" y="611271"/>
            <a:chExt cx="3656970" cy="10080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7FA44A-D116-9530-E656-6D4DF31C00A7}"/>
                </a:ext>
              </a:extLst>
            </p:cNvPr>
            <p:cNvSpPr txBox="1"/>
            <p:nvPr/>
          </p:nvSpPr>
          <p:spPr>
            <a:xfrm>
              <a:off x="9073574" y="611271"/>
              <a:ext cx="365696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UpdateCustom</a:t>
              </a:r>
              <a:endParaRPr lang="ko-KR" err="1">
                <a:latin typeface="맑은 고딕"/>
                <a:ea typeface="맑은 고딕"/>
              </a:endParaRPr>
            </a:p>
            <a:p>
              <a:r>
                <a:rPr lang="en-US" altLang="ko-KR">
                  <a:latin typeface="맑은 고딕"/>
                  <a:ea typeface="맑은 고딕"/>
                </a:rPr>
                <a:t> (int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num,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String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value,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Long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id)</a:t>
              </a:r>
              <a:endParaRPr lang="en-US">
                <a:latin typeface="맑은 고딕"/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F18F9E-66D2-2D67-C114-DA9F8C4C558A}"/>
                </a:ext>
              </a:extLst>
            </p:cNvPr>
            <p:cNvSpPr txBox="1"/>
            <p:nvPr/>
          </p:nvSpPr>
          <p:spPr>
            <a:xfrm>
              <a:off x="9073573" y="973036"/>
              <a:ext cx="348683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원하는 항목을 선택해서 수정</a:t>
              </a:r>
              <a:endParaRPr lang="ko-KR">
                <a:latin typeface="맑은 고딕"/>
                <a:ea typeface="맑은 고딕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DCD344-06CC-AE67-B87C-564ECF7F4070}"/>
              </a:ext>
            </a:extLst>
          </p:cNvPr>
          <p:cNvCxnSpPr/>
          <p:nvPr/>
        </p:nvCxnSpPr>
        <p:spPr>
          <a:xfrm flipH="1">
            <a:off x="7070202" y="135038"/>
            <a:ext cx="28937" cy="61635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12BBD9-5CC0-644A-5888-D6A86981514C}"/>
              </a:ext>
            </a:extLst>
          </p:cNvPr>
          <p:cNvCxnSpPr/>
          <p:nvPr/>
        </p:nvCxnSpPr>
        <p:spPr>
          <a:xfrm flipV="1">
            <a:off x="6790482" y="1832658"/>
            <a:ext cx="5208606" cy="1929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39ECE43-F59A-09E6-639D-DD01E1C259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1" r="2373"/>
          <a:stretch/>
        </p:blipFill>
        <p:spPr>
          <a:xfrm>
            <a:off x="6092319" y="4858848"/>
            <a:ext cx="5903088" cy="1728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69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5842D37-B3B7-C413-B863-337BDFC0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1" y="809395"/>
            <a:ext cx="8262651" cy="5239213"/>
          </a:xfrm>
          <a:prstGeom prst="rect">
            <a:avLst/>
          </a:prstGeom>
        </p:spPr>
      </p:pic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4FB0C2C-25F4-555A-D88D-8ECE7D8B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239" y="2115525"/>
            <a:ext cx="185737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535334A-1B08-5367-D523-40FCE577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6" r="130" b="1042"/>
          <a:stretch/>
        </p:blipFill>
        <p:spPr>
          <a:xfrm>
            <a:off x="7581873" y="5005158"/>
            <a:ext cx="4350868" cy="908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00BA59F-C3EC-2629-1FE0-C468CAB7F259}"/>
              </a:ext>
            </a:extLst>
          </p:cNvPr>
          <p:cNvSpPr/>
          <p:nvPr/>
        </p:nvSpPr>
        <p:spPr>
          <a:xfrm>
            <a:off x="10317441" y="3887552"/>
            <a:ext cx="374464" cy="5652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6A10AB-3DA3-4488-DE61-0C725ACF44DC}"/>
              </a:ext>
            </a:extLst>
          </p:cNvPr>
          <p:cNvGrpSpPr/>
          <p:nvPr/>
        </p:nvGrpSpPr>
        <p:grpSpPr>
          <a:xfrm>
            <a:off x="9092864" y="707726"/>
            <a:ext cx="3101944" cy="998451"/>
            <a:chOff x="9073573" y="620916"/>
            <a:chExt cx="3101944" cy="998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F4B34-9FBE-49A1-6912-3423D2DD7E76}"/>
                </a:ext>
              </a:extLst>
            </p:cNvPr>
            <p:cNvSpPr txBox="1"/>
            <p:nvPr/>
          </p:nvSpPr>
          <p:spPr>
            <a:xfrm>
              <a:off x="9073574" y="620916"/>
              <a:ext cx="310194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Insert</a:t>
              </a:r>
              <a:r>
                <a:rPr lang="en-US" altLang="ko-KR">
                  <a:latin typeface="맑은 고딕"/>
                  <a:ea typeface="맑은 고딕"/>
                </a:rPr>
                <a:t>(</a:t>
              </a:r>
              <a:r>
                <a:rPr lang="en-US" altLang="ko-KR" err="1">
                  <a:latin typeface="맑은 고딕"/>
                  <a:ea typeface="맑은 고딕"/>
                </a:rPr>
                <a:t>EmploymentVo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vo)</a:t>
              </a: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B1474D-6863-E68F-31C1-EB522093DBD8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사원 정보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64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6EB4B9E-23DF-A705-DCBA-86A9DCD0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67" y="712156"/>
            <a:ext cx="7969715" cy="5479588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F985801-5F9E-A1A2-199D-97F63B70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6" b="637"/>
          <a:stretch/>
        </p:blipFill>
        <p:spPr>
          <a:xfrm>
            <a:off x="8040445" y="4448807"/>
            <a:ext cx="4149807" cy="1274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D0E91CC-B5E3-F704-F575-5F9FBE59C582}"/>
              </a:ext>
            </a:extLst>
          </p:cNvPr>
          <p:cNvSpPr/>
          <p:nvPr/>
        </p:nvSpPr>
        <p:spPr>
          <a:xfrm>
            <a:off x="10356389" y="2803223"/>
            <a:ext cx="334238" cy="7975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0BD20B-98EE-1D03-6154-F9F22AB5A984}"/>
              </a:ext>
            </a:extLst>
          </p:cNvPr>
          <p:cNvGrpSpPr/>
          <p:nvPr/>
        </p:nvGrpSpPr>
        <p:grpSpPr>
          <a:xfrm>
            <a:off x="9092864" y="707726"/>
            <a:ext cx="2851160" cy="998451"/>
            <a:chOff x="9073573" y="620916"/>
            <a:chExt cx="2851160" cy="9984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58BD84-E7CA-A017-EB03-D441D4888E10}"/>
                </a:ext>
              </a:extLst>
            </p:cNvPr>
            <p:cNvSpPr txBox="1"/>
            <p:nvPr/>
          </p:nvSpPr>
          <p:spPr>
            <a:xfrm>
              <a:off x="9073574" y="620916"/>
              <a:ext cx="28511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search</a:t>
              </a:r>
              <a:r>
                <a:rPr lang="en-US" altLang="ko-KR">
                  <a:latin typeface="맑은 고딕"/>
                  <a:ea typeface="맑은 고딕"/>
                </a:rPr>
                <a:t>(</a:t>
              </a:r>
              <a:r>
                <a:rPr lang="en-US" altLang="ko-KR" err="1">
                  <a:latin typeface="맑은 고딕"/>
                  <a:ea typeface="맑은 고딕"/>
                </a:rPr>
                <a:t>String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keyword)</a:t>
              </a: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2E4C90-7E0D-C11A-4AEB-7A9CBC723A13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이름으로 검색</a:t>
              </a:r>
              <a:endParaRPr lang="ko-KR"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97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0962E61-C540-3B14-1666-9F81DA2E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4" y="663606"/>
            <a:ext cx="8317615" cy="5533565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3868B5-D305-070D-C6FD-166CE227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99" b="-375"/>
          <a:stretch/>
        </p:blipFill>
        <p:spPr>
          <a:xfrm>
            <a:off x="9782405" y="1774262"/>
            <a:ext cx="1256651" cy="2466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D16527-945F-165D-19D8-72144C4C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65" b="15686"/>
          <a:stretch/>
        </p:blipFill>
        <p:spPr>
          <a:xfrm>
            <a:off x="5976242" y="4932687"/>
            <a:ext cx="6096000" cy="1247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5647A12-C784-DD34-9DEA-4C9DF81F7490}"/>
              </a:ext>
            </a:extLst>
          </p:cNvPr>
          <p:cNvSpPr/>
          <p:nvPr/>
        </p:nvSpPr>
        <p:spPr>
          <a:xfrm>
            <a:off x="10237040" y="4363598"/>
            <a:ext cx="334238" cy="4670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11B622-EAD5-E3E3-503A-5746B9E3787B}"/>
              </a:ext>
            </a:extLst>
          </p:cNvPr>
          <p:cNvGrpSpPr/>
          <p:nvPr/>
        </p:nvGrpSpPr>
        <p:grpSpPr>
          <a:xfrm>
            <a:off x="9092864" y="707726"/>
            <a:ext cx="2851160" cy="998451"/>
            <a:chOff x="9073573" y="620916"/>
            <a:chExt cx="2851160" cy="998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D6FB58-6ECF-312C-FC18-94DF8CAC6C9C}"/>
                </a:ext>
              </a:extLst>
            </p:cNvPr>
            <p:cNvSpPr txBox="1"/>
            <p:nvPr/>
          </p:nvSpPr>
          <p:spPr>
            <a:xfrm>
              <a:off x="9073574" y="620916"/>
              <a:ext cx="28511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searchDptId</a:t>
              </a:r>
              <a:r>
                <a:rPr lang="en-US" altLang="ko-KR">
                  <a:latin typeface="맑은 고딕"/>
                  <a:ea typeface="맑은 고딕"/>
                </a:rPr>
                <a:t>()</a:t>
              </a: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C3661-6041-7B9F-556F-E361CE19DD5F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부서별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78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4F1A864-60B1-AF2B-0129-42F4B38B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6" y="710588"/>
            <a:ext cx="8411163" cy="5437670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26E1C53-6DEB-92A3-7549-027EC051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56" r="26984" b="549"/>
          <a:stretch/>
        </p:blipFill>
        <p:spPr>
          <a:xfrm>
            <a:off x="9918416" y="1716119"/>
            <a:ext cx="1178694" cy="2107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86BB8D8-0C0E-53D6-E60E-2C95BF986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10" y="4470577"/>
            <a:ext cx="6096000" cy="2288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E8C5F2F-B399-571A-03AE-46128A3D1DCE}"/>
              </a:ext>
            </a:extLst>
          </p:cNvPr>
          <p:cNvSpPr/>
          <p:nvPr/>
        </p:nvSpPr>
        <p:spPr>
          <a:xfrm>
            <a:off x="10385572" y="3921014"/>
            <a:ext cx="244002" cy="4629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C43F39-5333-8ABA-C65F-756ECF8F50B9}"/>
              </a:ext>
            </a:extLst>
          </p:cNvPr>
          <p:cNvGrpSpPr/>
          <p:nvPr/>
        </p:nvGrpSpPr>
        <p:grpSpPr>
          <a:xfrm>
            <a:off x="8906460" y="707262"/>
            <a:ext cx="3193170" cy="1008096"/>
            <a:chOff x="9073573" y="611271"/>
            <a:chExt cx="3193170" cy="10080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CFED91-30B9-B8E8-5538-46F31A9CE66B}"/>
                </a:ext>
              </a:extLst>
            </p:cNvPr>
            <p:cNvSpPr txBox="1"/>
            <p:nvPr/>
          </p:nvSpPr>
          <p:spPr>
            <a:xfrm>
              <a:off x="9073574" y="611271"/>
              <a:ext cx="3193169" cy="3789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SearchRegions</a:t>
              </a:r>
              <a:r>
                <a:rPr lang="en-US" altLang="ko-KR">
                  <a:latin typeface="맑은 고딕"/>
                  <a:ea typeface="맑은 고딕"/>
                </a:rPr>
                <a:t>(Long key)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B65CB-54B1-92B3-5469-F2D0E387E511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지사별 검색</a:t>
              </a:r>
              <a:endParaRPr lang="ko-KR"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E8583FF-B26F-3E70-C334-94CFA3F0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7" y="794603"/>
            <a:ext cx="7823552" cy="5248498"/>
          </a:xfrm>
          <a:prstGeom prst="rect">
            <a:avLst/>
          </a:prstGeom>
        </p:spPr>
      </p:pic>
      <p:pic>
        <p:nvPicPr>
          <p:cNvPr id="3" name="그림 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A96A2127-016B-147D-54E6-4B756335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86" y="4760433"/>
            <a:ext cx="1171575" cy="10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70A595F-C16E-1DD2-7511-4267EB23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069" y="2944192"/>
            <a:ext cx="3438525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2893546-F01E-4C35-4D2B-04E28682E717}"/>
              </a:ext>
            </a:extLst>
          </p:cNvPr>
          <p:cNvSpPr/>
          <p:nvPr/>
        </p:nvSpPr>
        <p:spPr>
          <a:xfrm>
            <a:off x="7399904" y="5073314"/>
            <a:ext cx="787908" cy="3943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0F0441-949F-F6B5-A83C-B4C85559387C}"/>
              </a:ext>
            </a:extLst>
          </p:cNvPr>
          <p:cNvGrpSpPr/>
          <p:nvPr/>
        </p:nvGrpSpPr>
        <p:grpSpPr>
          <a:xfrm>
            <a:off x="8906460" y="707262"/>
            <a:ext cx="3482537" cy="1008096"/>
            <a:chOff x="9073573" y="611271"/>
            <a:chExt cx="3482537" cy="10080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6FC2CC-0A97-C606-FB36-62C5FE6225BA}"/>
                </a:ext>
              </a:extLst>
            </p:cNvPr>
            <p:cNvSpPr txBox="1"/>
            <p:nvPr/>
          </p:nvSpPr>
          <p:spPr>
            <a:xfrm>
              <a:off x="9073574" y="611271"/>
              <a:ext cx="34825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searchRank</a:t>
              </a:r>
              <a:r>
                <a:rPr lang="en-US" altLang="ko-KR">
                  <a:latin typeface="맑은 고딕"/>
                  <a:ea typeface="맑은 고딕"/>
                </a:rPr>
                <a:t>(String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keyword)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D99C34-A013-C3D6-693A-2E8FCC1B1E5C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직급별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6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8DF90A-E38E-5D7C-32A9-650C4230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0" y="331046"/>
            <a:ext cx="8079036" cy="488943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1A0A196-B1CC-8D9E-38C3-69576C64A599}"/>
              </a:ext>
            </a:extLst>
          </p:cNvPr>
          <p:cNvGrpSpPr/>
          <p:nvPr/>
        </p:nvGrpSpPr>
        <p:grpSpPr>
          <a:xfrm>
            <a:off x="9423486" y="504239"/>
            <a:ext cx="2252320" cy="1008096"/>
            <a:chOff x="9073573" y="611271"/>
            <a:chExt cx="2252320" cy="10080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035027-DC14-2488-6819-653D4C014C68}"/>
                </a:ext>
              </a:extLst>
            </p:cNvPr>
            <p:cNvSpPr txBox="1"/>
            <p:nvPr/>
          </p:nvSpPr>
          <p:spPr>
            <a:xfrm>
              <a:off x="9073574" y="611271"/>
              <a:ext cx="225231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getList</a:t>
              </a:r>
              <a:r>
                <a:rPr lang="en-US" altLang="ko-KR">
                  <a:latin typeface="맑은 고딕"/>
                  <a:ea typeface="맑은 고딕"/>
                </a:rPr>
                <a:t>()</a:t>
              </a:r>
              <a:endParaRPr lang="ko-KR" err="1">
                <a:latin typeface="맑은 고딕"/>
                <a:ea typeface="맑은 고딕"/>
              </a:endParaRPr>
            </a:p>
            <a:p>
              <a:r>
                <a:rPr lang="en-US" altLang="ko-KR">
                  <a:latin typeface="맑은 고딕"/>
                  <a:ea typeface="맑은 고딕"/>
                </a:rPr>
                <a:t> 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9E3B3-7010-5682-66BF-A2DEBC636329}"/>
                </a:ext>
              </a:extLst>
            </p:cNvPr>
            <p:cNvSpPr txBox="1"/>
            <p:nvPr/>
          </p:nvSpPr>
          <p:spPr>
            <a:xfrm>
              <a:off x="9073573" y="973036"/>
              <a:ext cx="223825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Avenir Next LT Pro Light"/>
                  <a:ea typeface="맑은 고딕"/>
                </a:rPr>
                <a:t>통화 기록 출력</a:t>
              </a:r>
              <a:endParaRPr lang="ko-KR">
                <a:latin typeface="맑은 고딕"/>
                <a:ea typeface="맑은 고딕"/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ADF119-9D9E-4D2C-4FD4-5E57E296E9B2}"/>
              </a:ext>
            </a:extLst>
          </p:cNvPr>
          <p:cNvCxnSpPr/>
          <p:nvPr/>
        </p:nvCxnSpPr>
        <p:spPr>
          <a:xfrm flipH="1">
            <a:off x="9154110" y="150727"/>
            <a:ext cx="26147" cy="58982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FEDDB6-C1CE-D993-4B9F-5B565F470C29}"/>
              </a:ext>
            </a:extLst>
          </p:cNvPr>
          <p:cNvCxnSpPr/>
          <p:nvPr/>
        </p:nvCxnSpPr>
        <p:spPr>
          <a:xfrm flipV="1">
            <a:off x="437305" y="5400124"/>
            <a:ext cx="11611752" cy="470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4A3DE2E-6EF1-99DC-FB7C-C1B52E52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66" y="5492906"/>
            <a:ext cx="9823373" cy="1105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75E24F-C21C-C7FC-C9B4-803D7A1355E5}"/>
              </a:ext>
            </a:extLst>
          </p:cNvPr>
          <p:cNvSpPr/>
          <p:nvPr/>
        </p:nvSpPr>
        <p:spPr>
          <a:xfrm>
            <a:off x="6879700" y="4705806"/>
            <a:ext cx="273476" cy="64790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215122-6C0E-C726-674F-F6470D78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" y="1208700"/>
            <a:ext cx="6949807" cy="4624079"/>
          </a:xfrm>
          <a:prstGeom prst="rect">
            <a:avLst/>
          </a:prstGeom>
        </p:spPr>
      </p:pic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2A11397-6D6E-164E-3784-0E40E5B0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77" y="1295915"/>
            <a:ext cx="4950820" cy="4440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77C0A-89B5-B51F-1DD5-0080E6DB826F}"/>
              </a:ext>
            </a:extLst>
          </p:cNvPr>
          <p:cNvSpPr txBox="1"/>
          <p:nvPr/>
        </p:nvSpPr>
        <p:spPr>
          <a:xfrm>
            <a:off x="2027368" y="365900"/>
            <a:ext cx="30645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latin typeface="맑은 고딕"/>
                <a:ea typeface="맑은 고딕"/>
              </a:rPr>
              <a:t>call</a:t>
            </a:r>
            <a:r>
              <a:rPr lang="ko-KR" altLang="en-US">
                <a:latin typeface="맑은 고딕"/>
                <a:ea typeface="맑은 고딕"/>
              </a:rPr>
              <a:t>(</a:t>
            </a:r>
            <a:r>
              <a:rPr lang="ko-KR" altLang="en-US" err="1">
                <a:latin typeface="맑은 고딕"/>
                <a:ea typeface="맑은 고딕"/>
              </a:rPr>
              <a:t>Long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num</a:t>
            </a:r>
            <a:r>
              <a:rPr lang="ko-KR" altLang="en-US">
                <a:latin typeface="맑은 고딕"/>
                <a:ea typeface="맑은 고딕"/>
              </a:rPr>
              <a:t>)  - 전화 걸기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9E48E-A4C1-59B3-4D7B-EFA4834DF213}"/>
              </a:ext>
            </a:extLst>
          </p:cNvPr>
          <p:cNvSpPr txBox="1"/>
          <p:nvPr/>
        </p:nvSpPr>
        <p:spPr>
          <a:xfrm>
            <a:off x="9285939" y="392838"/>
            <a:ext cx="888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구현부</a:t>
            </a:r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BA4084F-80E1-A625-384F-038A7D4096A7}"/>
              </a:ext>
            </a:extLst>
          </p:cNvPr>
          <p:cNvSpPr/>
          <p:nvPr/>
        </p:nvSpPr>
        <p:spPr>
          <a:xfrm rot="-5400000">
            <a:off x="6772026" y="7319"/>
            <a:ext cx="429548" cy="11438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5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52F7F7C-F3E9-33D4-B701-F1882A22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" r="439"/>
          <a:stretch/>
        </p:blipFill>
        <p:spPr>
          <a:xfrm>
            <a:off x="220337" y="5901870"/>
            <a:ext cx="11794763" cy="6369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B9F33AC-F7AF-6BBC-C7DD-E3B1EBDCF210}"/>
              </a:ext>
            </a:extLst>
          </p:cNvPr>
          <p:cNvGrpSpPr/>
          <p:nvPr/>
        </p:nvGrpSpPr>
        <p:grpSpPr>
          <a:xfrm>
            <a:off x="9735863" y="706215"/>
            <a:ext cx="2096248" cy="1008096"/>
            <a:chOff x="9073573" y="611271"/>
            <a:chExt cx="2096248" cy="1008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118C-3D13-3766-C88E-00B9BB15D0A2}"/>
                </a:ext>
              </a:extLst>
            </p:cNvPr>
            <p:cNvSpPr txBox="1"/>
            <p:nvPr/>
          </p:nvSpPr>
          <p:spPr>
            <a:xfrm>
              <a:off x="9073574" y="611271"/>
              <a:ext cx="209624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callDown</a:t>
              </a:r>
              <a:r>
                <a:rPr lang="en-US" altLang="ko-KR">
                  <a:latin typeface="맑은 고딕"/>
                  <a:ea typeface="맑은 고딕"/>
                </a:rPr>
                <a:t>()</a:t>
              </a:r>
              <a:endParaRPr lang="ko-KR" altLang="en-US" err="1">
                <a:latin typeface="맑은 고딕"/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9E782-0ABF-3C73-CAF7-BAB132AE9ACD}"/>
                </a:ext>
              </a:extLst>
            </p:cNvPr>
            <p:cNvSpPr txBox="1"/>
            <p:nvPr/>
          </p:nvSpPr>
          <p:spPr>
            <a:xfrm>
              <a:off x="9073573" y="973036"/>
              <a:ext cx="209136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Avenir Next LT Pro Light"/>
                  <a:ea typeface="맑은 고딕"/>
                </a:rPr>
                <a:t>전화 끊기</a:t>
              </a:r>
              <a:endParaRPr lang="ko-KR">
                <a:latin typeface="맑은 고딕"/>
                <a:ea typeface="맑은 고딕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02712E-D116-6D8F-EB63-770AEF11AA60}"/>
              </a:ext>
            </a:extLst>
          </p:cNvPr>
          <p:cNvCxnSpPr/>
          <p:nvPr/>
        </p:nvCxnSpPr>
        <p:spPr>
          <a:xfrm>
            <a:off x="9529822" y="231492"/>
            <a:ext cx="0" cy="553655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A8B128-C374-9C34-2989-EBAFFD24F39C}"/>
              </a:ext>
            </a:extLst>
          </p:cNvPr>
          <p:cNvCxnSpPr/>
          <p:nvPr/>
        </p:nvCxnSpPr>
        <p:spPr>
          <a:xfrm>
            <a:off x="8738145" y="1958046"/>
            <a:ext cx="3279493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52C8793-720E-3F6A-E991-3C3B50AD9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7" y="513308"/>
            <a:ext cx="9171541" cy="4619527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A2C80A1-742A-0954-E824-566F096088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46" t="1402" r="-241" b="2804"/>
          <a:stretch/>
        </p:blipFill>
        <p:spPr>
          <a:xfrm>
            <a:off x="7755415" y="3340070"/>
            <a:ext cx="3961710" cy="1980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5DDC13E-6CF7-59EA-2CA3-871D82139AE8}"/>
              </a:ext>
            </a:extLst>
          </p:cNvPr>
          <p:cNvSpPr/>
          <p:nvPr/>
        </p:nvSpPr>
        <p:spPr>
          <a:xfrm>
            <a:off x="9734789" y="5130211"/>
            <a:ext cx="254185" cy="51286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7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B148F-C7AB-C0FB-E7D0-AD9476E8FA18}"/>
              </a:ext>
            </a:extLst>
          </p:cNvPr>
          <p:cNvSpPr txBox="1"/>
          <p:nvPr/>
        </p:nvSpPr>
        <p:spPr>
          <a:xfrm>
            <a:off x="7228973" y="1183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205E3-F61E-48CA-2116-010412040B63}"/>
              </a:ext>
            </a:extLst>
          </p:cNvPr>
          <p:cNvSpPr txBox="1"/>
          <p:nvPr/>
        </p:nvSpPr>
        <p:spPr>
          <a:xfrm>
            <a:off x="8903368" y="8221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FD7C21-3CBE-D8AE-3DF3-DDD17C79FE9B}"/>
              </a:ext>
            </a:extLst>
          </p:cNvPr>
          <p:cNvGrpSpPr/>
          <p:nvPr/>
        </p:nvGrpSpPr>
        <p:grpSpPr>
          <a:xfrm>
            <a:off x="9194201" y="889829"/>
            <a:ext cx="2284162" cy="943831"/>
            <a:chOff x="9073573" y="611271"/>
            <a:chExt cx="2284162" cy="943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690CCD-8DE8-4659-BA03-2D9F2434AD99}"/>
                </a:ext>
              </a:extLst>
            </p:cNvPr>
            <p:cNvSpPr txBox="1"/>
            <p:nvPr/>
          </p:nvSpPr>
          <p:spPr>
            <a:xfrm>
              <a:off x="9073574" y="611271"/>
              <a:ext cx="209624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getList</a:t>
              </a:r>
              <a:r>
                <a:rPr lang="en-US" altLang="ko-KR">
                  <a:latin typeface="맑은 고딕"/>
                  <a:ea typeface="맑은 고딕"/>
                </a:rPr>
                <a:t>()</a:t>
              </a:r>
              <a:endParaRPr lang="ko-KR" altLang="en-US" err="1">
                <a:latin typeface="맑은 고딕"/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FE8685-E2E0-8FC9-057F-23EFF6B8E1C8}"/>
                </a:ext>
              </a:extLst>
            </p:cNvPr>
            <p:cNvSpPr txBox="1"/>
            <p:nvPr/>
          </p:nvSpPr>
          <p:spPr>
            <a:xfrm>
              <a:off x="9073573" y="908771"/>
              <a:ext cx="228416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메시지 목록 출력</a:t>
              </a:r>
              <a:endParaRPr lang="ko-KR">
                <a:latin typeface="맑은 고딕"/>
                <a:ea typeface="맑은 고딕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092D19-AFBC-7B29-FE29-EF5CA778E6A4}"/>
              </a:ext>
            </a:extLst>
          </p:cNvPr>
          <p:cNvCxnSpPr/>
          <p:nvPr/>
        </p:nvCxnSpPr>
        <p:spPr>
          <a:xfrm>
            <a:off x="8497746" y="2093088"/>
            <a:ext cx="3279493" cy="964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4BA6F2-458D-C942-2018-BE7E0C6D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2" y="888506"/>
            <a:ext cx="8457137" cy="5025183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175E77E-65B9-0765-4D14-B6572144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5" r="1260" b="2198"/>
          <a:stretch/>
        </p:blipFill>
        <p:spPr>
          <a:xfrm>
            <a:off x="6347502" y="3836965"/>
            <a:ext cx="5700799" cy="810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38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FF844-5821-0574-E557-6B1D8DF2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>
                <a:latin typeface="맑은 고딕"/>
                <a:ea typeface="맑은 고딕"/>
              </a:rPr>
              <a:t>목차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E72969-9BEC-1650-D907-FFF2235C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040" y="2446909"/>
            <a:ext cx="3052967" cy="32382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26FD3-E80C-007F-6DC7-79B70B342F35}"/>
              </a:ext>
            </a:extLst>
          </p:cNvPr>
          <p:cNvSpPr txBox="1"/>
          <p:nvPr/>
        </p:nvSpPr>
        <p:spPr>
          <a:xfrm>
            <a:off x="6730044" y="3260932"/>
            <a:ext cx="42972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2. ERD 설명</a:t>
            </a:r>
            <a:endParaRPr lang="ko-KR" sz="2400"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F4649-18E3-30AF-E397-13D8585C876E}"/>
              </a:ext>
            </a:extLst>
          </p:cNvPr>
          <p:cNvSpPr txBox="1"/>
          <p:nvPr/>
        </p:nvSpPr>
        <p:spPr>
          <a:xfrm>
            <a:off x="6730044" y="3909560"/>
            <a:ext cx="42972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3. 메인 로직 설명</a:t>
            </a:r>
            <a:endParaRPr lang="ko-KR" sz="2400"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C5BAE-E1ED-5AB9-8144-8E49F30507D0}"/>
              </a:ext>
            </a:extLst>
          </p:cNvPr>
          <p:cNvSpPr txBox="1"/>
          <p:nvPr/>
        </p:nvSpPr>
        <p:spPr>
          <a:xfrm>
            <a:off x="6730043" y="4555834"/>
            <a:ext cx="42972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4. 아쉬운 점</a:t>
            </a:r>
            <a:endParaRPr lang="ko-KR" sz="2400">
              <a:latin typeface="맑은 고딕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B33C3-8031-C63B-97E7-77A24C69FD5A}"/>
              </a:ext>
            </a:extLst>
          </p:cNvPr>
          <p:cNvSpPr txBox="1"/>
          <p:nvPr/>
        </p:nvSpPr>
        <p:spPr>
          <a:xfrm>
            <a:off x="6730042" y="5215396"/>
            <a:ext cx="42972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5. 배운 점</a:t>
            </a:r>
            <a:endParaRPr lang="ko-KR" sz="24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20413-1698-6BE7-8427-1C096B737E7B}"/>
              </a:ext>
            </a:extLst>
          </p:cNvPr>
          <p:cNvSpPr txBox="1"/>
          <p:nvPr/>
        </p:nvSpPr>
        <p:spPr>
          <a:xfrm>
            <a:off x="6725695" y="2595797"/>
            <a:ext cx="42872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1.개발목표 설명</a:t>
            </a:r>
            <a:endParaRPr lang="ko-KR" sz="2400">
              <a:latin typeface="맑은 고딕"/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C2CBB3-0B09-D339-F32A-E133EE512643}"/>
              </a:ext>
            </a:extLst>
          </p:cNvPr>
          <p:cNvCxnSpPr/>
          <p:nvPr/>
        </p:nvCxnSpPr>
        <p:spPr>
          <a:xfrm flipH="1">
            <a:off x="11058239" y="3265083"/>
            <a:ext cx="7322" cy="33488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래픽 11" descr="체크리스트 단색으로 채워진">
            <a:extLst>
              <a:ext uri="{FF2B5EF4-FFF2-40B4-BE49-F238E27FC236}">
                <a16:creationId xmlns:a16="http://schemas.microsoft.com/office/drawing/2014/main" id="{13E0D041-0B43-4723-5727-01FE7C94B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9031" y="895562"/>
            <a:ext cx="625034" cy="6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3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C4F4A92-AA3B-6775-B81B-8F7E483DA74F}"/>
              </a:ext>
            </a:extLst>
          </p:cNvPr>
          <p:cNvGrpSpPr/>
          <p:nvPr/>
        </p:nvGrpSpPr>
        <p:grpSpPr>
          <a:xfrm>
            <a:off x="8530400" y="770480"/>
            <a:ext cx="3203279" cy="943831"/>
            <a:chOff x="9015700" y="611271"/>
            <a:chExt cx="3203279" cy="9438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ED936-25A4-57DE-FA26-ED459A7CDBB1}"/>
                </a:ext>
              </a:extLst>
            </p:cNvPr>
            <p:cNvSpPr txBox="1"/>
            <p:nvPr/>
          </p:nvSpPr>
          <p:spPr>
            <a:xfrm>
              <a:off x="9073574" y="611271"/>
              <a:ext cx="209624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getVo</a:t>
              </a:r>
              <a:r>
                <a:rPr lang="en-US" altLang="ko-KR">
                  <a:latin typeface="맑은 고딕"/>
                  <a:ea typeface="맑은 고딕"/>
                </a:rPr>
                <a:t>(Long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id)</a:t>
              </a:r>
              <a:endParaRPr lang="ko-KR" altLang="en-US" err="1">
                <a:latin typeface="맑은 고딕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A207AB-BB60-B4AD-CAAD-D11866656805}"/>
                </a:ext>
              </a:extLst>
            </p:cNvPr>
            <p:cNvSpPr txBox="1"/>
            <p:nvPr/>
          </p:nvSpPr>
          <p:spPr>
            <a:xfrm>
              <a:off x="9015700" y="908771"/>
              <a:ext cx="32032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자세한 메시지 정보 출력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D826F1-717C-2BFD-E027-72C44ED1F595}"/>
              </a:ext>
            </a:extLst>
          </p:cNvPr>
          <p:cNvCxnSpPr/>
          <p:nvPr/>
        </p:nvCxnSpPr>
        <p:spPr>
          <a:xfrm>
            <a:off x="8468809" y="250785"/>
            <a:ext cx="9645" cy="63082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E44F34-E032-5A07-C97D-BF90890CA69A}"/>
              </a:ext>
            </a:extLst>
          </p:cNvPr>
          <p:cNvCxnSpPr/>
          <p:nvPr/>
        </p:nvCxnSpPr>
        <p:spPr>
          <a:xfrm flipV="1">
            <a:off x="6751899" y="1938760"/>
            <a:ext cx="5179670" cy="2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52F47A8-7240-059A-1621-2EB273F3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1" y="312315"/>
            <a:ext cx="7917040" cy="5578642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C8BD10B-EC38-E409-0549-09A4F4E4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448" y="4788158"/>
            <a:ext cx="8458200" cy="1683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90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621BB72-6DD9-62C1-047F-BD370C1827B5}"/>
              </a:ext>
            </a:extLst>
          </p:cNvPr>
          <p:cNvSpPr/>
          <p:nvPr/>
        </p:nvSpPr>
        <p:spPr>
          <a:xfrm>
            <a:off x="10314983" y="4707461"/>
            <a:ext cx="484632" cy="9784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8003-7A54-CB60-399A-135E997E90BF}"/>
              </a:ext>
            </a:extLst>
          </p:cNvPr>
          <p:cNvGrpSpPr/>
          <p:nvPr/>
        </p:nvGrpSpPr>
        <p:grpSpPr>
          <a:xfrm>
            <a:off x="8230225" y="237998"/>
            <a:ext cx="3730416" cy="943831"/>
            <a:chOff x="9073573" y="611271"/>
            <a:chExt cx="3730416" cy="9438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50D331-07FA-C938-6021-97C8AB303CBF}"/>
                </a:ext>
              </a:extLst>
            </p:cNvPr>
            <p:cNvSpPr txBox="1"/>
            <p:nvPr/>
          </p:nvSpPr>
          <p:spPr>
            <a:xfrm>
              <a:off x="9073574" y="611271"/>
              <a:ext cx="37304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>
                  <a:latin typeface="맑은 고딕"/>
                  <a:ea typeface="맑은 고딕"/>
                </a:rPr>
                <a:t>send(String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message,</a:t>
              </a:r>
              <a:r>
                <a:rPr lang="ko-KR" altLang="en-US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Long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id)</a:t>
              </a:r>
              <a:endParaRPr lang="ko-KR" altLang="en-US" err="1">
                <a:latin typeface="맑은 고딕"/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082F9-9170-92A0-6627-7D1E4D55DBA6}"/>
                </a:ext>
              </a:extLst>
            </p:cNvPr>
            <p:cNvSpPr txBox="1"/>
            <p:nvPr/>
          </p:nvSpPr>
          <p:spPr>
            <a:xfrm>
              <a:off x="9073573" y="908771"/>
              <a:ext cx="299107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메시지 </a:t>
              </a:r>
              <a:r>
                <a:rPr lang="ko-KR" altLang="en-US">
                  <a:latin typeface="맑은 고딕"/>
                  <a:ea typeface="맑은 고딕"/>
                </a:rPr>
                <a:t>송신</a:t>
              </a:r>
              <a:endParaRPr lang="ko-KR">
                <a:latin typeface="맑은 고딕"/>
                <a:ea typeface="맑은 고딕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B9D8D1-FB4A-803B-637F-0923F9FBFE3B}"/>
              </a:ext>
            </a:extLst>
          </p:cNvPr>
          <p:cNvCxnSpPr/>
          <p:nvPr/>
        </p:nvCxnSpPr>
        <p:spPr>
          <a:xfrm>
            <a:off x="219176" y="1231611"/>
            <a:ext cx="11816635" cy="125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3C4D4F-4EA0-18B9-8CB5-1B6D574AB6FD}"/>
              </a:ext>
            </a:extLst>
          </p:cNvPr>
          <p:cNvCxnSpPr/>
          <p:nvPr/>
        </p:nvCxnSpPr>
        <p:spPr>
          <a:xfrm>
            <a:off x="8131214" y="115746"/>
            <a:ext cx="0" cy="191946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4EA875B-B333-5FC0-0157-590EDD9F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9" y="1367502"/>
            <a:ext cx="9217446" cy="5004346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E0857C6-2D3D-D613-B016-F5B352254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8" t="3252" r="1717" b="813"/>
          <a:stretch/>
        </p:blipFill>
        <p:spPr>
          <a:xfrm>
            <a:off x="8079995" y="3107004"/>
            <a:ext cx="3948869" cy="1133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D9AF10A-DA6F-554F-2AD0-F6567897F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44" y="5861117"/>
            <a:ext cx="585787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11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3E8CEDF-0788-5050-38D6-AAEAC8BBBF72}"/>
              </a:ext>
            </a:extLst>
          </p:cNvPr>
          <p:cNvGrpSpPr/>
          <p:nvPr/>
        </p:nvGrpSpPr>
        <p:grpSpPr>
          <a:xfrm>
            <a:off x="8836153" y="753630"/>
            <a:ext cx="2968417" cy="962192"/>
            <a:chOff x="9073573" y="592910"/>
            <a:chExt cx="2968417" cy="9621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C1E1A1-F4D3-BCCB-B04D-A97673E1C804}"/>
                </a:ext>
              </a:extLst>
            </p:cNvPr>
            <p:cNvSpPr txBox="1"/>
            <p:nvPr/>
          </p:nvSpPr>
          <p:spPr>
            <a:xfrm>
              <a:off x="9073574" y="592910"/>
              <a:ext cx="29684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ReadUpdate</a:t>
              </a:r>
              <a:r>
                <a:rPr lang="en-US" altLang="ko-KR">
                  <a:latin typeface="맑은 고딕"/>
                  <a:ea typeface="맑은 고딕"/>
                </a:rPr>
                <a:t>(Long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id)</a:t>
              </a:r>
              <a:endParaRPr lang="ko-KR" altLang="en-US" err="1">
                <a:latin typeface="맑은 고딕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DE4DE7-0A13-FE5C-47C0-A753B3DDE4A9}"/>
                </a:ext>
              </a:extLst>
            </p:cNvPr>
            <p:cNvSpPr txBox="1"/>
            <p:nvPr/>
          </p:nvSpPr>
          <p:spPr>
            <a:xfrm>
              <a:off x="9073573" y="908771"/>
              <a:ext cx="281664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읽음 </a:t>
              </a:r>
              <a:r>
                <a:rPr lang="ko-KR">
                  <a:latin typeface="맑은 고딕"/>
                  <a:ea typeface="맑은 고딕"/>
                </a:rPr>
                <a:t>기능</a:t>
              </a: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DB32F3-DD8A-3720-A34C-462F5A28C96B}"/>
              </a:ext>
            </a:extLst>
          </p:cNvPr>
          <p:cNvCxnSpPr/>
          <p:nvPr/>
        </p:nvCxnSpPr>
        <p:spPr>
          <a:xfrm>
            <a:off x="8729240" y="434050"/>
            <a:ext cx="9645" cy="459129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714A66-A2D2-A42E-2937-3619BA2E847D}"/>
              </a:ext>
            </a:extLst>
          </p:cNvPr>
          <p:cNvCxnSpPr/>
          <p:nvPr/>
        </p:nvCxnSpPr>
        <p:spPr>
          <a:xfrm>
            <a:off x="3076936" y="2083442"/>
            <a:ext cx="8922151" cy="1929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4AE45F4-8655-4C67-F820-D40901B6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" b="-198"/>
          <a:stretch/>
        </p:blipFill>
        <p:spPr>
          <a:xfrm>
            <a:off x="80273" y="220453"/>
            <a:ext cx="8349945" cy="4663598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BED670-7356-AC49-241E-FCC23BB6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"/>
          <a:stretch/>
        </p:blipFill>
        <p:spPr>
          <a:xfrm>
            <a:off x="4585713" y="4304972"/>
            <a:ext cx="7224393" cy="2211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66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C3FF-53E9-6267-C58D-85B76AB3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>
                <a:latin typeface="맑은 고딕"/>
                <a:ea typeface="맑은 고딕"/>
              </a:rPr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31888-DBEE-81AD-0198-2271BC3F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0630" cy="391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추가되지 못한 기능 : </a:t>
            </a:r>
            <a:r>
              <a:rPr lang="ko-KR" altLang="en-US" err="1">
                <a:latin typeface="맑은 고딕"/>
                <a:ea typeface="맑은 고딕"/>
              </a:rPr>
              <a:t>Socket을</a:t>
            </a:r>
            <a:r>
              <a:rPr lang="ko-KR" altLang="en-US">
                <a:latin typeface="맑은 고딕"/>
                <a:ea typeface="맑은 고딕"/>
              </a:rPr>
              <a:t> 활용한 채팅</a:t>
            </a:r>
            <a:endParaRPr lang="ko-KR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구현은 되었으나, 자잘한 오류들로 추가하지 못한 기능 </a:t>
            </a:r>
          </a:p>
        </p:txBody>
      </p:sp>
      <p:pic>
        <p:nvPicPr>
          <p:cNvPr id="4" name="그림 3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7CAE22F8-9DA9-57A9-6E76-3F10B458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22" y="3970603"/>
            <a:ext cx="3320438" cy="2166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E644-FACA-6185-EDAC-870A888834B5}"/>
              </a:ext>
            </a:extLst>
          </p:cNvPr>
          <p:cNvSpPr txBox="1"/>
          <p:nvPr/>
        </p:nvSpPr>
        <p:spPr>
          <a:xfrm>
            <a:off x="2425282" y="3287060"/>
            <a:ext cx="1228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맑은 고딕"/>
                <a:ea typeface="맑은 고딕"/>
              </a:rPr>
              <a:t>서버측 콘솔</a:t>
            </a:r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7EC5117-0FC1-7E9A-84CD-16B47BE5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44" y="3915407"/>
            <a:ext cx="3316422" cy="2277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3AA96-7CDE-88DA-D183-55896740812C}"/>
              </a:ext>
            </a:extLst>
          </p:cNvPr>
          <p:cNvSpPr txBox="1"/>
          <p:nvPr/>
        </p:nvSpPr>
        <p:spPr>
          <a:xfrm>
            <a:off x="8296353" y="3283798"/>
            <a:ext cx="1981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맑은 고딕"/>
                <a:ea typeface="맑은 고딕"/>
              </a:rPr>
              <a:t>클라이언트측 콘솔</a:t>
            </a: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5F8D86B1-A73A-3C9A-FD59-75B99EB19AA3}"/>
              </a:ext>
            </a:extLst>
          </p:cNvPr>
          <p:cNvSpPr/>
          <p:nvPr/>
        </p:nvSpPr>
        <p:spPr>
          <a:xfrm>
            <a:off x="4978857" y="4925980"/>
            <a:ext cx="2048232" cy="26333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16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DEBD-E942-D049-289A-271CDD84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>
                <a:latin typeface="맑은 고딕"/>
                <a:ea typeface="맑은 고딕"/>
              </a:rPr>
              <a:t> 배운 점</a:t>
            </a:r>
            <a:endParaRPr lang="ko-KR" altLang="en-US" sz="4400" b="1" err="1">
              <a:latin typeface="맑은 고딕"/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D7D20-084B-44DB-1A4E-8031ABBE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2121591"/>
            <a:ext cx="11463762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ko-KR" altLang="en-US" sz="2400">
                <a:latin typeface="맑은 고딕"/>
                <a:ea typeface="맑은 고딕"/>
              </a:rPr>
              <a:t>공동 프로젝트를 진행하면서 GitHub에 대한 깊은 이해와 다양한 기능 활용 가능</a:t>
            </a:r>
            <a:endParaRPr lang="ko-KR" sz="2400">
              <a:latin typeface="맑은 고딕"/>
              <a:ea typeface="맑은 고딕"/>
            </a:endParaRPr>
          </a:p>
          <a:p>
            <a:endParaRPr lang="ko-KR" altLang="en-US" sz="2400">
              <a:latin typeface="맑은 고딕"/>
              <a:ea typeface="맑은 고딕"/>
            </a:endParaRPr>
          </a:p>
          <a:p>
            <a:pPr marL="342900" indent="-342900"/>
            <a:r>
              <a:rPr lang="ko-KR" altLang="en-US" sz="2400">
                <a:latin typeface="맑은 고딕"/>
                <a:ea typeface="맑은 고딕"/>
              </a:rPr>
              <a:t>자바 기능을 구현하면서 자바의 구조나 메서드에 대한 이해도 증가</a:t>
            </a:r>
            <a:endParaRPr lang="ko-KR" sz="2400">
              <a:latin typeface="맑은 고딕"/>
              <a:ea typeface="맑은 고딕"/>
            </a:endParaRPr>
          </a:p>
          <a:p>
            <a:pPr marL="342900" indent="-342900"/>
            <a:endParaRPr lang="ko-KR" altLang="en-US" sz="2400">
              <a:latin typeface="맑은 고딕"/>
              <a:ea typeface="맑은 고딕"/>
            </a:endParaRPr>
          </a:p>
          <a:p>
            <a:pPr marL="457200" indent="-457200"/>
            <a:r>
              <a:rPr lang="ko-KR" altLang="en-US" sz="2400" err="1">
                <a:latin typeface="맑은 고딕"/>
                <a:ea typeface="맑은 고딕"/>
              </a:rPr>
              <a:t>MySQL을</a:t>
            </a:r>
            <a:r>
              <a:rPr lang="ko-KR" altLang="en-US" sz="2400">
                <a:latin typeface="맑은 고딕"/>
                <a:ea typeface="맑은 고딕"/>
              </a:rPr>
              <a:t> 활용한  </a:t>
            </a:r>
            <a:r>
              <a:rPr lang="ko-KR" altLang="en-US" sz="2400" err="1">
                <a:latin typeface="맑은 고딕"/>
                <a:ea typeface="맑은 고딕"/>
              </a:rPr>
              <a:t>ERD작성을</a:t>
            </a:r>
            <a:r>
              <a:rPr lang="ko-KR" altLang="en-US" sz="2400">
                <a:latin typeface="맑은 고딕"/>
                <a:ea typeface="맑은 고딕"/>
              </a:rPr>
              <a:t> 통하여 </a:t>
            </a:r>
          </a:p>
          <a:p>
            <a:pPr marL="0" indent="0">
              <a:buNone/>
            </a:pPr>
            <a:r>
              <a:rPr lang="ko-KR" altLang="en-US" sz="2400">
                <a:latin typeface="맑은 고딕"/>
                <a:ea typeface="맑은 고딕"/>
              </a:rPr>
              <a:t>  </a:t>
            </a:r>
            <a:r>
              <a:rPr lang="ko-KR" altLang="en-US" sz="2400" err="1">
                <a:latin typeface="맑은 고딕"/>
                <a:ea typeface="맑은 고딕"/>
              </a:rPr>
              <a:t>ERD작성의</a:t>
            </a:r>
            <a:r>
              <a:rPr lang="ko-KR" altLang="en-US" sz="2400">
                <a:latin typeface="맑은 고딕"/>
                <a:ea typeface="맑은 고딕"/>
              </a:rPr>
              <a:t> 중요도를 통감하고 구조에 대한 깊은 이해가능</a:t>
            </a:r>
            <a:endParaRPr lang="ko-KR">
              <a:latin typeface="Avenir Next LT Pro Light"/>
              <a:ea typeface="맑은 고딕"/>
            </a:endParaRPr>
          </a:p>
          <a:p>
            <a:pPr lvl="2">
              <a:buFont typeface="Wingdings" panose="020B0304020202020204" pitchFamily="34" charset="0"/>
              <a:buChar char="Ø"/>
            </a:pPr>
            <a:r>
              <a:rPr lang="ko-KR" altLang="en-US" sz="1800">
                <a:latin typeface="맑은 고딕"/>
                <a:ea typeface="맑은 고딕"/>
              </a:rPr>
              <a:t>특히 </a:t>
            </a:r>
            <a:r>
              <a:rPr lang="ko-KR" altLang="en-US" sz="1800" err="1">
                <a:latin typeface="맑은 고딕"/>
                <a:ea typeface="맑은 고딕"/>
              </a:rPr>
              <a:t>MySQL에서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ko-KR" altLang="en-US" sz="1800" err="1">
                <a:latin typeface="맑은 고딕"/>
                <a:ea typeface="맑은 고딕"/>
              </a:rPr>
              <a:t>Update나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ko-KR" altLang="en-US" sz="1800" err="1">
                <a:latin typeface="맑은 고딕"/>
                <a:ea typeface="맑은 고딕"/>
              </a:rPr>
              <a:t>Delete시</a:t>
            </a:r>
            <a:r>
              <a:rPr lang="ko-KR" altLang="en-US" sz="1800">
                <a:latin typeface="맑은 고딕"/>
                <a:ea typeface="맑은 고딕"/>
              </a:rPr>
              <a:t> 자기 테이블의 데이터를 바로 사용하지 못하는 부분</a:t>
            </a:r>
          </a:p>
        </p:txBody>
      </p:sp>
    </p:spTree>
    <p:extLst>
      <p:ext uri="{BB962C8B-B14F-4D97-AF65-F5344CB8AC3E}">
        <p14:creationId xmlns:p14="http://schemas.microsoft.com/office/powerpoint/2010/main" val="406446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E2CB8-65A7-A442-EBFF-576B10DE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>
                <a:latin typeface="맑은 고딕"/>
                <a:ea typeface="맑은 고딕"/>
              </a:rPr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57CD3-73D1-B212-6DFD-60C366EC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ko-KR" altLang="en-US" sz="2800">
                <a:latin typeface="맑은 고딕"/>
                <a:ea typeface="맑은 고딕"/>
              </a:rPr>
              <a:t>회사 내 연락처 프로그램 설계를 목표로 개발을 진행</a:t>
            </a:r>
            <a:endParaRPr lang="ko-KR" sz="2800">
              <a:latin typeface="맑은 고딕"/>
              <a:ea typeface="맑은 고딕"/>
            </a:endParaRPr>
          </a:p>
          <a:p>
            <a:pPr marL="342900" indent="-342900"/>
            <a:endParaRPr lang="ko-KR" altLang="en-US" sz="2800">
              <a:latin typeface="맑은 고딕"/>
              <a:ea typeface="맑은 고딕"/>
            </a:endParaRPr>
          </a:p>
          <a:p>
            <a:pPr marL="342900" indent="-342900"/>
            <a:r>
              <a:rPr lang="ko-KR" altLang="en-US" sz="2800">
                <a:latin typeface="맑은 고딕"/>
                <a:ea typeface="맑은 고딕"/>
              </a:rPr>
              <a:t>사용자 입장에서 사용하기 편하도록 목표를 설정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ED5CCE-6D36-AB0A-DDF9-5CA129A10079}"/>
              </a:ext>
            </a:extLst>
          </p:cNvPr>
          <p:cNvCxnSpPr/>
          <p:nvPr/>
        </p:nvCxnSpPr>
        <p:spPr>
          <a:xfrm>
            <a:off x="10245453" y="397560"/>
            <a:ext cx="20221" cy="206054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래픽 6" descr="전구 단색으로 채워진">
            <a:extLst>
              <a:ext uri="{FF2B5EF4-FFF2-40B4-BE49-F238E27FC236}">
                <a16:creationId xmlns:a16="http://schemas.microsoft.com/office/drawing/2014/main" id="{180CAEA0-847B-B50F-3017-ACE32B99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7686" y="7726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2987-9322-1BC2-02E1-3A42C3F8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ko-KR" altLang="en-US">
                <a:latin typeface="Batang"/>
                <a:ea typeface="Batang"/>
              </a:rPr>
            </a:br>
            <a:r>
              <a:rPr lang="ko-KR" altLang="en-US">
                <a:latin typeface="Batang"/>
                <a:ea typeface="Batang"/>
              </a:rPr>
              <a:t> 연락처</a:t>
            </a:r>
            <a:br>
              <a:rPr lang="ko-KR" altLang="en-US">
                <a:latin typeface="Batang"/>
                <a:ea typeface="Batang"/>
              </a:rPr>
            </a:br>
            <a:r>
              <a:rPr lang="ko-KR" altLang="en-US">
                <a:latin typeface="Batang"/>
                <a:ea typeface="Batang"/>
              </a:rPr>
              <a:t>프로그램</a:t>
            </a:r>
            <a:br>
              <a:rPr lang="ko-KR" altLang="en-US">
                <a:latin typeface="Batang"/>
                <a:ea typeface="Batang"/>
              </a:rPr>
            </a:br>
            <a:r>
              <a:rPr lang="ko-KR" altLang="en-US">
                <a:latin typeface="Batang"/>
                <a:ea typeface="Batang"/>
              </a:rPr>
              <a:t> ERD </a:t>
            </a:r>
            <a:br>
              <a:rPr lang="ko-KR" altLang="en-US">
                <a:latin typeface="Batang"/>
                <a:ea typeface="Batang"/>
              </a:rPr>
            </a:b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944CA-DFD9-2478-B8CC-4363AC69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3094" y="2172158"/>
            <a:ext cx="2608966" cy="2523382"/>
          </a:xfrm>
        </p:spPr>
        <p:txBody>
          <a:bodyPr>
            <a:noAutofit/>
          </a:bodyPr>
          <a:lstStyle/>
          <a:p>
            <a:r>
              <a:rPr lang="ko-KR" altLang="en-US" sz="4400" b="1">
                <a:latin typeface="맑은 고딕"/>
                <a:ea typeface="맑은 고딕"/>
              </a:rPr>
              <a:t>연락처 프로그램 ERD</a:t>
            </a:r>
          </a:p>
        </p:txBody>
      </p:sp>
      <p:pic>
        <p:nvPicPr>
          <p:cNvPr id="7" name="내용 개체 틀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F308A3C-7DCA-4BD9-538E-3A541F79203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2482" y="749300"/>
            <a:ext cx="8167382" cy="5353050"/>
          </a:xfrm>
        </p:spPr>
      </p:pic>
    </p:spTree>
    <p:extLst>
      <p:ext uri="{BB962C8B-B14F-4D97-AF65-F5344CB8AC3E}">
        <p14:creationId xmlns:p14="http://schemas.microsoft.com/office/powerpoint/2010/main" val="403425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DF863-A10F-1811-7469-09AE09D2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332" y="882084"/>
            <a:ext cx="4108374" cy="80868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>
                <a:latin typeface="맑은 고딕"/>
                <a:ea typeface="맑은 고딕"/>
              </a:rPr>
              <a:t>메인 로직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1EB8A-FB27-9CD9-FEA2-72B6CE4A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488820"/>
            <a:ext cx="6992751" cy="3130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ko-KR" altLang="en-US">
                <a:latin typeface="맑은 고딕"/>
                <a:ea typeface="맑은 고딕"/>
              </a:rPr>
              <a:t>0번 누르면 프로그램 종료하거나 뒤로 가도록 설정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457200" indent="-457200"/>
            <a:r>
              <a:rPr lang="ko-KR" altLang="en-US">
                <a:latin typeface="맑은 고딕"/>
                <a:ea typeface="맑은 고딕"/>
              </a:rPr>
              <a:t>기능 - 직원 전체 목록과 상세 목록, 카테고리별 목록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     - 연락처의 추가, 수정(부분수정), 삭제, 연락처 검색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     - 통화 발신 및 전체 통화기록 확인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     - 메시지 전송 및 전체 메시지 기록 확인(읽음 표시)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BA97B2-6A60-9A82-67D0-843D5B38A5FB}"/>
              </a:ext>
            </a:extLst>
          </p:cNvPr>
          <p:cNvSpPr txBox="1">
            <a:spLocks/>
          </p:cNvSpPr>
          <p:nvPr/>
        </p:nvSpPr>
        <p:spPr>
          <a:xfrm>
            <a:off x="8163958" y="882084"/>
            <a:ext cx="3162760" cy="72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4400" b="1">
                <a:latin typeface="맑은 고딕"/>
                <a:ea typeface="맑은 고딕"/>
              </a:rPr>
              <a:t>구현 화면</a:t>
            </a:r>
          </a:p>
        </p:txBody>
      </p:sp>
      <p:pic>
        <p:nvPicPr>
          <p:cNvPr id="7" name="내용 개체 틀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FCC2715-3926-01BC-BBD7-0D8EB3AC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1" t="1395" r="51926" b="10000"/>
          <a:stretch/>
        </p:blipFill>
        <p:spPr>
          <a:xfrm>
            <a:off x="8006975" y="2117502"/>
            <a:ext cx="3490021" cy="368293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FDC9A0-ED4A-4423-4227-F2934C389EC6}"/>
              </a:ext>
            </a:extLst>
          </p:cNvPr>
          <p:cNvCxnSpPr/>
          <p:nvPr/>
        </p:nvCxnSpPr>
        <p:spPr>
          <a:xfrm>
            <a:off x="7698457" y="342192"/>
            <a:ext cx="27193" cy="544788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5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48186DF-DBE7-6588-266E-DD518742D8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069713" y="2056367"/>
            <a:ext cx="2901950" cy="4114800"/>
          </a:xfr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C566AA2-9FBB-AB74-3D09-AB4E459C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5" y="692228"/>
            <a:ext cx="7916422" cy="54735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A0F9978-EC51-1D0B-EBCB-D572BCC15364}"/>
              </a:ext>
            </a:extLst>
          </p:cNvPr>
          <p:cNvGrpSpPr/>
          <p:nvPr/>
        </p:nvGrpSpPr>
        <p:grpSpPr>
          <a:xfrm>
            <a:off x="9073573" y="688434"/>
            <a:ext cx="2743198" cy="930933"/>
            <a:chOff x="9073573" y="688434"/>
            <a:chExt cx="2743198" cy="9309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4B9942-2AFF-16D8-70D8-59D45C344B80}"/>
                </a:ext>
              </a:extLst>
            </p:cNvPr>
            <p:cNvSpPr txBox="1"/>
            <p:nvPr/>
          </p:nvSpPr>
          <p:spPr>
            <a:xfrm>
              <a:off x="9073574" y="688434"/>
              <a:ext cx="27064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ko-KR" altLang="en-US" err="1">
                  <a:latin typeface="맑은 고딕"/>
                  <a:ea typeface="맑은 고딕"/>
                </a:rPr>
                <a:t>getList</a:t>
              </a:r>
              <a:r>
                <a:rPr lang="ko-KR" altLang="en-US">
                  <a:latin typeface="맑은 고딕"/>
                  <a:ea typeface="맑은 고딕"/>
                </a:rPr>
                <a:t>()</a:t>
              </a:r>
              <a:endParaRPr lang="ko-KR">
                <a:latin typeface="맑은 고딕"/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323582-A9D3-2084-2EC5-536755E628D8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모든 리스트 출력</a:t>
              </a:r>
              <a:endParaRPr lang="ko-KR"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2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C07EB48-0797-112F-FDA0-FFE681D5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" y="683528"/>
            <a:ext cx="7933230" cy="5473064"/>
          </a:xfrm>
          <a:prstGeom prst="rect">
            <a:avLst/>
          </a:prstGeom>
        </p:spPr>
      </p:pic>
      <p:pic>
        <p:nvPicPr>
          <p:cNvPr id="3" name="그림 2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4D20064C-A2B2-E1EC-E5C6-B6B9020B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4" r="2019" b="3013"/>
          <a:stretch/>
        </p:blipFill>
        <p:spPr>
          <a:xfrm>
            <a:off x="8916586" y="2118294"/>
            <a:ext cx="3244039" cy="39199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CA6B65F-7CA9-E9D7-0A0A-A7B5954BB377}"/>
              </a:ext>
            </a:extLst>
          </p:cNvPr>
          <p:cNvGrpSpPr/>
          <p:nvPr/>
        </p:nvGrpSpPr>
        <p:grpSpPr>
          <a:xfrm>
            <a:off x="9092864" y="775244"/>
            <a:ext cx="2743198" cy="930933"/>
            <a:chOff x="9073573" y="688434"/>
            <a:chExt cx="2743198" cy="9309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D1238-0019-F5E4-98B2-02D149A82080}"/>
                </a:ext>
              </a:extLst>
            </p:cNvPr>
            <p:cNvSpPr txBox="1"/>
            <p:nvPr/>
          </p:nvSpPr>
          <p:spPr>
            <a:xfrm>
              <a:off x="9073574" y="688434"/>
              <a:ext cx="27064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ko-KR" err="1">
                  <a:latin typeface="맑은 고딕"/>
                  <a:ea typeface="맑은 고딕"/>
                </a:rPr>
                <a:t>getListDesc</a:t>
              </a:r>
              <a:r>
                <a:rPr lang="ko-KR">
                  <a:latin typeface="맑은 고딕"/>
                  <a:ea typeface="맑은 고딕"/>
                </a:rPr>
                <a:t>()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F67D17-BFD0-F16D-065C-CD48C8D6D57C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리스트 내림차순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5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D67449E-CEC5-7E6B-9421-23838FAB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1" y="782101"/>
            <a:ext cx="6922490" cy="5284376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5FC1AF4-0781-A853-A9B4-B45023F4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7" r="5285"/>
          <a:stretch/>
        </p:blipFill>
        <p:spPr>
          <a:xfrm>
            <a:off x="7812866" y="1956751"/>
            <a:ext cx="4067926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EF744B2-4280-7C24-728C-01559EF1B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35" y="4750589"/>
            <a:ext cx="60769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F7F9F7C-DAA2-1CAB-271A-32E89173D5EE}"/>
              </a:ext>
            </a:extLst>
          </p:cNvPr>
          <p:cNvSpPr/>
          <p:nvPr/>
        </p:nvSpPr>
        <p:spPr>
          <a:xfrm>
            <a:off x="9695084" y="4117553"/>
            <a:ext cx="441157" cy="5113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0E831A-17DB-456F-1C43-F99C8BC3EC3C}"/>
              </a:ext>
            </a:extLst>
          </p:cNvPr>
          <p:cNvGrpSpPr/>
          <p:nvPr/>
        </p:nvGrpSpPr>
        <p:grpSpPr>
          <a:xfrm>
            <a:off x="7903321" y="716907"/>
            <a:ext cx="4157726" cy="998451"/>
            <a:chOff x="9073573" y="620916"/>
            <a:chExt cx="4157726" cy="998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943C61-76F4-5BCE-E9FF-1D552D4A9C2F}"/>
                </a:ext>
              </a:extLst>
            </p:cNvPr>
            <p:cNvSpPr txBox="1"/>
            <p:nvPr/>
          </p:nvSpPr>
          <p:spPr>
            <a:xfrm>
              <a:off x="9073574" y="620916"/>
              <a:ext cx="41577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err="1">
                  <a:latin typeface="맑은 고딕"/>
                  <a:ea typeface="맑은 고딕"/>
                </a:rPr>
                <a:t>getEmploymentById</a:t>
              </a:r>
              <a:r>
                <a:rPr lang="en-US" altLang="ko-KR">
                  <a:latin typeface="맑은 고딕"/>
                  <a:ea typeface="맑은 고딕"/>
                </a:rPr>
                <a:t>(Long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keyword)</a:t>
              </a: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62802-66FB-4DA6-3967-3985815659BB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맑은 고딕"/>
                  <a:ea typeface="맑은 고딕"/>
                </a:rPr>
                <a:t>자세한 정보 </a:t>
              </a:r>
              <a:r>
                <a:rPr lang="ko-KR">
                  <a:latin typeface="맑은 고딕"/>
                  <a:ea typeface="맑은 고딕"/>
                </a:rPr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08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B0BF33-420B-DA01-4EFD-2B735E75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" y="718924"/>
            <a:ext cx="5984143" cy="5416408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E56F955-C945-AD95-6244-B680F8C6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20" y="2136298"/>
            <a:ext cx="5983422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BFA2D57-8820-4799-63A0-F8C563F3C0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09" t="-361" r="6343" b="-592"/>
          <a:stretch/>
        </p:blipFill>
        <p:spPr>
          <a:xfrm>
            <a:off x="7104683" y="4978231"/>
            <a:ext cx="4024305" cy="1028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0DA718-128D-CD5A-7C41-1EE1F545D065}"/>
              </a:ext>
            </a:extLst>
          </p:cNvPr>
          <p:cNvSpPr/>
          <p:nvPr/>
        </p:nvSpPr>
        <p:spPr>
          <a:xfrm>
            <a:off x="8873288" y="3871245"/>
            <a:ext cx="484632" cy="5873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FB126D2-A23D-8BDE-D8B2-DD50CD10BF91}"/>
              </a:ext>
            </a:extLst>
          </p:cNvPr>
          <p:cNvSpPr/>
          <p:nvPr/>
        </p:nvSpPr>
        <p:spPr>
          <a:xfrm>
            <a:off x="5875904" y="5497923"/>
            <a:ext cx="766839" cy="1537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EF75C7-DDFB-52A2-C23E-2825C1B9A062}"/>
              </a:ext>
            </a:extLst>
          </p:cNvPr>
          <p:cNvGrpSpPr/>
          <p:nvPr/>
        </p:nvGrpSpPr>
        <p:grpSpPr>
          <a:xfrm>
            <a:off x="8031851" y="707726"/>
            <a:ext cx="3101944" cy="998451"/>
            <a:chOff x="9073573" y="620916"/>
            <a:chExt cx="3101944" cy="9984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3B1B1C-B2D6-F962-BECE-8148F7225B70}"/>
                </a:ext>
              </a:extLst>
            </p:cNvPr>
            <p:cNvSpPr txBox="1"/>
            <p:nvPr/>
          </p:nvSpPr>
          <p:spPr>
            <a:xfrm>
              <a:off x="9073574" y="620916"/>
              <a:ext cx="310194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>
                  <a:latin typeface="맑은 고딕"/>
                  <a:ea typeface="맑은 고딕"/>
                </a:rPr>
                <a:t>delete(Long</a:t>
              </a:r>
              <a:r>
                <a:rPr lang="ko-KR">
                  <a:latin typeface="맑은 고딕"/>
                  <a:ea typeface="맑은 고딕"/>
                </a:rPr>
                <a:t> </a:t>
              </a:r>
              <a:r>
                <a:rPr lang="en-US" altLang="ko-KR">
                  <a:latin typeface="맑은 고딕"/>
                  <a:ea typeface="맑은 고딕"/>
                </a:rPr>
                <a:t>id)</a:t>
              </a: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0D02F-67A2-FF67-F350-A606158E0E3E}"/>
                </a:ext>
              </a:extLst>
            </p:cNvPr>
            <p:cNvSpPr txBox="1"/>
            <p:nvPr/>
          </p:nvSpPr>
          <p:spPr>
            <a:xfrm>
              <a:off x="9073573" y="973036"/>
              <a:ext cx="274319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맑은 고딕"/>
                <a:ea typeface="맑은 고딕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ko-KR">
                  <a:latin typeface="맑은 고딕"/>
                  <a:ea typeface="맑은 고딕"/>
                </a:rPr>
                <a:t>사원 </a:t>
              </a:r>
              <a:r>
                <a:rPr lang="ko-KR" altLang="en-US">
                  <a:latin typeface="맑은 고딕"/>
                  <a:ea typeface="맑은 고딕"/>
                </a:rPr>
                <a:t>삭제</a:t>
              </a:r>
              <a:endParaRPr lang="ko-KR"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1310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AlignmentVTI</vt:lpstr>
      <vt:lpstr>연락처 프로그램 - 3조</vt:lpstr>
      <vt:lpstr>목차</vt:lpstr>
      <vt:lpstr>개발 목표</vt:lpstr>
      <vt:lpstr>  연락처 프로그램  ERD  </vt:lpstr>
      <vt:lpstr>메인 로직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아쉬운 점</vt:lpstr>
      <vt:lpstr> 배운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2024-12-02T08:48:58Z</dcterms:created>
  <dcterms:modified xsi:type="dcterms:W3CDTF">2024-12-03T03:35:27Z</dcterms:modified>
</cp:coreProperties>
</file>