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2918400" cx="43891200"/>
  <p:notesSz cx="6858000" cy="9144000"/>
  <p:embeddedFontLst>
    <p:embeddedFont>
      <p:font typeface="Domine"/>
      <p:regular r:id="rId7"/>
      <p:bold r:id="rId8"/>
    </p:embeddedFont>
    <p:embeddedFont>
      <p:font typeface="Montserrat ExtraBold"/>
      <p:bold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  <p15:guide id="3" orient="horz" pos="10368">
          <p15:clr>
            <a:srgbClr val="A4A3A4"/>
          </p15:clr>
        </p15:guide>
        <p15:guide id="4" pos="13824">
          <p15:clr>
            <a:srgbClr val="A4A3A4"/>
          </p15:clr>
        </p15:guide>
      </p15:sldGuideLst>
    </p:ext>
    <p:ext uri="GoogleSlidesCustomDataVersion2">
      <go:slidesCustomData xmlns:go="http://customooxmlschemas.google.com/" r:id="rId11" roundtripDataSignature="AMtx7mgV8j9SAfUaaMAobM51Xhk2k7d0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912" orient="horz"/>
        <p:guide pos="10368"/>
        <p:guide pos="10368" orient="horz"/>
        <p:guide pos="138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Domine-regular.fntdata"/><Relationship Id="rId8" Type="http://schemas.openxmlformats.org/officeDocument/2006/relationships/font" Target="fonts/Domine-bold.fntdata"/><Relationship Id="rId11" Type="http://customschemas.google.com/relationships/presentationmetadata" Target="metadata"/><Relationship Id="rId10" Type="http://schemas.openxmlformats.org/officeDocument/2006/relationships/font" Target="fonts/MontserratExtra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" name="Google Shape;1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-5400000">
            <a:off x="-11074400" y="16459200"/>
            <a:ext cx="14274800" cy="39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5400000">
            <a:off x="40690800" y="16459200"/>
            <a:ext cx="14274800" cy="39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53250" y="33426400"/>
            <a:ext cx="29984700" cy="14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6953250" y="33997900"/>
            <a:ext cx="219456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0" i="0" lang="en-US" sz="4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Template ID: assessingslate  Size: 48x36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7.png"/><Relationship Id="rId22" Type="http://schemas.openxmlformats.org/officeDocument/2006/relationships/image" Target="../media/image26.png"/><Relationship Id="rId21" Type="http://schemas.openxmlformats.org/officeDocument/2006/relationships/image" Target="../media/image24.png"/><Relationship Id="rId24" Type="http://schemas.openxmlformats.org/officeDocument/2006/relationships/image" Target="../media/image25.png"/><Relationship Id="rId23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9" Type="http://schemas.openxmlformats.org/officeDocument/2006/relationships/image" Target="../media/image8.png"/><Relationship Id="rId26" Type="http://schemas.openxmlformats.org/officeDocument/2006/relationships/image" Target="../media/image23.png"/><Relationship Id="rId25" Type="http://schemas.openxmlformats.org/officeDocument/2006/relationships/image" Target="../media/image27.png"/><Relationship Id="rId5" Type="http://schemas.openxmlformats.org/officeDocument/2006/relationships/image" Target="../media/image12.png"/><Relationship Id="rId6" Type="http://schemas.openxmlformats.org/officeDocument/2006/relationships/image" Target="../media/image20.png"/><Relationship Id="rId7" Type="http://schemas.openxmlformats.org/officeDocument/2006/relationships/image" Target="../media/image14.png"/><Relationship Id="rId8" Type="http://schemas.openxmlformats.org/officeDocument/2006/relationships/image" Target="../media/image10.png"/><Relationship Id="rId11" Type="http://schemas.openxmlformats.org/officeDocument/2006/relationships/image" Target="../media/image18.png"/><Relationship Id="rId10" Type="http://schemas.openxmlformats.org/officeDocument/2006/relationships/image" Target="../media/image9.png"/><Relationship Id="rId13" Type="http://schemas.openxmlformats.org/officeDocument/2006/relationships/image" Target="../media/image4.png"/><Relationship Id="rId12" Type="http://schemas.openxmlformats.org/officeDocument/2006/relationships/image" Target="../media/image5.png"/><Relationship Id="rId15" Type="http://schemas.openxmlformats.org/officeDocument/2006/relationships/image" Target="../media/image15.png"/><Relationship Id="rId14" Type="http://schemas.openxmlformats.org/officeDocument/2006/relationships/image" Target="../media/image22.png"/><Relationship Id="rId17" Type="http://schemas.openxmlformats.org/officeDocument/2006/relationships/image" Target="../media/image13.png"/><Relationship Id="rId16" Type="http://schemas.openxmlformats.org/officeDocument/2006/relationships/image" Target="../media/image11.png"/><Relationship Id="rId19" Type="http://schemas.openxmlformats.org/officeDocument/2006/relationships/image" Target="../media/image7.png"/><Relationship Id="rId1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33577881" y="10991430"/>
            <a:ext cx="9144000" cy="2585504"/>
          </a:xfrm>
          <a:prstGeom prst="rect">
            <a:avLst/>
          </a:prstGeom>
          <a:solidFill>
            <a:srgbClr val="595959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98"/>
              <a:buFont typeface="Arial"/>
              <a:buNone/>
            </a:pPr>
            <a:r>
              <a:t/>
            </a:r>
            <a:endParaRPr b="0" i="0" sz="869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1169318" y="14087327"/>
            <a:ext cx="9144000" cy="963191"/>
          </a:xfrm>
          <a:prstGeom prst="rect">
            <a:avLst/>
          </a:prstGeom>
          <a:solidFill>
            <a:srgbClr val="7F7F7F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98"/>
              <a:buFont typeface="Arial"/>
              <a:buNone/>
            </a:pPr>
            <a:r>
              <a:t/>
            </a:r>
            <a:endParaRPr b="0" i="0" sz="869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0" y="2"/>
            <a:ext cx="43891200" cy="6252092"/>
          </a:xfrm>
          <a:prstGeom prst="rect">
            <a:avLst/>
          </a:prstGeom>
          <a:solidFill>
            <a:srgbClr val="A0BEC8"/>
          </a:solidFill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98"/>
              <a:buFont typeface="Arial"/>
              <a:buNone/>
            </a:pPr>
            <a:r>
              <a:t/>
            </a:r>
            <a:endParaRPr b="0" i="0" sz="869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1371600" y="644901"/>
            <a:ext cx="41148000" cy="163357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Montserrat ExtraBold"/>
              <a:buNone/>
            </a:pPr>
            <a:r>
              <a:rPr b="1" i="0" lang="en-US" sz="85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Parallel Algebraic Multigrid Methods for Fusion and Higher Order PDEs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 txBox="1"/>
          <p:nvPr/>
        </p:nvSpPr>
        <p:spPr>
          <a:xfrm>
            <a:off x="1371600" y="2281700"/>
            <a:ext cx="411480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</a:pPr>
            <a:r>
              <a:rPr b="0" i="0" lang="en-US" sz="5600" u="none" cap="none" strike="noStrike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rPr>
              <a:t>Sophie Boileau, Atmik Das, Kellen Kanarios, Lucia  Krajčoviechová</a:t>
            </a:r>
            <a:endParaRPr b="0" i="0" sz="5600" u="none" cap="none" strike="noStrike">
              <a:solidFill>
                <a:schemeClr val="lt1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</a:pPr>
            <a:r>
              <a:rPr b="0" i="0" lang="en-US" sz="5600" u="none" cap="none" strike="noStrike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rPr>
              <a:t>Mentor: Dr. Jean-Michel Maldague</a:t>
            </a:r>
            <a:endParaRPr b="0" i="0" sz="5600" u="none" cap="none" strike="noStrike">
              <a:solidFill>
                <a:schemeClr val="lt1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</a:pPr>
            <a:r>
              <a:rPr b="0" i="0" lang="en-US" sz="5600" u="none" cap="none" strike="noStrike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rPr>
              <a:t>Sponsors: Dr. Robert Falgout, Dr. Wayne Mitchell, Dr. Daniel Osei-Kuffuor </a:t>
            </a:r>
            <a:endParaRPr b="0" i="0" sz="5600" u="none" cap="none" strike="noStrike">
              <a:solidFill>
                <a:schemeClr val="lt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33120675" y="28576025"/>
            <a:ext cx="10058400" cy="3542400"/>
          </a:xfrm>
          <a:prstGeom prst="roundRect">
            <a:avLst>
              <a:gd fmla="val 3948" name="adj"/>
            </a:avLst>
          </a:prstGeom>
          <a:solidFill>
            <a:srgbClr val="E3E3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 txBox="1"/>
          <p:nvPr/>
        </p:nvSpPr>
        <p:spPr>
          <a:xfrm>
            <a:off x="33577882" y="29900654"/>
            <a:ext cx="622052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This project was jointly supported by Lawrence Livermore National Laboratory and NSF</a:t>
            </a:r>
            <a:br>
              <a:rPr b="0" i="0" lang="en-US" sz="2400" u="none" cap="none" strike="noStrike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</a:br>
            <a:r>
              <a:rPr b="0" i="0" lang="en-US" sz="2400" u="none" cap="none" strike="noStrike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Grant DMS 1925919</a:t>
            </a:r>
            <a:endParaRPr b="0" i="0" sz="2400" u="none" cap="none" strike="noStrike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27" name="Google Shape;27;p1"/>
          <p:cNvSpPr txBox="1"/>
          <p:nvPr/>
        </p:nvSpPr>
        <p:spPr>
          <a:xfrm>
            <a:off x="33577882" y="29109829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F3F3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Acknowledgements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33120682" y="7030150"/>
            <a:ext cx="10058400" cy="10809466"/>
          </a:xfrm>
          <a:prstGeom prst="roundRect">
            <a:avLst>
              <a:gd fmla="val 1477" name="adj"/>
            </a:avLst>
          </a:prstGeom>
          <a:solidFill>
            <a:srgbClr val="A0BEC8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 txBox="1"/>
          <p:nvPr/>
        </p:nvSpPr>
        <p:spPr>
          <a:xfrm>
            <a:off x="33577882" y="8150297"/>
            <a:ext cx="9144000" cy="53773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97" r="-264" t="-90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98"/>
              <a:buFont typeface="Arial"/>
              <a:buNone/>
            </a:pPr>
            <a:r>
              <a:rPr b="0" i="0" lang="en-US" sz="869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 txBox="1"/>
          <p:nvPr/>
        </p:nvSpPr>
        <p:spPr>
          <a:xfrm>
            <a:off x="33577882" y="7482385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F3F3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Dealing with Diffusion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33120650" y="23000550"/>
            <a:ext cx="10058400" cy="5076600"/>
          </a:xfrm>
          <a:prstGeom prst="roundRect">
            <a:avLst>
              <a:gd fmla="val 1592" name="adj"/>
            </a:avLst>
          </a:prstGeom>
          <a:solidFill>
            <a:srgbClr val="E3E3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 txBox="1"/>
          <p:nvPr/>
        </p:nvSpPr>
        <p:spPr>
          <a:xfrm>
            <a:off x="33709475" y="24701100"/>
            <a:ext cx="62205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Our recommendations for future directions of research in this problem are: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 Black"/>
              <a:buAutoNum type="arabicPeriod"/>
            </a:pPr>
            <a:r>
              <a:rPr b="0" i="0" lang="en-US" sz="2400" u="none" cap="none" strike="noStrike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Developing a fully algebraic method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 Black"/>
              <a:buAutoNum type="arabicPeriod"/>
            </a:pPr>
            <a:r>
              <a:rPr b="0" i="0" lang="en-US" sz="2400" u="none" cap="none" strike="noStrike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Removing the grid dependency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 Black"/>
              <a:buAutoNum type="arabicPeriod"/>
            </a:pPr>
            <a:r>
              <a:rPr b="0" i="0" lang="en-US" sz="2400" u="none" cap="none" strike="noStrike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Extending into the 3D regime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 Black"/>
              <a:buAutoNum type="arabicPeriod"/>
            </a:pPr>
            <a:r>
              <a:rPr b="0" i="0" lang="en-US" sz="2400" u="none" cap="none" strike="noStrike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Implementing in a parallel computing setting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 txBox="1"/>
          <p:nvPr/>
        </p:nvSpPr>
        <p:spPr>
          <a:xfrm>
            <a:off x="33709482" y="23504650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F3F3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Recommendations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712119" y="7030149"/>
            <a:ext cx="10058400" cy="10329414"/>
          </a:xfrm>
          <a:prstGeom prst="roundRect">
            <a:avLst>
              <a:gd fmla="val 1711" name="adj"/>
            </a:avLst>
          </a:prstGeom>
          <a:solidFill>
            <a:srgbClr val="A0BEC8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1169319" y="8150297"/>
            <a:ext cx="9144000" cy="920091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064" r="0" t="-52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98"/>
              <a:buFont typeface="Arial"/>
              <a:buNone/>
            </a:pPr>
            <a:r>
              <a:rPr b="0" i="0" lang="en-US" sz="869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169319" y="7482385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F3F3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/>
          <p:nvPr/>
        </p:nvSpPr>
        <p:spPr>
          <a:xfrm>
            <a:off x="692750" y="17916725"/>
            <a:ext cx="10058400" cy="14201400"/>
          </a:xfrm>
          <a:prstGeom prst="roundRect">
            <a:avLst>
              <a:gd fmla="val 2004" name="adj"/>
            </a:avLst>
          </a:prstGeom>
          <a:solidFill>
            <a:srgbClr val="E3E3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1149943" y="23687976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3F3F3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Issues with </a:t>
            </a:r>
            <a:r>
              <a:rPr b="1" i="0" lang="en-US" sz="3600" u="none" cap="none" strike="noStrike">
                <a:solidFill>
                  <a:srgbClr val="3F3F3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Iterative Methods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22311361" y="7062659"/>
            <a:ext cx="10058400" cy="6300982"/>
          </a:xfrm>
          <a:prstGeom prst="roundRect">
            <a:avLst>
              <a:gd fmla="val 2700" name="adj"/>
            </a:avLst>
          </a:prstGeom>
          <a:solidFill>
            <a:srgbClr val="E3E3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22311350" y="13811250"/>
            <a:ext cx="10058400" cy="18307200"/>
          </a:xfrm>
          <a:prstGeom prst="roundRect">
            <a:avLst>
              <a:gd fmla="val 1822" name="adj"/>
            </a:avLst>
          </a:prstGeom>
          <a:solidFill>
            <a:srgbClr val="E3E3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11502040" y="7062659"/>
            <a:ext cx="10058400" cy="25055700"/>
          </a:xfrm>
          <a:prstGeom prst="roundRect">
            <a:avLst>
              <a:gd fmla="val 1937" name="adj"/>
            </a:avLst>
          </a:prstGeom>
          <a:solidFill>
            <a:srgbClr val="E3E3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22768561" y="8150297"/>
            <a:ext cx="9144000" cy="507671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799" l="-998" r="0" t="-95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98"/>
              <a:buFont typeface="Arial"/>
              <a:buNone/>
            </a:pPr>
            <a:r>
              <a:rPr b="0" i="0" lang="en-US" sz="869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22768561" y="7482385"/>
            <a:ext cx="9144000" cy="655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F3F3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COGENT Proxy 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ue and black logo&#10;&#10;Description automatically generated" id="44" name="Google Shape;44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76441" y="2541251"/>
            <a:ext cx="2825484" cy="2777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with a black background&#10;&#10;Description automatically generated" id="45" name="Google Shape;45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891591" y="3126048"/>
            <a:ext cx="4875873" cy="20745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diamond shaped logo&#10;&#10;Description automatically generated" id="46" name="Google Shape;46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41319" y="2365852"/>
            <a:ext cx="3280929" cy="30242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of a globe with a gold cogwheel&#10;&#10;Description automatically generated" id="47" name="Google Shape;47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9798407" y="28830939"/>
            <a:ext cx="2923475" cy="29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"/>
          <p:cNvSpPr txBox="1"/>
          <p:nvPr/>
        </p:nvSpPr>
        <p:spPr>
          <a:xfrm>
            <a:off x="1149940" y="27929529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3F3F3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Solution: </a:t>
            </a:r>
            <a:r>
              <a:rPr b="1" i="0" lang="en-US" sz="3600" u="none" cap="none" strike="noStrike">
                <a:solidFill>
                  <a:srgbClr val="3F3F3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Multigrid Methods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22768574" y="14241277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F3F3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Solving the Fourth Order Term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22768550" y="15050525"/>
            <a:ext cx="9144000" cy="166863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-998" r="-397" t="-2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98"/>
              <a:buFont typeface="Arial"/>
              <a:buNone/>
            </a:pPr>
            <a:r>
              <a:rPr b="0" i="0" lang="en-US" sz="869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1169318" y="18123886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F3F3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Discretization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1149943" y="19070884"/>
            <a:ext cx="9144000" cy="39891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2596" l="-1064" r="0" t="-122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98"/>
              <a:buFont typeface="Arial"/>
              <a:buNone/>
            </a:pPr>
            <a:r>
              <a:rPr b="0" i="0" lang="en-US" sz="869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1149950" y="19881725"/>
            <a:ext cx="9144000" cy="3216600"/>
          </a:xfrm>
          <a:prstGeom prst="rect">
            <a:avLst/>
          </a:prstGeom>
          <a:noFill/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98"/>
              <a:buFont typeface="Arial"/>
              <a:buNone/>
            </a:pPr>
            <a:r>
              <a:t/>
            </a:r>
            <a:endParaRPr b="0" i="0" sz="869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1149919" y="14087327"/>
            <a:ext cx="9144000" cy="963191"/>
          </a:xfrm>
          <a:prstGeom prst="rect">
            <a:avLst/>
          </a:prstGeom>
          <a:noFill/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98"/>
              <a:buFont typeface="Arial"/>
              <a:buNone/>
            </a:pPr>
            <a:r>
              <a:t/>
            </a:r>
            <a:endParaRPr b="0" i="0" sz="869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ue and white iceberg&#10;&#10;Description automatically generated" id="55" name="Google Shape;55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4185006" y="9954973"/>
            <a:ext cx="2823561" cy="25098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and white wavy pattern&#10;&#10;Description automatically generated" id="56" name="Google Shape;56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4987836" y="7749382"/>
            <a:ext cx="2823561" cy="25098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and white ice on a black background&#10;&#10;Description automatically generated" id="57" name="Google Shape;57;p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1560216" y="7718902"/>
            <a:ext cx="2823561" cy="25098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"/>
          <p:cNvCxnSpPr/>
          <p:nvPr/>
        </p:nvCxnSpPr>
        <p:spPr>
          <a:xfrm>
            <a:off x="13941165" y="9026676"/>
            <a:ext cx="1646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" name="Google Shape;59;p1"/>
          <p:cNvSpPr txBox="1"/>
          <p:nvPr/>
        </p:nvSpPr>
        <p:spPr>
          <a:xfrm>
            <a:off x="13875331" y="9065362"/>
            <a:ext cx="171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relaxation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1"/>
          <p:cNvCxnSpPr/>
          <p:nvPr/>
        </p:nvCxnSpPr>
        <p:spPr>
          <a:xfrm>
            <a:off x="14674076" y="9562103"/>
            <a:ext cx="703084" cy="104493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" name="Google Shape;61;p1"/>
          <p:cNvCxnSpPr/>
          <p:nvPr/>
        </p:nvCxnSpPr>
        <p:spPr>
          <a:xfrm>
            <a:off x="16179698" y="11691636"/>
            <a:ext cx="703084" cy="104493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62" name="Google Shape;62;p1"/>
          <p:cNvCxnSpPr/>
          <p:nvPr/>
        </p:nvCxnSpPr>
        <p:spPr>
          <a:xfrm flipH="1" rot="10800000">
            <a:off x="17473783" y="11724300"/>
            <a:ext cx="783737" cy="100371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63" name="Google Shape;63;p1"/>
          <p:cNvCxnSpPr/>
          <p:nvPr/>
        </p:nvCxnSpPr>
        <p:spPr>
          <a:xfrm flipH="1" rot="10800000">
            <a:off x="18510312" y="9435440"/>
            <a:ext cx="1261716" cy="179637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" name="Google Shape;64;p1"/>
          <p:cNvSpPr txBox="1"/>
          <p:nvPr/>
        </p:nvSpPr>
        <p:spPr>
          <a:xfrm>
            <a:off x="13474900" y="10059319"/>
            <a:ext cx="19174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restriction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13877869" y="11619887"/>
            <a:ext cx="20992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smaller 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18983518" y="10442093"/>
            <a:ext cx="21890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interpolation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18252112" y="11302291"/>
            <a:ext cx="349458" cy="300480"/>
          </a:xfrm>
          <a:prstGeom prst="rect">
            <a:avLst/>
          </a:prstGeom>
          <a:noFill/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98"/>
              <a:buFont typeface="Arial"/>
              <a:buNone/>
            </a:pPr>
            <a:r>
              <a:t/>
            </a:r>
            <a:endParaRPr b="0" i="0" sz="869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17003553" y="12580160"/>
            <a:ext cx="349458" cy="300480"/>
          </a:xfrm>
          <a:prstGeom prst="rect">
            <a:avLst/>
          </a:prstGeom>
          <a:noFill/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98"/>
              <a:buFont typeface="Arial"/>
              <a:buNone/>
            </a:pPr>
            <a:r>
              <a:t/>
            </a:r>
            <a:endParaRPr b="0" i="0" sz="869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19772028" y="9050111"/>
            <a:ext cx="349458" cy="300480"/>
          </a:xfrm>
          <a:prstGeom prst="rect">
            <a:avLst/>
          </a:prstGeom>
          <a:noFill/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98"/>
              <a:buFont typeface="Arial"/>
              <a:buNone/>
            </a:pPr>
            <a:r>
              <a:t/>
            </a:r>
            <a:endParaRPr b="0" i="0" sz="869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ue and white striped structure&#10;&#10;Description automatically generated with medium confidence" id="70" name="Google Shape;70;p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149916" y="28765259"/>
            <a:ext cx="2820390" cy="282039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 txBox="1"/>
          <p:nvPr/>
        </p:nvSpPr>
        <p:spPr>
          <a:xfrm>
            <a:off x="11827616" y="19039626"/>
            <a:ext cx="9144000" cy="655293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32400" l="-1998" r="0" t="-1388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98"/>
              <a:buFont typeface="Arial"/>
              <a:buNone/>
            </a:pPr>
            <a:r>
              <a:rPr b="0" i="0" lang="en-US" sz="869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11827616" y="19807831"/>
            <a:ext cx="9144000" cy="4202497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-2317" l="-997" r="-64" t="-115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98"/>
              <a:buFont typeface="Arial"/>
              <a:buNone/>
            </a:pPr>
            <a:r>
              <a:rPr b="0" i="0" lang="en-US" sz="869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11827616" y="24006647"/>
            <a:ext cx="9144000" cy="655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F3F3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Algebraic Multigrid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11827616" y="24661940"/>
            <a:ext cx="9144000" cy="7109639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-1026" l="-998" r="-1796" t="-68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98"/>
              <a:buFont typeface="Arial"/>
              <a:buNone/>
            </a:pPr>
            <a:r>
              <a:rPr b="0" i="0" lang="en-US" sz="869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of a graph with a line and dots&#10;&#10;Description automatically generated with medium confidence" id="75" name="Google Shape;75;p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3051015" y="25664533"/>
            <a:ext cx="5852172" cy="43891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with blue dots and a black background&#10;&#10;Description automatically generated" id="76" name="Google Shape;76;p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6445552" y="8973817"/>
            <a:ext cx="5852172" cy="43891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with blue and orange lines&#10;&#10;Description automatically generated" id="77" name="Google Shape;77;p1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3577881" y="13527603"/>
            <a:ext cx="5852172" cy="438912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"/>
          <p:cNvSpPr/>
          <p:nvPr/>
        </p:nvSpPr>
        <p:spPr>
          <a:xfrm>
            <a:off x="33577880" y="10984410"/>
            <a:ext cx="9144000" cy="2585505"/>
          </a:xfrm>
          <a:prstGeom prst="rect">
            <a:avLst/>
          </a:prstGeom>
          <a:noFill/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98"/>
              <a:buFont typeface="Arial"/>
              <a:buNone/>
            </a:pPr>
            <a:r>
              <a:t/>
            </a:r>
            <a:endParaRPr b="0" i="0" sz="869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39319200" y="14125780"/>
            <a:ext cx="32004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Comparison of our algorithm (CF-SSMG) against the prior state of the art algorithm (C-AMG) solving the COGENT problem.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ue and white graph&#10;&#10;Description automatically generated" id="80" name="Google Shape;80;p1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2768561" y="18161655"/>
            <a:ext cx="2823561" cy="28235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black background&#10;&#10;Description automatically generated" id="81" name="Google Shape;81;p1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24414475" y="25043865"/>
            <a:ext cx="5852172" cy="43891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nd blue text&#10;&#10;Description automatically generated" id="82" name="Google Shape;82;p1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39460435" y="23638964"/>
            <a:ext cx="3599404" cy="139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3582625" y="10113712"/>
            <a:ext cx="3700042" cy="26776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"/>
          <p:cNvSpPr/>
          <p:nvPr/>
        </p:nvSpPr>
        <p:spPr>
          <a:xfrm>
            <a:off x="33120650" y="18545300"/>
            <a:ext cx="10058400" cy="3879000"/>
          </a:xfrm>
          <a:prstGeom prst="roundRect">
            <a:avLst>
              <a:gd fmla="val 1592" name="adj"/>
            </a:avLst>
          </a:prstGeom>
          <a:solidFill>
            <a:srgbClr val="E3E3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149950" y="24523700"/>
            <a:ext cx="9144000" cy="3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Consider the linear system</a:t>
            </a:r>
            <a:endParaRPr sz="24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Au</a:t>
            </a: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 ＝ </a:t>
            </a:r>
            <a:r>
              <a:rPr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b </a:t>
            </a: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.</a:t>
            </a:r>
            <a:endParaRPr sz="24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Iterative methods are of the form</a:t>
            </a:r>
            <a:endParaRPr sz="24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u </a:t>
            </a:r>
            <a:r>
              <a:rPr baseline="30000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(</a:t>
            </a:r>
            <a:r>
              <a:rPr baseline="30000"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k+1</a:t>
            </a:r>
            <a:r>
              <a:rPr baseline="30000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)</a:t>
            </a: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 ≔ </a:t>
            </a:r>
            <a:r>
              <a:rPr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u </a:t>
            </a:r>
            <a:r>
              <a:rPr baseline="30000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(</a:t>
            </a:r>
            <a:r>
              <a:rPr baseline="30000"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k</a:t>
            </a:r>
            <a:r>
              <a:rPr baseline="30000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)</a:t>
            </a: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 + </a:t>
            </a:r>
            <a:r>
              <a:rPr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M </a:t>
            </a:r>
            <a:r>
              <a:rPr baseline="30000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ー1</a:t>
            </a:r>
            <a:r>
              <a:rPr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r </a:t>
            </a:r>
            <a:r>
              <a:rPr baseline="30000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(</a:t>
            </a:r>
            <a:r>
              <a:rPr baseline="30000"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k</a:t>
            </a:r>
            <a:r>
              <a:rPr baseline="30000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) </a:t>
            </a: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.</a:t>
            </a:r>
            <a:endParaRPr sz="24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Error propagation is</a:t>
            </a:r>
            <a:endParaRPr sz="24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e </a:t>
            </a:r>
            <a:r>
              <a:rPr baseline="30000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(</a:t>
            </a:r>
            <a:r>
              <a:rPr baseline="30000"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k+1</a:t>
            </a:r>
            <a:r>
              <a:rPr baseline="30000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)</a:t>
            </a: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 ＝ (</a:t>
            </a:r>
            <a:r>
              <a:rPr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I </a:t>
            </a: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ー</a:t>
            </a:r>
            <a:r>
              <a:rPr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 M </a:t>
            </a:r>
            <a:r>
              <a:rPr baseline="30000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ー1</a:t>
            </a:r>
            <a:r>
              <a:rPr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A</a:t>
            </a: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)</a:t>
            </a:r>
            <a:r>
              <a:rPr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e </a:t>
            </a:r>
            <a:r>
              <a:rPr baseline="30000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(</a:t>
            </a:r>
            <a:r>
              <a:rPr baseline="30000"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k</a:t>
            </a:r>
            <a:r>
              <a:rPr baseline="30000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)</a:t>
            </a: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 </a:t>
            </a: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＝ </a:t>
            </a:r>
            <a:r>
              <a:rPr lang="en-US" sz="3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∑</a:t>
            </a: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(</a:t>
            </a:r>
            <a:r>
              <a:rPr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I </a:t>
            </a: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ー </a:t>
            </a:r>
            <a:r>
              <a:rPr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M </a:t>
            </a:r>
            <a:r>
              <a:rPr baseline="30000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ー1</a:t>
            </a:r>
            <a:r>
              <a:rPr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λ</a:t>
            </a:r>
            <a:r>
              <a:rPr baseline="-25000"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i</a:t>
            </a:r>
            <a:r>
              <a:rPr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 </a:t>
            </a: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)</a:t>
            </a:r>
            <a:r>
              <a:rPr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c</a:t>
            </a:r>
            <a:r>
              <a:rPr baseline="-25000"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i</a:t>
            </a:r>
            <a:r>
              <a:rPr baseline="30000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(</a:t>
            </a:r>
            <a:r>
              <a:rPr baseline="30000"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k</a:t>
            </a:r>
            <a:r>
              <a:rPr baseline="30000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)</a:t>
            </a: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v</a:t>
            </a:r>
            <a:r>
              <a:rPr baseline="-25000"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i </a:t>
            </a: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.</a:t>
            </a:r>
            <a:endParaRPr sz="24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Small eigenvalues → </a:t>
            </a:r>
            <a:r>
              <a:rPr b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slow</a:t>
            </a: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 convergence.</a:t>
            </a:r>
            <a:endParaRPr sz="24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6183150" y="26277875"/>
            <a:ext cx="349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latin typeface="Domine"/>
                <a:ea typeface="Domine"/>
                <a:cs typeface="Domine"/>
                <a:sym typeface="Domine"/>
              </a:rPr>
              <a:t>N</a:t>
            </a:r>
            <a:endParaRPr i="1" sz="12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6057900" y="26859375"/>
            <a:ext cx="6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latin typeface="Domine"/>
                <a:ea typeface="Domine"/>
                <a:cs typeface="Domine"/>
                <a:sym typeface="Domine"/>
              </a:rPr>
              <a:t>i </a:t>
            </a:r>
            <a:r>
              <a:rPr lang="en-US" sz="1200">
                <a:latin typeface="Domine"/>
                <a:ea typeface="Domine"/>
                <a:cs typeface="Domine"/>
                <a:sym typeface="Domine"/>
              </a:rPr>
              <a:t>＝ </a:t>
            </a:r>
            <a:r>
              <a:rPr i="1" lang="en-US" sz="1200">
                <a:latin typeface="Domine"/>
                <a:ea typeface="Domine"/>
                <a:cs typeface="Domine"/>
                <a:sym typeface="Domine"/>
              </a:rPr>
              <a:t>1</a:t>
            </a:r>
            <a:endParaRPr i="1" sz="1200"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4057325" y="28811750"/>
            <a:ext cx="6220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This works because for differential operators, the near-kernel consists of geometrically smooth functions. Thus relaxation error is smooth, which is easy to interpolate. </a:t>
            </a:r>
            <a:endParaRPr sz="24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2113738" y="14577150"/>
            <a:ext cx="88350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Let </a:t>
            </a:r>
            <a:r>
              <a:rPr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R</a:t>
            </a: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 be the restriction operator and </a:t>
            </a:r>
            <a:r>
              <a:rPr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P</a:t>
            </a: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 be the interpolation operator.</a:t>
            </a:r>
            <a:endParaRPr sz="24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Two-level </a:t>
            </a:r>
            <a:r>
              <a:rPr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V</a:t>
            </a: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-Cycle MG(</a:t>
            </a:r>
            <a:r>
              <a:rPr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A,b,v</a:t>
            </a:r>
            <a:r>
              <a:rPr baseline="-25000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1</a:t>
            </a:r>
            <a:r>
              <a:rPr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,v</a:t>
            </a:r>
            <a:r>
              <a:rPr baseline="-25000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2</a:t>
            </a: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):</a:t>
            </a:r>
            <a:endParaRPr sz="24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Domine"/>
              <a:buAutoNum type="arabicPeriod"/>
            </a:pP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Do </a:t>
            </a:r>
            <a:r>
              <a:rPr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v</a:t>
            </a:r>
            <a:r>
              <a:rPr baseline="-25000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1</a:t>
            </a: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 relaxation steps on </a:t>
            </a:r>
            <a:r>
              <a:rPr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Au </a:t>
            </a:r>
            <a:r>
              <a:rPr baseline="30000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(</a:t>
            </a:r>
            <a:r>
              <a:rPr baseline="30000"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k</a:t>
            </a:r>
            <a:r>
              <a:rPr baseline="30000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)</a:t>
            </a: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 ＝ </a:t>
            </a:r>
            <a:r>
              <a:rPr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b</a:t>
            </a: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.</a:t>
            </a:r>
            <a:endParaRPr sz="24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Domine"/>
              <a:buAutoNum type="arabicPeriod"/>
            </a:pP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Compute residual </a:t>
            </a:r>
            <a:r>
              <a:rPr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r</a:t>
            </a: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 ＝ </a:t>
            </a:r>
            <a:r>
              <a:rPr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f</a:t>
            </a: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  ー </a:t>
            </a:r>
            <a:r>
              <a:rPr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Au </a:t>
            </a:r>
            <a:r>
              <a:rPr baseline="30000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(</a:t>
            </a:r>
            <a:r>
              <a:rPr baseline="30000"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k</a:t>
            </a:r>
            <a:r>
              <a:rPr baseline="30000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)</a:t>
            </a: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 ＝ </a:t>
            </a:r>
            <a:r>
              <a:rPr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Ae </a:t>
            </a:r>
            <a:r>
              <a:rPr baseline="30000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(</a:t>
            </a:r>
            <a:r>
              <a:rPr baseline="30000"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k</a:t>
            </a:r>
            <a:r>
              <a:rPr baseline="30000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)</a:t>
            </a: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.</a:t>
            </a:r>
            <a:endParaRPr sz="24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Domine"/>
              <a:buAutoNum type="arabicPeriod"/>
            </a:pP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Solve </a:t>
            </a:r>
            <a:r>
              <a:rPr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A</a:t>
            </a:r>
            <a:r>
              <a:rPr baseline="-25000"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c</a:t>
            </a:r>
            <a:r>
              <a:rPr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e</a:t>
            </a:r>
            <a:r>
              <a:rPr baseline="-25000"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c </a:t>
            </a: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＝ </a:t>
            </a:r>
            <a:r>
              <a:rPr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Rr</a:t>
            </a: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;</a:t>
            </a:r>
            <a:endParaRPr sz="24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can recurse via MG(</a:t>
            </a:r>
            <a:r>
              <a:rPr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A</a:t>
            </a:r>
            <a:r>
              <a:rPr baseline="-25000"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c </a:t>
            </a:r>
            <a:r>
              <a:rPr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,Rr,v</a:t>
            </a:r>
            <a:r>
              <a:rPr baseline="-25000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1</a:t>
            </a:r>
            <a:r>
              <a:rPr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,v</a:t>
            </a:r>
            <a:r>
              <a:rPr baseline="-25000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2</a:t>
            </a: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).</a:t>
            </a:r>
            <a:endParaRPr sz="24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Domine"/>
              <a:buAutoNum type="arabicPeriod"/>
            </a:pP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Correct </a:t>
            </a:r>
            <a:r>
              <a:rPr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x</a:t>
            </a: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 ＝ </a:t>
            </a:r>
            <a:r>
              <a:rPr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x</a:t>
            </a: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  + </a:t>
            </a:r>
            <a:r>
              <a:rPr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Pe</a:t>
            </a:r>
            <a:r>
              <a:rPr baseline="-25000"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c</a:t>
            </a: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.</a:t>
            </a:r>
            <a:endParaRPr sz="24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Domine"/>
              <a:buAutoNum type="arabicPeriod"/>
            </a:pP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Do </a:t>
            </a:r>
            <a:r>
              <a:rPr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v</a:t>
            </a:r>
            <a:r>
              <a:rPr baseline="-25000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2</a:t>
            </a: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 smoothing steps on </a:t>
            </a:r>
            <a:r>
              <a:rPr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Ax</a:t>
            </a: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 ＝ </a:t>
            </a:r>
            <a:r>
              <a:rPr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b</a:t>
            </a: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.</a:t>
            </a:r>
            <a:endParaRPr sz="24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1959241" y="15696283"/>
            <a:ext cx="9144000" cy="2842800"/>
          </a:xfrm>
          <a:prstGeom prst="rect">
            <a:avLst/>
          </a:prstGeom>
          <a:noFill/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698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-up of several objects&#10;&#10;Description automatically generated" id="91" name="Google Shape;91;p1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39847398" y="24924607"/>
            <a:ext cx="2825475" cy="276895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33709475" y="18744888"/>
            <a:ext cx="945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Montserrat ExtraBold"/>
                <a:ea typeface="Montserrat ExtraBold"/>
                <a:cs typeface="Montserrat ExtraBold"/>
                <a:sym typeface="Montserrat ExtraBold"/>
              </a:rPr>
              <a:t>Boundary Conditions</a:t>
            </a:r>
            <a:endParaRPr sz="36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33709475" y="19662950"/>
            <a:ext cx="8835000" cy="27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Domine"/>
              <a:buChar char="●"/>
            </a:pP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COGENT problem - periodic boundary conditions in y-direction</a:t>
            </a:r>
            <a:endParaRPr sz="24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Domine"/>
              <a:buChar char="○"/>
            </a:pPr>
            <a:r>
              <a:rPr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u</a:t>
            </a:r>
            <a:r>
              <a:rPr baseline="-25000"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xxyy</a:t>
            </a: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 with periodic boundary in y is singular.</a:t>
            </a:r>
            <a:endParaRPr sz="24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Domine"/>
              <a:buChar char="●"/>
            </a:pP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COGENT converges to </a:t>
            </a:r>
            <a:r>
              <a:rPr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u</a:t>
            </a:r>
            <a:r>
              <a:rPr baseline="-25000" i="1"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xxyy</a:t>
            </a: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 - must stop early.</a:t>
            </a:r>
            <a:endParaRPr sz="24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Domine"/>
              <a:buChar char="○"/>
            </a:pPr>
            <a:r>
              <a:rPr lang="en-US" sz="2400">
                <a:solidFill>
                  <a:srgbClr val="595959"/>
                </a:solidFill>
                <a:latin typeface="Domine"/>
                <a:ea typeface="Domine"/>
                <a:cs typeface="Domine"/>
                <a:sym typeface="Domine"/>
              </a:rPr>
              <a:t>Stopping one level early works good enough.</a:t>
            </a:r>
            <a:endParaRPr sz="24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Graphicsland/MakeSigns.com</dc:creator>
</cp:coreProperties>
</file>