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7" r:id="rId3"/>
    <p:sldId id="272" r:id="rId4"/>
    <p:sldId id="269" r:id="rId5"/>
    <p:sldId id="263" r:id="rId6"/>
    <p:sldId id="257" r:id="rId7"/>
    <p:sldId id="258" r:id="rId8"/>
    <p:sldId id="262" r:id="rId9"/>
    <p:sldId id="264" r:id="rId10"/>
    <p:sldId id="270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C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CD3C59-B9A2-449A-B977-1996FCCADCE6}" type="doc">
      <dgm:prSet loTypeId="urn:microsoft.com/office/officeart/2005/8/layout/hList1" loCatId="Inbo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4F0CDE2-BF2A-41A5-8D92-C37674D1D52F}">
      <dgm:prSet/>
      <dgm:spPr/>
      <dgm:t>
        <a:bodyPr/>
        <a:lstStyle/>
        <a:p>
          <a:r>
            <a:rPr lang="en-US" dirty="0"/>
            <a:t>Arrival delays at Chicago(ORD) airport were predicted based on independent variables:</a:t>
          </a:r>
        </a:p>
      </dgm:t>
    </dgm:pt>
    <dgm:pt modelId="{BE31851D-450C-4C55-8B2F-F6853E90BE3B}" type="parTrans" cxnId="{7AB17F3C-7AF5-466D-BD6D-8FCE8AED31B8}">
      <dgm:prSet/>
      <dgm:spPr/>
      <dgm:t>
        <a:bodyPr/>
        <a:lstStyle/>
        <a:p>
          <a:endParaRPr lang="en-US"/>
        </a:p>
      </dgm:t>
    </dgm:pt>
    <dgm:pt modelId="{A400CD50-FAFF-4228-A34A-A3A23FE81FB4}" type="sibTrans" cxnId="{7AB17F3C-7AF5-466D-BD6D-8FCE8AED31B8}">
      <dgm:prSet/>
      <dgm:spPr/>
      <dgm:t>
        <a:bodyPr/>
        <a:lstStyle/>
        <a:p>
          <a:endParaRPr lang="en-US"/>
        </a:p>
      </dgm:t>
    </dgm:pt>
    <dgm:pt modelId="{1C385218-3D60-4032-A20C-20A96764A0F3}">
      <dgm:prSet/>
      <dgm:spPr/>
      <dgm:t>
        <a:bodyPr/>
        <a:lstStyle/>
        <a:p>
          <a:r>
            <a:rPr lang="en-US"/>
            <a:t>Various models used for prediction:</a:t>
          </a:r>
        </a:p>
      </dgm:t>
    </dgm:pt>
    <dgm:pt modelId="{7EB05689-0CDE-4F79-9195-47F9680CCA7F}" type="parTrans" cxnId="{47911FFD-0133-4B0C-90BD-7D8986CB4C4A}">
      <dgm:prSet/>
      <dgm:spPr/>
      <dgm:t>
        <a:bodyPr/>
        <a:lstStyle/>
        <a:p>
          <a:endParaRPr lang="en-US"/>
        </a:p>
      </dgm:t>
    </dgm:pt>
    <dgm:pt modelId="{59DADB97-142A-40C8-9497-9007A7BA2CA3}" type="sibTrans" cxnId="{47911FFD-0133-4B0C-90BD-7D8986CB4C4A}">
      <dgm:prSet/>
      <dgm:spPr/>
      <dgm:t>
        <a:bodyPr/>
        <a:lstStyle/>
        <a:p>
          <a:endParaRPr lang="en-US"/>
        </a:p>
      </dgm:t>
    </dgm:pt>
    <dgm:pt modelId="{EF4AD2A7-C719-403A-924D-985C258F8C53}">
      <dgm:prSet/>
      <dgm:spPr/>
      <dgm:t>
        <a:bodyPr/>
        <a:lstStyle/>
        <a:p>
          <a:r>
            <a:rPr lang="en-US"/>
            <a:t>Random-Forest Regression</a:t>
          </a:r>
        </a:p>
      </dgm:t>
    </dgm:pt>
    <dgm:pt modelId="{1B890297-2DC9-4095-B31B-69A846038226}" type="parTrans" cxnId="{BE16AAAF-4467-4F08-B464-D06C31225F8D}">
      <dgm:prSet/>
      <dgm:spPr/>
      <dgm:t>
        <a:bodyPr/>
        <a:lstStyle/>
        <a:p>
          <a:endParaRPr lang="en-US"/>
        </a:p>
      </dgm:t>
    </dgm:pt>
    <dgm:pt modelId="{3EFC7876-BE43-4EFE-BDD1-E700DDFFF2F8}" type="sibTrans" cxnId="{BE16AAAF-4467-4F08-B464-D06C31225F8D}">
      <dgm:prSet/>
      <dgm:spPr/>
      <dgm:t>
        <a:bodyPr/>
        <a:lstStyle/>
        <a:p>
          <a:endParaRPr lang="en-US"/>
        </a:p>
      </dgm:t>
    </dgm:pt>
    <dgm:pt modelId="{B0B342A8-5840-47D9-A0A3-1C13DF7B46B2}">
      <dgm:prSet/>
      <dgm:spPr/>
      <dgm:t>
        <a:bodyPr/>
        <a:lstStyle/>
        <a:p>
          <a:r>
            <a:rPr lang="en-US"/>
            <a:t>Multiple Linear Regression</a:t>
          </a:r>
        </a:p>
      </dgm:t>
    </dgm:pt>
    <dgm:pt modelId="{8E66CE93-D638-4F82-BD85-170B5A16F285}" type="parTrans" cxnId="{B1A5776A-5EB7-4C2F-9DB0-627B139F9F2D}">
      <dgm:prSet/>
      <dgm:spPr/>
      <dgm:t>
        <a:bodyPr/>
        <a:lstStyle/>
        <a:p>
          <a:endParaRPr lang="en-US"/>
        </a:p>
      </dgm:t>
    </dgm:pt>
    <dgm:pt modelId="{157A3788-DF07-4340-8E21-4DD00568F835}" type="sibTrans" cxnId="{B1A5776A-5EB7-4C2F-9DB0-627B139F9F2D}">
      <dgm:prSet/>
      <dgm:spPr/>
      <dgm:t>
        <a:bodyPr/>
        <a:lstStyle/>
        <a:p>
          <a:endParaRPr lang="en-US"/>
        </a:p>
      </dgm:t>
    </dgm:pt>
    <dgm:pt modelId="{8DF16E11-D610-4D61-B693-7604E572D315}">
      <dgm:prSet/>
      <dgm:spPr/>
      <dgm:t>
        <a:bodyPr/>
        <a:lstStyle/>
        <a:p>
          <a:r>
            <a:rPr lang="en-US"/>
            <a:t>SVM Regression</a:t>
          </a:r>
        </a:p>
      </dgm:t>
    </dgm:pt>
    <dgm:pt modelId="{776A6170-4929-4739-B91D-3C199A4371B6}" type="parTrans" cxnId="{B592C79E-02CE-43D6-AC36-659F398C1DEA}">
      <dgm:prSet/>
      <dgm:spPr/>
      <dgm:t>
        <a:bodyPr/>
        <a:lstStyle/>
        <a:p>
          <a:endParaRPr lang="en-US"/>
        </a:p>
      </dgm:t>
    </dgm:pt>
    <dgm:pt modelId="{66C2CEA6-ABBC-4633-83A5-F6AFDEFC1C47}" type="sibTrans" cxnId="{B592C79E-02CE-43D6-AC36-659F398C1DEA}">
      <dgm:prSet/>
      <dgm:spPr/>
      <dgm:t>
        <a:bodyPr/>
        <a:lstStyle/>
        <a:p>
          <a:endParaRPr lang="en-US"/>
        </a:p>
      </dgm:t>
    </dgm:pt>
    <dgm:pt modelId="{0D2E1FDD-F8FD-4ACF-BBE0-21321F9E3083}">
      <dgm:prSet/>
      <dgm:spPr/>
      <dgm:t>
        <a:bodyPr/>
        <a:lstStyle/>
        <a:p>
          <a:pPr algn="ctr">
            <a:buNone/>
          </a:pPr>
          <a:r>
            <a:rPr lang="en-US" dirty="0"/>
            <a:t>   Departure Delay, Taxi-off time, Climatic condition, Temperature and Distance.</a:t>
          </a:r>
        </a:p>
      </dgm:t>
    </dgm:pt>
    <dgm:pt modelId="{1485F809-5C2F-4EF9-92F9-698E77700779}" type="parTrans" cxnId="{FCB5A443-D3CA-44E6-83F4-489A2FF9029B}">
      <dgm:prSet/>
      <dgm:spPr/>
      <dgm:t>
        <a:bodyPr/>
        <a:lstStyle/>
        <a:p>
          <a:endParaRPr lang="en-US"/>
        </a:p>
      </dgm:t>
    </dgm:pt>
    <dgm:pt modelId="{060EDDB0-C1DC-4978-A719-F6DEDE2FB47A}" type="sibTrans" cxnId="{FCB5A443-D3CA-44E6-83F4-489A2FF9029B}">
      <dgm:prSet/>
      <dgm:spPr/>
      <dgm:t>
        <a:bodyPr/>
        <a:lstStyle/>
        <a:p>
          <a:endParaRPr lang="en-US"/>
        </a:p>
      </dgm:t>
    </dgm:pt>
    <dgm:pt modelId="{22B1DF70-AE99-4BFC-A01D-405E8DE08D2A}" type="pres">
      <dgm:prSet presAssocID="{E1CD3C59-B9A2-449A-B977-1996FCCADCE6}" presName="Name0" presStyleCnt="0">
        <dgm:presLayoutVars>
          <dgm:dir/>
          <dgm:animLvl val="lvl"/>
          <dgm:resizeHandles val="exact"/>
        </dgm:presLayoutVars>
      </dgm:prSet>
      <dgm:spPr/>
    </dgm:pt>
    <dgm:pt modelId="{493C0A9D-C270-4227-B4A2-A80EC2C24E16}" type="pres">
      <dgm:prSet presAssocID="{94F0CDE2-BF2A-41A5-8D92-C37674D1D52F}" presName="composite" presStyleCnt="0"/>
      <dgm:spPr/>
    </dgm:pt>
    <dgm:pt modelId="{D6C8674A-E901-4136-9B58-8A25A78100A6}" type="pres">
      <dgm:prSet presAssocID="{94F0CDE2-BF2A-41A5-8D92-C37674D1D52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CB41C80-E63A-4B8A-90C8-4480555E8A00}" type="pres">
      <dgm:prSet presAssocID="{94F0CDE2-BF2A-41A5-8D92-C37674D1D52F}" presName="desTx" presStyleLbl="alignAccFollowNode1" presStyleIdx="0" presStyleCnt="2" custLinFactNeighborX="194">
        <dgm:presLayoutVars>
          <dgm:bulletEnabled val="1"/>
        </dgm:presLayoutVars>
      </dgm:prSet>
      <dgm:spPr/>
    </dgm:pt>
    <dgm:pt modelId="{957CBD9A-7671-4EB2-991B-48DF02603C42}" type="pres">
      <dgm:prSet presAssocID="{A400CD50-FAFF-4228-A34A-A3A23FE81FB4}" presName="space" presStyleCnt="0"/>
      <dgm:spPr/>
    </dgm:pt>
    <dgm:pt modelId="{D5C655DE-53D5-4D2D-93EA-9AFE421A28E8}" type="pres">
      <dgm:prSet presAssocID="{1C385218-3D60-4032-A20C-20A96764A0F3}" presName="composite" presStyleCnt="0"/>
      <dgm:spPr/>
    </dgm:pt>
    <dgm:pt modelId="{2712A3E1-AF6F-4C9C-89F5-79C336B139A6}" type="pres">
      <dgm:prSet presAssocID="{1C385218-3D60-4032-A20C-20A96764A0F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539A432-502A-40F0-8B86-6B653005245E}" type="pres">
      <dgm:prSet presAssocID="{1C385218-3D60-4032-A20C-20A96764A0F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F37EE0C-E479-4197-915F-E9E4799DB613}" type="presOf" srcId="{1C385218-3D60-4032-A20C-20A96764A0F3}" destId="{2712A3E1-AF6F-4C9C-89F5-79C336B139A6}" srcOrd="0" destOrd="0" presId="urn:microsoft.com/office/officeart/2005/8/layout/hList1"/>
    <dgm:cxn modelId="{647FB93B-74DB-49A8-9017-497A04ADE085}" type="presOf" srcId="{0D2E1FDD-F8FD-4ACF-BBE0-21321F9E3083}" destId="{8CB41C80-E63A-4B8A-90C8-4480555E8A00}" srcOrd="0" destOrd="0" presId="urn:microsoft.com/office/officeart/2005/8/layout/hList1"/>
    <dgm:cxn modelId="{7AB17F3C-7AF5-466D-BD6D-8FCE8AED31B8}" srcId="{E1CD3C59-B9A2-449A-B977-1996FCCADCE6}" destId="{94F0CDE2-BF2A-41A5-8D92-C37674D1D52F}" srcOrd="0" destOrd="0" parTransId="{BE31851D-450C-4C55-8B2F-F6853E90BE3B}" sibTransId="{A400CD50-FAFF-4228-A34A-A3A23FE81FB4}"/>
    <dgm:cxn modelId="{FCB5A443-D3CA-44E6-83F4-489A2FF9029B}" srcId="{94F0CDE2-BF2A-41A5-8D92-C37674D1D52F}" destId="{0D2E1FDD-F8FD-4ACF-BBE0-21321F9E3083}" srcOrd="0" destOrd="0" parTransId="{1485F809-5C2F-4EF9-92F9-698E77700779}" sibTransId="{060EDDB0-C1DC-4978-A719-F6DEDE2FB47A}"/>
    <dgm:cxn modelId="{B1A5776A-5EB7-4C2F-9DB0-627B139F9F2D}" srcId="{1C385218-3D60-4032-A20C-20A96764A0F3}" destId="{B0B342A8-5840-47D9-A0A3-1C13DF7B46B2}" srcOrd="1" destOrd="0" parTransId="{8E66CE93-D638-4F82-BD85-170B5A16F285}" sibTransId="{157A3788-DF07-4340-8E21-4DD00568F835}"/>
    <dgm:cxn modelId="{9570374F-51AE-414C-9B4A-1B8E581F6415}" type="presOf" srcId="{94F0CDE2-BF2A-41A5-8D92-C37674D1D52F}" destId="{D6C8674A-E901-4136-9B58-8A25A78100A6}" srcOrd="0" destOrd="0" presId="urn:microsoft.com/office/officeart/2005/8/layout/hList1"/>
    <dgm:cxn modelId="{D60AFE73-865C-40F3-8F32-A7AAD5082816}" type="presOf" srcId="{E1CD3C59-B9A2-449A-B977-1996FCCADCE6}" destId="{22B1DF70-AE99-4BFC-A01D-405E8DE08D2A}" srcOrd="0" destOrd="0" presId="urn:microsoft.com/office/officeart/2005/8/layout/hList1"/>
    <dgm:cxn modelId="{FDB4959C-D04F-45EC-B806-DED0FD8D5A3E}" type="presOf" srcId="{8DF16E11-D610-4D61-B693-7604E572D315}" destId="{F539A432-502A-40F0-8B86-6B653005245E}" srcOrd="0" destOrd="2" presId="urn:microsoft.com/office/officeart/2005/8/layout/hList1"/>
    <dgm:cxn modelId="{B592C79E-02CE-43D6-AC36-659F398C1DEA}" srcId="{1C385218-3D60-4032-A20C-20A96764A0F3}" destId="{8DF16E11-D610-4D61-B693-7604E572D315}" srcOrd="2" destOrd="0" parTransId="{776A6170-4929-4739-B91D-3C199A4371B6}" sibTransId="{66C2CEA6-ABBC-4633-83A5-F6AFDEFC1C47}"/>
    <dgm:cxn modelId="{F19A969F-0E59-43DE-AA9A-D3F44AC1C908}" type="presOf" srcId="{B0B342A8-5840-47D9-A0A3-1C13DF7B46B2}" destId="{F539A432-502A-40F0-8B86-6B653005245E}" srcOrd="0" destOrd="1" presId="urn:microsoft.com/office/officeart/2005/8/layout/hList1"/>
    <dgm:cxn modelId="{BE16AAAF-4467-4F08-B464-D06C31225F8D}" srcId="{1C385218-3D60-4032-A20C-20A96764A0F3}" destId="{EF4AD2A7-C719-403A-924D-985C258F8C53}" srcOrd="0" destOrd="0" parTransId="{1B890297-2DC9-4095-B31B-69A846038226}" sibTransId="{3EFC7876-BE43-4EFE-BDD1-E700DDFFF2F8}"/>
    <dgm:cxn modelId="{E7F3A6C8-4197-4DC0-87C3-1B991FC779BB}" type="presOf" srcId="{EF4AD2A7-C719-403A-924D-985C258F8C53}" destId="{F539A432-502A-40F0-8B86-6B653005245E}" srcOrd="0" destOrd="0" presId="urn:microsoft.com/office/officeart/2005/8/layout/hList1"/>
    <dgm:cxn modelId="{47911FFD-0133-4B0C-90BD-7D8986CB4C4A}" srcId="{E1CD3C59-B9A2-449A-B977-1996FCCADCE6}" destId="{1C385218-3D60-4032-A20C-20A96764A0F3}" srcOrd="1" destOrd="0" parTransId="{7EB05689-0CDE-4F79-9195-47F9680CCA7F}" sibTransId="{59DADB97-142A-40C8-9497-9007A7BA2CA3}"/>
    <dgm:cxn modelId="{7EFADD2A-BA44-4D09-AF31-EEC4B611A2E7}" type="presParOf" srcId="{22B1DF70-AE99-4BFC-A01D-405E8DE08D2A}" destId="{493C0A9D-C270-4227-B4A2-A80EC2C24E16}" srcOrd="0" destOrd="0" presId="urn:microsoft.com/office/officeart/2005/8/layout/hList1"/>
    <dgm:cxn modelId="{3373497E-6895-49C0-8838-7C3F14324275}" type="presParOf" srcId="{493C0A9D-C270-4227-B4A2-A80EC2C24E16}" destId="{D6C8674A-E901-4136-9B58-8A25A78100A6}" srcOrd="0" destOrd="0" presId="urn:microsoft.com/office/officeart/2005/8/layout/hList1"/>
    <dgm:cxn modelId="{210D6324-AF53-4A56-B266-F14624692850}" type="presParOf" srcId="{493C0A9D-C270-4227-B4A2-A80EC2C24E16}" destId="{8CB41C80-E63A-4B8A-90C8-4480555E8A00}" srcOrd="1" destOrd="0" presId="urn:microsoft.com/office/officeart/2005/8/layout/hList1"/>
    <dgm:cxn modelId="{7088B9E8-66D4-4E76-AEF9-C0179F090243}" type="presParOf" srcId="{22B1DF70-AE99-4BFC-A01D-405E8DE08D2A}" destId="{957CBD9A-7671-4EB2-991B-48DF02603C42}" srcOrd="1" destOrd="0" presId="urn:microsoft.com/office/officeart/2005/8/layout/hList1"/>
    <dgm:cxn modelId="{DC918E15-94D5-453A-8DFC-889F941814B1}" type="presParOf" srcId="{22B1DF70-AE99-4BFC-A01D-405E8DE08D2A}" destId="{D5C655DE-53D5-4D2D-93EA-9AFE421A28E8}" srcOrd="2" destOrd="0" presId="urn:microsoft.com/office/officeart/2005/8/layout/hList1"/>
    <dgm:cxn modelId="{296247DC-7CD6-41EA-9181-C1546FB7D36B}" type="presParOf" srcId="{D5C655DE-53D5-4D2D-93EA-9AFE421A28E8}" destId="{2712A3E1-AF6F-4C9C-89F5-79C336B139A6}" srcOrd="0" destOrd="0" presId="urn:microsoft.com/office/officeart/2005/8/layout/hList1"/>
    <dgm:cxn modelId="{26D3DFA8-8B0D-4949-989D-4FE689DBC53E}" type="presParOf" srcId="{D5C655DE-53D5-4D2D-93EA-9AFE421A28E8}" destId="{F539A432-502A-40F0-8B86-6B653005245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8674A-E901-4136-9B58-8A25A78100A6}">
      <dsp:nvSpPr>
        <dsp:cNvPr id="0" name=""/>
        <dsp:cNvSpPr/>
      </dsp:nvSpPr>
      <dsp:spPr>
        <a:xfrm>
          <a:off x="51" y="188477"/>
          <a:ext cx="4913783" cy="19310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Arrival delays at Chicago(ORD) airport were predicted based on independent variables:</a:t>
          </a:r>
        </a:p>
      </dsp:txBody>
      <dsp:txXfrm>
        <a:off x="51" y="188477"/>
        <a:ext cx="4913783" cy="1931091"/>
      </dsp:txXfrm>
    </dsp:sp>
    <dsp:sp modelId="{8CB41C80-E63A-4B8A-90C8-4480555E8A00}">
      <dsp:nvSpPr>
        <dsp:cNvPr id="0" name=""/>
        <dsp:cNvSpPr/>
      </dsp:nvSpPr>
      <dsp:spPr>
        <a:xfrm>
          <a:off x="9584" y="2119568"/>
          <a:ext cx="4913783" cy="184644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ctr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000" kern="1200" dirty="0"/>
            <a:t>   Departure Delay, Taxi-off time, Climatic condition, Temperature and Distance.</a:t>
          </a:r>
        </a:p>
      </dsp:txBody>
      <dsp:txXfrm>
        <a:off x="9584" y="2119568"/>
        <a:ext cx="4913783" cy="1846441"/>
      </dsp:txXfrm>
    </dsp:sp>
    <dsp:sp modelId="{2712A3E1-AF6F-4C9C-89F5-79C336B139A6}">
      <dsp:nvSpPr>
        <dsp:cNvPr id="0" name=""/>
        <dsp:cNvSpPr/>
      </dsp:nvSpPr>
      <dsp:spPr>
        <a:xfrm>
          <a:off x="5601764" y="188477"/>
          <a:ext cx="4913783" cy="19310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Various models used for prediction:</a:t>
          </a:r>
        </a:p>
      </dsp:txBody>
      <dsp:txXfrm>
        <a:off x="5601764" y="188477"/>
        <a:ext cx="4913783" cy="1931091"/>
      </dsp:txXfrm>
    </dsp:sp>
    <dsp:sp modelId="{F539A432-502A-40F0-8B86-6B653005245E}">
      <dsp:nvSpPr>
        <dsp:cNvPr id="0" name=""/>
        <dsp:cNvSpPr/>
      </dsp:nvSpPr>
      <dsp:spPr>
        <a:xfrm>
          <a:off x="5601764" y="2119568"/>
          <a:ext cx="4913783" cy="184644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Random-Forest Regression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Multiple Linear Regression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SVM Regression</a:t>
          </a:r>
        </a:p>
      </dsp:txBody>
      <dsp:txXfrm>
        <a:off x="5601764" y="2119568"/>
        <a:ext cx="4913783" cy="1846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6DB54-9442-40B2-9A94-9C1705B2743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28FA8-F83E-4399-B244-D57A54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93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C2C3-0A72-4683-9C37-ED9E29806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0B3B5-A9DF-42D4-B4E5-7C739AEDF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FEB57-A096-49DF-B46F-C35468FC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1AB9-1D88-448F-AA12-FC4C13CF389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599E5-45CB-4C0F-BFAD-480BE093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58B19-C55C-4653-A5FB-F2EF46D8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E1E0-1372-4B44-BE6F-1214821F6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1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293E-0334-441E-8C9B-24A1EC85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EEDA0-1068-40B2-8C49-41F86F2F0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B191-D46E-4C52-BAB5-42F9514A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1AB9-1D88-448F-AA12-FC4C13CF389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6A1CE-2339-4F36-BC1E-2573CA59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33E62-90E5-4C49-8041-1768D827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E1E0-1372-4B44-BE6F-1214821F6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A59BB-E6B1-497E-A562-0F5DD09BA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21500-6232-4B7B-9AE5-96AD90D9D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9AEBE-9643-47FA-ADE8-0F35409B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1AB9-1D88-448F-AA12-FC4C13CF389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CFF97-7130-482D-81CA-F1BCF158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EFDF-DEEE-459F-8A40-7BDDB1A6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E1E0-1372-4B44-BE6F-1214821F6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1612-C317-4E22-B424-E313C71E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72E0-4AC8-4B4F-9B91-28FD7435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8002A-3369-4E54-8778-4480C75F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1AB9-1D88-448F-AA12-FC4C13CF389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B51AE-7606-4CD4-B7A7-C93881E1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A3FCD-7D95-40CC-ADFB-6297546A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E1E0-1372-4B44-BE6F-1214821F6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7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1741-2E2F-4274-8735-055F3971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AA733-BCF9-43F0-81FA-537C34406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835CC-3779-40AF-9E21-8923DE15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1AB9-1D88-448F-AA12-FC4C13CF389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1BC57-8AAF-4A6B-A602-01A67798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6B71-5042-4B08-AE19-84F29DA9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E1E0-1372-4B44-BE6F-1214821F6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2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10FA-1A44-4569-86B8-9A5CA101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71BB-150E-45E2-A56B-E86111DE3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62411-13CF-4619-A0FD-578A65904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EEEA9-39A7-478F-986E-66133132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1AB9-1D88-448F-AA12-FC4C13CF389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25E7B-0C76-4108-9549-8460FD03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FA666-01DA-433F-BFF8-8741BB66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E1E0-1372-4B44-BE6F-1214821F6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1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18EB-6B36-4173-9E9F-3B965D57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86DF8-4856-4767-8DE0-BA6E3B43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EC84A-7BDE-410B-8BD6-0417405BC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E3946-8C04-4412-B349-1B29EB270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750DE-A6D0-46F3-B77C-3CBD44FC3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8E32A-1D98-4B6A-94D8-5D67AD19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1AB9-1D88-448F-AA12-FC4C13CF389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A3D11-CE58-4E8C-81E6-017DC993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D0F83-DB54-4CBC-BDBD-4064CC81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E1E0-1372-4B44-BE6F-1214821F6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6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A76E-D71F-4EA4-BCF8-54F676DA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FFD33-6F7B-416E-9DEF-8741D0EA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1AB9-1D88-448F-AA12-FC4C13CF389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5CE5B-A709-404E-8E77-6C27A429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865F1-3E5F-4048-8C70-A8463499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E1E0-1372-4B44-BE6F-1214821F6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4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FCD97-25F9-4156-A818-3040A9DD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1AB9-1D88-448F-AA12-FC4C13CF389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05055-101A-4762-8403-C652CA6F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DB464-F71B-4004-A0F1-16F897E8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E1E0-1372-4B44-BE6F-1214821F6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8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29F5-D39D-433C-BF3F-81ACBB79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991B-6D7E-4A9F-B905-1B4AD7F9B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F606F-9693-4E6F-8EDA-940DBB23E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27B5E-4BDA-4B11-9F56-90620F33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1AB9-1D88-448F-AA12-FC4C13CF389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87A37-6650-4139-88F0-D1CEE0E5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11836-D61E-45A4-9436-7134A98F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E1E0-1372-4B44-BE6F-1214821F6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4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BFFC-6FEF-497F-812C-0B5D2A8A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20066-32F8-4A43-91F3-15B379354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CBB2B-9653-4A47-901F-C5E0769BF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BD050-D647-4823-BD3F-71D3ED43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1AB9-1D88-448F-AA12-FC4C13CF389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1F8FB-1111-4418-BAB1-DF41607E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EF5F1-BF2A-4A9C-BBB6-93754F8C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E1E0-1372-4B44-BE6F-1214821F6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E02F33-76E6-4BEB-AEFE-B912B84B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F5B4C-3F28-4F95-BA56-5499BE5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ED616-E772-4E53-BD68-0BD3F6D18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01AB9-1D88-448F-AA12-FC4C13CF389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94BB3-C1B0-43D2-9C35-C0E944C42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7B270-49E7-47C8-9202-7CB5E0600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4E1E0-1372-4B44-BE6F-1214821F6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0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1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7" name="Rectangle 26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96E1B-60A8-4DAB-9F59-98BBD425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u="sng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FLIGHT DELAY ANALYSIS</a:t>
            </a:r>
            <a:br>
              <a:rPr lang="en-US" sz="40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TEAM 10</a:t>
            </a:r>
          </a:p>
        </p:txBody>
      </p:sp>
    </p:spTree>
    <p:extLst>
      <p:ext uri="{BB962C8B-B14F-4D97-AF65-F5344CB8AC3E}">
        <p14:creationId xmlns:p14="http://schemas.microsoft.com/office/powerpoint/2010/main" val="92613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6FBDFA86-51D3-4729-B154-7969183728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rgbClr val="374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0F1CE7C6-BE91-42A7-9214-F33FD918C38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CCA1B06-73CD-4DC5-997F-233FC4EE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Random Forest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489-72AF-4DF1-9447-C7367C8C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6" y="2286000"/>
            <a:ext cx="6353171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Number of Trees = 10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ED800-7DD8-4398-BB02-746CEFCB38F6}"/>
              </a:ext>
            </a:extLst>
          </p:cNvPr>
          <p:cNvSpPr txBox="1"/>
          <p:nvPr/>
        </p:nvSpPr>
        <p:spPr>
          <a:xfrm>
            <a:off x="7810223" y="3867239"/>
            <a:ext cx="40926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SVM Regression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950555-B2C5-45DD-9021-7FFDB5D71658}"/>
              </a:ext>
            </a:extLst>
          </p:cNvPr>
          <p:cNvCxnSpPr/>
          <p:nvPr/>
        </p:nvCxnSpPr>
        <p:spPr>
          <a:xfrm>
            <a:off x="7622774" y="3867239"/>
            <a:ext cx="0" cy="7694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CC317D-4BFF-4D17-8283-08D4BD75C73E}"/>
              </a:ext>
            </a:extLst>
          </p:cNvPr>
          <p:cNvSpPr txBox="1"/>
          <p:nvPr/>
        </p:nvSpPr>
        <p:spPr>
          <a:xfrm>
            <a:off x="7622774" y="4918055"/>
            <a:ext cx="353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 = Radial</a:t>
            </a:r>
          </a:p>
        </p:txBody>
      </p:sp>
    </p:spTree>
    <p:extLst>
      <p:ext uri="{BB962C8B-B14F-4D97-AF65-F5344CB8AC3E}">
        <p14:creationId xmlns:p14="http://schemas.microsoft.com/office/powerpoint/2010/main" val="192805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BCE0DCF-700B-4692-9719-CC0E87737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688" y="400050"/>
            <a:ext cx="5031871" cy="59733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9EB69-EF60-4286-A8EA-1A9E9EF8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 Predictions from 3 regressors</a:t>
            </a:r>
          </a:p>
        </p:txBody>
      </p:sp>
    </p:spTree>
    <p:extLst>
      <p:ext uri="{BB962C8B-B14F-4D97-AF65-F5344CB8AC3E}">
        <p14:creationId xmlns:p14="http://schemas.microsoft.com/office/powerpoint/2010/main" val="165000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2D4D97D1-3BD1-4415-BF1F-33A031045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" y="1885950"/>
            <a:ext cx="11010901" cy="433387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641C00-1983-4AB0-BF72-22B371405B66}"/>
              </a:ext>
            </a:extLst>
          </p:cNvPr>
          <p:cNvSpPr txBox="1"/>
          <p:nvPr/>
        </p:nvSpPr>
        <p:spPr>
          <a:xfrm flipH="1">
            <a:off x="636268" y="752475"/>
            <a:ext cx="1096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+mj-lt"/>
              </a:rPr>
              <a:t>Average Delay for various airlines at destination</a:t>
            </a:r>
          </a:p>
        </p:txBody>
      </p:sp>
    </p:spTree>
    <p:extLst>
      <p:ext uri="{BB962C8B-B14F-4D97-AF65-F5344CB8AC3E}">
        <p14:creationId xmlns:p14="http://schemas.microsoft.com/office/powerpoint/2010/main" val="303641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641C00-1983-4AB0-BF72-22B371405B66}"/>
              </a:ext>
            </a:extLst>
          </p:cNvPr>
          <p:cNvSpPr txBox="1"/>
          <p:nvPr/>
        </p:nvSpPr>
        <p:spPr>
          <a:xfrm flipH="1">
            <a:off x="613409" y="784859"/>
            <a:ext cx="1096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Visualizing flights based on delay type</a:t>
            </a:r>
          </a:p>
        </p:txBody>
      </p:sp>
      <p:pic>
        <p:nvPicPr>
          <p:cNvPr id="5" name="Content Placeholder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4D0C4395-9C5B-46D3-9095-C5D5CFE28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1431190"/>
            <a:ext cx="8705850" cy="4874359"/>
          </a:xfrm>
        </p:spPr>
      </p:pic>
    </p:spTree>
    <p:extLst>
      <p:ext uri="{BB962C8B-B14F-4D97-AF65-F5344CB8AC3E}">
        <p14:creationId xmlns:p14="http://schemas.microsoft.com/office/powerpoint/2010/main" val="58795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BB51D3-2F78-43BB-9E50-E464CD24E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44" y="296091"/>
            <a:ext cx="6971503" cy="620463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641C00-1983-4AB0-BF72-22B371405B66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Average Delay for various airports</a:t>
            </a:r>
          </a:p>
        </p:txBody>
      </p:sp>
    </p:spTree>
    <p:extLst>
      <p:ext uri="{BB962C8B-B14F-4D97-AF65-F5344CB8AC3E}">
        <p14:creationId xmlns:p14="http://schemas.microsoft.com/office/powerpoint/2010/main" val="380753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FFF89-0DEF-407A-A811-17CF3AC1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42" y="365125"/>
            <a:ext cx="42346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/>
              <a:t>NETWORK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81260-690B-4B8E-A899-CD5767A22D54}"/>
              </a:ext>
            </a:extLst>
          </p:cNvPr>
          <p:cNvSpPr txBox="1"/>
          <p:nvPr/>
        </p:nvSpPr>
        <p:spPr>
          <a:xfrm>
            <a:off x="397892" y="2524418"/>
            <a:ext cx="3840224" cy="3379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white"/>
                </a:solidFill>
              </a:rPr>
              <a:t>NODES: AIRPORTS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white"/>
                </a:solidFill>
              </a:rPr>
              <a:t>EDGES: FLIGHT PATH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white"/>
                </a:solidFill>
              </a:rPr>
              <a:t>DIRECTED GRAPH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B72A6660-BCB2-4A31-8486-E68BB09C0C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130"/>
          <a:stretch/>
        </p:blipFill>
        <p:spPr>
          <a:xfrm>
            <a:off x="4648200" y="-19665"/>
            <a:ext cx="7517187" cy="6762750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EE320F-C585-42AA-B4C7-3028AA074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" y="5465599"/>
            <a:ext cx="4609395" cy="67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78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898B681-1B2D-4D44-9359-48FB727F7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9" r="-1" b="-1"/>
          <a:stretch/>
        </p:blipFill>
        <p:spPr>
          <a:xfrm>
            <a:off x="5362599" y="1027906"/>
            <a:ext cx="6118049" cy="4698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DFFF89-0DEF-407A-A811-17CF3AC1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81260-690B-4B8E-A899-CD5767A22D54}"/>
              </a:ext>
            </a:extLst>
          </p:cNvPr>
          <p:cNvSpPr txBox="1"/>
          <p:nvPr/>
        </p:nvSpPr>
        <p:spPr>
          <a:xfrm>
            <a:off x="838200" y="1690688"/>
            <a:ext cx="320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Airports are clustered based on the average arrival delay time.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Technique used: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Hierarchical clustering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Method: ward.d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29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16022-4894-4C41-8A5D-847311C7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/>
              <a:t>REGRESSION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326797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221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8BE437-4B07-45EF-83D3-98D454397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553" y="523875"/>
            <a:ext cx="7461497" cy="58102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C59DD4-1DE4-4886-9043-E32855800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 GRAPH FOR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23623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6FBDFA86-51D3-4729-B154-7969183728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rgbClr val="374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blue background&#10;&#10;Description generated with high confidence">
            <a:extLst>
              <a:ext uri="{FF2B5EF4-FFF2-40B4-BE49-F238E27FC236}">
                <a16:creationId xmlns:a16="http://schemas.microsoft.com/office/drawing/2014/main" id="{4393F044-95A4-428B-847B-A169B30D8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16" y="2286000"/>
            <a:ext cx="5306784" cy="3198391"/>
          </a:xfrm>
          <a:prstGeom prst="rect">
            <a:avLst/>
          </a:prstGeom>
        </p:spPr>
      </p:pic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0F1CE7C6-BE91-42A7-9214-F33FD918C38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CCA1B06-73CD-4DC5-997F-233FC4EE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489-72AF-4DF1-9447-C7367C8C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6" y="2286000"/>
            <a:ext cx="6353171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Y= B</a:t>
            </a:r>
            <a:r>
              <a:rPr lang="en-US" baseline="-25000" dirty="0">
                <a:solidFill>
                  <a:srgbClr val="FFFFFF"/>
                </a:solidFill>
              </a:rPr>
              <a:t>0</a:t>
            </a:r>
            <a:r>
              <a:rPr lang="en-US" dirty="0">
                <a:solidFill>
                  <a:srgbClr val="FFFFFF"/>
                </a:solidFill>
              </a:rPr>
              <a:t> + B</a:t>
            </a:r>
            <a:r>
              <a:rPr lang="en-US" baseline="-25000" dirty="0">
                <a:solidFill>
                  <a:srgbClr val="FFFFFF"/>
                </a:solidFill>
              </a:rPr>
              <a:t>1</a:t>
            </a:r>
            <a:r>
              <a:rPr lang="en-US" dirty="0">
                <a:solidFill>
                  <a:srgbClr val="FFFFFF"/>
                </a:solidFill>
              </a:rPr>
              <a:t> X</a:t>
            </a:r>
            <a:r>
              <a:rPr lang="en-US" baseline="-25000" dirty="0">
                <a:solidFill>
                  <a:srgbClr val="FFFFFF"/>
                </a:solidFill>
              </a:rPr>
              <a:t>1</a:t>
            </a:r>
            <a:r>
              <a:rPr lang="en-US" dirty="0">
                <a:solidFill>
                  <a:srgbClr val="FFFFFF"/>
                </a:solidFill>
              </a:rPr>
              <a:t> + B</a:t>
            </a:r>
            <a:r>
              <a:rPr lang="en-US" baseline="-25000" dirty="0">
                <a:solidFill>
                  <a:srgbClr val="FFFFFF"/>
                </a:solidFill>
              </a:rPr>
              <a:t>2</a:t>
            </a:r>
            <a:r>
              <a:rPr lang="en-US" dirty="0">
                <a:solidFill>
                  <a:srgbClr val="FFFFFF"/>
                </a:solidFill>
              </a:rPr>
              <a:t>X</a:t>
            </a:r>
            <a:r>
              <a:rPr lang="en-US" baseline="-25000" dirty="0">
                <a:solidFill>
                  <a:srgbClr val="FFFFFF"/>
                </a:solidFill>
              </a:rPr>
              <a:t>2</a:t>
            </a:r>
            <a:r>
              <a:rPr lang="en-US" dirty="0">
                <a:solidFill>
                  <a:srgbClr val="FFFFFF"/>
                </a:solidFill>
              </a:rPr>
              <a:t> + B</a:t>
            </a:r>
            <a:r>
              <a:rPr lang="en-US" baseline="-25000" dirty="0">
                <a:solidFill>
                  <a:srgbClr val="FFFFFF"/>
                </a:solidFill>
              </a:rPr>
              <a:t>3</a:t>
            </a:r>
            <a:r>
              <a:rPr lang="en-US" dirty="0">
                <a:solidFill>
                  <a:srgbClr val="FFFFFF"/>
                </a:solidFill>
              </a:rPr>
              <a:t>X</a:t>
            </a:r>
            <a:r>
              <a:rPr lang="en-US" baseline="-25000" dirty="0">
                <a:solidFill>
                  <a:srgbClr val="FFFFFF"/>
                </a:solidFill>
              </a:rPr>
              <a:t>3</a:t>
            </a:r>
            <a:r>
              <a:rPr lang="en-US" dirty="0">
                <a:solidFill>
                  <a:srgbClr val="FFFFFF"/>
                </a:solidFill>
              </a:rPr>
              <a:t> + B</a:t>
            </a:r>
            <a:r>
              <a:rPr lang="en-US" baseline="-25000" dirty="0">
                <a:solidFill>
                  <a:srgbClr val="FFFFFF"/>
                </a:solidFill>
              </a:rPr>
              <a:t>4</a:t>
            </a:r>
            <a:r>
              <a:rPr lang="en-US" dirty="0">
                <a:solidFill>
                  <a:srgbClr val="FFFFFF"/>
                </a:solidFill>
              </a:rPr>
              <a:t>X</a:t>
            </a:r>
            <a:r>
              <a:rPr lang="en-US" baseline="-25000" dirty="0">
                <a:solidFill>
                  <a:srgbClr val="FFFFFF"/>
                </a:solidFill>
              </a:rPr>
              <a:t>4</a:t>
            </a:r>
            <a:r>
              <a:rPr lang="en-US" dirty="0">
                <a:solidFill>
                  <a:srgbClr val="FFFFFF"/>
                </a:solidFill>
              </a:rPr>
              <a:t> + B</a:t>
            </a:r>
            <a:r>
              <a:rPr lang="en-US" baseline="-25000" dirty="0">
                <a:solidFill>
                  <a:srgbClr val="FFFFFF"/>
                </a:solidFill>
              </a:rPr>
              <a:t>5</a:t>
            </a:r>
            <a:r>
              <a:rPr lang="en-US" dirty="0">
                <a:solidFill>
                  <a:srgbClr val="FFFFFF"/>
                </a:solidFill>
              </a:rPr>
              <a:t>X</a:t>
            </a:r>
            <a:r>
              <a:rPr lang="en-US" baseline="-25000" dirty="0">
                <a:solidFill>
                  <a:srgbClr val="FFFFFF"/>
                </a:solidFill>
              </a:rPr>
              <a:t>5  </a:t>
            </a:r>
            <a:r>
              <a:rPr lang="en-US" dirty="0">
                <a:solidFill>
                  <a:srgbClr val="FFFFFF"/>
                </a:solidFill>
              </a:rPr>
              <a:t>+ E</a:t>
            </a: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Y = Arrival Delay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X</a:t>
            </a:r>
            <a:r>
              <a:rPr lang="en-US" sz="1800" baseline="-25000" dirty="0">
                <a:solidFill>
                  <a:srgbClr val="FFFFFF"/>
                </a:solidFill>
              </a:rPr>
              <a:t>1 </a:t>
            </a:r>
            <a:r>
              <a:rPr lang="en-US" sz="1800" dirty="0">
                <a:solidFill>
                  <a:srgbClr val="FFFFFF"/>
                </a:solidFill>
              </a:rPr>
              <a:t>= Departure Delay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X</a:t>
            </a:r>
            <a:r>
              <a:rPr lang="en-US" sz="1800" baseline="-25000" dirty="0">
                <a:solidFill>
                  <a:srgbClr val="FFFFFF"/>
                </a:solidFill>
              </a:rPr>
              <a:t>2 </a:t>
            </a:r>
            <a:r>
              <a:rPr lang="en-US" sz="1800" dirty="0">
                <a:solidFill>
                  <a:srgbClr val="FFFFFF"/>
                </a:solidFill>
              </a:rPr>
              <a:t>= Taxi-off time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X</a:t>
            </a:r>
            <a:r>
              <a:rPr lang="en-US" sz="1800" baseline="-25000" dirty="0">
                <a:solidFill>
                  <a:srgbClr val="FFFFFF"/>
                </a:solidFill>
              </a:rPr>
              <a:t>3 </a:t>
            </a:r>
            <a:r>
              <a:rPr lang="en-US" sz="1800" dirty="0">
                <a:solidFill>
                  <a:srgbClr val="FFFFFF"/>
                </a:solidFill>
              </a:rPr>
              <a:t>= Climatic type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X</a:t>
            </a:r>
            <a:r>
              <a:rPr lang="en-US" sz="1800" baseline="-25000" dirty="0">
                <a:solidFill>
                  <a:srgbClr val="FFFFFF"/>
                </a:solidFill>
              </a:rPr>
              <a:t>4 </a:t>
            </a:r>
            <a:r>
              <a:rPr lang="en-US" sz="1800" dirty="0">
                <a:solidFill>
                  <a:srgbClr val="FFFFFF"/>
                </a:solidFill>
              </a:rPr>
              <a:t>= Temperature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X</a:t>
            </a:r>
            <a:r>
              <a:rPr lang="en-US" sz="1800" baseline="-25000" dirty="0">
                <a:solidFill>
                  <a:srgbClr val="FFFFFF"/>
                </a:solidFill>
              </a:rPr>
              <a:t>5 </a:t>
            </a:r>
            <a:r>
              <a:rPr lang="en-US" sz="1800" dirty="0">
                <a:solidFill>
                  <a:srgbClr val="FFFFFF"/>
                </a:solidFill>
              </a:rPr>
              <a:t>= Distance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B8088-C088-44D9-A9CA-F9C1E6A51E6E}"/>
              </a:ext>
            </a:extLst>
          </p:cNvPr>
          <p:cNvSpPr txBox="1"/>
          <p:nvPr/>
        </p:nvSpPr>
        <p:spPr>
          <a:xfrm flipH="1">
            <a:off x="6885213" y="1228725"/>
            <a:ext cx="5306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Significance of independent variables:</a:t>
            </a:r>
          </a:p>
        </p:txBody>
      </p:sp>
    </p:spTree>
    <p:extLst>
      <p:ext uri="{BB962C8B-B14F-4D97-AF65-F5344CB8AC3E}">
        <p14:creationId xmlns:p14="http://schemas.microsoft.com/office/powerpoint/2010/main" val="216810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165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FLIGHT DELAY ANALYSIS TEAM 10</vt:lpstr>
      <vt:lpstr>PowerPoint Presentation</vt:lpstr>
      <vt:lpstr>PowerPoint Presentation</vt:lpstr>
      <vt:lpstr>PowerPoint Presentation</vt:lpstr>
      <vt:lpstr>NETWORK GRAPH</vt:lpstr>
      <vt:lpstr>CLUSTERING</vt:lpstr>
      <vt:lpstr>REGRESSION</vt:lpstr>
      <vt:lpstr>NETWORK GRAPH FOR REGRESSION MODEL</vt:lpstr>
      <vt:lpstr>Linear Regression</vt:lpstr>
      <vt:lpstr>Random Forest Regression</vt:lpstr>
      <vt:lpstr>Sample Predictions from 3 regressors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rishidesigan94@gmail.com</dc:creator>
  <cp:lastModifiedBy>rishidesigan94@gmail.com</cp:lastModifiedBy>
  <cp:revision>22</cp:revision>
  <dcterms:created xsi:type="dcterms:W3CDTF">2017-11-25T23:24:16Z</dcterms:created>
  <dcterms:modified xsi:type="dcterms:W3CDTF">2017-11-27T18:13:34Z</dcterms:modified>
</cp:coreProperties>
</file>