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46" autoAdjust="0"/>
  </p:normalViewPr>
  <p:slideViewPr>
    <p:cSldViewPr snapToGrid="0">
      <p:cViewPr>
        <p:scale>
          <a:sx n="57" d="100"/>
          <a:sy n="57" d="100"/>
        </p:scale>
        <p:origin x="643"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err="1"/>
              <a:t>DevSecOps</a:t>
            </a:r>
            <a:r>
              <a:rPr lang="en-US" dirty="0"/>
              <a:t>(Development, Security and Operations) work together to integrate security in every step of the software development lifecycle. Various tools can perform automation checks to keep it error free. Clang is a tool that allows </a:t>
            </a:r>
            <a:r>
              <a:rPr lang="en-US" dirty="0" err="1"/>
              <a:t>devdelopers</a:t>
            </a:r>
            <a:r>
              <a:rPr lang="en-US" dirty="0"/>
              <a:t> to test stage where it can perform fast checks and automation checks for formatting. </a:t>
            </a:r>
            <a:r>
              <a:rPr lang="en-US" dirty="0" err="1"/>
              <a:t>CodeSonar</a:t>
            </a:r>
            <a:r>
              <a:rPr lang="en-US" dirty="0"/>
              <a:t> is another tool that is on the design side where security measures can be place. </a:t>
            </a:r>
            <a:endParaRPr dirty="0"/>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dirty="0"/>
              <a:t>Architect and Design for Security Policies, keep it simple and </a:t>
            </a:r>
          </a:p>
          <a:p>
            <a:r>
              <a:rPr lang="en-US" dirty="0"/>
              <a:t>Adhere to the principle of least privilege are great standards to start implementing for best practice. </a:t>
            </a:r>
            <a:endParaRPr dirty="0"/>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Our security policy is going to overview the importance of implementing security </a:t>
            </a:r>
            <a:r>
              <a:rPr lang="en-US" dirty="0" err="1"/>
              <a:t>everystep</a:t>
            </a:r>
            <a:r>
              <a:rPr lang="en-US" dirty="0"/>
              <a:t> of the way to implement better risk </a:t>
            </a:r>
            <a:r>
              <a:rPr lang="en-US" dirty="0" err="1"/>
              <a:t>managmet</a:t>
            </a:r>
            <a:r>
              <a:rPr lang="en-US" dirty="0"/>
              <a:t>, protect data and have code that is consistent and up to compliant rules and standards.</a:t>
            </a: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Secure coding comes with levels of threats. Here are examples of threats and the level of priority they may bring.</a:t>
            </a: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10 Principles that is essential in building a reliable software system. 1: validate input data is great way to validate user inputs aren’t malicious and is honest input. </a:t>
            </a:r>
          </a:p>
          <a:p>
            <a:pPr marL="0" lvl="0" indent="0" algn="l" rtl="0">
              <a:lnSpc>
                <a:spcPct val="100000"/>
              </a:lnSpc>
              <a:spcBef>
                <a:spcPts val="0"/>
              </a:spcBef>
              <a:spcAft>
                <a:spcPts val="0"/>
              </a:spcAft>
              <a:buSzPts val="1100"/>
              <a:buNone/>
            </a:pPr>
            <a:r>
              <a:rPr lang="en-US" dirty="0"/>
              <a:t>2: heed compiler warnings, just as it says, to heed to security warnings.</a:t>
            </a:r>
          </a:p>
          <a:p>
            <a:pPr marL="0" lvl="0" indent="0" algn="l" rtl="0">
              <a:lnSpc>
                <a:spcPct val="100000"/>
              </a:lnSpc>
              <a:spcBef>
                <a:spcPts val="0"/>
              </a:spcBef>
              <a:spcAft>
                <a:spcPts val="0"/>
              </a:spcAft>
              <a:buSzPts val="1100"/>
              <a:buNone/>
            </a:pPr>
            <a:r>
              <a:rPr lang="en-US" dirty="0"/>
              <a:t>3: Architect and Design for Security Policies; this is taken care of during the design and architectural phase of software development. By implementing defense in depth, threat modeling and secure authentication and testing. </a:t>
            </a:r>
          </a:p>
          <a:p>
            <a:pPr marL="0" lvl="0" indent="0" algn="l" rtl="0">
              <a:lnSpc>
                <a:spcPct val="100000"/>
              </a:lnSpc>
              <a:spcBef>
                <a:spcPts val="0"/>
              </a:spcBef>
              <a:spcAft>
                <a:spcPts val="0"/>
              </a:spcAft>
              <a:buSzPts val="1100"/>
              <a:buNone/>
            </a:pPr>
            <a:r>
              <a:rPr lang="en-US" dirty="0"/>
              <a:t>4: keep it simple; the goal here is to ensure design and security system is put simply. Its not only easier to maintain, it minimizes vulnerabilities.</a:t>
            </a:r>
          </a:p>
          <a:p>
            <a:pPr marL="0" lvl="0" indent="0" algn="l" rtl="0">
              <a:lnSpc>
                <a:spcPct val="100000"/>
              </a:lnSpc>
              <a:spcBef>
                <a:spcPts val="0"/>
              </a:spcBef>
              <a:spcAft>
                <a:spcPts val="0"/>
              </a:spcAft>
              <a:buSzPts val="1100"/>
              <a:buNone/>
            </a:pPr>
            <a:r>
              <a:rPr lang="en-US" dirty="0"/>
              <a:t>5. Default Deny: authorization of access is granted to only those who have access. Default to deny will always default to those who don’t have that access by creating security mechanism and control access.</a:t>
            </a:r>
          </a:p>
          <a:p>
            <a:pPr marL="0" lvl="0" indent="0" algn="l" rtl="0">
              <a:lnSpc>
                <a:spcPct val="100000"/>
              </a:lnSpc>
              <a:spcBef>
                <a:spcPts val="0"/>
              </a:spcBef>
              <a:spcAft>
                <a:spcPts val="0"/>
              </a:spcAft>
              <a:buSzPts val="1100"/>
              <a:buNone/>
            </a:pPr>
            <a:r>
              <a:rPr lang="en-US" dirty="0"/>
              <a:t>6. Adhere to the principle of least privilege: Users have minimum access to accomplish tasks they may be required to do, this helps minimize risk but sets it to a need-to-know basis. </a:t>
            </a:r>
          </a:p>
          <a:p>
            <a:pPr marL="0" lvl="0" indent="0" algn="l" rtl="0">
              <a:lnSpc>
                <a:spcPct val="100000"/>
              </a:lnSpc>
              <a:spcBef>
                <a:spcPts val="0"/>
              </a:spcBef>
              <a:spcAft>
                <a:spcPts val="0"/>
              </a:spcAft>
              <a:buSzPts val="1100"/>
              <a:buNone/>
            </a:pPr>
            <a:r>
              <a:rPr lang="en-US" dirty="0"/>
              <a:t>7: Sanitize Data sent to other systems: process of sanitizing data prior to sending out to external systems. Minimizes malicious data being transmitted to external systems. </a:t>
            </a:r>
          </a:p>
          <a:p>
            <a:pPr marL="0" lvl="0" indent="0" algn="l" rtl="0">
              <a:lnSpc>
                <a:spcPct val="100000"/>
              </a:lnSpc>
              <a:spcBef>
                <a:spcPts val="0"/>
              </a:spcBef>
              <a:spcAft>
                <a:spcPts val="0"/>
              </a:spcAft>
              <a:buSzPts val="1100"/>
              <a:buNone/>
            </a:pPr>
            <a:r>
              <a:rPr lang="en-US" dirty="0"/>
              <a:t>8: Practice defense in depth: as mentioned earlier defense in depth implements multilayered security measures to protect systems data from threats.</a:t>
            </a:r>
          </a:p>
          <a:p>
            <a:pPr marL="0" lvl="0" indent="0" algn="l" rtl="0">
              <a:lnSpc>
                <a:spcPct val="100000"/>
              </a:lnSpc>
              <a:spcBef>
                <a:spcPts val="0"/>
              </a:spcBef>
              <a:spcAft>
                <a:spcPts val="0"/>
              </a:spcAft>
              <a:buSzPts val="1100"/>
              <a:buNone/>
            </a:pPr>
            <a:r>
              <a:rPr lang="en-US" dirty="0"/>
              <a:t>9. Use effective QA techniques: implementing vigorous QA steps to ensure security are maintained and implemented.</a:t>
            </a:r>
          </a:p>
          <a:p>
            <a:pPr marL="0" lvl="0" indent="0" algn="l" rtl="0">
              <a:lnSpc>
                <a:spcPct val="100000"/>
              </a:lnSpc>
              <a:spcBef>
                <a:spcPts val="0"/>
              </a:spcBef>
              <a:spcAft>
                <a:spcPts val="0"/>
              </a:spcAft>
              <a:buSzPts val="1100"/>
              <a:buNone/>
            </a:pPr>
            <a:r>
              <a:rPr lang="en-US" dirty="0"/>
              <a:t>10. Adopts a secure coding standards: ensures proper security coding standard is implemented in practice. </a:t>
            </a: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STD-001-CPP: Do not define a C-</a:t>
            </a:r>
            <a:r>
              <a:rPr lang="en-US" dirty="0" err="1"/>
              <a:t>syle</a:t>
            </a:r>
            <a:r>
              <a:rPr lang="en-US" dirty="0"/>
              <a:t> variadic function(reducing usage of incorrect variadic functions by setting up error checks while ensuring code is compatible.</a:t>
            </a:r>
          </a:p>
          <a:p>
            <a:pPr marL="0" lvl="0" indent="0" algn="l" rtl="0">
              <a:lnSpc>
                <a:spcPct val="100000"/>
              </a:lnSpc>
              <a:spcBef>
                <a:spcPts val="0"/>
              </a:spcBef>
              <a:spcAft>
                <a:spcPts val="0"/>
              </a:spcAft>
              <a:buSzPts val="1100"/>
              <a:buNone/>
            </a:pPr>
            <a:r>
              <a:rPr lang="en-US" dirty="0"/>
              <a:t>STD-002: Do not declare or define a reserved identifier(code that doesn’t declare a reserved identifier means that will need identifier that can reduce errors. </a:t>
            </a:r>
          </a:p>
          <a:p>
            <a:pPr marL="0" lvl="0" indent="0" algn="l" rtl="0">
              <a:lnSpc>
                <a:spcPct val="100000"/>
              </a:lnSpc>
              <a:spcBef>
                <a:spcPts val="0"/>
              </a:spcBef>
              <a:spcAft>
                <a:spcPts val="0"/>
              </a:spcAft>
              <a:buSzPts val="1100"/>
              <a:buNone/>
            </a:pPr>
            <a:r>
              <a:rPr lang="en-US" dirty="0"/>
              <a:t>003: Never Qualify a reference type with const or volatile(no ambiguous code will lead to clear intent)</a:t>
            </a:r>
          </a:p>
          <a:p>
            <a:pPr marL="0" lvl="0" indent="0" algn="l" rtl="0">
              <a:lnSpc>
                <a:spcPct val="100000"/>
              </a:lnSpc>
              <a:spcBef>
                <a:spcPts val="0"/>
              </a:spcBef>
              <a:spcAft>
                <a:spcPts val="0"/>
              </a:spcAft>
              <a:buSzPts val="1100"/>
              <a:buNone/>
            </a:pPr>
            <a:r>
              <a:rPr lang="en-US" dirty="0"/>
              <a:t>004: Do not write syntactically ambiguous declarations(continuous monitoring wouldn’t be possible without clear data)</a:t>
            </a:r>
          </a:p>
          <a:p>
            <a:pPr marL="0" lvl="0" indent="0" algn="l" rtl="0">
              <a:lnSpc>
                <a:spcPct val="100000"/>
              </a:lnSpc>
              <a:spcBef>
                <a:spcPts val="0"/>
              </a:spcBef>
              <a:spcAft>
                <a:spcPts val="0"/>
              </a:spcAft>
              <a:buSzPts val="1100"/>
              <a:buNone/>
            </a:pPr>
            <a:r>
              <a:rPr lang="en-US" dirty="0"/>
              <a:t>005: Overload allocation and deallocation function as a pair in the same scope(Memory allocation is important because important data that is needed should be strategized)</a:t>
            </a:r>
          </a:p>
          <a:p>
            <a:pPr marL="0" lvl="0" indent="0" algn="l" rtl="0">
              <a:lnSpc>
                <a:spcPct val="100000"/>
              </a:lnSpc>
              <a:spcBef>
                <a:spcPts val="0"/>
              </a:spcBef>
              <a:spcAft>
                <a:spcPts val="0"/>
              </a:spcAft>
              <a:buSzPts val="1100"/>
              <a:buNone/>
            </a:pPr>
            <a:r>
              <a:rPr lang="en-US" dirty="0"/>
              <a:t>006: Avoid information leakage when passing a class object across a trust boundary(Continuously monitoring will prevent data from leaking as well as risk of breached data by unauthorized user)</a:t>
            </a:r>
          </a:p>
          <a:p>
            <a:pPr marL="0" lvl="0" indent="0" algn="l" rtl="0">
              <a:lnSpc>
                <a:spcPct val="100000"/>
              </a:lnSpc>
              <a:spcBef>
                <a:spcPts val="0"/>
              </a:spcBef>
              <a:spcAft>
                <a:spcPts val="0"/>
              </a:spcAft>
              <a:buSzPts val="1100"/>
              <a:buNone/>
            </a:pPr>
            <a:r>
              <a:rPr lang="en-US" dirty="0"/>
              <a:t>007:Avoid cycles during initialization of static objects(Continuously monitoring code for constancy and efficacy check)</a:t>
            </a:r>
          </a:p>
          <a:p>
            <a:pPr marL="0" lvl="0" indent="0" algn="l" rtl="0">
              <a:lnSpc>
                <a:spcPct val="100000"/>
              </a:lnSpc>
              <a:spcBef>
                <a:spcPts val="0"/>
              </a:spcBef>
              <a:spcAft>
                <a:spcPts val="0"/>
              </a:spcAft>
              <a:buSzPts val="1100"/>
              <a:buNone/>
            </a:pPr>
            <a:r>
              <a:rPr lang="en-US" dirty="0"/>
              <a:t>008: Do not depend on the order of evaluation for side effects(No ambiguous code for clarity if multiple side effects are needed)</a:t>
            </a:r>
          </a:p>
          <a:p>
            <a:pPr marL="0" lvl="0" indent="0" algn="l" rtl="0">
              <a:lnSpc>
                <a:spcPct val="100000"/>
              </a:lnSpc>
              <a:spcBef>
                <a:spcPts val="0"/>
              </a:spcBef>
              <a:spcAft>
                <a:spcPts val="0"/>
              </a:spcAft>
              <a:buSzPts val="1100"/>
              <a:buNone/>
            </a:pPr>
            <a:r>
              <a:rPr lang="en-US" dirty="0"/>
              <a:t>009: Do not cast to an out of range enumeration value(continuous monitoring will ensure the value didn’t result in unspecified and ensure that it was in range)</a:t>
            </a:r>
          </a:p>
          <a:p>
            <a:pPr marL="0" lvl="0" indent="0" algn="l" rtl="0">
              <a:lnSpc>
                <a:spcPct val="100000"/>
              </a:lnSpc>
              <a:spcBef>
                <a:spcPts val="0"/>
              </a:spcBef>
              <a:spcAft>
                <a:spcPts val="0"/>
              </a:spcAft>
              <a:buSzPts val="1100"/>
              <a:buNone/>
            </a:pPr>
            <a:r>
              <a:rPr lang="en-US" dirty="0"/>
              <a:t>010: Guarantee that container indices and iterators are within the valid range(continuous monitoring will allow to always check for the </a:t>
            </a:r>
            <a:r>
              <a:rPr lang="en-US" dirty="0" err="1"/>
              <a:t>the</a:t>
            </a:r>
            <a:r>
              <a:rPr lang="en-US" dirty="0"/>
              <a:t> value is in range and prevent it from going out of bounds.</a:t>
            </a: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Katelin Kaneen</a:t>
            </a: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1600" dirty="0" err="1"/>
              <a:t>DevSecOps</a:t>
            </a:r>
            <a:r>
              <a:rPr lang="en-US" sz="1600" dirty="0"/>
              <a:t> combines Development, Security and Operations teams to integrate security every step of the SDLC. By continuously focusing on any updates that need to be implemented, to ensure security measures are taken place. </a:t>
            </a:r>
          </a:p>
          <a:p>
            <a:pPr marL="685800" lvl="1" indent="-228600" algn="l" rtl="0">
              <a:lnSpc>
                <a:spcPct val="90000"/>
              </a:lnSpc>
              <a:spcBef>
                <a:spcPts val="0"/>
              </a:spcBef>
              <a:spcAft>
                <a:spcPts val="0"/>
              </a:spcAft>
              <a:buClr>
                <a:schemeClr val="lt1"/>
              </a:buClr>
              <a:buSzPts val="2000"/>
              <a:buChar char="•"/>
            </a:pPr>
            <a:endParaRPr lang="en-US" sz="1600" dirty="0"/>
          </a:p>
          <a:p>
            <a:pPr marL="685800" lvl="1" indent="-228600" algn="l" rtl="0">
              <a:lnSpc>
                <a:spcPct val="90000"/>
              </a:lnSpc>
              <a:spcBef>
                <a:spcPts val="0"/>
              </a:spcBef>
              <a:spcAft>
                <a:spcPts val="0"/>
              </a:spcAft>
              <a:buClr>
                <a:schemeClr val="lt1"/>
              </a:buClr>
              <a:buSzPts val="2000"/>
              <a:buChar char="•"/>
            </a:pPr>
            <a:r>
              <a:rPr lang="en-US" sz="1600" dirty="0"/>
              <a:t>Various tools that will perform automation checks as well as just keeping your code clean from security errors. Clang for example has features for developers that will benefit verify and test stage where it can perform fast checks and automation checks for  formatting and more. </a:t>
            </a:r>
            <a:r>
              <a:rPr lang="en-US" sz="1600" dirty="0" err="1"/>
              <a:t>CodeSonar</a:t>
            </a:r>
            <a:r>
              <a:rPr lang="en-US" sz="1600" dirty="0"/>
              <a:t> is another developer tool within </a:t>
            </a:r>
            <a:r>
              <a:rPr lang="en-US" sz="1600" dirty="0" err="1"/>
              <a:t>DevSecOps</a:t>
            </a:r>
            <a:r>
              <a:rPr lang="en-US" sz="1600" dirty="0"/>
              <a:t> and it is beneficial on the design side where security measures can be ensure its put into place.</a:t>
            </a:r>
            <a:endParaRPr sz="1600" dirty="0"/>
          </a:p>
          <a:p>
            <a:pPr marL="685800" lvl="1" indent="-228600" algn="l" rtl="0">
              <a:lnSpc>
                <a:spcPct val="90000"/>
              </a:lnSpc>
              <a:spcBef>
                <a:spcPts val="500"/>
              </a:spcBef>
              <a:spcAft>
                <a:spcPts val="0"/>
              </a:spcAft>
              <a:buClr>
                <a:schemeClr val="lt1"/>
              </a:buClr>
              <a:buSzPts val="2000"/>
              <a:buChar char="•"/>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2">
            <a:extLst>
              <a:ext uri="{FF2B5EF4-FFF2-40B4-BE49-F238E27FC236}">
                <a16:creationId xmlns:a16="http://schemas.microsoft.com/office/drawing/2014/main" id="{D6D2C8AB-50D8-2E0E-68D4-228E5FEA1898}"/>
              </a:ext>
            </a:extLst>
          </p:cNvPr>
          <p:cNvGraphicFramePr>
            <a:graphicFrameLocks noGrp="1"/>
          </p:cNvGraphicFramePr>
          <p:nvPr>
            <p:extLst>
              <p:ext uri="{D42A27DB-BD31-4B8C-83A1-F6EECF244321}">
                <p14:modId xmlns:p14="http://schemas.microsoft.com/office/powerpoint/2010/main" val="1479170913"/>
              </p:ext>
            </p:extLst>
          </p:nvPr>
        </p:nvGraphicFramePr>
        <p:xfrm>
          <a:off x="876968" y="2265603"/>
          <a:ext cx="8689875" cy="3842773"/>
        </p:xfrm>
        <a:graphic>
          <a:graphicData uri="http://schemas.openxmlformats.org/drawingml/2006/table">
            <a:tbl>
              <a:tblPr firstRow="1" bandRow="1">
                <a:tableStyleId>{802198C4-3087-4945-87E3-76CBB3509B7E}</a:tableStyleId>
              </a:tblPr>
              <a:tblGrid>
                <a:gridCol w="3649980">
                  <a:extLst>
                    <a:ext uri="{9D8B030D-6E8A-4147-A177-3AD203B41FA5}">
                      <a16:colId xmlns:a16="http://schemas.microsoft.com/office/drawing/2014/main" val="2714422839"/>
                    </a:ext>
                  </a:extLst>
                </a:gridCol>
                <a:gridCol w="5039895">
                  <a:extLst>
                    <a:ext uri="{9D8B030D-6E8A-4147-A177-3AD203B41FA5}">
                      <a16:colId xmlns:a16="http://schemas.microsoft.com/office/drawing/2014/main" val="141959731"/>
                    </a:ext>
                  </a:extLst>
                </a:gridCol>
              </a:tblGrid>
              <a:tr h="926776">
                <a:tc>
                  <a:txBody>
                    <a:bodyPr/>
                    <a:lstStyle/>
                    <a:p>
                      <a:pPr algn="ctr"/>
                      <a:r>
                        <a:rPr lang="en-US" sz="3200" u="sng" dirty="0">
                          <a:solidFill>
                            <a:schemeClr val="bg1"/>
                          </a:solidFill>
                        </a:rPr>
                        <a:t>Act Now</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800" u="sng" dirty="0">
                          <a:solidFill>
                            <a:schemeClr val="bg1"/>
                          </a:solidFill>
                        </a:rPr>
                        <a:t>Wait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514229762"/>
                  </a:ext>
                </a:extLst>
              </a:tr>
              <a:tr h="957006">
                <a:tc>
                  <a:txBody>
                    <a:bodyPr/>
                    <a:lstStyle/>
                    <a:p>
                      <a:r>
                        <a:rPr lang="en-US" sz="2400" dirty="0">
                          <a:solidFill>
                            <a:schemeClr val="bg1"/>
                          </a:solidFill>
                        </a:rPr>
                        <a:t>Speed and efficiency</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2400" dirty="0">
                          <a:solidFill>
                            <a:schemeClr val="bg1"/>
                          </a:solidFill>
                        </a:rPr>
                        <a:t>More expensive when caught later, time and money</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706103286"/>
                  </a:ext>
                </a:extLst>
              </a:tr>
              <a:tr h="1001985">
                <a:tc>
                  <a:txBody>
                    <a:bodyPr/>
                    <a:lstStyle/>
                    <a:p>
                      <a:r>
                        <a:rPr lang="en-US" sz="2400" dirty="0">
                          <a:solidFill>
                            <a:schemeClr val="bg1"/>
                          </a:solidFill>
                        </a:rPr>
                        <a:t>Fewer errors</a:t>
                      </a:r>
                    </a:p>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2400" dirty="0">
                          <a:solidFill>
                            <a:schemeClr val="bg1"/>
                          </a:solidFill>
                        </a:rPr>
                        <a:t>Not catching all errors before released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83964521"/>
                  </a:ext>
                </a:extLst>
              </a:tr>
              <a:tr h="957006">
                <a:tc>
                  <a:txBody>
                    <a:bodyPr/>
                    <a:lstStyle/>
                    <a:p>
                      <a:r>
                        <a:rPr lang="en-US" sz="2400" dirty="0">
                          <a:solidFill>
                            <a:schemeClr val="bg1"/>
                          </a:solidFill>
                        </a:rPr>
                        <a:t>Implementing security from designing stage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2400" dirty="0">
                          <a:solidFill>
                            <a:schemeClr val="bg1"/>
                          </a:solidFill>
                        </a:rPr>
                        <a:t>Higher Security risks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7032857"/>
                  </a:ext>
                </a:extLst>
              </a:tr>
            </a:tbl>
          </a:graphicData>
        </a:graphic>
      </p:graphicFrame>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3200" dirty="0"/>
              <a:t>Be prepared for the unknown</a:t>
            </a:r>
          </a:p>
          <a:p>
            <a:pPr marL="1143000" lvl="2" indent="-228600" algn="l" rtl="0">
              <a:lnSpc>
                <a:spcPct val="90000"/>
              </a:lnSpc>
              <a:spcBef>
                <a:spcPts val="0"/>
              </a:spcBef>
              <a:spcAft>
                <a:spcPts val="0"/>
              </a:spcAft>
              <a:buClr>
                <a:schemeClr val="lt1"/>
              </a:buClr>
              <a:buSzPts val="1800"/>
              <a:buChar char="•"/>
            </a:pPr>
            <a:endParaRPr lang="en-US" sz="3200" dirty="0"/>
          </a:p>
          <a:p>
            <a:pPr marL="1143000" lvl="2" indent="-228600" algn="l" rtl="0">
              <a:lnSpc>
                <a:spcPct val="90000"/>
              </a:lnSpc>
              <a:spcBef>
                <a:spcPts val="0"/>
              </a:spcBef>
              <a:spcAft>
                <a:spcPts val="0"/>
              </a:spcAft>
              <a:buClr>
                <a:schemeClr val="lt1"/>
              </a:buClr>
              <a:buSzPts val="1800"/>
              <a:buChar char="•"/>
            </a:pPr>
            <a:r>
              <a:rPr lang="en-US" sz="3200" dirty="0"/>
              <a:t>Actively monitoring and auditing</a:t>
            </a:r>
          </a:p>
          <a:p>
            <a:pPr marL="1143000" lvl="2" indent="-228600" algn="l" rtl="0">
              <a:lnSpc>
                <a:spcPct val="90000"/>
              </a:lnSpc>
              <a:spcBef>
                <a:spcPts val="0"/>
              </a:spcBef>
              <a:spcAft>
                <a:spcPts val="0"/>
              </a:spcAft>
              <a:buClr>
                <a:schemeClr val="lt1"/>
              </a:buClr>
              <a:buSzPts val="1800"/>
              <a:buChar char="•"/>
            </a:pPr>
            <a:endParaRPr lang="en-US" sz="3200" dirty="0"/>
          </a:p>
          <a:p>
            <a:pPr marL="1143000" lvl="2" indent="-228600" algn="l" rtl="0">
              <a:lnSpc>
                <a:spcPct val="90000"/>
              </a:lnSpc>
              <a:spcBef>
                <a:spcPts val="0"/>
              </a:spcBef>
              <a:spcAft>
                <a:spcPts val="0"/>
              </a:spcAft>
              <a:buClr>
                <a:schemeClr val="lt1"/>
              </a:buClr>
              <a:buSzPts val="1800"/>
              <a:buChar char="•"/>
            </a:pPr>
            <a:r>
              <a:rPr lang="en-US" sz="3200" dirty="0"/>
              <a:t>Don’t wait</a:t>
            </a:r>
          </a:p>
          <a:p>
            <a:pPr marL="914400" lvl="2" indent="0" algn="l" rtl="0">
              <a:lnSpc>
                <a:spcPct val="90000"/>
              </a:lnSpc>
              <a:spcBef>
                <a:spcPts val="0"/>
              </a:spcBef>
              <a:spcAft>
                <a:spcPts val="0"/>
              </a:spcAft>
              <a:buClr>
                <a:schemeClr val="lt1"/>
              </a:buClr>
              <a:buSzPts val="1800"/>
              <a:buNone/>
            </a:pPr>
            <a:endParaRPr lang="en-US" sz="1400" dirty="0"/>
          </a:p>
          <a:p>
            <a:pPr marL="1143000" lvl="2" indent="-228600" algn="l" rtl="0">
              <a:lnSpc>
                <a:spcPct val="90000"/>
              </a:lnSpc>
              <a:spcBef>
                <a:spcPts val="0"/>
              </a:spcBef>
              <a:spcAft>
                <a:spcPts val="0"/>
              </a:spcAft>
              <a:buClr>
                <a:schemeClr val="lt1"/>
              </a:buClr>
              <a:buSzPts val="1800"/>
              <a:buChar char="•"/>
            </a:pP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By adopting multiple standards Green Pace can implement coding standards that maintain and minimize further risks. STD-003-CPP, STD-006-CPP, and STD-004-CPP is a good start to implement standards into best practice.   </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dirty="0" err="1">
                <a:effectLst/>
              </a:rPr>
              <a:t>Beddoe</a:t>
            </a:r>
            <a:r>
              <a:rPr lang="en-US" dirty="0">
                <a:effectLst/>
              </a:rPr>
              <a:t>, W. (n.d.). </a:t>
            </a:r>
            <a:r>
              <a:rPr lang="en-US" i="1" dirty="0">
                <a:effectLst/>
              </a:rPr>
              <a:t>Understanding the hierarchy of principles, policies, standards, procedures, and guidelines</a:t>
            </a:r>
            <a:r>
              <a:rPr lang="en-US" dirty="0">
                <a:effectLst/>
              </a:rPr>
              <a:t>. LinkedIn. https://www.linkedin.com/pulse/understanding-hierarchy-principles-policies-standards-wally-beddoe/ </a:t>
            </a:r>
            <a:endParaRPr lang="fr-FR" i="1" dirty="0">
              <a:effectLst/>
            </a:endParaRPr>
          </a:p>
          <a:p>
            <a:pPr marL="228600" indent="-228600">
              <a:spcBef>
                <a:spcPts val="0"/>
              </a:spcBef>
              <a:buSzPts val="2200"/>
            </a:pPr>
            <a:r>
              <a:rPr lang="fr-FR" i="1" dirty="0" err="1">
                <a:effectLst/>
              </a:rPr>
              <a:t>Clang</a:t>
            </a:r>
            <a:r>
              <a:rPr lang="fr-FR" i="1" dirty="0">
                <a:effectLst/>
              </a:rPr>
              <a:t> 18.0.0git documentation</a:t>
            </a:r>
            <a:r>
              <a:rPr lang="fr-FR" dirty="0">
                <a:effectLst/>
              </a:rPr>
              <a:t>. </a:t>
            </a:r>
            <a:r>
              <a:rPr lang="fr-FR" dirty="0" err="1">
                <a:effectLst/>
              </a:rPr>
              <a:t>Overview</a:t>
            </a:r>
            <a:r>
              <a:rPr lang="fr-FR" dirty="0">
                <a:effectLst/>
              </a:rPr>
              <a:t> - </a:t>
            </a:r>
            <a:r>
              <a:rPr lang="fr-FR" dirty="0" err="1">
                <a:effectLst/>
              </a:rPr>
              <a:t>Clang</a:t>
            </a:r>
            <a:r>
              <a:rPr lang="fr-FR" dirty="0">
                <a:effectLst/>
              </a:rPr>
              <a:t> 18.0.0git documentation. (</a:t>
            </a:r>
            <a:r>
              <a:rPr lang="fr-FR" dirty="0" err="1">
                <a:effectLst/>
              </a:rPr>
              <a:t>n.d</a:t>
            </a:r>
            <a:r>
              <a:rPr lang="fr-FR" dirty="0">
                <a:effectLst/>
              </a:rPr>
              <a:t>.-b). https://clang.llvm.org/docs/ClangTools.html#:~:text=Clang%20Tools%20are%20standalone%20command,automatic%20formatting%2C%20refactoring%2C%20etc. </a:t>
            </a:r>
          </a:p>
          <a:p>
            <a:pPr marL="228600" indent="-228600">
              <a:spcBef>
                <a:spcPts val="0"/>
              </a:spcBef>
              <a:buSzPts val="2200"/>
            </a:pPr>
            <a:r>
              <a:rPr lang="en-US" i="1" dirty="0" err="1">
                <a:effectLst/>
              </a:rPr>
              <a:t>Sonarsourcestatic</a:t>
            </a:r>
            <a:r>
              <a:rPr lang="en-US" i="1" dirty="0">
                <a:effectLst/>
              </a:rPr>
              <a:t> code ANALYSISSINCE2008</a:t>
            </a:r>
            <a:r>
              <a:rPr lang="en-US" dirty="0">
                <a:effectLst/>
              </a:rPr>
              <a:t>. </a:t>
            </a:r>
            <a:r>
              <a:rPr lang="en-US" dirty="0" err="1">
                <a:effectLst/>
              </a:rPr>
              <a:t>SonarSource</a:t>
            </a:r>
            <a:r>
              <a:rPr lang="en-US" dirty="0">
                <a:effectLst/>
              </a:rPr>
              <a:t> Rules. (n.d.). https://rules.sonarsource.com/ </a:t>
            </a:r>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Security policy is important to implement to manage risks, protect data and have compliant code.</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443456516"/>
              </p:ext>
            </p:extLst>
          </p:nvPr>
        </p:nvGraphicFramePr>
        <p:xfrm>
          <a:off x="1652337" y="1672567"/>
          <a:ext cx="9466175" cy="5185433"/>
        </p:xfrm>
        <a:graphic>
          <a:graphicData uri="http://schemas.openxmlformats.org/drawingml/2006/table">
            <a:tbl>
              <a:tblPr firstRow="1" firstCol="1">
                <a:noFill/>
                <a:tableStyleId>{802198C4-3087-4945-87E3-76CBB3509B7E}</a:tableStyleId>
              </a:tblPr>
              <a:tblGrid>
                <a:gridCol w="4844716">
                  <a:extLst>
                    <a:ext uri="{9D8B030D-6E8A-4147-A177-3AD203B41FA5}">
                      <a16:colId xmlns:a16="http://schemas.microsoft.com/office/drawing/2014/main" val="20000"/>
                    </a:ext>
                  </a:extLst>
                </a:gridCol>
                <a:gridCol w="4621459">
                  <a:extLst>
                    <a:ext uri="{9D8B030D-6E8A-4147-A177-3AD203B41FA5}">
                      <a16:colId xmlns:a16="http://schemas.microsoft.com/office/drawing/2014/main" val="20001"/>
                    </a:ext>
                  </a:extLst>
                </a:gridCol>
              </a:tblGrid>
              <a:tr h="2106577">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STD-005-CPP</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STD-008-CPP</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STD-010-CPP</a:t>
                      </a:r>
                      <a:endParaRPr sz="28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STD-006-CPP</a:t>
                      </a:r>
                      <a:endParaRPr sz="2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3078856">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STD-006-CPP</a:t>
                      </a:r>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STD-001-CPP</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STD-002-CPP</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STD-003-CPP</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STD-004-CPP</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STD-009-CPP</a:t>
                      </a:r>
                      <a:endParaRPr sz="2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1. </a:t>
            </a:r>
            <a:r>
              <a:rPr lang="en-US" b="1" u="sng" dirty="0"/>
              <a:t>Validate Input Data: </a:t>
            </a:r>
            <a:r>
              <a:rPr lang="en-US" i="1" dirty="0"/>
              <a:t>STD-001-CPP</a:t>
            </a:r>
            <a:r>
              <a:rPr lang="en-US" dirty="0"/>
              <a:t> | </a:t>
            </a:r>
            <a:r>
              <a:rPr lang="en-US" i="1" dirty="0"/>
              <a:t>STD-002-CPP</a:t>
            </a:r>
            <a:r>
              <a:rPr lang="en-US" dirty="0"/>
              <a:t> | </a:t>
            </a:r>
            <a:r>
              <a:rPr lang="en-US" i="1" dirty="0"/>
              <a:t>STD-003-CPP</a:t>
            </a:r>
            <a:r>
              <a:rPr lang="en-US" dirty="0"/>
              <a:t> </a:t>
            </a:r>
          </a:p>
          <a:p>
            <a:pPr marL="228600" lvl="0" indent="-228600" algn="l" rtl="0">
              <a:lnSpc>
                <a:spcPct val="90000"/>
              </a:lnSpc>
              <a:spcBef>
                <a:spcPts val="0"/>
              </a:spcBef>
              <a:spcAft>
                <a:spcPts val="0"/>
              </a:spcAft>
              <a:buClr>
                <a:schemeClr val="lt1"/>
              </a:buClr>
              <a:buSzPts val="2200"/>
              <a:buChar char="•"/>
            </a:pPr>
            <a:r>
              <a:rPr lang="en-US" dirty="0"/>
              <a:t>|</a:t>
            </a:r>
            <a:r>
              <a:rPr lang="en-US" i="1" dirty="0"/>
              <a:t>STD-004-CPP</a:t>
            </a:r>
            <a:r>
              <a:rPr lang="en-US" dirty="0"/>
              <a:t> |</a:t>
            </a:r>
            <a:r>
              <a:rPr lang="en-US" i="1" dirty="0"/>
              <a:t>STD-007-CPP </a:t>
            </a:r>
            <a:r>
              <a:rPr lang="en-US" dirty="0"/>
              <a:t>|</a:t>
            </a:r>
            <a:r>
              <a:rPr lang="en-US" i="1" dirty="0"/>
              <a:t>STD-010-CPP</a:t>
            </a:r>
          </a:p>
          <a:p>
            <a:pPr marL="228600" lvl="0" indent="-228600" algn="l" rtl="0">
              <a:lnSpc>
                <a:spcPct val="90000"/>
              </a:lnSpc>
              <a:spcBef>
                <a:spcPts val="0"/>
              </a:spcBef>
              <a:spcAft>
                <a:spcPts val="0"/>
              </a:spcAft>
              <a:buClr>
                <a:schemeClr val="lt1"/>
              </a:buClr>
              <a:buSzPts val="2200"/>
              <a:buChar char="•"/>
            </a:pPr>
            <a:r>
              <a:rPr lang="en-US" dirty="0"/>
              <a:t>2. </a:t>
            </a:r>
            <a:r>
              <a:rPr lang="en-US" b="1" u="sng" dirty="0"/>
              <a:t>Heed Compiler Warnings:</a:t>
            </a:r>
            <a:r>
              <a:rPr lang="en-US" i="1" dirty="0"/>
              <a:t> STD-001-CPP</a:t>
            </a:r>
            <a:endParaRPr lang="en-US" b="1" u="sng" dirty="0"/>
          </a:p>
          <a:p>
            <a:pPr marL="228600" lvl="0" indent="-228600" algn="l" rtl="0">
              <a:lnSpc>
                <a:spcPct val="90000"/>
              </a:lnSpc>
              <a:spcBef>
                <a:spcPts val="0"/>
              </a:spcBef>
              <a:spcAft>
                <a:spcPts val="0"/>
              </a:spcAft>
              <a:buClr>
                <a:schemeClr val="lt1"/>
              </a:buClr>
              <a:buSzPts val="2200"/>
              <a:buChar char="•"/>
            </a:pPr>
            <a:r>
              <a:rPr lang="en-US" dirty="0"/>
              <a:t>3. </a:t>
            </a:r>
            <a:r>
              <a:rPr lang="en-US" b="1" u="sng" dirty="0"/>
              <a:t>Architect and Design for Security Policies:</a:t>
            </a:r>
            <a:r>
              <a:rPr lang="en-US" i="1" dirty="0"/>
              <a:t>STD-006-CPP </a:t>
            </a:r>
            <a:endParaRPr lang="en-US" b="1" u="sng" dirty="0"/>
          </a:p>
          <a:p>
            <a:pPr marL="228600" lvl="0" indent="-228600" algn="l" rtl="0">
              <a:lnSpc>
                <a:spcPct val="90000"/>
              </a:lnSpc>
              <a:spcBef>
                <a:spcPts val="0"/>
              </a:spcBef>
              <a:spcAft>
                <a:spcPts val="0"/>
              </a:spcAft>
              <a:buClr>
                <a:schemeClr val="lt1"/>
              </a:buClr>
              <a:buSzPts val="2200"/>
              <a:buChar char="•"/>
            </a:pPr>
            <a:r>
              <a:rPr lang="en-US" dirty="0"/>
              <a:t>4. </a:t>
            </a:r>
            <a:r>
              <a:rPr lang="en-US" b="1" u="sng" dirty="0"/>
              <a:t>Keep It Simple:</a:t>
            </a:r>
            <a:r>
              <a:rPr lang="en-US" i="1" dirty="0"/>
              <a:t> STD-003-CPP|STD-004-CPP|STD-007-CPP|STD-008-CPP</a:t>
            </a:r>
            <a:endParaRPr lang="en-US" b="1" u="sng" dirty="0"/>
          </a:p>
          <a:p>
            <a:pPr marL="228600" lvl="0" indent="-228600" algn="l" rtl="0">
              <a:lnSpc>
                <a:spcPct val="90000"/>
              </a:lnSpc>
              <a:spcBef>
                <a:spcPts val="0"/>
              </a:spcBef>
              <a:spcAft>
                <a:spcPts val="0"/>
              </a:spcAft>
              <a:buClr>
                <a:schemeClr val="lt1"/>
              </a:buClr>
              <a:buSzPts val="2200"/>
              <a:buChar char="•"/>
            </a:pPr>
            <a:r>
              <a:rPr lang="en-US" dirty="0"/>
              <a:t>5. </a:t>
            </a:r>
            <a:r>
              <a:rPr lang="en-US" b="1" u="sng" dirty="0"/>
              <a:t>Default Deny</a:t>
            </a:r>
            <a:r>
              <a:rPr lang="en-US" dirty="0"/>
              <a:t>: </a:t>
            </a:r>
            <a:r>
              <a:rPr lang="en-US" i="1" dirty="0"/>
              <a:t>STD-006-CPP</a:t>
            </a:r>
            <a:endParaRPr lang="en-US" b="1" u="sng" dirty="0"/>
          </a:p>
          <a:p>
            <a:pPr marL="228600" lvl="0" indent="-228600" algn="l" rtl="0">
              <a:lnSpc>
                <a:spcPct val="90000"/>
              </a:lnSpc>
              <a:spcBef>
                <a:spcPts val="0"/>
              </a:spcBef>
              <a:spcAft>
                <a:spcPts val="0"/>
              </a:spcAft>
              <a:buClr>
                <a:schemeClr val="lt1"/>
              </a:buClr>
              <a:buSzPts val="2200"/>
              <a:buChar char="•"/>
            </a:pPr>
            <a:r>
              <a:rPr lang="en-US" dirty="0"/>
              <a:t>6. </a:t>
            </a:r>
            <a:r>
              <a:rPr lang="en-US" b="1" u="sng" dirty="0"/>
              <a:t>Adhere to the Principle of Least Privilege: </a:t>
            </a:r>
          </a:p>
          <a:p>
            <a:pPr marL="228600" lvl="0" indent="-228600" algn="l" rtl="0">
              <a:lnSpc>
                <a:spcPct val="90000"/>
              </a:lnSpc>
              <a:spcBef>
                <a:spcPts val="0"/>
              </a:spcBef>
              <a:spcAft>
                <a:spcPts val="0"/>
              </a:spcAft>
              <a:buClr>
                <a:schemeClr val="lt1"/>
              </a:buClr>
              <a:buSzPts val="2200"/>
              <a:buChar char="•"/>
            </a:pPr>
            <a:r>
              <a:rPr lang="en-US" dirty="0"/>
              <a:t>7. </a:t>
            </a:r>
            <a:r>
              <a:rPr lang="en-US" b="1" u="sng" dirty="0"/>
              <a:t>Sanitize Data Sent to Other Systems:</a:t>
            </a:r>
            <a:r>
              <a:rPr lang="en-US" i="1" dirty="0"/>
              <a:t> STD-003-CPP</a:t>
            </a:r>
            <a:r>
              <a:rPr lang="en-US" b="1" u="sng" dirty="0"/>
              <a:t> </a:t>
            </a:r>
          </a:p>
          <a:p>
            <a:pPr marL="228600" lvl="0" indent="-228600" algn="l" rtl="0">
              <a:lnSpc>
                <a:spcPct val="90000"/>
              </a:lnSpc>
              <a:spcBef>
                <a:spcPts val="0"/>
              </a:spcBef>
              <a:spcAft>
                <a:spcPts val="0"/>
              </a:spcAft>
              <a:buClr>
                <a:schemeClr val="lt1"/>
              </a:buClr>
              <a:buSzPts val="2200"/>
              <a:buChar char="•"/>
            </a:pPr>
            <a:r>
              <a:rPr lang="en-US" dirty="0"/>
              <a:t>8. </a:t>
            </a:r>
            <a:r>
              <a:rPr lang="en-US" b="1" u="sng" dirty="0"/>
              <a:t>Practice Defense in Depth:</a:t>
            </a:r>
            <a:r>
              <a:rPr lang="en-US" i="1" dirty="0"/>
              <a:t>STD-006-CPP</a:t>
            </a:r>
            <a:endParaRPr lang="en-US" b="1" u="sng" dirty="0"/>
          </a:p>
          <a:p>
            <a:pPr marL="228600" lvl="0" indent="-228600" algn="l" rtl="0">
              <a:lnSpc>
                <a:spcPct val="90000"/>
              </a:lnSpc>
              <a:spcBef>
                <a:spcPts val="0"/>
              </a:spcBef>
              <a:spcAft>
                <a:spcPts val="0"/>
              </a:spcAft>
              <a:buClr>
                <a:schemeClr val="lt1"/>
              </a:buClr>
              <a:buSzPts val="2200"/>
              <a:buChar char="•"/>
            </a:pPr>
            <a:r>
              <a:rPr lang="en-US" dirty="0"/>
              <a:t>9. </a:t>
            </a:r>
            <a:r>
              <a:rPr lang="en-US" b="1" u="sng" dirty="0"/>
              <a:t>Use Effective Quality Assurance Techniques:</a:t>
            </a:r>
            <a:r>
              <a:rPr lang="en-US" i="1" dirty="0"/>
              <a:t> STD-003-CPP</a:t>
            </a:r>
            <a:endParaRPr lang="en-US" b="1" u="sng" dirty="0"/>
          </a:p>
          <a:p>
            <a:pPr marL="228600" lvl="0" indent="-228600" algn="l" rtl="0">
              <a:lnSpc>
                <a:spcPct val="90000"/>
              </a:lnSpc>
              <a:spcBef>
                <a:spcPts val="0"/>
              </a:spcBef>
              <a:spcAft>
                <a:spcPts val="0"/>
              </a:spcAft>
              <a:buClr>
                <a:schemeClr val="lt1"/>
              </a:buClr>
              <a:buSzPts val="2200"/>
              <a:buChar char="•"/>
            </a:pPr>
            <a:r>
              <a:rPr lang="en-US" dirty="0"/>
              <a:t>10. </a:t>
            </a:r>
            <a:r>
              <a:rPr lang="en-US" b="1" u="sng" dirty="0"/>
              <a:t>Adopt a Secure Coding Standard:</a:t>
            </a:r>
            <a:r>
              <a:rPr lang="en-US" i="1" dirty="0"/>
              <a:t> STD-001-CPP|STD-002-CPP|STD-003-CPP </a:t>
            </a:r>
            <a:endParaRPr lang="en-US" b="1" u="sng"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3">
            <a:extLst>
              <a:ext uri="{FF2B5EF4-FFF2-40B4-BE49-F238E27FC236}">
                <a16:creationId xmlns:a16="http://schemas.microsoft.com/office/drawing/2014/main" id="{F0907792-7332-9DBF-963A-BAE5D7574FD1}"/>
              </a:ext>
            </a:extLst>
          </p:cNvPr>
          <p:cNvGraphicFramePr>
            <a:graphicFrameLocks noGrp="1"/>
          </p:cNvGraphicFramePr>
          <p:nvPr>
            <p:extLst>
              <p:ext uri="{D42A27DB-BD31-4B8C-83A1-F6EECF244321}">
                <p14:modId xmlns:p14="http://schemas.microsoft.com/office/powerpoint/2010/main" val="1984478441"/>
              </p:ext>
            </p:extLst>
          </p:nvPr>
        </p:nvGraphicFramePr>
        <p:xfrm>
          <a:off x="1026693" y="2125901"/>
          <a:ext cx="9160043" cy="3967722"/>
        </p:xfrm>
        <a:graphic>
          <a:graphicData uri="http://schemas.openxmlformats.org/drawingml/2006/table">
            <a:tbl>
              <a:tblPr firstRow="1" firstCol="1" bandRow="1">
                <a:tableStyleId>{802198C4-3087-4945-87E3-76CBB3509B7E}</a:tableStyleId>
              </a:tblPr>
              <a:tblGrid>
                <a:gridCol w="1412495">
                  <a:extLst>
                    <a:ext uri="{9D8B030D-6E8A-4147-A177-3AD203B41FA5}">
                      <a16:colId xmlns:a16="http://schemas.microsoft.com/office/drawing/2014/main" val="1521807497"/>
                    </a:ext>
                  </a:extLst>
                </a:gridCol>
                <a:gridCol w="1416437">
                  <a:extLst>
                    <a:ext uri="{9D8B030D-6E8A-4147-A177-3AD203B41FA5}">
                      <a16:colId xmlns:a16="http://schemas.microsoft.com/office/drawing/2014/main" val="335403440"/>
                    </a:ext>
                  </a:extLst>
                </a:gridCol>
                <a:gridCol w="1331669">
                  <a:extLst>
                    <a:ext uri="{9D8B030D-6E8A-4147-A177-3AD203B41FA5}">
                      <a16:colId xmlns:a16="http://schemas.microsoft.com/office/drawing/2014/main" val="4103032804"/>
                    </a:ext>
                  </a:extLst>
                </a:gridCol>
                <a:gridCol w="1833385">
                  <a:extLst>
                    <a:ext uri="{9D8B030D-6E8A-4147-A177-3AD203B41FA5}">
                      <a16:colId xmlns:a16="http://schemas.microsoft.com/office/drawing/2014/main" val="2218298896"/>
                    </a:ext>
                  </a:extLst>
                </a:gridCol>
                <a:gridCol w="1450830">
                  <a:extLst>
                    <a:ext uri="{9D8B030D-6E8A-4147-A177-3AD203B41FA5}">
                      <a16:colId xmlns:a16="http://schemas.microsoft.com/office/drawing/2014/main" val="427859919"/>
                    </a:ext>
                  </a:extLst>
                </a:gridCol>
                <a:gridCol w="1715227">
                  <a:extLst>
                    <a:ext uri="{9D8B030D-6E8A-4147-A177-3AD203B41FA5}">
                      <a16:colId xmlns:a16="http://schemas.microsoft.com/office/drawing/2014/main" val="3358729887"/>
                    </a:ext>
                  </a:extLst>
                </a:gridCol>
              </a:tblGrid>
              <a:tr h="360702">
                <a:tc>
                  <a:txBody>
                    <a:bodyPr/>
                    <a:lstStyle/>
                    <a:p>
                      <a:pPr marL="0" marR="0" algn="ctr">
                        <a:spcBef>
                          <a:spcPts val="0"/>
                        </a:spcBef>
                        <a:spcAft>
                          <a:spcPts val="0"/>
                        </a:spcAft>
                      </a:pPr>
                      <a:r>
                        <a:rPr lang="en-US" sz="1200" dirty="0">
                          <a:effectLst/>
                        </a:rPr>
                        <a:t>Rule</a:t>
                      </a:r>
                      <a:endParaRPr lang="en-US" sz="1200" dirty="0">
                        <a:effectLst/>
                        <a:latin typeface="Calibri" panose="020F0502020204030204" pitchFamily="34" charset="0"/>
                        <a:ea typeface="Calibri" panose="020F0502020204030204" pitchFamily="34" charset="0"/>
                      </a:endParaRPr>
                    </a:p>
                  </a:txBody>
                  <a:tcPr marL="68580" marR="68580" marT="0" marB="0">
                    <a:solidFill>
                      <a:schemeClr val="bg2">
                        <a:lumMod val="20000"/>
                        <a:lumOff val="80000"/>
                      </a:schemeClr>
                    </a:solidFill>
                  </a:tcPr>
                </a:tc>
                <a:tc>
                  <a:txBody>
                    <a:bodyPr/>
                    <a:lstStyle/>
                    <a:p>
                      <a:pPr marL="0" marR="0" algn="ctr">
                        <a:spcBef>
                          <a:spcPts val="0"/>
                        </a:spcBef>
                        <a:spcAft>
                          <a:spcPts val="0"/>
                        </a:spcAft>
                      </a:pPr>
                      <a:r>
                        <a:rPr lang="en-US" sz="1200">
                          <a:effectLst/>
                        </a:rPr>
                        <a:t>Severity</a:t>
                      </a:r>
                      <a:endParaRPr lang="en-US" sz="1200">
                        <a:effectLst/>
                        <a:latin typeface="Calibri" panose="020F0502020204030204" pitchFamily="34" charset="0"/>
                        <a:ea typeface="Calibri" panose="020F0502020204030204" pitchFamily="34" charset="0"/>
                      </a:endParaRPr>
                    </a:p>
                  </a:txBody>
                  <a:tcPr marL="68580" marR="68580" marT="0" marB="0">
                    <a:solidFill>
                      <a:schemeClr val="bg2">
                        <a:lumMod val="20000"/>
                        <a:lumOff val="80000"/>
                      </a:schemeClr>
                    </a:solidFill>
                  </a:tcPr>
                </a:tc>
                <a:tc>
                  <a:txBody>
                    <a:bodyPr/>
                    <a:lstStyle/>
                    <a:p>
                      <a:pPr marL="0" marR="0" algn="ctr">
                        <a:spcBef>
                          <a:spcPts val="0"/>
                        </a:spcBef>
                        <a:spcAft>
                          <a:spcPts val="0"/>
                        </a:spcAft>
                      </a:pPr>
                      <a:r>
                        <a:rPr lang="en-US" sz="1200">
                          <a:effectLst/>
                        </a:rPr>
                        <a:t>Likelihood</a:t>
                      </a:r>
                      <a:endParaRPr lang="en-US" sz="1200">
                        <a:effectLst/>
                        <a:latin typeface="Calibri" panose="020F0502020204030204" pitchFamily="34" charset="0"/>
                        <a:ea typeface="Calibri" panose="020F0502020204030204" pitchFamily="34" charset="0"/>
                      </a:endParaRPr>
                    </a:p>
                  </a:txBody>
                  <a:tcPr marL="68580" marR="68580" marT="0" marB="0">
                    <a:solidFill>
                      <a:schemeClr val="bg2">
                        <a:lumMod val="20000"/>
                        <a:lumOff val="80000"/>
                      </a:schemeClr>
                    </a:solidFill>
                  </a:tcPr>
                </a:tc>
                <a:tc>
                  <a:txBody>
                    <a:bodyPr/>
                    <a:lstStyle/>
                    <a:p>
                      <a:pPr marL="0" marR="0" algn="ctr">
                        <a:spcBef>
                          <a:spcPts val="0"/>
                        </a:spcBef>
                        <a:spcAft>
                          <a:spcPts val="0"/>
                        </a:spcAft>
                      </a:pPr>
                      <a:r>
                        <a:rPr lang="en-US" sz="1200">
                          <a:effectLst/>
                        </a:rPr>
                        <a:t>Remediation Cost</a:t>
                      </a:r>
                      <a:endParaRPr lang="en-US" sz="1200">
                        <a:effectLst/>
                        <a:latin typeface="Calibri" panose="020F0502020204030204" pitchFamily="34" charset="0"/>
                        <a:ea typeface="Calibri" panose="020F0502020204030204" pitchFamily="34" charset="0"/>
                      </a:endParaRPr>
                    </a:p>
                  </a:txBody>
                  <a:tcPr marL="68580" marR="68580" marT="0" marB="0">
                    <a:solidFill>
                      <a:schemeClr val="bg2">
                        <a:lumMod val="20000"/>
                        <a:lumOff val="80000"/>
                      </a:schemeClr>
                    </a:solidFill>
                  </a:tcPr>
                </a:tc>
                <a:tc>
                  <a:txBody>
                    <a:bodyPr/>
                    <a:lstStyle/>
                    <a:p>
                      <a:pPr marL="0" marR="0" algn="ctr">
                        <a:spcBef>
                          <a:spcPts val="0"/>
                        </a:spcBef>
                        <a:spcAft>
                          <a:spcPts val="0"/>
                        </a:spcAft>
                      </a:pPr>
                      <a:r>
                        <a:rPr lang="en-US" sz="1200">
                          <a:effectLst/>
                        </a:rPr>
                        <a:t>Priority</a:t>
                      </a:r>
                      <a:endParaRPr lang="en-US" sz="1200">
                        <a:effectLst/>
                        <a:latin typeface="Calibri" panose="020F0502020204030204" pitchFamily="34" charset="0"/>
                        <a:ea typeface="Calibri" panose="020F0502020204030204" pitchFamily="34" charset="0"/>
                      </a:endParaRPr>
                    </a:p>
                  </a:txBody>
                  <a:tcPr marL="68580" marR="68580" marT="0" marB="0">
                    <a:solidFill>
                      <a:schemeClr val="bg2">
                        <a:lumMod val="20000"/>
                        <a:lumOff val="80000"/>
                      </a:schemeClr>
                    </a:solidFill>
                  </a:tcPr>
                </a:tc>
                <a:tc>
                  <a:txBody>
                    <a:bodyPr/>
                    <a:lstStyle/>
                    <a:p>
                      <a:pPr marL="0" marR="0" algn="ctr">
                        <a:spcBef>
                          <a:spcPts val="0"/>
                        </a:spcBef>
                        <a:spcAft>
                          <a:spcPts val="0"/>
                        </a:spcAft>
                      </a:pPr>
                      <a:r>
                        <a:rPr lang="en-US" sz="1200" dirty="0">
                          <a:effectLst/>
                        </a:rPr>
                        <a:t>Level</a:t>
                      </a:r>
                      <a:endParaRPr lang="en-US" sz="1200" dirty="0">
                        <a:effectLst/>
                        <a:latin typeface="Calibri" panose="020F0502020204030204" pitchFamily="34" charset="0"/>
                        <a:ea typeface="Calibri" panose="020F0502020204030204" pitchFamily="34" charset="0"/>
                      </a:endParaRPr>
                    </a:p>
                  </a:txBody>
                  <a:tcPr marL="68580" marR="68580" marT="0" marB="0">
                    <a:solidFill>
                      <a:schemeClr val="bg2">
                        <a:lumMod val="20000"/>
                        <a:lumOff val="80000"/>
                      </a:schemeClr>
                    </a:solidFill>
                  </a:tcPr>
                </a:tc>
                <a:extLst>
                  <a:ext uri="{0D108BD9-81ED-4DB2-BD59-A6C34878D82A}">
                    <a16:rowId xmlns:a16="http://schemas.microsoft.com/office/drawing/2014/main" val="946054965"/>
                  </a:ext>
                </a:extLst>
              </a:tr>
              <a:tr h="360702">
                <a:tc>
                  <a:txBody>
                    <a:bodyPr/>
                    <a:lstStyle/>
                    <a:p>
                      <a:pPr marL="0" marR="0">
                        <a:spcBef>
                          <a:spcPts val="0"/>
                        </a:spcBef>
                        <a:spcAft>
                          <a:spcPts val="0"/>
                        </a:spcAft>
                      </a:pPr>
                      <a:r>
                        <a:rPr lang="en-US" sz="1200">
                          <a:effectLst/>
                        </a:rPr>
                        <a:t>STD-001-CPP</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High</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Unlikely</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Medium</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P12</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L2</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1704520030"/>
                  </a:ext>
                </a:extLst>
              </a:tr>
              <a:tr h="360702">
                <a:tc>
                  <a:txBody>
                    <a:bodyPr/>
                    <a:lstStyle/>
                    <a:p>
                      <a:pPr marL="0" marR="0">
                        <a:spcBef>
                          <a:spcPts val="0"/>
                        </a:spcBef>
                        <a:spcAft>
                          <a:spcPts val="0"/>
                        </a:spcAft>
                      </a:pPr>
                      <a:r>
                        <a:rPr lang="en-US" sz="1200">
                          <a:effectLst/>
                        </a:rPr>
                        <a:t>STD-002-CPP</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Low</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Unlikely</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Low</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P3</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L3</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3111933113"/>
                  </a:ext>
                </a:extLst>
              </a:tr>
              <a:tr h="360702">
                <a:tc>
                  <a:txBody>
                    <a:bodyPr/>
                    <a:lstStyle/>
                    <a:p>
                      <a:pPr marL="0" marR="0">
                        <a:spcBef>
                          <a:spcPts val="0"/>
                        </a:spcBef>
                        <a:spcAft>
                          <a:spcPts val="0"/>
                        </a:spcAft>
                      </a:pPr>
                      <a:r>
                        <a:rPr lang="en-US" sz="1200">
                          <a:effectLst/>
                        </a:rPr>
                        <a:t>STD-003-CPP</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Low</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Unlikely</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Low</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dirty="0">
                          <a:effectLst/>
                        </a:rPr>
                        <a:t>P3</a:t>
                      </a:r>
                      <a:endParaRPr lang="en-US" sz="1200" dirty="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L3</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1170420401"/>
                  </a:ext>
                </a:extLst>
              </a:tr>
              <a:tr h="360702">
                <a:tc>
                  <a:txBody>
                    <a:bodyPr/>
                    <a:lstStyle/>
                    <a:p>
                      <a:pPr marL="0" marR="0">
                        <a:spcBef>
                          <a:spcPts val="0"/>
                        </a:spcBef>
                        <a:spcAft>
                          <a:spcPts val="0"/>
                        </a:spcAft>
                      </a:pPr>
                      <a:r>
                        <a:rPr lang="en-US" sz="1200">
                          <a:effectLst/>
                        </a:rPr>
                        <a:t>STD-004-CPP</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Low</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Unlikely</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dirty="0">
                          <a:effectLst/>
                        </a:rPr>
                        <a:t>Medium</a:t>
                      </a:r>
                      <a:endParaRPr lang="en-US" sz="1200" dirty="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P2</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L3</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1409143980"/>
                  </a:ext>
                </a:extLst>
              </a:tr>
              <a:tr h="360702">
                <a:tc>
                  <a:txBody>
                    <a:bodyPr/>
                    <a:lstStyle/>
                    <a:p>
                      <a:pPr marL="0" marR="0">
                        <a:spcBef>
                          <a:spcPts val="0"/>
                        </a:spcBef>
                        <a:spcAft>
                          <a:spcPts val="0"/>
                        </a:spcAft>
                      </a:pPr>
                      <a:r>
                        <a:rPr lang="en-US" sz="1200">
                          <a:effectLst/>
                        </a:rPr>
                        <a:t>STD-005-CPP</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Low</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Probable</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Low</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P6</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L2</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615501002"/>
                  </a:ext>
                </a:extLst>
              </a:tr>
              <a:tr h="360702">
                <a:tc>
                  <a:txBody>
                    <a:bodyPr/>
                    <a:lstStyle/>
                    <a:p>
                      <a:pPr marL="0" marR="0">
                        <a:spcBef>
                          <a:spcPts val="0"/>
                        </a:spcBef>
                        <a:spcAft>
                          <a:spcPts val="0"/>
                        </a:spcAft>
                      </a:pPr>
                      <a:r>
                        <a:rPr lang="en-US" sz="1200">
                          <a:effectLst/>
                        </a:rPr>
                        <a:t>STD-006-CPP</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Low</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Unlikely</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High</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dirty="0">
                          <a:effectLst/>
                        </a:rPr>
                        <a:t>P1</a:t>
                      </a:r>
                      <a:endParaRPr lang="en-US" sz="1200" dirty="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L3</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1760171960"/>
                  </a:ext>
                </a:extLst>
              </a:tr>
              <a:tr h="360702">
                <a:tc>
                  <a:txBody>
                    <a:bodyPr/>
                    <a:lstStyle/>
                    <a:p>
                      <a:pPr marL="0" marR="0">
                        <a:spcBef>
                          <a:spcPts val="0"/>
                        </a:spcBef>
                        <a:spcAft>
                          <a:spcPts val="0"/>
                        </a:spcAft>
                      </a:pPr>
                      <a:r>
                        <a:rPr lang="en-US" sz="1200">
                          <a:effectLst/>
                        </a:rPr>
                        <a:t>STD-007-CPP</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Low</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Unlikely</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Medium</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P2</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L3</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169157491"/>
                  </a:ext>
                </a:extLst>
              </a:tr>
              <a:tr h="360702">
                <a:tc>
                  <a:txBody>
                    <a:bodyPr/>
                    <a:lstStyle/>
                    <a:p>
                      <a:pPr marL="0" marR="0">
                        <a:spcBef>
                          <a:spcPts val="0"/>
                        </a:spcBef>
                        <a:spcAft>
                          <a:spcPts val="0"/>
                        </a:spcAft>
                      </a:pPr>
                      <a:r>
                        <a:rPr lang="en-US" sz="1200">
                          <a:effectLst/>
                        </a:rPr>
                        <a:t>STD-008-CPP</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Medium</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Probable</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Medium</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P8</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L2</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293497301"/>
                  </a:ext>
                </a:extLst>
              </a:tr>
              <a:tr h="360702">
                <a:tc>
                  <a:txBody>
                    <a:bodyPr/>
                    <a:lstStyle/>
                    <a:p>
                      <a:pPr marL="0" marR="0">
                        <a:spcBef>
                          <a:spcPts val="0"/>
                        </a:spcBef>
                        <a:spcAft>
                          <a:spcPts val="0"/>
                        </a:spcAft>
                      </a:pPr>
                      <a:r>
                        <a:rPr lang="en-US" sz="1200">
                          <a:effectLst/>
                        </a:rPr>
                        <a:t>STD-009-CPP</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Medium</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Unlikely</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Medium</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P4</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L3</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4002573341"/>
                  </a:ext>
                </a:extLst>
              </a:tr>
              <a:tr h="360702">
                <a:tc>
                  <a:txBody>
                    <a:bodyPr/>
                    <a:lstStyle/>
                    <a:p>
                      <a:pPr marL="0" marR="0">
                        <a:spcBef>
                          <a:spcPts val="0"/>
                        </a:spcBef>
                        <a:spcAft>
                          <a:spcPts val="0"/>
                        </a:spcAft>
                      </a:pPr>
                      <a:r>
                        <a:rPr lang="en-US" sz="1200">
                          <a:effectLst/>
                        </a:rPr>
                        <a:t>STD-010-CPP</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High</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Likely</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High</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a:effectLst/>
                        </a:rPr>
                        <a:t>P9</a:t>
                      </a:r>
                      <a:endParaRPr lang="en-US" sz="120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200" dirty="0">
                          <a:effectLst/>
                        </a:rPr>
                        <a:t>L2</a:t>
                      </a:r>
                      <a:endParaRPr lang="en-US" sz="1200" dirty="0">
                        <a:effectLst/>
                        <a:latin typeface="Calibri" panose="020F0502020204030204" pitchFamily="34" charset="0"/>
                        <a:ea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1362924869"/>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u="sng" dirty="0"/>
              <a:t>Encryption in Rest: </a:t>
            </a:r>
            <a:r>
              <a:rPr lang="en-US" sz="2000" dirty="0"/>
              <a:t>Used to block unauthorized users from accessing encrypted data. This involves setting up secure password to grant access as well as setting up boundaries from security attacks.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u="sng" dirty="0"/>
              <a:t>Encryption at Flight: </a:t>
            </a:r>
            <a:r>
              <a:rPr lang="en-US" sz="2000" dirty="0"/>
              <a:t>Data that is being encrypted while processing between devices and network. Higher risk for security breaches because security measures need to be in place to prevent unauthorized users to intercept data.</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u="sng" dirty="0"/>
              <a:t>Encryption in Use: </a:t>
            </a:r>
            <a:r>
              <a:rPr lang="en-US" sz="2000" dirty="0"/>
              <a:t>When processing encryption as the CPU is in use. This allows the code to no have to be decrypted prior, making security higher.</a:t>
            </a: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b="1" u="sng" dirty="0"/>
              <a:t>Authentication: </a:t>
            </a:r>
            <a:r>
              <a:rPr lang="en-US" sz="2400" dirty="0"/>
              <a:t>Set up username and password as well as a system such as two step verification to ensure when login in that it’s the correct authorization to get in. </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b="1" u="sng" dirty="0"/>
              <a:t>Authorization: </a:t>
            </a:r>
            <a:r>
              <a:rPr lang="en-US" sz="2400" dirty="0"/>
              <a:t>Setting up controls for a user and what they may have access to. </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b="1" u="sng" dirty="0"/>
              <a:t>Accounting: </a:t>
            </a:r>
            <a:r>
              <a:rPr lang="en-US" sz="2400" dirty="0"/>
              <a:t>Combine all of the above and to audit user logins and to ensure that the duration that is placed in is used for their login abilities only. </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3738282"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Our unit testing is continuously monitoring for errors to ensure security measures at placed in.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screenshot of a computer&#10;&#10;Description automatically generated">
            <a:extLst>
              <a:ext uri="{FF2B5EF4-FFF2-40B4-BE49-F238E27FC236}">
                <a16:creationId xmlns:a16="http://schemas.microsoft.com/office/drawing/2014/main" id="{723438AA-4360-8381-98B6-C76586224D5D}"/>
              </a:ext>
            </a:extLst>
          </p:cNvPr>
          <p:cNvPicPr>
            <a:picLocks noChangeAspect="1"/>
          </p:cNvPicPr>
          <p:nvPr/>
        </p:nvPicPr>
        <p:blipFill>
          <a:blip r:embed="rId5"/>
          <a:stretch>
            <a:fillRect/>
          </a:stretch>
        </p:blipFill>
        <p:spPr>
          <a:xfrm>
            <a:off x="4680266" y="1747614"/>
            <a:ext cx="7099357" cy="4002671"/>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4866</TotalTime>
  <Words>1441</Words>
  <Application>Microsoft Office PowerPoint</Application>
  <PresentationFormat>Widescreen</PresentationFormat>
  <Paragraphs>164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Calibri</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Katelin Kaneen</cp:lastModifiedBy>
  <cp:revision>14</cp:revision>
  <dcterms:created xsi:type="dcterms:W3CDTF">2020-08-19T17:59:24Z</dcterms:created>
  <dcterms:modified xsi:type="dcterms:W3CDTF">2023-08-14T03:26:10Z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