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3"/>
  </p:notesMasterIdLst>
  <p:sldIdLst>
    <p:sldId id="295" r:id="rId2"/>
    <p:sldId id="380" r:id="rId3"/>
    <p:sldId id="537" r:id="rId4"/>
    <p:sldId id="538" r:id="rId5"/>
    <p:sldId id="539" r:id="rId6"/>
    <p:sldId id="540" r:id="rId7"/>
    <p:sldId id="551" r:id="rId8"/>
    <p:sldId id="541" r:id="rId9"/>
    <p:sldId id="552" r:id="rId10"/>
    <p:sldId id="542" r:id="rId11"/>
    <p:sldId id="553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4" r:id="rId20"/>
    <p:sldId id="550" r:id="rId21"/>
    <p:sldId id="268" r:id="rId22"/>
  </p:sldIdLst>
  <p:sldSz cx="12192000" cy="6858000"/>
  <p:notesSz cx="6858000" cy="9144000"/>
  <p:embeddedFontLst>
    <p:embeddedFont>
      <p:font typeface="Catamaran Light" panose="020B0600000101010101" charset="0"/>
      <p:regular r:id="rId24"/>
      <p:bold r:id="rId25"/>
    </p:embeddedFont>
    <p:embeddedFont>
      <p:font typeface="Helvetica73-Extended" panose="020B0800000000000000" pitchFamily="34" charset="0"/>
      <p:bold r:id="rId26"/>
    </p:embeddedFont>
    <p:embeddedFont>
      <p:font typeface="HY견고딕" panose="02030600000101010101" pitchFamily="18" charset="-127"/>
      <p:regular r:id="rId27"/>
    </p:embeddedFont>
    <p:embeddedFont>
      <p:font typeface="Livvic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나눔고딕" panose="020D0604000000000000" pitchFamily="50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64352" autoAdjust="0"/>
  </p:normalViewPr>
  <p:slideViewPr>
    <p:cSldViewPr snapToGrid="0">
      <p:cViewPr varScale="1">
        <p:scale>
          <a:sx n="74" d="100"/>
          <a:sy n="74" d="100"/>
        </p:scale>
        <p:origin x="256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5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83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1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5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47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70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1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65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43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7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0B6C029-F437-561C-D822-B68D710B64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8AD6454-68D7-CD53-4062-CB0ECD57DA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74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91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4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7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3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6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85C0-1FFE-42F7-BC80-8FC60BB0ED2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8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B1C6A-70C7-A902-4B0E-A44A2940C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1" y="0"/>
            <a:ext cx="12165578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2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C5007C72-9888-30B1-A048-479813196EE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02684" y="93663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6191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54" r:id="rId3"/>
    <p:sldLayoutId id="2147483670" r:id="rId4"/>
    <p:sldLayoutId id="2147483683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08.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테이블과 뷰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CBE55770-7B1E-F18D-F64C-25AD1B17DF5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428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무결성 위한 제약 조건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UNIQUE </a:t>
            </a:r>
            <a:r>
              <a:rPr lang="ko-KR" altLang="en-US" sz="1400" dirty="0">
                <a:latin typeface="+mn-ea"/>
                <a:ea typeface="+mn-ea"/>
              </a:rPr>
              <a:t>제약 조건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‘중복되지 않는 유일한 </a:t>
            </a:r>
            <a:r>
              <a:rPr lang="ko-KR" altLang="en-US" sz="1400" dirty="0" err="1">
                <a:latin typeface="+mn-ea"/>
                <a:ea typeface="+mn-ea"/>
              </a:rPr>
              <a:t>값’을</a:t>
            </a:r>
            <a:r>
              <a:rPr lang="ko-KR" altLang="en-US" sz="1400" dirty="0">
                <a:latin typeface="+mn-ea"/>
                <a:ea typeface="+mn-ea"/>
              </a:rPr>
              <a:t> 입력해야 하는 조건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PRIMARY KEY</a:t>
            </a:r>
            <a:r>
              <a:rPr lang="ko-KR" altLang="en-US" sz="1400" dirty="0">
                <a:latin typeface="+mn-ea"/>
                <a:ea typeface="+mn-ea"/>
              </a:rPr>
              <a:t>와 거의 비슷하며 차이점은 </a:t>
            </a:r>
            <a:r>
              <a:rPr lang="en-US" altLang="ko-KR" sz="1400" dirty="0">
                <a:latin typeface="+mn-ea"/>
                <a:ea typeface="+mn-ea"/>
              </a:rPr>
              <a:t>UNIQUE</a:t>
            </a:r>
            <a:r>
              <a:rPr lang="ko-KR" altLang="en-US" sz="1400" dirty="0">
                <a:latin typeface="+mn-ea"/>
                <a:ea typeface="+mn-ea"/>
              </a:rPr>
              <a:t>는 </a:t>
            </a:r>
            <a:r>
              <a:rPr lang="en-US" altLang="ko-KR" sz="1400" dirty="0">
                <a:latin typeface="+mn-ea"/>
                <a:ea typeface="+mn-ea"/>
              </a:rPr>
              <a:t>NULL </a:t>
            </a:r>
            <a:r>
              <a:rPr lang="ko-KR" altLang="en-US" sz="1400" dirty="0">
                <a:latin typeface="+mn-ea"/>
                <a:ea typeface="+mn-ea"/>
              </a:rPr>
              <a:t>값 허용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NULL</a:t>
            </a:r>
            <a:r>
              <a:rPr lang="ko-KR" altLang="en-US" sz="1400" dirty="0">
                <a:latin typeface="+mn-ea"/>
                <a:ea typeface="+mn-ea"/>
              </a:rPr>
              <a:t>은 여러 개가 입력되어도 상관 없음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회원 테이블의 예를 든다면 주로 </a:t>
            </a:r>
            <a:r>
              <a:rPr lang="en-US" altLang="ko-KR" sz="1400" dirty="0">
                <a:latin typeface="+mn-ea"/>
                <a:ea typeface="+mn-ea"/>
              </a:rPr>
              <a:t>Email </a:t>
            </a:r>
            <a:r>
              <a:rPr lang="ko-KR" altLang="en-US" sz="1400" dirty="0">
                <a:latin typeface="+mn-ea"/>
                <a:ea typeface="+mn-ea"/>
              </a:rPr>
              <a:t>주소 </a:t>
            </a:r>
            <a:r>
              <a:rPr lang="en-US" altLang="ko-KR" sz="1400" dirty="0">
                <a:latin typeface="+mn-ea"/>
                <a:ea typeface="+mn-ea"/>
              </a:rPr>
              <a:t>Unique</a:t>
            </a:r>
            <a:r>
              <a:rPr lang="ko-KR" altLang="en-US" sz="1400" dirty="0">
                <a:latin typeface="+mn-ea"/>
                <a:ea typeface="+mn-ea"/>
              </a:rPr>
              <a:t>로 설정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CADF1D-3C88-2F9E-FB46-FCB34AC0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3910348"/>
            <a:ext cx="7181850" cy="2095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1A0EEF-428A-F527-4E50-A721A1414697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CBE55770-7B1E-F18D-F64C-25AD1B17DF5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24248" y="93186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무결성 위한 제약 조건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CHECK </a:t>
            </a:r>
            <a:r>
              <a:rPr lang="ko-KR" altLang="en-US" sz="1400" dirty="0">
                <a:latin typeface="+mn-ea"/>
                <a:ea typeface="+mn-ea"/>
              </a:rPr>
              <a:t>제약 조건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입력데이터 점검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0BDCC-A75A-F8D8-84BF-6B51545C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2498725"/>
            <a:ext cx="7143750" cy="25812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F51206-55CE-1863-1835-E708BC496EAA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35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412B6458-A9D0-2F12-5566-A57DED960C1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무결성 위한 제약 조건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DEFAULT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정의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값 입력하지 않았을 때 자동으로 입력되는 기본 값 정의하는 방법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값 허용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값을 허용하려면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NULL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허용하지 않으려면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NOT NULL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PRIMARY KEY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가 설정된 열에는 생략하면 자동으로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NOT NULL</a:t>
            </a:r>
          </a:p>
          <a:p>
            <a:pPr lvl="1">
              <a:lnSpc>
                <a:spcPct val="150000"/>
              </a:lnSpc>
            </a:pP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CE947F-FE58-0425-E614-93ADFE156D6A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98266ADA-6D97-D056-9878-93D04A199CA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9702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테이블 압축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MySQL 5.0</a:t>
            </a:r>
            <a:r>
              <a:rPr lang="ko-KR" altLang="en-US" sz="1400" dirty="0">
                <a:latin typeface="+mn-ea"/>
                <a:ea typeface="+mn-ea"/>
              </a:rPr>
              <a:t>부터 자체적으로 테이블 압축 기능 제공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압축 기능은 대용량 테이블의 공간 절약하는 효과</a:t>
            </a:r>
            <a:endParaRPr lang="en-US" altLang="ko-KR" sz="1400" dirty="0">
              <a:latin typeface="+mn-ea"/>
              <a:ea typeface="+mn-ea"/>
            </a:endParaRPr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654AAB-B22E-7611-3AA9-7927B430E657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AA11A84D-B388-6C51-E9A9-32F2F85809F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임시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테이블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잠깐 사용되는 테이블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CREATE </a:t>
            </a:r>
            <a:r>
              <a:rPr lang="en-US" altLang="ko-KR" sz="1400" b="1" dirty="0">
                <a:latin typeface="+mn-ea"/>
                <a:ea typeface="+mn-ea"/>
              </a:rPr>
              <a:t>TEMPORARY TABLE </a:t>
            </a:r>
            <a:r>
              <a:rPr lang="en-US" altLang="ko-KR" sz="1400" dirty="0">
                <a:latin typeface="+mn-ea"/>
                <a:ea typeface="+mn-ea"/>
              </a:rPr>
              <a:t>[IF NOT EXISTS] </a:t>
            </a:r>
            <a:r>
              <a:rPr lang="ko-KR" altLang="en-US" sz="1400" dirty="0">
                <a:latin typeface="+mn-ea"/>
                <a:ea typeface="+mn-ea"/>
              </a:rPr>
              <a:t>테이블이름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세션</a:t>
            </a:r>
            <a:r>
              <a:rPr lang="en-US" altLang="ko-KR" sz="1400" dirty="0">
                <a:latin typeface="+mn-ea"/>
                <a:ea typeface="+mn-ea"/>
              </a:rPr>
              <a:t>Session </a:t>
            </a:r>
            <a:r>
              <a:rPr lang="ko-KR" altLang="en-US" sz="1400" dirty="0">
                <a:latin typeface="+mn-ea"/>
                <a:ea typeface="+mn-ea"/>
              </a:rPr>
              <a:t>내에서만 존재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세션이 닫히면 자동 삭제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생성한 클라이언트에서만 접근 가능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다른 클라이언트에는 접근 불가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임시 테이블 삭제 시점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사용자가 </a:t>
            </a:r>
            <a:r>
              <a:rPr lang="en-US" altLang="ko-KR" sz="1400" dirty="0">
                <a:latin typeface="+mn-ea"/>
                <a:ea typeface="+mn-ea"/>
              </a:rPr>
              <a:t>DROP TABLE</a:t>
            </a:r>
            <a:r>
              <a:rPr lang="ko-KR" altLang="en-US" sz="1400" dirty="0">
                <a:latin typeface="+mn-ea"/>
                <a:ea typeface="+mn-ea"/>
              </a:rPr>
              <a:t>로 직접 삭제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를 종료하거나 </a:t>
            </a:r>
            <a:r>
              <a:rPr lang="en-US" altLang="ko-KR" sz="1400" dirty="0" err="1">
                <a:latin typeface="+mn-ea"/>
                <a:ea typeface="+mn-ea"/>
              </a:rPr>
              <a:t>mysql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클라이언트를 종료하면 삭제됨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MySQL </a:t>
            </a:r>
            <a:r>
              <a:rPr lang="ko-KR" altLang="en-US" sz="1400" dirty="0">
                <a:latin typeface="+mn-ea"/>
                <a:ea typeface="+mn-ea"/>
              </a:rPr>
              <a:t>서비스가 </a:t>
            </a:r>
            <a:r>
              <a:rPr lang="ko-KR" altLang="en-US" sz="1400" dirty="0" err="1">
                <a:latin typeface="+mn-ea"/>
                <a:ea typeface="+mn-ea"/>
              </a:rPr>
              <a:t>재시작되면</a:t>
            </a:r>
            <a:r>
              <a:rPr lang="ko-KR" altLang="en-US" sz="1400" dirty="0">
                <a:latin typeface="+mn-ea"/>
                <a:ea typeface="+mn-ea"/>
              </a:rPr>
              <a:t> 삭제됨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685139-3534-F642-48F3-FDC14C75B14B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0DD4533C-8656-8470-6B1B-0D5F69EFD25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테이블 삭제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DROP TABLE </a:t>
            </a:r>
            <a:r>
              <a:rPr lang="ko-KR" altLang="en-US" sz="1400" dirty="0">
                <a:latin typeface="+mn-ea"/>
                <a:ea typeface="+mn-ea"/>
              </a:rPr>
              <a:t>테이블이름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외래 키 제약 조건의 기준 테이블은 삭제할 수가 없음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먼저 외래 키가 생성된 외래 키 테이블을 삭제해야 함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동시에 여러 테이블 삭제도 가능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D480CA-8A1D-EDC1-F4CE-704DD1B51FAF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FD79BA-59A4-380F-C95C-6506B19E348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85611" y="852152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1400" dirty="0">
                <a:latin typeface="+mn-ea"/>
                <a:ea typeface="+mn-ea"/>
              </a:rPr>
              <a:t>테이블 수정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sz="1400" dirty="0">
                <a:latin typeface="+mn-ea"/>
                <a:ea typeface="+mn-ea"/>
              </a:rPr>
              <a:t>ALTER TABLE</a:t>
            </a:r>
            <a:r>
              <a:rPr lang="ko-KR" altLang="en-US" sz="1400" dirty="0">
                <a:latin typeface="+mn-ea"/>
                <a:ea typeface="+mn-ea"/>
              </a:rPr>
              <a:t>문 사용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열의 추가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  <a:buFont typeface="Arial" charset="0"/>
              <a:buChar char="–"/>
              <a:defRPr/>
            </a:pPr>
            <a:r>
              <a:rPr lang="ko-KR" altLang="en-US" sz="1400" dirty="0">
                <a:latin typeface="+mn-ea"/>
                <a:ea typeface="+mn-ea"/>
              </a:rPr>
              <a:t>기본적으로 가장 뒤에 추가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  <a:buFont typeface="Arial" charset="0"/>
              <a:buChar char="–"/>
              <a:defRPr/>
            </a:pPr>
            <a:r>
              <a:rPr lang="ko-KR" altLang="en-US" sz="1400" dirty="0">
                <a:latin typeface="+mn-ea"/>
                <a:ea typeface="+mn-ea"/>
              </a:rPr>
              <a:t>순서를 지정하려면 제일 뒤에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FIRST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또는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AFTER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열이름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  지정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>
              <a:lnSpc>
                <a:spcPct val="150000"/>
              </a:lnSpc>
              <a:buFont typeface="Arial" charset="0"/>
              <a:buChar char="–"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  <a:buFont typeface="Arial" charset="0"/>
              <a:buChar char="–"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marL="1524000" lvl="3" indent="0">
              <a:lnSpc>
                <a:spcPct val="150000"/>
              </a:lnSpc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열의 삭제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US" altLang="ko-KR" sz="1400" dirty="0">
                <a:latin typeface="+mn-ea"/>
                <a:ea typeface="+mn-ea"/>
              </a:rPr>
              <a:t>ALTER TABLE 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endParaRPr lang="en-US" altLang="ko-KR" sz="1400" dirty="0">
              <a:latin typeface="+mn-ea"/>
              <a:ea typeface="+mn-ea"/>
            </a:endParaRPr>
          </a:p>
          <a:p>
            <a:pPr marL="1371600" lvl="3" indent="0">
              <a:lnSpc>
                <a:spcPct val="150000"/>
              </a:lnSpc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	DROP COLUMN </a:t>
            </a:r>
            <a:r>
              <a:rPr lang="ko-KR" altLang="en-US" sz="1400" dirty="0">
                <a:latin typeface="+mn-ea"/>
                <a:ea typeface="+mn-ea"/>
              </a:rPr>
              <a:t>열 이름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0DD6E-7ED1-7362-CEBC-ACC2F219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72" y="3429000"/>
            <a:ext cx="7143750" cy="15716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4AD5729-D526-0EEA-87FA-29AE8782F53A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65FDF2-3926-9356-FF10-BC9EA359417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8338" y="852152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1400" dirty="0">
                <a:latin typeface="+mn-ea"/>
                <a:ea typeface="+mn-ea"/>
              </a:rPr>
              <a:t>테이블 수정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sz="1400" dirty="0">
                <a:latin typeface="+mn-ea"/>
                <a:ea typeface="+mn-ea"/>
              </a:rPr>
              <a:t>ALTER TABLE</a:t>
            </a:r>
            <a:r>
              <a:rPr lang="ko-KR" altLang="en-US" sz="1400" dirty="0">
                <a:latin typeface="+mn-ea"/>
                <a:ea typeface="+mn-ea"/>
              </a:rPr>
              <a:t>문 사용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열의 이름 및 데이터 형식 변경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US" altLang="ko-KR" sz="1400" dirty="0">
                <a:latin typeface="+mn-ea"/>
                <a:ea typeface="+mn-ea"/>
              </a:rPr>
              <a:t>ALTER TABLE 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endParaRPr lang="en-US" altLang="ko-KR" sz="1400" dirty="0">
              <a:latin typeface="+mn-ea"/>
              <a:ea typeface="+mn-ea"/>
            </a:endParaRPr>
          </a:p>
          <a:p>
            <a:pPr marL="1371600" lvl="3" indent="0">
              <a:lnSpc>
                <a:spcPct val="150000"/>
              </a:lnSpc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	CHANGE COLUMN name </a:t>
            </a:r>
            <a:r>
              <a:rPr lang="en-US" altLang="ko-KR" sz="1400" dirty="0" err="1">
                <a:latin typeface="+mn-ea"/>
                <a:ea typeface="+mn-ea"/>
              </a:rPr>
              <a:t>uName</a:t>
            </a:r>
            <a:r>
              <a:rPr lang="en-US" altLang="ko-KR" sz="1400" dirty="0">
                <a:latin typeface="+mn-ea"/>
                <a:ea typeface="+mn-ea"/>
              </a:rPr>
              <a:t> VARCHAR(20) NULL ;</a:t>
            </a:r>
          </a:p>
          <a:p>
            <a:pPr marL="1371600" lvl="3" indent="0">
              <a:lnSpc>
                <a:spcPct val="150000"/>
              </a:lnSpc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열의 제약 조건 추가 및 삭제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  <a:buFont typeface="Arial" charset="0"/>
              <a:buChar char="–"/>
              <a:defRPr/>
            </a:pPr>
            <a:r>
              <a:rPr lang="ko-KR" altLang="en-US" sz="1400" dirty="0">
                <a:latin typeface="+mn-ea"/>
                <a:ea typeface="+mn-ea"/>
              </a:rPr>
              <a:t>외래 키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연결 된 경우 외래 키부터 삭제 후 제약 조건 삭제 가능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US" altLang="ko-KR" sz="1400" dirty="0">
                <a:latin typeface="+mn-ea"/>
                <a:ea typeface="+mn-ea"/>
              </a:rPr>
              <a:t>ALTER TABLE 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endParaRPr lang="en-US" altLang="ko-KR" sz="1400" dirty="0">
              <a:latin typeface="+mn-ea"/>
              <a:ea typeface="+mn-ea"/>
            </a:endParaRPr>
          </a:p>
          <a:p>
            <a:pPr marL="1371600" lvl="3" indent="0">
              <a:lnSpc>
                <a:spcPct val="150000"/>
              </a:lnSpc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	DROP PRIMARY KEY;</a:t>
            </a:r>
          </a:p>
          <a:p>
            <a:pPr marL="1371600" lvl="3" indent="0">
              <a:lnSpc>
                <a:spcPct val="150000"/>
              </a:lnSpc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				</a:t>
            </a:r>
          </a:p>
          <a:p>
            <a:pPr marL="1371600" lvl="3" indent="0">
              <a:lnSpc>
                <a:spcPct val="150000"/>
              </a:lnSpc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lvl="2"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49A73EB-39A8-7C7C-5AD9-DEA4F37A8F73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EE151925-7FF6-1033-04F8-FA3DD1B2A19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뷰의 작성과 활용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일반 사용자 입장에서는 테이블과 동일하게 사용하는 개체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SELECT </a:t>
            </a:r>
            <a:r>
              <a:rPr lang="ko-KR" altLang="en-US" sz="1400" dirty="0">
                <a:latin typeface="+mn-ea"/>
                <a:ea typeface="+mn-ea"/>
              </a:rPr>
              <a:t>문의 결과처럼 테이블의 형태를 가진 경우 새로운 테이블로    접근 가능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뷰의 작동 방식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DEB08464-20CE-F2B8-4992-38C8B6D7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4343400"/>
            <a:ext cx="78009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C12D73-DBA5-83D8-BEFD-24A36ECD1FF4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8 . 2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EE151925-7FF6-1033-04F8-FA3DD1B2A19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4096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뷰의 작성과 활용 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FB5E15-9687-E9B3-52F7-BD6B433C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1676401"/>
            <a:ext cx="7181850" cy="1362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57C7BC-8CCA-3462-488D-384E47BD1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1" y="3200402"/>
            <a:ext cx="7134225" cy="6191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F06D1F-96C0-C99E-D72A-7796D9210A6B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8 . 2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뷰</a:t>
            </a:r>
          </a:p>
        </p:txBody>
      </p:sp>
    </p:spTree>
    <p:extLst>
      <p:ext uri="{BB962C8B-B14F-4D97-AF65-F5344CB8AC3E}">
        <p14:creationId xmlns:p14="http://schemas.microsoft.com/office/powerpoint/2010/main" val="256346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802201F4-1A96-6EE0-7212-1967BC3FBD9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21217" y="1003121"/>
            <a:ext cx="8567738" cy="54006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테이블의 생성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제약 조건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기본 키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외래 키 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테이블 압축과 효율성 및 임시 테이블의 활용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뷰의 개념과 장단점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48E8D926-DB6B-BA08-C8B6-9238BFEB690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1065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뷰의 작성과 활용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뷰의 장점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보안에 도움 </a:t>
            </a:r>
            <a:r>
              <a:rPr lang="en-US" altLang="ko-KR" sz="1400" dirty="0">
                <a:latin typeface="+mn-ea"/>
                <a:ea typeface="+mn-ea"/>
              </a:rPr>
              <a:t>– </a:t>
            </a:r>
            <a:r>
              <a:rPr lang="ko-KR" altLang="en-US" sz="1400" dirty="0">
                <a:latin typeface="+mn-ea"/>
                <a:ea typeface="+mn-ea"/>
              </a:rPr>
              <a:t>사용자가 중요한 정보에 바로 접근하지 못함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복잡한 쿼리 단순화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긴 쿼리를 뷰로 작성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뷰를 테이블처럼 사용 가능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FA5612-F461-3E4B-C9A6-BC676DB1453C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8 . 2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ABA36D0D-F6E9-660B-858F-13BE37CCBBD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테이블 만들기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MySQL Workbench</a:t>
            </a:r>
            <a:r>
              <a:rPr lang="ko-KR" altLang="en-US" sz="1400" dirty="0">
                <a:latin typeface="+mn-ea"/>
                <a:ea typeface="+mn-ea"/>
              </a:rPr>
              <a:t> 이용해 테이블 생성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베이스 모델링은 </a:t>
            </a:r>
            <a:r>
              <a:rPr lang="en-US" altLang="ko-KR" sz="1400" dirty="0">
                <a:latin typeface="+mn-ea"/>
                <a:ea typeface="+mn-ea"/>
              </a:rPr>
              <a:t>4</a:t>
            </a:r>
            <a:r>
              <a:rPr lang="ko-KR" altLang="en-US" sz="1400" dirty="0">
                <a:latin typeface="+mn-ea"/>
                <a:ea typeface="+mn-ea"/>
              </a:rPr>
              <a:t>장에서 학습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이번 장에서는 테이블 생성과 관리에 중점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오류 메시지 이해할 수 있어야 함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구매 테이블의 외래 키로 설정된 </a:t>
            </a:r>
            <a:r>
              <a:rPr lang="en-US" altLang="ko-KR" sz="1400" dirty="0" err="1">
                <a:latin typeface="+mn-ea"/>
                <a:ea typeface="+mn-ea"/>
              </a:rPr>
              <a:t>userid</a:t>
            </a:r>
            <a:r>
              <a:rPr lang="ko-KR" altLang="en-US" sz="1400" dirty="0">
                <a:latin typeface="+mn-ea"/>
                <a:ea typeface="+mn-ea"/>
              </a:rPr>
              <a:t>에 데이터가 입력되기 위해서는 입력될 값이 회원 테이블의 </a:t>
            </a:r>
            <a:r>
              <a:rPr lang="en-US" altLang="ko-KR" sz="1400" dirty="0" err="1">
                <a:latin typeface="+mn-ea"/>
                <a:ea typeface="+mn-ea"/>
              </a:rPr>
              <a:t>userid</a:t>
            </a:r>
            <a:r>
              <a:rPr lang="ko-KR" altLang="en-US" sz="1400" dirty="0">
                <a:latin typeface="+mn-ea"/>
                <a:ea typeface="+mn-ea"/>
              </a:rPr>
              <a:t>열에 존재해야 한다는 사항 이해 </a:t>
            </a:r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32AA7439-B16D-F1E0-97B6-E652858083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8564"/>
            <a:ext cx="11360150" cy="763588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8D8B08C0-CC7F-EF95-E543-8CE3077405C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3791" y="979309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테이블 만들기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b="1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로 테이블 생성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장에서 </a:t>
            </a:r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로 테이블 생성하는 것 학습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에서 직접 실행시키는 명령어와 작동을 이해한 다음 </a:t>
            </a:r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에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익숙해지는 것이 개념 이해와 관리에 효율적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Ex) FOREIGN KEY REFERENCES 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userID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4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 err="1">
                <a:latin typeface="+mn-ea"/>
                <a:ea typeface="+mn-ea"/>
              </a:rPr>
              <a:t>userTbl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테이블의 </a:t>
            </a:r>
            <a:r>
              <a:rPr lang="en-US" altLang="ko-KR" sz="1400" dirty="0" err="1">
                <a:latin typeface="+mn-ea"/>
                <a:ea typeface="+mn-ea"/>
              </a:rPr>
              <a:t>userID</a:t>
            </a:r>
            <a:r>
              <a:rPr lang="ko-KR" altLang="en-US" sz="1400" dirty="0">
                <a:latin typeface="+mn-ea"/>
                <a:ea typeface="+mn-ea"/>
              </a:rPr>
              <a:t>열과 외래 키관계를 맺어라’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3FADDE-C457-C17B-1300-48D36ACC1028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CF54FF9A-4CB5-2C20-4E12-A8D1BC99C26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제약 조건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제약 조건 </a:t>
            </a:r>
            <a:r>
              <a:rPr lang="en-US" altLang="ko-KR" sz="1400" dirty="0">
                <a:latin typeface="+mn-ea"/>
                <a:ea typeface="+mn-ea"/>
              </a:rPr>
              <a:t>(Constraint) </a:t>
            </a:r>
            <a:r>
              <a:rPr lang="ko-KR" altLang="en-US" sz="1400" dirty="0">
                <a:latin typeface="+mn-ea"/>
                <a:ea typeface="+mn-ea"/>
              </a:rPr>
              <a:t>이란</a:t>
            </a:r>
            <a:r>
              <a:rPr lang="en-US" altLang="ko-KR" sz="1400" dirty="0">
                <a:latin typeface="+mn-ea"/>
                <a:ea typeface="+mn-ea"/>
              </a:rPr>
              <a:t>?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데이터의 무결성을 지키기 위한 제한된 조건 의미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특정 데이터를 입력할 때 어떠한 조건을 만족했을 때에 입력되도록 제약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동일한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주문등록 번호로 회원 중복 가입하지 못함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 무결성을 위한 제약조건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PRIMARY KEY </a:t>
            </a:r>
            <a:r>
              <a:rPr lang="ko-KR" altLang="en-US" sz="1400" dirty="0">
                <a:latin typeface="+mn-ea"/>
                <a:ea typeface="+mn-ea"/>
              </a:rPr>
              <a:t>제약 조건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FOREIGN KEY </a:t>
            </a:r>
            <a:r>
              <a:rPr lang="ko-KR" altLang="en-US" sz="1400" dirty="0">
                <a:latin typeface="+mn-ea"/>
                <a:ea typeface="+mn-ea"/>
              </a:rPr>
              <a:t>제약 조건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UNIQUE </a:t>
            </a:r>
            <a:r>
              <a:rPr lang="ko-KR" altLang="en-US" sz="1400" dirty="0">
                <a:latin typeface="+mn-ea"/>
                <a:ea typeface="+mn-ea"/>
              </a:rPr>
              <a:t>제약 조건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CHECK</a:t>
            </a:r>
            <a:r>
              <a:rPr lang="ko-KR" altLang="en-US" sz="1400" dirty="0">
                <a:latin typeface="+mn-ea"/>
                <a:ea typeface="+mn-ea"/>
              </a:rPr>
              <a:t> 제약조건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DEFAULT </a:t>
            </a:r>
            <a:r>
              <a:rPr lang="ko-KR" altLang="en-US" sz="1400" dirty="0">
                <a:latin typeface="+mn-ea"/>
                <a:ea typeface="+mn-ea"/>
              </a:rPr>
              <a:t>정의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NULL </a:t>
            </a:r>
            <a:r>
              <a:rPr lang="ko-KR" altLang="en-US" sz="1400" dirty="0">
                <a:latin typeface="+mn-ea"/>
                <a:ea typeface="+mn-ea"/>
              </a:rPr>
              <a:t>값 허용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0DB56-A9DD-179C-65EC-6D549BD406F8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916DA0D9-19C0-D5B5-92D9-842316ED322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28034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무결성 위한 제약 조건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PRIMARY KEY </a:t>
            </a:r>
            <a:r>
              <a:rPr lang="ko-KR" altLang="en-US" sz="1400" dirty="0">
                <a:latin typeface="+mn-ea"/>
                <a:ea typeface="+mn-ea"/>
              </a:rPr>
              <a:t>제약 조건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‘기본 키</a:t>
            </a:r>
            <a:r>
              <a:rPr lang="en-US" altLang="ko-KR" sz="1400" dirty="0">
                <a:latin typeface="+mn-ea"/>
                <a:ea typeface="+mn-ea"/>
              </a:rPr>
              <a:t>Primary Key’  </a:t>
            </a:r>
            <a:r>
              <a:rPr lang="ko-KR" altLang="en-US" sz="1400" dirty="0">
                <a:latin typeface="+mn-ea"/>
                <a:ea typeface="+mn-ea"/>
              </a:rPr>
              <a:t>의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개념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테이블에 존재하는 많은 행의 데이터를 구분할 수 있는 식별자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중복되어서도 안되며 비어서도 안됨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회원 테이블의 회원 아이디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학생 테이블의 학번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기본 키로 생성한 것은 자동으로 클러스터형 인덱스 생성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테이블에서는 기본 키를 하나 이상의 열에 설정 가능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기본 키 생성 방법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896BD672-9D66-5738-082D-6E11E5A4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914900"/>
            <a:ext cx="798195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65311B-E2E2-DA3C-6F01-8A0C8ECA27C0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916DA0D9-19C0-D5B5-92D9-842316ED322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1065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무결성 위한 제약 조건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PRIMARY KEY </a:t>
            </a:r>
            <a:r>
              <a:rPr lang="ko-KR" altLang="en-US" sz="1400" dirty="0">
                <a:latin typeface="+mn-ea"/>
                <a:ea typeface="+mn-ea"/>
              </a:rPr>
              <a:t>제약 조건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0998A2-6C57-B7BD-2FDE-4715494D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2209801"/>
            <a:ext cx="7105650" cy="2047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5F43A3-77E4-DD2C-A582-FE79009B07C8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82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07276639-7A7C-5C8B-5143-B08F33E006D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3944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무결성 위한 제약 조건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외래 키 제약 조건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두 테이블 사이의 관계 선언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데이터의 무결성을 보장해 주는 역할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외래 키 관계를 설정하면 하나의 테이블이 다른 테이블에 의존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E8498E-59A1-4872-B37C-AF0816D6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8" y="3536950"/>
            <a:ext cx="7134225" cy="3238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2E7E2B-71B5-43C8-2E06-CC44A1E34978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07276639-7A7C-5C8B-5143-B08F33E006D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3944" y="8521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무결성 위한 제약 조건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외래 키 제약 조건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설정된 외래 키 제약 조건은 </a:t>
            </a:r>
            <a:r>
              <a:rPr lang="en-US" altLang="ko-KR" sz="1400" dirty="0">
                <a:latin typeface="+mn-ea"/>
                <a:ea typeface="+mn-ea"/>
              </a:rPr>
              <a:t>SHOW INDEX FROM </a:t>
            </a:r>
            <a:r>
              <a:rPr lang="en-US" altLang="ko-KR" sz="1400" dirty="0" err="1">
                <a:latin typeface="+mn-ea"/>
                <a:ea typeface="+mn-ea"/>
              </a:rPr>
              <a:t>buyTbl</a:t>
            </a:r>
            <a:r>
              <a:rPr lang="ko-KR" altLang="en-US" sz="1400" dirty="0">
                <a:latin typeface="+mn-ea"/>
                <a:ea typeface="+mn-ea"/>
              </a:rPr>
              <a:t>문으로 확인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ON DELETE CASCADE /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ON UPDATE CASCADE</a:t>
            </a: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기준 테이블의 데이터가 변경되었을 때 외래 키 테이블도 자동으로 적용되도록 설정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911C9-EE9A-328A-83FA-F50D42826478}"/>
              </a:ext>
            </a:extLst>
          </p:cNvPr>
          <p:cNvSpPr txBox="1">
            <a:spLocks/>
          </p:cNvSpPr>
          <p:nvPr/>
        </p:nvSpPr>
        <p:spPr>
          <a:xfrm>
            <a:off x="0" y="8856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8 . 1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001879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7162</TotalTime>
  <Words>738</Words>
  <Application>Microsoft Office PowerPoint</Application>
  <PresentationFormat>와이드스크린</PresentationFormat>
  <Paragraphs>157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나눔고딕</vt:lpstr>
      <vt:lpstr>맑은 고딕</vt:lpstr>
      <vt:lpstr>Roboto</vt:lpstr>
      <vt:lpstr>Livvic</vt:lpstr>
      <vt:lpstr>Catamaran Light</vt:lpstr>
      <vt:lpstr>HY견고딕</vt:lpstr>
      <vt:lpstr>Arial</vt:lpstr>
      <vt:lpstr>Helvetica73-Extended</vt:lpstr>
      <vt:lpstr>Wingdings</vt:lpstr>
      <vt:lpstr>Engineering Project Proposal by Slidesgo</vt:lpstr>
      <vt:lpstr>PowerPoint 프레젠테이션</vt:lpstr>
      <vt:lpstr>PowerPoint 프레젠테이션</vt:lpstr>
      <vt:lpstr>8 . 1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103</cp:revision>
  <dcterms:modified xsi:type="dcterms:W3CDTF">2023-11-29T04:27:39Z</dcterms:modified>
</cp:coreProperties>
</file>