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9"/>
  </p:notesMasterIdLst>
  <p:sldIdLst>
    <p:sldId id="295" r:id="rId2"/>
    <p:sldId id="380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56" r:id="rId11"/>
    <p:sldId id="557" r:id="rId12"/>
    <p:sldId id="544" r:id="rId13"/>
    <p:sldId id="545" r:id="rId14"/>
    <p:sldId id="546" r:id="rId15"/>
    <p:sldId id="547" r:id="rId16"/>
    <p:sldId id="548" r:id="rId17"/>
    <p:sldId id="268" r:id="rId18"/>
  </p:sldIdLst>
  <p:sldSz cx="12192000" cy="6858000"/>
  <p:notesSz cx="6858000" cy="9144000"/>
  <p:embeddedFontLst>
    <p:embeddedFont>
      <p:font typeface="Catamaran Light" panose="020B0600000101010101" charset="0"/>
      <p:regular r:id="rId20"/>
      <p:bold r:id="rId21"/>
    </p:embeddedFont>
    <p:embeddedFont>
      <p:font typeface="Helvetica73-Extended" panose="020B0800000000000000" pitchFamily="34" charset="0"/>
      <p:bold r:id="rId22"/>
    </p:embeddedFont>
    <p:embeddedFont>
      <p:font typeface="HY견고딕" panose="02030600000101010101" pitchFamily="18" charset="-127"/>
      <p:regular r:id="rId23"/>
    </p:embeddedFont>
    <p:embeddedFont>
      <p:font typeface="Livvic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나눔고딕" panose="020D0604000000000000" pitchFamily="50" charset="-127"/>
      <p:regular r:id="rId32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826A"/>
    <a:srgbClr val="908269"/>
    <a:srgbClr val="7F8C92"/>
    <a:srgbClr val="BEEBFD"/>
    <a:srgbClr val="82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21" autoAdjust="0"/>
    <p:restoredTop sz="64352" autoAdjust="0"/>
  </p:normalViewPr>
  <p:slideViewPr>
    <p:cSldViewPr snapToGrid="0">
      <p:cViewPr varScale="1">
        <p:scale>
          <a:sx n="74" d="100"/>
          <a:sy n="74" d="100"/>
        </p:scale>
        <p:origin x="19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B4F512-555F-4AB0-8C19-7DDE4A605FC1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68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B4F512-555F-4AB0-8C19-7DDE4A605FC1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50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B4F512-555F-4AB0-8C19-7DDE4A605FC1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074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B4F512-555F-4AB0-8C19-7DDE4A605FC1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79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B4F512-555F-4AB0-8C19-7DDE4A605FC1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63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B4F512-555F-4AB0-8C19-7DDE4A605FC1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64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B4F512-555F-4AB0-8C19-7DDE4A605FC1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74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3A2E91F-6582-9E7D-0F63-89BD53FF80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DD7540D-E1BB-B943-7A42-B8E1D0E4D9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5A1AF4F3-09A3-D9CA-F80F-E3B5D632C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21CAE16-6328-FB0E-6948-D2A39B6A6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0344E5C4-CB28-BBCF-E1BF-DE23424F6E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3B8E1373-A874-44FE-A107-F47B0416B06A}" type="slidenum">
              <a:rPr kumimoji="0" lang="ko-KR" altLang="en-US" sz="1200"/>
              <a:pPr/>
              <a:t>3</a:t>
            </a:fld>
            <a:endParaRPr kumimoji="0" lang="ko-KR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C40D92AF-8AC7-C65B-E999-E494C4F9AD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EC5C6267-1269-2B73-45DA-98C801D64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248EE364-83AE-2030-7D25-F5F2E65E1B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EC1C43C4-5630-47C9-AF68-0CCAAAFE5CA2}" type="slidenum">
              <a:rPr kumimoji="0" lang="ko-KR" altLang="en-US" sz="1200"/>
              <a:pPr/>
              <a:t>4</a:t>
            </a:fld>
            <a:endParaRPr kumimoji="0" lang="ko-KR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6ABE5DDA-8C5A-8D1C-8A28-F903C7787D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1CC69C28-C12F-BE5F-A8DB-4CC9EFB247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AB2403F7-F47B-3FA7-093B-877D4FC435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F2D4F7E3-4417-4D92-9317-70FCC2B54E11}" type="slidenum">
              <a:rPr kumimoji="0" lang="ko-KR" altLang="en-US" sz="1200"/>
              <a:pPr/>
              <a:t>5</a:t>
            </a:fld>
            <a:endParaRPr kumimoji="0" lang="ko-KR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543C7A3E-57DD-BB1A-3E7C-80F45853A0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84473FB3-2E28-C92A-A4CF-82E3A8E41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EFD3F441-8FBE-B0BE-BDDB-488E437EE4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8E8DB703-1FFC-4D54-A29C-A087678F5688}" type="slidenum">
              <a:rPr kumimoji="0" lang="ko-KR" altLang="en-US" sz="1200"/>
              <a:pPr/>
              <a:t>6</a:t>
            </a:fld>
            <a:endParaRPr kumimoji="0" lang="ko-KR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B4F512-555F-4AB0-8C19-7DDE4A605FC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5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B4F512-555F-4AB0-8C19-7DDE4A605FC1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70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B4F512-555F-4AB0-8C19-7DDE4A605FC1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9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0B1C6A-70C7-A902-4B0E-A44A2940CA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11" y="0"/>
            <a:ext cx="12165578" cy="6858000"/>
          </a:xfrm>
          <a:prstGeom prst="rect">
            <a:avLst/>
          </a:prstGeom>
        </p:spPr>
      </p:pic>
      <p:sp>
        <p:nvSpPr>
          <p:cNvPr id="2" name="Google Shape;212;p31">
            <a:extLst>
              <a:ext uri="{FF2B5EF4-FFF2-40B4-BE49-F238E27FC236}">
                <a16:creationId xmlns:a16="http://schemas.microsoft.com/office/drawing/2014/main" id="{480E90D0-EF1F-9B61-5613-963B5449BC21}"/>
              </a:ext>
            </a:extLst>
          </p:cNvPr>
          <p:cNvSpPr/>
          <p:nvPr userDrawn="1"/>
        </p:nvSpPr>
        <p:spPr>
          <a:xfrm rot="-5400000">
            <a:off x="4610034" y="-681056"/>
            <a:ext cx="2971932" cy="11323606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82CF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0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0FD9ADD0-7DF2-58A1-A13A-73995989BE7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02684" y="93663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351248" y="1016727"/>
            <a:ext cx="11424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80256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61" r:id="rId2"/>
    <p:sldLayoutId id="2147483654" r:id="rId3"/>
    <p:sldLayoutId id="2147483670" r:id="rId4"/>
    <p:sldLayoutId id="2147483683" r:id="rId5"/>
    <p:sldLayoutId id="214748368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2027835" y="44894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09.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인덱스</a:t>
            </a:r>
            <a:endParaRPr lang="en-US" altLang="ko-KR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04DC54BB-FA0F-5879-5F87-DC5DBCCA5AA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10007" y="918156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페이지 분할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F7AB013-641E-3CAE-3F03-71DB0C22F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09" y="1584830"/>
            <a:ext cx="4124189" cy="225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33C6807-FF23-E6B0-9C34-57CBAE0197EB}"/>
              </a:ext>
            </a:extLst>
          </p:cNvPr>
          <p:cNvSpPr/>
          <p:nvPr/>
        </p:nvSpPr>
        <p:spPr>
          <a:xfrm>
            <a:off x="4681796" y="4490824"/>
            <a:ext cx="371611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76639A-68F5-9243-DB32-AC7E40BAD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302" y="3262893"/>
            <a:ext cx="4370600" cy="33702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348A11B-0C52-DCC0-6681-BBD503A46B9D}"/>
              </a:ext>
            </a:extLst>
          </p:cNvPr>
          <p:cNvSpPr txBox="1">
            <a:spLocks/>
          </p:cNvSpPr>
          <p:nvPr/>
        </p:nvSpPr>
        <p:spPr>
          <a:xfrm>
            <a:off x="0" y="81566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9 . 3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인덱스의 내부 작동</a:t>
            </a:r>
          </a:p>
        </p:txBody>
      </p:sp>
    </p:spTree>
    <p:extLst>
      <p:ext uri="{BB962C8B-B14F-4D97-AF65-F5344CB8AC3E}">
        <p14:creationId xmlns:p14="http://schemas.microsoft.com/office/powerpoint/2010/main" val="291865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04DC54BB-FA0F-5879-5F87-DC5DBCCA5AA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76412" y="845154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페이지 분할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33C6807-FF23-E6B0-9C34-57CBAE0197EB}"/>
              </a:ext>
            </a:extLst>
          </p:cNvPr>
          <p:cNvSpPr/>
          <p:nvPr/>
        </p:nvSpPr>
        <p:spPr>
          <a:xfrm>
            <a:off x="4648201" y="5105400"/>
            <a:ext cx="371611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76639A-68F5-9243-DB32-AC7E40BAD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19" y="1447801"/>
            <a:ext cx="4370600" cy="33702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367588D-2371-43C2-F4A6-EFA3AEBCB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609" y="4187150"/>
            <a:ext cx="4957762" cy="26975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29B6673-0C79-75A1-68E4-C4304F179103}"/>
              </a:ext>
            </a:extLst>
          </p:cNvPr>
          <p:cNvSpPr txBox="1">
            <a:spLocks/>
          </p:cNvSpPr>
          <p:nvPr/>
        </p:nvSpPr>
        <p:spPr>
          <a:xfrm>
            <a:off x="0" y="81566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9 . 3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인덱스의 내부 작동</a:t>
            </a:r>
          </a:p>
        </p:txBody>
      </p:sp>
    </p:spTree>
    <p:extLst>
      <p:ext uri="{BB962C8B-B14F-4D97-AF65-F5344CB8AC3E}">
        <p14:creationId xmlns:p14="http://schemas.microsoft.com/office/powerpoint/2010/main" val="274854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3EF685E2-52B2-871F-F94F-684870BBFA7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42950" y="845154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클러스터형 인덱스와 보조 인덱스의 구조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`</a:t>
            </a:r>
            <a:r>
              <a:rPr lang="ko-KR" altLang="en-US" sz="1400" dirty="0">
                <a:latin typeface="+mn-ea"/>
                <a:ea typeface="+mn-ea"/>
              </a:rPr>
              <a:t>인덱스 없는 테이블의 예시</a:t>
            </a: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A84E1404-8A2D-4D82-6D7E-E1E5291B0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63" y="4114801"/>
            <a:ext cx="67246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5A6B17-A0FA-90B6-37DD-93627CE95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50" y="2546872"/>
            <a:ext cx="2019300" cy="904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04A26B-F11F-0812-F752-6445A8249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176" y="3657600"/>
            <a:ext cx="1295400" cy="24860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8A4CAA-167D-C22E-4A04-D3B96E1F84F7}"/>
              </a:ext>
            </a:extLst>
          </p:cNvPr>
          <p:cNvSpPr txBox="1">
            <a:spLocks/>
          </p:cNvSpPr>
          <p:nvPr/>
        </p:nvSpPr>
        <p:spPr>
          <a:xfrm>
            <a:off x="0" y="81566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9 . 3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인덱스의 내부 작동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>
            <a:extLst>
              <a:ext uri="{FF2B5EF4-FFF2-40B4-BE49-F238E27FC236}">
                <a16:creationId xmlns:a16="http://schemas.microsoft.com/office/drawing/2014/main" id="{44C53E0B-564C-A00D-1D45-612E3C4AFDA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09600" y="875497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클러스터형 인덱스와 보조 인덱스의 구조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클러스터형 인덱스 구성한 테이블 구조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D8496F57-A913-8F7C-F091-8B18A3AFD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56541"/>
            <a:ext cx="6686550" cy="369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8FE358-4999-7119-3ABE-7D0338B08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861166"/>
            <a:ext cx="7162800" cy="10953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831E7E8-D845-1769-7231-5FBB01AB16F6}"/>
              </a:ext>
            </a:extLst>
          </p:cNvPr>
          <p:cNvSpPr txBox="1">
            <a:spLocks/>
          </p:cNvSpPr>
          <p:nvPr/>
        </p:nvSpPr>
        <p:spPr>
          <a:xfrm>
            <a:off x="0" y="81566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9 . 3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인덱스의 내부 작동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>
            <a:extLst>
              <a:ext uri="{FF2B5EF4-FFF2-40B4-BE49-F238E27FC236}">
                <a16:creationId xmlns:a16="http://schemas.microsoft.com/office/drawing/2014/main" id="{12138D0A-6A04-4AC3-BC7D-86F782F0FB6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2428" y="91445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클러스터형 인덱스와 보조 인덱스의 구조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보조 인덱스 구성한 테이블 구조</a:t>
            </a:r>
            <a:endParaRPr lang="en-US" altLang="ko-KR" sz="1400" dirty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892C9178-2B02-7F53-D4C5-108C3797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744" y="3136206"/>
            <a:ext cx="3880513" cy="363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24708C-3D15-8D35-5F7B-F03527B15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500" y="1915166"/>
            <a:ext cx="7124700" cy="10953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9B4AE1F-96E7-26D8-5104-06882BDAA17E}"/>
              </a:ext>
            </a:extLst>
          </p:cNvPr>
          <p:cNvSpPr txBox="1">
            <a:spLocks/>
          </p:cNvSpPr>
          <p:nvPr/>
        </p:nvSpPr>
        <p:spPr>
          <a:xfrm>
            <a:off x="0" y="81566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9 . 3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인덱스의 내부 작동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>
            <a:extLst>
              <a:ext uri="{FF2B5EF4-FFF2-40B4-BE49-F238E27FC236}">
                <a16:creationId xmlns:a16="http://schemas.microsoft.com/office/drawing/2014/main" id="{87446A46-5D53-7F9C-42AE-457F57F7428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31863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클러스터형 인덱스와 보조 인덱스의 구조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클러스터형 인덱스의 특징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클러스터형 인덱스의 생성 시에는 데이터 페이지 전체 다시 정렬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이미 대용량의 데이터가 입력된 상태라면 업무시간에 클러스터형 인덱스 생성하는 것은 심각한 시스템 부하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인덱스 자체의 리프 페이지가 곧 데이터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인덱스 자체에 데이터가 포함되어 있음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클러스터형 인덱스는 보조 인덱스보다 검색 속도는 더 빠름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데이터의 입력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수정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삭제는 더 느림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클러스터형 인덱스는 성능이 좋지만 테이블에 한 개만 생성 가능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어느 열에 클러스터형 인덱스 생성하는지에 따라 시스템의 성능이 달라짐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B44016-0834-4DCA-9B42-09BB2E121AB3}"/>
              </a:ext>
            </a:extLst>
          </p:cNvPr>
          <p:cNvSpPr txBox="1">
            <a:spLocks/>
          </p:cNvSpPr>
          <p:nvPr/>
        </p:nvSpPr>
        <p:spPr>
          <a:xfrm>
            <a:off x="0" y="81566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9 . 3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인덱스의 내부 작동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>
            <a:extLst>
              <a:ext uri="{FF2B5EF4-FFF2-40B4-BE49-F238E27FC236}">
                <a16:creationId xmlns:a16="http://schemas.microsoft.com/office/drawing/2014/main" id="{F991B77A-7555-D4F6-1F75-C4A9175ED81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931863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클러스터형 인덱스와 보조 인덱스의 구조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보조 인덱스의 특징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보조 인덱스 생성 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데이터 페이지는 그냥 둔 상태에서 별도의 페이지에 인덱스 구성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인덱스 자체의 리프 페이지는 데이터가 위치하는 주소 값 </a:t>
            </a:r>
            <a:r>
              <a:rPr lang="en-US" altLang="ko-KR" sz="1400" dirty="0">
                <a:latin typeface="+mn-ea"/>
                <a:ea typeface="+mn-ea"/>
              </a:rPr>
              <a:t>(RID)</a:t>
            </a: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클러스터형보다 검색 속도는 더 느림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데이터의 입력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수정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삭제는 덜 느림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보조 인덱스는 여러 개 생성할 수 있음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남용할 경우에는 오히려 시스템 성능을 떨어뜨리는 결과</a:t>
            </a:r>
          </a:p>
          <a:p>
            <a:pPr lvl="1"/>
            <a:endParaRPr lang="en-US" altLang="ko-KR" sz="1400" dirty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84D4D7-BCF4-933B-8C6E-64CC78843193}"/>
              </a:ext>
            </a:extLst>
          </p:cNvPr>
          <p:cNvSpPr txBox="1">
            <a:spLocks/>
          </p:cNvSpPr>
          <p:nvPr/>
        </p:nvSpPr>
        <p:spPr>
          <a:xfrm>
            <a:off x="0" y="81566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9 . 3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인덱스의 내부 작동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95EF1BA9-7706-F60B-0D56-7D65681A008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34096" y="964485"/>
            <a:ext cx="8567738" cy="540067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latin typeface="+mn-ea"/>
                <a:ea typeface="+mn-ea"/>
              </a:rPr>
              <a:t>인덱스의 종류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latin typeface="+mn-ea"/>
                <a:ea typeface="+mn-ea"/>
              </a:rPr>
              <a:t>제약 조건과 관련되는 인덱스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latin typeface="+mn-ea"/>
                <a:ea typeface="+mn-ea"/>
              </a:rPr>
              <a:t>인덱스의 내부 작동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latin typeface="+mn-ea"/>
                <a:ea typeface="+mn-ea"/>
              </a:rPr>
              <a:t>인덱스의 </a:t>
            </a:r>
            <a:r>
              <a:rPr lang="ko-KR" altLang="en-US" sz="1400" dirty="0" err="1">
                <a:latin typeface="+mn-ea"/>
                <a:ea typeface="+mn-ea"/>
              </a:rPr>
              <a:t>생성법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latin typeface="+mn-ea"/>
                <a:ea typeface="+mn-ea"/>
              </a:rPr>
              <a:t>인덱스의 성능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latin typeface="+mn-ea"/>
                <a:ea typeface="+mn-ea"/>
              </a:rPr>
              <a:t>인덱스를 생성해야 하는 경우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>
            <a:extLst>
              <a:ext uri="{FF2B5EF4-FFF2-40B4-BE49-F238E27FC236}">
                <a16:creationId xmlns:a16="http://schemas.microsoft.com/office/drawing/2014/main" id="{B70B2DFE-A779-595A-B726-75E947775C6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31850" y="845154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인덱스 </a:t>
            </a:r>
            <a:r>
              <a:rPr lang="en-US" altLang="ko-KR" sz="1400" dirty="0">
                <a:latin typeface="+mn-ea"/>
                <a:ea typeface="+mn-ea"/>
              </a:rPr>
              <a:t>(Index) </a:t>
            </a:r>
            <a:r>
              <a:rPr lang="ko-KR" altLang="en-US" sz="1400" dirty="0">
                <a:latin typeface="+mn-ea"/>
                <a:ea typeface="+mn-ea"/>
              </a:rPr>
              <a:t>란</a:t>
            </a:r>
            <a:r>
              <a:rPr lang="en-US" altLang="ko-KR" sz="1400" dirty="0">
                <a:latin typeface="+mn-ea"/>
                <a:ea typeface="+mn-ea"/>
              </a:rPr>
              <a:t>?</a:t>
            </a: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&lt;</a:t>
            </a:r>
            <a:r>
              <a:rPr lang="ko-KR" altLang="en-US" sz="1400" dirty="0">
                <a:latin typeface="+mn-ea"/>
                <a:ea typeface="+mn-ea"/>
              </a:rPr>
              <a:t>찾아보기</a:t>
            </a:r>
            <a:r>
              <a:rPr lang="en-US" altLang="ko-KR" sz="1400" dirty="0">
                <a:latin typeface="+mn-ea"/>
                <a:ea typeface="+mn-ea"/>
              </a:rPr>
              <a:t>&gt; </a:t>
            </a:r>
            <a:r>
              <a:rPr lang="ko-KR" altLang="en-US" sz="1400" dirty="0">
                <a:latin typeface="+mn-ea"/>
                <a:ea typeface="+mn-ea"/>
              </a:rPr>
              <a:t>의 개념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1267" name="제목 1">
            <a:extLst>
              <a:ext uri="{FF2B5EF4-FFF2-40B4-BE49-F238E27FC236}">
                <a16:creationId xmlns:a16="http://schemas.microsoft.com/office/drawing/2014/main" id="{D1382485-A376-DCDD-F636-39A32CE9BA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1566"/>
            <a:ext cx="11360150" cy="763588"/>
          </a:xfrm>
        </p:spPr>
        <p:txBody>
          <a:bodyPr/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9 . 1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인덱스의 개념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786F748B-219F-E409-835B-F0CD340FF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1752600"/>
            <a:ext cx="82518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29594CED-5826-B61A-CFB1-5F287F78B62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31850" y="845154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인덱스의 장단점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장점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검색 속도가 무척 빨라질 수 있음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단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항상 그런 것은 아님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그 결과 해당 쿼리의 부하가 줄어들어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결국 시스템 전체의 성능 향상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단점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인덱스가 데이터베이스 공간 차지해서 추가적인 공간 필요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대략 데이터베이스 크기의 </a:t>
            </a:r>
            <a:r>
              <a:rPr lang="en-US" altLang="ko-KR" sz="1400" dirty="0">
                <a:latin typeface="+mn-ea"/>
                <a:ea typeface="+mn-ea"/>
              </a:rPr>
              <a:t>10% </a:t>
            </a:r>
            <a:r>
              <a:rPr lang="ko-KR" altLang="en-US" sz="1400" dirty="0">
                <a:latin typeface="+mn-ea"/>
                <a:ea typeface="+mn-ea"/>
              </a:rPr>
              <a:t>정도의 추가 공간 필요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처음 인덱스 생성하는데 시간 많이 소요 가능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데이터의 변경 작업 </a:t>
            </a:r>
            <a:r>
              <a:rPr lang="en-US" altLang="ko-KR" sz="1400" dirty="0">
                <a:latin typeface="+mn-ea"/>
                <a:ea typeface="+mn-ea"/>
              </a:rPr>
              <a:t>(Insert, Update, Delete)</a:t>
            </a:r>
            <a:r>
              <a:rPr lang="ko-KR" altLang="en-US" sz="1400" dirty="0">
                <a:latin typeface="+mn-ea"/>
                <a:ea typeface="+mn-ea"/>
              </a:rPr>
              <a:t>이 자주 일어날 경우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오히려 성능이 많이 나빠질 수도 있음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5483E3-FE85-3791-2196-EF40D55B78C8}"/>
              </a:ext>
            </a:extLst>
          </p:cNvPr>
          <p:cNvSpPr txBox="1">
            <a:spLocks/>
          </p:cNvSpPr>
          <p:nvPr/>
        </p:nvSpPr>
        <p:spPr>
          <a:xfrm>
            <a:off x="0" y="81566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9 . 1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인덱스의 개념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FF9CBF00-2DD4-EC44-30BF-9C53DD577F7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56823" y="845154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인덱스의 종류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클러스터형 인덱스 </a:t>
            </a:r>
            <a:r>
              <a:rPr lang="en-US" altLang="ko-KR" sz="1400" dirty="0">
                <a:latin typeface="+mn-ea"/>
                <a:ea typeface="+mn-ea"/>
              </a:rPr>
              <a:t>(Clustered Index)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‘영어 </a:t>
            </a:r>
            <a:r>
              <a:rPr lang="ko-KR" altLang="en-US" sz="1400" dirty="0" err="1">
                <a:latin typeface="+mn-ea"/>
                <a:ea typeface="+mn-ea"/>
              </a:rPr>
              <a:t>사전’과</a:t>
            </a:r>
            <a:r>
              <a:rPr lang="ko-KR" altLang="en-US" sz="1400" dirty="0">
                <a:latin typeface="+mn-ea"/>
                <a:ea typeface="+mn-ea"/>
              </a:rPr>
              <a:t> 같은 책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테이블 당 한 개만 지정 가능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행 데이터를 인덱스로 지정한 열에 맞춰 자동 정렬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보조 인덱스 </a:t>
            </a:r>
            <a:r>
              <a:rPr lang="en-US" altLang="ko-KR" sz="1400" dirty="0">
                <a:latin typeface="+mn-ea"/>
                <a:ea typeface="+mn-ea"/>
              </a:rPr>
              <a:t>(Secondary Index)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책 뒤에 </a:t>
            </a:r>
            <a:r>
              <a:rPr lang="en-US" altLang="ko-KR" sz="1400" dirty="0">
                <a:latin typeface="+mn-ea"/>
                <a:ea typeface="+mn-ea"/>
              </a:rPr>
              <a:t>&lt;</a:t>
            </a:r>
            <a:r>
              <a:rPr lang="ko-KR" altLang="en-US" sz="1400" dirty="0">
                <a:latin typeface="+mn-ea"/>
                <a:ea typeface="+mn-ea"/>
              </a:rPr>
              <a:t>찾아보기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  <a:r>
              <a:rPr lang="ko-KR" altLang="en-US" sz="1400" dirty="0">
                <a:latin typeface="+mn-ea"/>
                <a:ea typeface="+mn-ea"/>
              </a:rPr>
              <a:t>가 있는 일반 책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테이블당 여러 개도 생성 가능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06593F-7F59-4C22-7B17-37F5095E222C}"/>
              </a:ext>
            </a:extLst>
          </p:cNvPr>
          <p:cNvSpPr txBox="1">
            <a:spLocks/>
          </p:cNvSpPr>
          <p:nvPr/>
        </p:nvSpPr>
        <p:spPr>
          <a:xfrm>
            <a:off x="0" y="81566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9 . 2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인덱스의 종류와 자동 생성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645FB08C-6322-0181-3890-1ADBFC4920E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2581" y="845154"/>
            <a:ext cx="8686800" cy="571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자동으로 생성되는 인덱스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Primary Key </a:t>
            </a:r>
            <a:r>
              <a:rPr lang="ko-KR" altLang="en-US" sz="1400" dirty="0">
                <a:latin typeface="+mn-ea"/>
                <a:ea typeface="+mn-ea"/>
              </a:rPr>
              <a:t>지정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자동으로 </a:t>
            </a:r>
            <a:r>
              <a:rPr lang="en-US" altLang="ko-KR" sz="1400" dirty="0" err="1">
                <a:latin typeface="+mn-ea"/>
                <a:ea typeface="+mn-ea"/>
              </a:rPr>
              <a:t>userID</a:t>
            </a:r>
            <a:r>
              <a:rPr lang="ko-KR" altLang="en-US" sz="1400" dirty="0">
                <a:latin typeface="+mn-ea"/>
                <a:ea typeface="+mn-ea"/>
              </a:rPr>
              <a:t>열에 클러스터형 인덱스 생성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테이블 생성 시 제약 조건으로 </a:t>
            </a:r>
            <a:r>
              <a:rPr lang="en-US" altLang="ko-KR" sz="1400" dirty="0">
                <a:latin typeface="+mn-ea"/>
                <a:ea typeface="+mn-ea"/>
              </a:rPr>
              <a:t>Primary Key </a:t>
            </a:r>
            <a:r>
              <a:rPr lang="ko-KR" altLang="en-US" sz="1400" dirty="0">
                <a:latin typeface="+mn-ea"/>
                <a:ea typeface="+mn-ea"/>
              </a:rPr>
              <a:t>또는 </a:t>
            </a:r>
            <a:r>
              <a:rPr lang="en-US" altLang="ko-KR" sz="1400" dirty="0">
                <a:latin typeface="+mn-ea"/>
                <a:ea typeface="+mn-ea"/>
              </a:rPr>
              <a:t>Unique</a:t>
            </a:r>
            <a:r>
              <a:rPr lang="ko-KR" altLang="en-US" sz="1400" dirty="0">
                <a:latin typeface="+mn-ea"/>
                <a:ea typeface="+mn-ea"/>
              </a:rPr>
              <a:t> 사용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인덱스 자동 생성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8D1985-400C-B583-3D96-0F0A48F80B8B}"/>
              </a:ext>
            </a:extLst>
          </p:cNvPr>
          <p:cNvSpPr txBox="1">
            <a:spLocks/>
          </p:cNvSpPr>
          <p:nvPr/>
        </p:nvSpPr>
        <p:spPr>
          <a:xfrm>
            <a:off x="0" y="81566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9 . 2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인덱스의 종류와 자동 생성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2F93DC7E-8CAD-7EED-A00F-4EE6FF20EF6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95459" y="845154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자동으로 생성되는 인덱스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PRIMARY KEY</a:t>
            </a:r>
            <a:r>
              <a:rPr lang="ko-KR" altLang="en-US" sz="1400" dirty="0">
                <a:latin typeface="+mn-ea"/>
                <a:ea typeface="+mn-ea"/>
              </a:rPr>
              <a:t>로 지정한 열은 클러스터형 인덱스 생성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UNIQUE NOT NULL</a:t>
            </a:r>
            <a:r>
              <a:rPr lang="ko-KR" altLang="en-US" sz="1400" dirty="0">
                <a:latin typeface="+mn-ea"/>
                <a:ea typeface="+mn-ea"/>
              </a:rPr>
              <a:t>로 지정한 열은 클러스터형 인덱스 생성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UNIQUE(</a:t>
            </a:r>
            <a:r>
              <a:rPr lang="ko-KR" altLang="en-US" sz="1400" dirty="0">
                <a:latin typeface="+mn-ea"/>
                <a:ea typeface="+mn-ea"/>
              </a:rPr>
              <a:t>또는 </a:t>
            </a:r>
            <a:r>
              <a:rPr lang="en-US" altLang="ko-KR" sz="1400" dirty="0">
                <a:latin typeface="+mn-ea"/>
                <a:ea typeface="+mn-ea"/>
              </a:rPr>
              <a:t>UNIQUE NULL)</a:t>
            </a:r>
            <a:r>
              <a:rPr lang="ko-KR" altLang="en-US" sz="1400" dirty="0">
                <a:latin typeface="+mn-ea"/>
                <a:ea typeface="+mn-ea"/>
              </a:rPr>
              <a:t>로 지정한 열은 보조 인덱스 생성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PRIMARY KEY</a:t>
            </a:r>
            <a:r>
              <a:rPr lang="ko-KR" altLang="en-US" sz="1400" dirty="0">
                <a:latin typeface="+mn-ea"/>
                <a:ea typeface="+mn-ea"/>
              </a:rPr>
              <a:t>와 </a:t>
            </a:r>
            <a:r>
              <a:rPr lang="en-US" altLang="ko-KR" sz="1400" dirty="0">
                <a:latin typeface="+mn-ea"/>
                <a:ea typeface="+mn-ea"/>
              </a:rPr>
              <a:t>UNIQUE NOT NULL</a:t>
            </a:r>
            <a:r>
              <a:rPr lang="ko-KR" altLang="en-US" sz="1400" dirty="0">
                <a:latin typeface="+mn-ea"/>
                <a:ea typeface="+mn-ea"/>
              </a:rPr>
              <a:t>이 존재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PRIMARY KEY</a:t>
            </a:r>
            <a:r>
              <a:rPr lang="ko-KR" altLang="en-US" sz="1400" dirty="0">
                <a:latin typeface="+mn-ea"/>
                <a:ea typeface="+mn-ea"/>
              </a:rPr>
              <a:t>로 지정한 열에 우선 클러스터형 인덱스 생성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PRIMARY KEY</a:t>
            </a:r>
            <a:r>
              <a:rPr lang="ko-KR" altLang="en-US" sz="1400" dirty="0">
                <a:latin typeface="+mn-ea"/>
                <a:ea typeface="+mn-ea"/>
              </a:rPr>
              <a:t>로 지정한 열로 데이터가 오름차순 정렬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B97FE4-3600-DFDE-909A-F64683546765}"/>
              </a:ext>
            </a:extLst>
          </p:cNvPr>
          <p:cNvSpPr txBox="1">
            <a:spLocks/>
          </p:cNvSpPr>
          <p:nvPr/>
        </p:nvSpPr>
        <p:spPr>
          <a:xfrm>
            <a:off x="0" y="81566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9 . 2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인덱스의 종류와 자동 생성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B820FB99-6B62-7C0C-743B-2F47441244E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31850" y="845154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B-Tree(Balanced Tree, </a:t>
            </a:r>
            <a:r>
              <a:rPr lang="ko-KR" altLang="en-US" sz="1400" dirty="0">
                <a:latin typeface="+mn-ea"/>
                <a:ea typeface="+mn-ea"/>
              </a:rPr>
              <a:t>균형 트리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‘자료 </a:t>
            </a:r>
            <a:r>
              <a:rPr lang="ko-KR" altLang="en-US" sz="1400" dirty="0" err="1">
                <a:latin typeface="+mn-ea"/>
                <a:ea typeface="+mn-ea"/>
              </a:rPr>
              <a:t>구조’에</a:t>
            </a:r>
            <a:r>
              <a:rPr lang="ko-KR" altLang="en-US" sz="1400" dirty="0">
                <a:latin typeface="+mn-ea"/>
                <a:ea typeface="+mn-ea"/>
              </a:rPr>
              <a:t> 나오는 범용적으로 사용되는 데이터 구조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인덱스 표현할 때 편리하게 사용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균형이 잡힌 트리</a:t>
            </a: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CD9791FF-0C1C-F2AF-45D5-3EFBD76A4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71801"/>
            <a:ext cx="59436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E704B646-ADB5-A7C9-00FA-CB6AACED0A22}"/>
              </a:ext>
            </a:extLst>
          </p:cNvPr>
          <p:cNvSpPr txBox="1">
            <a:spLocks/>
          </p:cNvSpPr>
          <p:nvPr/>
        </p:nvSpPr>
        <p:spPr>
          <a:xfrm>
            <a:off x="0" y="81566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9 . 3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인덱스의 내부 작동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04DC54BB-FA0F-5879-5F87-DC5DBCCA5AA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05307" y="845154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페이지 분할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SELECT </a:t>
            </a:r>
            <a:r>
              <a:rPr lang="ko-KR" altLang="en-US" sz="1400" dirty="0">
                <a:latin typeface="+mn-ea"/>
                <a:ea typeface="+mn-ea"/>
              </a:rPr>
              <a:t>문의 효율성 향상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INSERT </a:t>
            </a:r>
            <a:r>
              <a:rPr lang="ko-KR" altLang="en-US" sz="1400" dirty="0">
                <a:latin typeface="+mn-ea"/>
                <a:ea typeface="+mn-ea"/>
              </a:rPr>
              <a:t>문이 일어날 경우 속도 저하되는 단점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주어진 공간 이상으로 데이터 들어가면 페이지 분할 </a:t>
            </a:r>
            <a:r>
              <a:rPr lang="ko-KR" altLang="en-US" sz="1400" dirty="0" err="1">
                <a:latin typeface="+mn-ea"/>
                <a:ea typeface="+mn-ea"/>
              </a:rPr>
              <a:t>일어남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56162276-A033-7A5B-E67B-14879FDD2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851" y="3976872"/>
            <a:ext cx="4124189" cy="225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3DADFC9-0B02-D4B0-C260-A3C3341AC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09" y="3946165"/>
            <a:ext cx="3810000" cy="225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B74FCF1-E776-186B-A185-D91F2EFB9CFF}"/>
              </a:ext>
            </a:extLst>
          </p:cNvPr>
          <p:cNvSpPr/>
          <p:nvPr/>
        </p:nvSpPr>
        <p:spPr>
          <a:xfrm>
            <a:off x="5943601" y="4800600"/>
            <a:ext cx="371611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BB045D8-F55D-A964-EF74-60E8B425A8FA}"/>
              </a:ext>
            </a:extLst>
          </p:cNvPr>
          <p:cNvSpPr txBox="1">
            <a:spLocks/>
          </p:cNvSpPr>
          <p:nvPr/>
        </p:nvSpPr>
        <p:spPr>
          <a:xfrm>
            <a:off x="0" y="81566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9 . 3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인덱스의 내부 작동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7250</TotalTime>
  <Words>548</Words>
  <Application>Microsoft Office PowerPoint</Application>
  <PresentationFormat>와이드스크린</PresentationFormat>
  <Paragraphs>107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맑은 고딕</vt:lpstr>
      <vt:lpstr>Livvic</vt:lpstr>
      <vt:lpstr>돋움</vt:lpstr>
      <vt:lpstr>HY견고딕</vt:lpstr>
      <vt:lpstr>Arial</vt:lpstr>
      <vt:lpstr>Catamaran Light</vt:lpstr>
      <vt:lpstr>Helvetica73-Extended</vt:lpstr>
      <vt:lpstr>나눔고딕</vt:lpstr>
      <vt:lpstr>Wingdings</vt:lpstr>
      <vt:lpstr>Roboto</vt:lpstr>
      <vt:lpstr>Engineering Project Proposal by Slidesgo</vt:lpstr>
      <vt:lpstr>PowerPoint 프레젠테이션</vt:lpstr>
      <vt:lpstr>PowerPoint 프레젠테이션</vt:lpstr>
      <vt:lpstr>9 . 1 인덱스의 개념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강 성윤</cp:lastModifiedBy>
  <cp:revision>108</cp:revision>
  <dcterms:modified xsi:type="dcterms:W3CDTF">2023-12-10T11:41:52Z</dcterms:modified>
</cp:coreProperties>
</file>