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95" r:id="rId2"/>
    <p:sldId id="380" r:id="rId3"/>
    <p:sldId id="537" r:id="rId4"/>
    <p:sldId id="538" r:id="rId5"/>
    <p:sldId id="539" r:id="rId6"/>
    <p:sldId id="541" r:id="rId7"/>
    <p:sldId id="542" r:id="rId8"/>
    <p:sldId id="543" r:id="rId9"/>
    <p:sldId id="558" r:id="rId10"/>
    <p:sldId id="545" r:id="rId11"/>
    <p:sldId id="550" r:id="rId12"/>
    <p:sldId id="551" r:id="rId13"/>
    <p:sldId id="552" r:id="rId14"/>
    <p:sldId id="268" r:id="rId15"/>
  </p:sldIdLst>
  <p:sldSz cx="12192000" cy="6858000"/>
  <p:notesSz cx="6858000" cy="9144000"/>
  <p:embeddedFontLst>
    <p:embeddedFont>
      <p:font typeface="Catamaran Light" panose="020B0600000101010101" charset="0"/>
      <p:regular r:id="rId17"/>
      <p:bold r:id="rId18"/>
    </p:embeddedFont>
    <p:embeddedFont>
      <p:font typeface="Helvetica73-Extended" panose="020B0800000000000000" pitchFamily="34" charset="0"/>
      <p:bold r:id="rId19"/>
    </p:embeddedFont>
    <p:embeddedFont>
      <p:font typeface="HY견고딕" panose="02030600000101010101" pitchFamily="18" charset="-127"/>
      <p:regular r:id="rId20"/>
    </p:embeddedFon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21" autoAdjust="0"/>
    <p:restoredTop sz="64352" autoAdjust="0"/>
  </p:normalViewPr>
  <p:slideViewPr>
    <p:cSldViewPr snapToGrid="0">
      <p:cViewPr varScale="1">
        <p:scale>
          <a:sx n="74" d="100"/>
          <a:sy n="74" d="100"/>
        </p:scale>
        <p:origin x="1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B76C3-8544-48AF-8EC8-7833440FBFB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4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B76C3-8544-48AF-8EC8-7833440FBFB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1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409D298-DE41-AD5A-2CC3-083F8334F6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BAA95AF-D95F-2CDB-E24B-0F7FF09B6D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B76C3-8544-48AF-8EC8-7833440FBFB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B76C3-8544-48AF-8EC8-7833440FBFB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9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B76C3-8544-48AF-8EC8-7833440FBFB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4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B76C3-8544-48AF-8EC8-7833440FBFB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06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B76C3-8544-48AF-8EC8-7833440FBFB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2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B76C3-8544-48AF-8EC8-7833440FBFB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1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B76C3-8544-48AF-8EC8-7833440FBFB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B1C6A-70C7-A902-4B0E-A44A2940C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1" y="0"/>
            <a:ext cx="12165578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5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CC3B5F6F-E725-31DA-96F0-6C8D8B14A4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02684" y="93663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243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54" r:id="rId3"/>
    <p:sldLayoutId id="2147483670" r:id="rId4"/>
    <p:sldLayoutId id="2147483683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10. 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스토어드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 프로그램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BA547457-6D55-7F44-D266-F998A9F79FF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428" y="838200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함수 와 </a:t>
            </a:r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프로시저의 차이점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스토어드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프로시저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파라미터에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IN, OUT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등을 사용 가능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별도의 반환하는 구문이 없음 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꼭 필요하다면 여러 개의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OUT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파라미터 사용해서 값 반환 가능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CALL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로 호출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안에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SELECT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 사용 가능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여러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SQL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문이나 숫자 계산 등의 다양한 용도로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20AA8C4-52CA-AFA6-C8DE-5EB21A2A57F4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1 0 . 2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스토어드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함수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42AC4D91-BE5B-DEEE-AABB-C79062C378C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3792" y="99218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트리거</a:t>
            </a:r>
            <a:r>
              <a:rPr lang="en-US" altLang="ko-KR" sz="1400" dirty="0">
                <a:latin typeface="+mn-ea"/>
                <a:ea typeface="+mn-ea"/>
              </a:rPr>
              <a:t>(Trigger)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트리거의 개요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사전적 의미로 ‘방아쇠’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방아쇠 당기면 ‘</a:t>
            </a:r>
            <a:r>
              <a:rPr lang="ko-KR" altLang="en-US" sz="1400" dirty="0" err="1">
                <a:latin typeface="+mn-ea"/>
                <a:ea typeface="+mn-ea"/>
              </a:rPr>
              <a:t>자동’으로</a:t>
            </a:r>
            <a:r>
              <a:rPr lang="ko-KR" altLang="en-US" sz="1400" dirty="0">
                <a:latin typeface="+mn-ea"/>
                <a:ea typeface="+mn-ea"/>
              </a:rPr>
              <a:t> 총알이 나가듯 실행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테이블에 </a:t>
            </a:r>
            <a:r>
              <a:rPr lang="en-US" altLang="ko-KR" sz="1400" dirty="0">
                <a:latin typeface="+mn-ea"/>
                <a:ea typeface="+mn-ea"/>
              </a:rPr>
              <a:t>DML</a:t>
            </a:r>
            <a:r>
              <a:rPr lang="ko-KR" altLang="en-US" sz="1400" dirty="0">
                <a:latin typeface="+mn-ea"/>
                <a:ea typeface="+mn-ea"/>
              </a:rPr>
              <a:t>문</a:t>
            </a:r>
            <a:r>
              <a:rPr lang="en-US" altLang="ko-KR" sz="1400" dirty="0">
                <a:latin typeface="+mn-ea"/>
                <a:ea typeface="+mn-ea"/>
              </a:rPr>
              <a:t>(Insert, Update, Delete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 이벤트가 발생될 때 작동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테이블에 부착되는 프로그램 코드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직접 실행 불가 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테이블에 이벤트 일어나야 자동 실행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IN, OUT </a:t>
            </a:r>
            <a:r>
              <a:rPr lang="ko-KR" altLang="en-US" sz="1400" dirty="0">
                <a:latin typeface="+mn-ea"/>
                <a:ea typeface="+mn-ea"/>
              </a:rPr>
              <a:t>매개 변수를 사용할 수 없음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은 </a:t>
            </a:r>
            <a:r>
              <a:rPr lang="en-US" altLang="ko-KR" sz="1400" dirty="0">
                <a:latin typeface="+mn-ea"/>
                <a:ea typeface="+mn-ea"/>
              </a:rPr>
              <a:t>View</a:t>
            </a:r>
            <a:r>
              <a:rPr lang="ko-KR" altLang="en-US" sz="1400" dirty="0">
                <a:latin typeface="+mn-ea"/>
                <a:ea typeface="+mn-ea"/>
              </a:rPr>
              <a:t>에 트리거 부착 불가</a:t>
            </a:r>
            <a:r>
              <a:rPr lang="en-US" altLang="ko-KR" sz="1400" dirty="0">
                <a:latin typeface="+mn-ea"/>
                <a:ea typeface="+mn-ea"/>
              </a:rPr>
              <a:t>!!!</a:t>
            </a: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EA7104-4F29-B96C-F8F7-F22E616464F9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1 0 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트리거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309C184B-D5CE-1E67-0F25-7F90C9296B7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9701" y="838200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트리거의 종류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AFTER </a:t>
            </a:r>
            <a:r>
              <a:rPr lang="ko-KR" altLang="en-US" sz="1400" dirty="0">
                <a:latin typeface="+mn-ea"/>
                <a:ea typeface="+mn-ea"/>
              </a:rPr>
              <a:t>트리거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테이블에 </a:t>
            </a:r>
            <a:r>
              <a:rPr lang="en-US" altLang="ko-KR" sz="1400" dirty="0">
                <a:latin typeface="+mn-ea"/>
                <a:ea typeface="+mn-ea"/>
              </a:rPr>
              <a:t>INSERT, UPDATE, DELETE </a:t>
            </a:r>
            <a:r>
              <a:rPr lang="ko-KR" altLang="en-US" sz="1400" dirty="0">
                <a:latin typeface="+mn-ea"/>
                <a:ea typeface="+mn-ea"/>
              </a:rPr>
              <a:t>등의 작업이 일어났을 때 작동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이름이 뜻하는 것처럼 해당 작업 후에 </a:t>
            </a:r>
            <a:r>
              <a:rPr lang="en-US" altLang="ko-KR" sz="1400" dirty="0">
                <a:latin typeface="+mn-ea"/>
                <a:ea typeface="+mn-ea"/>
              </a:rPr>
              <a:t>(After) </a:t>
            </a:r>
            <a:r>
              <a:rPr lang="ko-KR" altLang="en-US" sz="1400" dirty="0">
                <a:latin typeface="+mn-ea"/>
                <a:ea typeface="+mn-ea"/>
              </a:rPr>
              <a:t>작동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BEFORE </a:t>
            </a:r>
            <a:r>
              <a:rPr lang="ko-KR" altLang="en-US" sz="1400" dirty="0">
                <a:latin typeface="+mn-ea"/>
                <a:ea typeface="+mn-ea"/>
              </a:rPr>
              <a:t>트리거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BEFORE </a:t>
            </a:r>
            <a:r>
              <a:rPr lang="ko-KR" altLang="en-US" sz="1400" dirty="0">
                <a:latin typeface="+mn-ea"/>
                <a:ea typeface="+mn-ea"/>
              </a:rPr>
              <a:t>트리거는 이벤트가 발생하기 전에 작동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INSERT, UPDATE, DELETE </a:t>
            </a:r>
            <a:r>
              <a:rPr lang="ko-KR" altLang="en-US" sz="1400" dirty="0">
                <a:latin typeface="+mn-ea"/>
                <a:ea typeface="+mn-ea"/>
              </a:rPr>
              <a:t>세 가지 이벤트로 작동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75456E-A39B-9B89-6D0B-3C6D0E066295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1 0 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트리거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92A8CF75-A721-0004-3024-AD0E69ADAE1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2276" y="979309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트리거의 사용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트리거 문법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A24D8E7B-9211-052A-8FF1-D82BD068F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1828800"/>
            <a:ext cx="8556625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B3DCBE-207C-5A4A-B76E-98FF65A96810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1 0 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트리거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DD7D1577-F48D-4742-17EE-01A69E971A7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6823" y="964485"/>
            <a:ext cx="8567738" cy="54006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스토어드 프로시저 개요와 사용법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스토어드 함수 개요와 사용법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커서 개요와 사용법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트리거 개요와 사용법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F7BBC089-1802-5D6D-CFF9-0152F52EB5B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10484" y="877910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프로시저의 개요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</a:t>
            </a:r>
            <a:r>
              <a:rPr lang="en-US" altLang="ko-KR" sz="1400" dirty="0">
                <a:latin typeface="+mn-ea"/>
                <a:ea typeface="+mn-ea"/>
              </a:rPr>
              <a:t>(Stored Procedure)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저장 프로시저라고도 불림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에서 제공되는 프로그래밍 기능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쿼리문의 집합으로 어떠한 동작을 일괄 처리하기 위한 용도로 사용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쿼리 모듈화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필요할 때마다 호출만 하면 훨씬 편리하게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 운영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CALL </a:t>
            </a:r>
            <a:r>
              <a:rPr lang="ko-KR" altLang="en-US" sz="1400" dirty="0">
                <a:latin typeface="+mn-ea"/>
                <a:ea typeface="+mn-ea"/>
              </a:rPr>
              <a:t>프로시저</a:t>
            </a:r>
            <a:r>
              <a:rPr lang="en-US" altLang="ko-KR" sz="1400" dirty="0">
                <a:latin typeface="+mn-ea"/>
                <a:ea typeface="+mn-ea"/>
              </a:rPr>
              <a:t>_</a:t>
            </a:r>
            <a:r>
              <a:rPr lang="ko-KR" altLang="en-US" sz="1400" dirty="0">
                <a:latin typeface="+mn-ea"/>
                <a:ea typeface="+mn-ea"/>
              </a:rPr>
              <a:t>이름</a:t>
            </a:r>
            <a:r>
              <a:rPr lang="en-US" altLang="ko-KR" sz="1400" dirty="0">
                <a:latin typeface="+mn-ea"/>
                <a:ea typeface="+mn-ea"/>
              </a:rPr>
              <a:t>( ) </a:t>
            </a:r>
            <a:r>
              <a:rPr lang="ko-KR" altLang="en-US" sz="1400" dirty="0">
                <a:latin typeface="+mn-ea"/>
                <a:ea typeface="+mn-ea"/>
              </a:rPr>
              <a:t>한 줄로 해결되는 편리함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ABD52913-AC4C-9D74-72A2-738DBF1B81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612"/>
            <a:ext cx="11360150" cy="763588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1 0 . 1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스토어드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프로시저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0B836C0B-41FB-B248-6B5A-0CEE1AA644C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2580" y="838200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프로시저의 개요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기본 형식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2D915DD-345C-A9FF-8FF5-7DAFA4F91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81295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D76A72-FC98-BE9E-C21B-8138442CEAC2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1 0 . 1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스토어드 프로시저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A4F713C3-5473-85E9-D3D1-413AC9CCEE0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5307" y="838200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프로시저의 개요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프로시저의 수정과 삭제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수정 </a:t>
            </a:r>
            <a:r>
              <a:rPr lang="en-US" altLang="ko-KR" sz="1400" dirty="0">
                <a:latin typeface="+mn-ea"/>
                <a:ea typeface="+mn-ea"/>
              </a:rPr>
              <a:t>: ALTER PROCEDURE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삭제 </a:t>
            </a:r>
            <a:r>
              <a:rPr lang="en-US" altLang="ko-KR" sz="1400" dirty="0">
                <a:latin typeface="+mn-ea"/>
                <a:ea typeface="+mn-ea"/>
              </a:rPr>
              <a:t>: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DROP PROCEDURE</a:t>
            </a:r>
          </a:p>
          <a:p>
            <a:pPr lvl="3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매개 변수의 사용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입력 매개 변수를 지정하는 형식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IN </a:t>
            </a:r>
            <a:r>
              <a:rPr lang="ko-KR" altLang="en-US" sz="1400" dirty="0">
                <a:latin typeface="+mn-ea"/>
                <a:ea typeface="+mn-ea"/>
              </a:rPr>
              <a:t>입력</a:t>
            </a:r>
            <a:r>
              <a:rPr lang="en-US" altLang="ko-KR" sz="1400" dirty="0">
                <a:latin typeface="+mn-ea"/>
                <a:ea typeface="+mn-ea"/>
              </a:rPr>
              <a:t>_</a:t>
            </a:r>
            <a:r>
              <a:rPr lang="ko-KR" altLang="en-US" sz="1400" dirty="0">
                <a:latin typeface="+mn-ea"/>
                <a:ea typeface="+mn-ea"/>
              </a:rPr>
              <a:t>매개 변수</a:t>
            </a:r>
            <a:r>
              <a:rPr lang="en-US" altLang="ko-KR" sz="1400" dirty="0">
                <a:latin typeface="+mn-ea"/>
                <a:ea typeface="+mn-ea"/>
              </a:rPr>
              <a:t>_</a:t>
            </a:r>
            <a:r>
              <a:rPr lang="ko-KR" altLang="en-US" sz="1400" dirty="0">
                <a:latin typeface="+mn-ea"/>
                <a:ea typeface="+mn-ea"/>
              </a:rPr>
              <a:t>이름 데이터</a:t>
            </a:r>
            <a:r>
              <a:rPr lang="en-US" altLang="ko-KR" sz="1400" dirty="0">
                <a:latin typeface="+mn-ea"/>
                <a:ea typeface="+mn-ea"/>
              </a:rPr>
              <a:t>_</a:t>
            </a:r>
            <a:r>
              <a:rPr lang="ko-KR" altLang="en-US" sz="1400" dirty="0">
                <a:latin typeface="+mn-ea"/>
                <a:ea typeface="+mn-ea"/>
              </a:rPr>
              <a:t>형식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입력 매개 변수가 있는 </a:t>
            </a:r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 실행 방법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CALL </a:t>
            </a:r>
            <a:r>
              <a:rPr lang="ko-KR" altLang="en-US" sz="1400" dirty="0">
                <a:latin typeface="+mn-ea"/>
                <a:ea typeface="+mn-ea"/>
              </a:rPr>
              <a:t>프로시저</a:t>
            </a:r>
            <a:r>
              <a:rPr lang="en-US" altLang="ko-KR" sz="1400" dirty="0">
                <a:latin typeface="+mn-ea"/>
                <a:ea typeface="+mn-ea"/>
              </a:rPr>
              <a:t>_</a:t>
            </a:r>
            <a:r>
              <a:rPr lang="ko-KR" altLang="en-US" sz="1400" dirty="0">
                <a:latin typeface="+mn-ea"/>
                <a:ea typeface="+mn-ea"/>
              </a:rPr>
              <a:t>이름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전달 값</a:t>
            </a:r>
            <a:r>
              <a:rPr lang="en-US" altLang="ko-KR" sz="1400" dirty="0">
                <a:latin typeface="+mn-ea"/>
                <a:ea typeface="+mn-ea"/>
              </a:rPr>
              <a:t>);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출력 매개 변수 지정 방법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OUT </a:t>
            </a:r>
            <a:r>
              <a:rPr lang="ko-KR" altLang="en-US" sz="1400" dirty="0">
                <a:latin typeface="+mn-ea"/>
                <a:ea typeface="+mn-ea"/>
              </a:rPr>
              <a:t>출력</a:t>
            </a:r>
            <a:r>
              <a:rPr lang="en-US" altLang="ko-KR" sz="1400" dirty="0">
                <a:latin typeface="+mn-ea"/>
                <a:ea typeface="+mn-ea"/>
              </a:rPr>
              <a:t>_</a:t>
            </a:r>
            <a:r>
              <a:rPr lang="ko-KR" altLang="en-US" sz="1400" dirty="0">
                <a:latin typeface="+mn-ea"/>
                <a:ea typeface="+mn-ea"/>
              </a:rPr>
              <a:t>매개 변수</a:t>
            </a:r>
            <a:r>
              <a:rPr lang="en-US" altLang="ko-KR" sz="1400" dirty="0">
                <a:latin typeface="+mn-ea"/>
                <a:ea typeface="+mn-ea"/>
              </a:rPr>
              <a:t>_</a:t>
            </a:r>
            <a:r>
              <a:rPr lang="ko-KR" altLang="en-US" sz="1400" dirty="0">
                <a:latin typeface="+mn-ea"/>
                <a:ea typeface="+mn-ea"/>
              </a:rPr>
              <a:t>이름 데이터</a:t>
            </a:r>
            <a:r>
              <a:rPr lang="en-US" altLang="ko-KR" sz="1400" dirty="0">
                <a:latin typeface="+mn-ea"/>
                <a:ea typeface="+mn-ea"/>
              </a:rPr>
              <a:t>_</a:t>
            </a:r>
            <a:r>
              <a:rPr lang="ko-KR" altLang="en-US" sz="1400" dirty="0">
                <a:latin typeface="+mn-ea"/>
                <a:ea typeface="+mn-ea"/>
              </a:rPr>
              <a:t>형식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출력 매개 변수에 값 대입하기 위해 주로 </a:t>
            </a:r>
            <a:r>
              <a:rPr lang="en-US" altLang="ko-KR" sz="1400" dirty="0">
                <a:latin typeface="+mn-ea"/>
                <a:ea typeface="+mn-ea"/>
              </a:rPr>
              <a:t>SELECT… INTO</a:t>
            </a:r>
            <a:r>
              <a:rPr lang="ko-KR" altLang="en-US" sz="1400" dirty="0">
                <a:latin typeface="+mn-ea"/>
                <a:ea typeface="+mn-ea"/>
              </a:rPr>
              <a:t>문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008978-5B39-D75B-8E11-B8B0AC38EC68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1 0 . 1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스토어드 프로시저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D6F45DAE-6751-57DC-CA51-559A4B0EDAD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4096" y="838200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프로시저의 특징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성능 향상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쿼리가 아니라 짧은 프로시저 내용만 클라이언트에서 서버로 전송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네트워크 부하 줄임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MySQL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의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성능 향상</a:t>
            </a:r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유지관리가 간편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응용 프로그램에서는 프로시저만 호출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데이터베이스 단에서 관련된 </a:t>
            </a:r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프로시저의 내용 일관되게 수정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유지보수 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6941F63-AE99-97CF-D580-7C816A70A01C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1 0 . 1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스토어드 프로시저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BD4FDF63-85D0-95B5-6396-D542BB58F4C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66670" y="838200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프로시저의 특징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모듈식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프로그래밍 가능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언제든지 실행 가능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+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편리한 관리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모듈식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프로그래밍 언어와 동일한 장점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보안 강화에 편리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스토어드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프로시저에만 접근 권한을 주어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DB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가 안전해짐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4211A8A-6DA3-4587-264C-302CB01DAFF3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1 0 . 1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스토어드 프로시저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43F1B16C-A3C3-9D23-48BF-DB0DBEE3E7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8338" y="914400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함수 </a:t>
            </a:r>
            <a:r>
              <a:rPr lang="en-US" altLang="ko-KR" sz="1400" dirty="0">
                <a:latin typeface="+mn-ea"/>
                <a:ea typeface="+mn-ea"/>
              </a:rPr>
              <a:t>(Stored Function)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사용자가 직접 만들어서 사용하는 함수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프로시저와 상당히 유사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형태와 사용 용도에 있어 차이 있음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함수의 개요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D86EED41-7082-D9B3-F364-A995D950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200400"/>
            <a:ext cx="80835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13C532B-BBE8-5D87-EF22-E53B28C7C898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1 0 . 2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스토어드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함수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629C0876-B844-5B81-4F97-4B032404B91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429" y="931863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함수 와 </a:t>
            </a:r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프로시저의 차이점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함수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CD3B94-C7CB-A514-F89A-8B9DD927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303463"/>
            <a:ext cx="7162800" cy="29718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3992C2E-4541-553E-B667-E73B69580FCC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1 0 . 2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스토어드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85006701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7173</TotalTime>
  <Words>474</Words>
  <Application>Microsoft Office PowerPoint</Application>
  <PresentationFormat>와이드스크린</PresentationFormat>
  <Paragraphs>96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맑은 고딕</vt:lpstr>
      <vt:lpstr>Livvic</vt:lpstr>
      <vt:lpstr>HY견고딕</vt:lpstr>
      <vt:lpstr>Arial</vt:lpstr>
      <vt:lpstr>Catamaran Light</vt:lpstr>
      <vt:lpstr>Helvetica73-Extended</vt:lpstr>
      <vt:lpstr>나눔고딕</vt:lpstr>
      <vt:lpstr>Wingdings</vt:lpstr>
      <vt:lpstr>Roboto</vt:lpstr>
      <vt:lpstr>Engineering Project Proposal by Slidesgo</vt:lpstr>
      <vt:lpstr>PowerPoint 프레젠테이션</vt:lpstr>
      <vt:lpstr>PowerPoint 프레젠테이션</vt:lpstr>
      <vt:lpstr>1 0 . 1 스토어드 프로시저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강 성윤</cp:lastModifiedBy>
  <cp:revision>108</cp:revision>
  <dcterms:modified xsi:type="dcterms:W3CDTF">2023-12-10T11:53:08Z</dcterms:modified>
</cp:coreProperties>
</file>