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95" r:id="rId2"/>
    <p:sldId id="380" r:id="rId3"/>
    <p:sldId id="537" r:id="rId4"/>
    <p:sldId id="538" r:id="rId5"/>
    <p:sldId id="539" r:id="rId6"/>
    <p:sldId id="540" r:id="rId7"/>
    <p:sldId id="541" r:id="rId8"/>
    <p:sldId id="551" r:id="rId9"/>
    <p:sldId id="552" r:id="rId10"/>
    <p:sldId id="553" r:id="rId11"/>
    <p:sldId id="554" r:id="rId12"/>
    <p:sldId id="542" r:id="rId13"/>
    <p:sldId id="555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268" r:id="rId23"/>
  </p:sldIdLst>
  <p:sldSz cx="12192000" cy="6858000"/>
  <p:notesSz cx="6858000" cy="9144000"/>
  <p:embeddedFontLst>
    <p:embeddedFont>
      <p:font typeface="Catamaran Light" panose="020B0600000101010101" charset="0"/>
      <p:regular r:id="rId25"/>
      <p:bold r:id="rId26"/>
    </p:embeddedFont>
    <p:embeddedFont>
      <p:font typeface="Helvetica73-Extended" panose="020B0800000000000000" pitchFamily="34" charset="0"/>
      <p:bold r:id="rId27"/>
    </p:embeddedFont>
    <p:embeddedFont>
      <p:font typeface="HY견고딕" panose="02030600000101010101" pitchFamily="18" charset="-127"/>
      <p:regular r:id="rId28"/>
    </p:embeddedFon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64352" autoAdjust="0"/>
  </p:normalViewPr>
  <p:slideViewPr>
    <p:cSldViewPr snapToGrid="0">
      <p:cViewPr varScale="1">
        <p:scale>
          <a:sx n="69" d="100"/>
          <a:sy n="69" d="100"/>
        </p:scale>
        <p:origin x="7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3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68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85A3A4-EEA2-EE7E-18A7-8E6E75C79F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D59D45E-1FFC-702D-6CC4-472A762576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8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5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6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0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9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291FB-C116-425E-B4D9-BE61F268EDE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9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2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F5A9E0B6-59E1-59DA-9F51-BDC1F1A223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81569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04.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51382921-C376-2071-0150-5C28043788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5155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고객 테이블에서 중복되는 정보는 하나만 남기기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기본 키 </a:t>
            </a:r>
            <a:r>
              <a:rPr lang="en-US" altLang="ko-KR" sz="1400" dirty="0">
                <a:latin typeface="+mn-ea"/>
                <a:ea typeface="+mn-ea"/>
              </a:rPr>
              <a:t>(PK, Primary Key PK, Primary Key )</a:t>
            </a:r>
            <a:r>
              <a:rPr lang="ko-KR" altLang="en-US" sz="1400" dirty="0">
                <a:latin typeface="+mn-ea"/>
                <a:ea typeface="+mn-ea"/>
              </a:rPr>
              <a:t>필요 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고객 이름을 고객을 구분할 수 있는 구분자로 설정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각 행을 구분하는 유일한 값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기본 키의 조건은 중복되지 않고 </a:t>
            </a:r>
            <a:r>
              <a:rPr lang="ko-KR" altLang="en-US" sz="1400" dirty="0" err="1">
                <a:latin typeface="+mn-ea"/>
                <a:ea typeface="+mn-ea"/>
              </a:rPr>
              <a:t>비어있지</a:t>
            </a:r>
            <a:r>
              <a:rPr lang="ko-KR" altLang="en-US" sz="1400" dirty="0">
                <a:latin typeface="+mn-ea"/>
                <a:ea typeface="+mn-ea"/>
              </a:rPr>
              <a:t> 않아야 함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175DA-4694-E04F-0F78-60EA9F3F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71" y="3608364"/>
            <a:ext cx="7439025" cy="4638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4648A0-0453-3038-5E99-959D42EFBADA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  <p:extLst>
      <p:ext uri="{BB962C8B-B14F-4D97-AF65-F5344CB8AC3E}">
        <p14:creationId xmlns:p14="http://schemas.microsoft.com/office/powerpoint/2010/main" val="135095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51382921-C376-2071-0150-5C28043788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07559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구매 테이블에서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누가 구매했는지</a:t>
            </a:r>
            <a:r>
              <a:rPr lang="en-US" altLang="ko-KR" sz="1400" dirty="0">
                <a:latin typeface="+mn-ea"/>
                <a:ea typeface="+mn-ea"/>
              </a:rPr>
              <a:t>’ </a:t>
            </a:r>
            <a:r>
              <a:rPr lang="ko-KR" altLang="en-US" sz="1400" dirty="0">
                <a:latin typeface="+mn-ea"/>
                <a:ea typeface="+mn-ea"/>
              </a:rPr>
              <a:t>표기 위해 고객 이름 필요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ACE3BF-3FEC-A085-1F87-05D43BBB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838325"/>
            <a:ext cx="7362825" cy="5019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8B286A-5103-E1EA-81ED-794AEDB1D4FB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  <p:extLst>
      <p:ext uri="{BB962C8B-B14F-4D97-AF65-F5344CB8AC3E}">
        <p14:creationId xmlns:p14="http://schemas.microsoft.com/office/powerpoint/2010/main" val="353447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7A7756D0-2B69-F138-B38B-A0D0827600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 간의 업무적인 연관성 </a:t>
            </a:r>
            <a:r>
              <a:rPr lang="en-US" altLang="ko-KR" sz="1400" dirty="0">
                <a:latin typeface="+mn-ea"/>
                <a:ea typeface="+mn-ea"/>
              </a:rPr>
              <a:t>(Relation) </a:t>
            </a:r>
            <a:r>
              <a:rPr lang="ko-KR" altLang="en-US" sz="1400" dirty="0">
                <a:latin typeface="+mn-ea"/>
                <a:ea typeface="+mn-ea"/>
              </a:rPr>
              <a:t>정의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주 </a:t>
            </a:r>
            <a:r>
              <a:rPr lang="en-US" altLang="ko-KR" sz="1400" dirty="0">
                <a:latin typeface="+mn-ea"/>
                <a:ea typeface="+mn-ea"/>
              </a:rPr>
              <a:t>(Master) </a:t>
            </a:r>
            <a:r>
              <a:rPr lang="ko-KR" altLang="en-US" sz="1400" dirty="0">
                <a:latin typeface="+mn-ea"/>
                <a:ea typeface="+mn-ea"/>
              </a:rPr>
              <a:t>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되는 쪽이 부모 테이블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고객이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물건을 소유 </a:t>
            </a:r>
            <a:r>
              <a:rPr lang="en-US" altLang="ko-KR" sz="1400" dirty="0">
                <a:latin typeface="+mn-ea"/>
                <a:ea typeface="+mn-ea"/>
              </a:rPr>
              <a:t>(O)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물건이 고객을 소유 </a:t>
            </a:r>
            <a:r>
              <a:rPr lang="en-US" altLang="ko-KR" sz="1400" dirty="0">
                <a:latin typeface="+mn-ea"/>
                <a:ea typeface="+mn-ea"/>
              </a:rPr>
              <a:t>(X)</a:t>
            </a: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고객 테이블이 부모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구매 테이블이 자식이 됨 </a:t>
            </a:r>
            <a:r>
              <a:rPr lang="en-US" altLang="ko-KR" sz="1400" dirty="0">
                <a:latin typeface="+mn-ea"/>
                <a:ea typeface="+mn-ea"/>
              </a:rPr>
              <a:t>(1:N </a:t>
            </a:r>
            <a:r>
              <a:rPr lang="ko-KR" altLang="en-US" sz="1400" dirty="0">
                <a:latin typeface="+mn-ea"/>
                <a:ea typeface="+mn-ea"/>
              </a:rPr>
              <a:t>모델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3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기본 키 </a:t>
            </a:r>
            <a:r>
              <a:rPr lang="en-US" altLang="ko-KR" sz="1400" dirty="0">
                <a:latin typeface="+mn-ea"/>
                <a:ea typeface="+mn-ea"/>
              </a:rPr>
              <a:t>(PK, Primary Key)</a:t>
            </a: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중복되지 않고 </a:t>
            </a:r>
            <a:r>
              <a:rPr lang="ko-KR" altLang="en-US" sz="1400" dirty="0" err="1">
                <a:latin typeface="+mn-ea"/>
                <a:ea typeface="+mn-ea"/>
              </a:rPr>
              <a:t>비어있지</a:t>
            </a:r>
            <a:r>
              <a:rPr lang="ko-KR" altLang="en-US" sz="1400" dirty="0">
                <a:latin typeface="+mn-ea"/>
                <a:ea typeface="+mn-ea"/>
              </a:rPr>
              <a:t> 않아야 함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외래 키 </a:t>
            </a:r>
            <a:r>
              <a:rPr lang="en-US" altLang="ko-KR" sz="1400" dirty="0">
                <a:latin typeface="+mn-ea"/>
                <a:ea typeface="+mn-ea"/>
              </a:rPr>
              <a:t>(FK, Foreign Key)</a:t>
            </a: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외래 키를 가지고 부모 테이블로 찾아가면 유일하게 하나의 정보를 얻을 수 있음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제약조건 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새로운 데이터 들어갈 때는 부모 테이블에 먼저 넣어야 함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 삭제 시에는 자식 테이블에서도 지워야 함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BF5C56-41DC-5D4E-5724-0876CA4B50A8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7A7756D0-2B69-F138-B38B-A0D08276005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5155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 간의 업무적인 연관성 </a:t>
            </a:r>
            <a:r>
              <a:rPr lang="en-US" altLang="ko-KR" sz="1400" dirty="0">
                <a:latin typeface="+mn-ea"/>
                <a:ea typeface="+mn-ea"/>
              </a:rPr>
              <a:t>(Relation) </a:t>
            </a:r>
            <a:r>
              <a:rPr lang="ko-KR" altLang="en-US" sz="1400" dirty="0">
                <a:latin typeface="+mn-ea"/>
                <a:ea typeface="+mn-ea"/>
              </a:rPr>
              <a:t>정의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0956E2-AA78-5B82-D66B-6A86AD4C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0" y="1741511"/>
            <a:ext cx="7524750" cy="5667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96AD08-E97B-8292-82AD-7857B0FF2388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  <p:extLst>
      <p:ext uri="{BB962C8B-B14F-4D97-AF65-F5344CB8AC3E}">
        <p14:creationId xmlns:p14="http://schemas.microsoft.com/office/powerpoint/2010/main" val="18814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43ABDCCA-7001-1E5A-BC67-EE2583FF50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완성된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고객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구매 테이블 구조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3071F-223D-2F28-0F86-0934FA79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209800"/>
            <a:ext cx="7181850" cy="3295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AC4250-DBF4-43AE-51C5-218DD21F1EBD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91254C60-D37F-679B-7416-0C2458F7320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정의한 테이블을 다이어그램으로 만들기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 실행하고 열린 쿼리 창 모두 닫기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모델 다이어그램 작성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[File] &gt;&gt; [New Model]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[MySQL Model] </a:t>
            </a:r>
            <a:r>
              <a:rPr lang="ko-KR" altLang="en-US" sz="1400" dirty="0">
                <a:latin typeface="+mn-ea"/>
                <a:ea typeface="+mn-ea"/>
              </a:rPr>
              <a:t>탭에서 </a:t>
            </a:r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이름 수정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기본적으로 데이터베이스 이름은 </a:t>
            </a:r>
            <a:r>
              <a:rPr lang="en-US" altLang="ko-KR" sz="1400" dirty="0" err="1">
                <a:latin typeface="+mn-ea"/>
                <a:ea typeface="+mn-ea"/>
              </a:rPr>
              <a:t>mydb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데이터베이스에서 마우스 오른쪽 버튼 클릭 후 </a:t>
            </a:r>
            <a:r>
              <a:rPr lang="en-US" altLang="ko-KR" sz="1400" dirty="0">
                <a:latin typeface="+mn-ea"/>
                <a:ea typeface="+mn-ea"/>
              </a:rPr>
              <a:t>[Edit Schema]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이름 수정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30A8E2-6100-D4FF-3959-1BB2128D3EFB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F114D49E-86AC-E36C-BF98-B49522392CD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89397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정의한 테이블을 다이어그램으로 만들기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모델 다이어그램 작성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[Model Overview]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[Add Diagram]</a:t>
            </a:r>
            <a:r>
              <a:rPr lang="ko-KR" altLang="en-US" sz="1400" dirty="0">
                <a:latin typeface="+mn-ea"/>
                <a:ea typeface="+mn-ea"/>
              </a:rPr>
              <a:t> 더블클릭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[EED Diagram] </a:t>
            </a:r>
            <a:r>
              <a:rPr lang="ko-KR" altLang="en-US" sz="1400" dirty="0">
                <a:latin typeface="+mn-ea"/>
                <a:ea typeface="+mn-ea"/>
              </a:rPr>
              <a:t>탭 추가되고 다이어그램 그릴 수 있는 상태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Table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ea typeface="+mn-ea"/>
              </a:rPr>
              <a:t>빈 화면에서 다시 마우스 클릭해 테이블 생성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다이어그램의 </a:t>
            </a:r>
            <a:r>
              <a:rPr lang="en-US" altLang="ko-KR" sz="1400" dirty="0">
                <a:latin typeface="+mn-ea"/>
                <a:ea typeface="+mn-ea"/>
              </a:rPr>
              <a:t>table1</a:t>
            </a:r>
            <a:r>
              <a:rPr lang="ko-KR" altLang="en-US" sz="1400" dirty="0">
                <a:latin typeface="+mn-ea"/>
                <a:ea typeface="+mn-ea"/>
              </a:rPr>
              <a:t>을 더블 클릭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고객 테이블 만들기 </a:t>
            </a: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같은 과정 반복해 구매 테이블 작성</a:t>
            </a: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2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F807F-3BA4-13FD-6610-948D8F3395AA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9B733328-65F5-601B-0AA8-47A07B83007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3640" y="946196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정의한 테이블을 다이어그램으로 만들기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모델 다이어그램 작성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 간에 </a:t>
            </a:r>
            <a:r>
              <a:rPr lang="en-US" altLang="ko-KR" sz="1400" dirty="0">
                <a:latin typeface="+mn-ea"/>
                <a:ea typeface="+mn-ea"/>
              </a:rPr>
              <a:t>1:N </a:t>
            </a:r>
            <a:r>
              <a:rPr lang="ko-KR" altLang="en-US" sz="1400" dirty="0">
                <a:latin typeface="+mn-ea"/>
                <a:ea typeface="+mn-ea"/>
              </a:rPr>
              <a:t>관계 맺어주기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&lt;Place a Relationship Using Existing column&gt; </a:t>
            </a:r>
            <a:r>
              <a:rPr lang="ko-KR" altLang="en-US" sz="1400" dirty="0">
                <a:latin typeface="+mn-ea"/>
                <a:ea typeface="+mn-ea"/>
              </a:rPr>
              <a:t>아이콘 클릭</a:t>
            </a: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CA8327-42EE-6FE6-7BFE-C37A85F9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8" y="3771901"/>
            <a:ext cx="4581525" cy="21431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001F340-08C1-54B3-DDB6-508B8221AE39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1142E759-5B09-89E8-87EE-97C92EE1B9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6518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정의한 테이블을 다이어그램으로 만들기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모델링 파일 실제 데이터베이스에 적용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Workbench &gt;&gt;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[File] &gt;&gt; [Open Model]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modelDB.mwb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열기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[Database] &gt;&gt; [Forward Engineer]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[Forward Engineer to Database]</a:t>
            </a:r>
          </a:p>
          <a:p>
            <a:pPr lvl="3"/>
            <a:r>
              <a:rPr lang="en-US" altLang="ko-KR" sz="1400" dirty="0">
                <a:latin typeface="+mn-ea"/>
                <a:ea typeface="+mn-ea"/>
              </a:rPr>
              <a:t>[Set Parameters for connecting to a DBMS]</a:t>
            </a:r>
            <a:r>
              <a:rPr lang="ko-KR" altLang="en-US" sz="1400" dirty="0">
                <a:latin typeface="+mn-ea"/>
                <a:ea typeface="+mn-ea"/>
              </a:rPr>
              <a:t>에서 기본 값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[Set Options for Database to be Created] </a:t>
            </a:r>
            <a:r>
              <a:rPr lang="ko-KR" altLang="en-US" sz="1400" dirty="0">
                <a:latin typeface="+mn-ea"/>
                <a:ea typeface="+mn-ea"/>
              </a:rPr>
              <a:t>도 기본값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Root </a:t>
            </a:r>
            <a:r>
              <a:rPr lang="ko-KR" altLang="en-US" sz="1400" dirty="0">
                <a:latin typeface="+mn-ea"/>
                <a:ea typeface="+mn-ea"/>
              </a:rPr>
              <a:t>비밀번호 입력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[Select Objects to Forward Engineer]</a:t>
            </a:r>
            <a:r>
              <a:rPr lang="ko-KR" altLang="en-US" sz="1400" dirty="0">
                <a:latin typeface="+mn-ea"/>
                <a:ea typeface="+mn-ea"/>
              </a:rPr>
              <a:t>에는 ‘</a:t>
            </a:r>
            <a:r>
              <a:rPr lang="en-US" altLang="ko-KR" sz="1400" dirty="0">
                <a:latin typeface="+mn-ea"/>
                <a:ea typeface="+mn-ea"/>
              </a:rPr>
              <a:t>Export MySQL Table Objects’</a:t>
            </a:r>
            <a:r>
              <a:rPr lang="ko-KR" altLang="en-US" sz="1400" dirty="0">
                <a:latin typeface="+mn-ea"/>
                <a:ea typeface="+mn-ea"/>
              </a:rPr>
              <a:t> 체크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[Review the SQL Script to be Executed]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ea typeface="+mn-ea"/>
              </a:rPr>
              <a:t> 자동 </a:t>
            </a: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 생성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FD7F5D-6274-F192-FFD5-13A7FE8968CF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59CC2865-4746-25B7-1077-7F09099589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다이어그램에서 데이터베이스로 내보내기한 결과 확인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[Navigator] &gt;&gt;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[Schemas]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빈 곳에서 마우스 오른쪽 버튼 클릭한 후 </a:t>
            </a:r>
            <a:r>
              <a:rPr lang="en-US" altLang="ko-KR" sz="1400" dirty="0">
                <a:latin typeface="+mn-ea"/>
                <a:ea typeface="+mn-ea"/>
              </a:rPr>
              <a:t>[Refresh All]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 err="1">
                <a:latin typeface="+mn-ea"/>
                <a:ea typeface="+mn-ea"/>
              </a:rPr>
              <a:t>modelDB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데이터베이스 확장해 테이블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D02007-04A4-05D9-D8EB-426D886F9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3124200"/>
            <a:ext cx="2402983" cy="3188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F0B95A-532C-E555-3330-906C4EDA4490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A869EC42-B050-0743-245F-3E4814DA43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2732" y="1028879"/>
            <a:ext cx="8567738" cy="5400675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sz="1400" dirty="0"/>
              <a:t>프로젝트 진행 단계와 폭포수 모델 개념 파악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/>
              <a:t>데이터베이스 모델링 실습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400" dirty="0"/>
              <a:t>Workbench</a:t>
            </a:r>
            <a:r>
              <a:rPr lang="ko-KR" altLang="en-US" sz="1400" dirty="0"/>
              <a:t>의 모델링 툴 실습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C3F94568-49CB-186F-0A1E-11C4A731EF6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3317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기존 존재하는 데이터베이스 이용해 다이어그램 작성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 err="1">
                <a:latin typeface="+mn-ea"/>
                <a:ea typeface="+mn-ea"/>
              </a:rPr>
              <a:t>ShopDB</a:t>
            </a:r>
            <a:r>
              <a:rPr lang="ko-KR" altLang="en-US" sz="1400" dirty="0">
                <a:latin typeface="+mn-ea"/>
                <a:ea typeface="+mn-ea"/>
              </a:rPr>
              <a:t>의 테이블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인덱스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트리거를 다이어그램으로 변경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Workbench </a:t>
            </a:r>
            <a:r>
              <a:rPr lang="ko-KR" altLang="en-US" sz="1400" dirty="0">
                <a:latin typeface="+mn-ea"/>
                <a:ea typeface="+mn-ea"/>
              </a:rPr>
              <a:t>메뉴의 </a:t>
            </a:r>
            <a:r>
              <a:rPr lang="en-US" altLang="ko-KR" sz="1400" dirty="0">
                <a:latin typeface="+mn-ea"/>
                <a:ea typeface="+mn-ea"/>
              </a:rPr>
              <a:t>[Database] &gt;&gt; [Reverse Engineer]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[Set Parameters for connecting to a DBMS]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[Connect to DBMS and Fetch Information]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[Select the schemas below you want to include:]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[Retrieve and Reverse Engineer Schema Objects]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[Select Objects to Reverse Engineer]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[Reverse Engineering Progress] </a:t>
            </a:r>
            <a:r>
              <a:rPr lang="ko-KR" altLang="en-US" sz="1400" dirty="0">
                <a:latin typeface="+mn-ea"/>
                <a:ea typeface="+mn-ea"/>
              </a:rPr>
              <a:t>의 세부 단계 설정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86C91-28D6-D64E-F519-A85BE52D0550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201CB702-8AB6-70C9-6CE9-74B6C47791B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14399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기존 존재하는 데이터베이스 이용해 다이어그램 작성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[Reverse Engineering Results] 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변환 결과를 다이어그램으로 확인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792118-77F0-B87D-628B-1D5F8FB6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8" y="2600326"/>
            <a:ext cx="5305425" cy="3343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BF78E1-CF6D-541D-A116-C77D511932AD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D63A955E-A2C5-DF7B-EB7E-7E57A2F9A31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71848" y="930298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프로젝트 </a:t>
            </a:r>
            <a:r>
              <a:rPr lang="en-US" altLang="ko-KR" sz="1400" dirty="0">
                <a:latin typeface="+mn-ea"/>
                <a:ea typeface="+mn-ea"/>
              </a:rPr>
              <a:t>(Project)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‘현실세계의 업무를 컴퓨터 시스템으로 </a:t>
            </a:r>
            <a:r>
              <a:rPr lang="ko-KR" altLang="en-US" sz="1400" dirty="0" err="1">
                <a:latin typeface="+mn-ea"/>
                <a:ea typeface="+mn-ea"/>
              </a:rPr>
              <a:t>옮겨놓는</a:t>
            </a:r>
            <a:r>
              <a:rPr lang="ko-KR" altLang="en-US" sz="1400" dirty="0">
                <a:latin typeface="+mn-ea"/>
                <a:ea typeface="+mn-ea"/>
              </a:rPr>
              <a:t> 일련의 과정’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‘대규모의 프로그램을 작성하기 위한 전체 과정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집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짓기의 경우 초가집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목조건물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수 십층 이상의 건물</a:t>
            </a: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‘소프트웨어 개발 </a:t>
            </a:r>
            <a:r>
              <a:rPr lang="ko-KR" altLang="en-US" sz="1400" dirty="0" err="1">
                <a:latin typeface="+mn-ea"/>
                <a:ea typeface="+mn-ea"/>
              </a:rPr>
              <a:t>방법론’의</a:t>
            </a:r>
            <a:r>
              <a:rPr lang="ko-KR" altLang="en-US" sz="1400" dirty="0">
                <a:latin typeface="+mn-ea"/>
                <a:ea typeface="+mn-ea"/>
              </a:rPr>
              <a:t> 대두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폭포수 모델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(Waterfall Model)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521832A4-243E-79BD-86B1-4F766DC46E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6710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4 . 1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프로젝트의 진행 단계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8C8E871-49A1-3893-EDA5-52616FBF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72" y="3787798"/>
            <a:ext cx="5933277" cy="259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6A235EE3-3F30-D9F6-2A0B-FE1B437F68E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02276" y="930298"/>
            <a:ext cx="115824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폭포수 모델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(Waterfall Model)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가장 오래되고 전통적으로 사용되는 </a:t>
            </a:r>
            <a:r>
              <a:rPr lang="ko-KR" altLang="en-US" sz="1400" dirty="0">
                <a:latin typeface="+mn-ea"/>
                <a:ea typeface="+mn-ea"/>
              </a:rPr>
              <a:t>소프트웨어 개발 모델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폭포가 떨어지듯이 각 단계가 끝나면 다음 단계로 진행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장점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각 단계가 명확히 구분되어 프로젝트의 진행 단계가 명확해짐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단점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문제점이 발생될 경우 다시 앞 단계로 거슬러 올라가기가 어려움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문제점이 대부분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프로그램 구현 단계나 테스트 단계</a:t>
            </a:r>
            <a:r>
              <a:rPr lang="ko-KR" altLang="en-US" sz="1400" dirty="0">
                <a:latin typeface="+mn-ea"/>
                <a:ea typeface="+mn-ea"/>
              </a:rPr>
              <a:t>에서 발생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해결은 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업무 분석단계</a:t>
            </a:r>
            <a:r>
              <a:rPr lang="ko-KR" altLang="en-US" sz="1400" dirty="0">
                <a:latin typeface="+mn-ea"/>
                <a:ea typeface="+mn-ea"/>
              </a:rPr>
              <a:t>에서 다시 시작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업무 분석과 시스템 설계에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50% </a:t>
            </a:r>
            <a:r>
              <a:rPr lang="ko-KR" altLang="en-US" sz="1400" dirty="0">
                <a:latin typeface="+mn-ea"/>
                <a:ea typeface="+mn-ea"/>
                <a:sym typeface="Wingdings" panose="05000000000000000000" pitchFamily="2" charset="2"/>
              </a:rPr>
              <a:t>이상 할당 </a:t>
            </a:r>
            <a:endParaRPr lang="en-US" altLang="ko-KR" sz="1400" dirty="0">
              <a:latin typeface="+mn-ea"/>
              <a:ea typeface="+mn-ea"/>
              <a:sym typeface="Wingdings" panose="05000000000000000000" pitchFamily="2" charset="2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CAC6C-7AAF-2D02-FEA4-2550831E281D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4 . 1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프로젝트의 진행 단계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75AD30-AEFB-8B78-7781-C94FA21CB43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3640" y="920438"/>
            <a:ext cx="11582400" cy="5715000"/>
          </a:xfrm>
        </p:spPr>
        <p:txBody>
          <a:bodyPr/>
          <a:lstStyle/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데이터베이스 모델링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데이터 모델링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>
              <a:defRPr/>
            </a:pPr>
            <a:r>
              <a:rPr lang="ko-KR" altLang="en-US" sz="1400" dirty="0">
                <a:latin typeface="+mn-ea"/>
                <a:ea typeface="+mn-ea"/>
              </a:rPr>
              <a:t>현 세계에서 사용되는 작업이나 사물들</a:t>
            </a:r>
            <a:endParaRPr lang="en-US" altLang="ko-KR" sz="1400" dirty="0">
              <a:latin typeface="+mn-ea"/>
              <a:ea typeface="+mn-ea"/>
            </a:endParaRPr>
          </a:p>
          <a:p>
            <a:pPr marL="357187" lvl="1" indent="0">
              <a:buNone/>
              <a:defRPr/>
            </a:pP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	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의 데이터베이스 개체로 옮기기 위한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9885B5-B895-32B6-35AC-6ACC47BC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2514601"/>
            <a:ext cx="7439025" cy="38576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0A7CDF3-1B5A-EFA8-B719-43854B547B9A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BDC08F46-5BA6-DDF4-63E4-1CD9E6ABE9D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모델링 실습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개념적 모델링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업무 분석 단계에 포함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논리적 모델링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업무 분석의 후반부와 시스템 설계의 전반부에 걸쳐 진행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물리적 모델링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시스템 설계의 후반부에 주로 진행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101200-9D27-F164-E846-EEBB25ED5E7D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51382921-C376-2071-0150-5C28043788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04800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latin typeface="+mn-ea"/>
                <a:ea typeface="+mn-ea"/>
              </a:rPr>
              <a:t>방문 내역 </a:t>
            </a:r>
            <a:r>
              <a:rPr lang="en-US" altLang="ko-KR" sz="1400" dirty="0">
                <a:latin typeface="+mn-ea"/>
                <a:ea typeface="+mn-ea"/>
              </a:rPr>
              <a:t>+ </a:t>
            </a:r>
            <a:r>
              <a:rPr lang="ko-KR" altLang="en-US" sz="1400" dirty="0">
                <a:latin typeface="+mn-ea"/>
                <a:ea typeface="+mn-ea"/>
              </a:rPr>
              <a:t>구매내역 데이터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메모장이나 엑셀로 작성되었다 가정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85F23D-A7FD-DB9E-543D-1B114A6C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58" y="1082937"/>
            <a:ext cx="5795798" cy="5608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C39174-64CD-F4D9-8183-5BBD291C25CF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51382921-C376-2071-0150-5C28043788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3784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latin typeface="+mn-ea"/>
                <a:ea typeface="+mn-ea"/>
              </a:rPr>
              <a:t>기록된 내용에서 물건 구매 내역이 없는 고객 위로 정렬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L</a:t>
            </a:r>
            <a:r>
              <a:rPr lang="ko-KR" altLang="en-US" sz="1400" dirty="0">
                <a:latin typeface="+mn-ea"/>
                <a:ea typeface="+mn-ea"/>
              </a:rPr>
              <a:t>자형 테이블이 되어 낭비되는 공간 생김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539BF-0B28-46E8-4C5B-9933CEE6F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1989"/>
            <a:ext cx="5765442" cy="56977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87A7E6-AB1B-8E02-529C-D10E4F5B278C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  <p:extLst>
      <p:ext uri="{BB962C8B-B14F-4D97-AF65-F5344CB8AC3E}">
        <p14:creationId xmlns:p14="http://schemas.microsoft.com/office/powerpoint/2010/main" val="28050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51382921-C376-2071-0150-5C28043788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2906" y="930298"/>
            <a:ext cx="115824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쇼핑몰 데이터 예제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dirty="0">
                <a:latin typeface="+mn-ea"/>
                <a:ea typeface="+mn-ea"/>
              </a:rPr>
              <a:t>L</a:t>
            </a:r>
            <a:r>
              <a:rPr lang="ko-KR" altLang="en-US" sz="1400" dirty="0">
                <a:latin typeface="+mn-ea"/>
                <a:ea typeface="+mn-ea"/>
              </a:rPr>
              <a:t>자형 테이블을 빈칸이 있는 곳과 없는 곳으로 분류 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0EA50-BA5A-4BD6-3DA7-28C513D1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0" y="1693886"/>
            <a:ext cx="700181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5F5A76-79A5-20E4-DB0B-17E3772C5FB7}"/>
              </a:ext>
            </a:extLst>
          </p:cNvPr>
          <p:cNvSpPr txBox="1">
            <a:spLocks/>
          </p:cNvSpPr>
          <p:nvPr/>
        </p:nvSpPr>
        <p:spPr>
          <a:xfrm>
            <a:off x="0" y="166710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4 . 2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모델링</a:t>
            </a:r>
          </a:p>
        </p:txBody>
      </p:sp>
    </p:spTree>
    <p:extLst>
      <p:ext uri="{BB962C8B-B14F-4D97-AF65-F5344CB8AC3E}">
        <p14:creationId xmlns:p14="http://schemas.microsoft.com/office/powerpoint/2010/main" val="1386070828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842</Words>
  <Application>Microsoft Office PowerPoint</Application>
  <PresentationFormat>와이드스크린</PresentationFormat>
  <Paragraphs>141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Helvetica73-Extended</vt:lpstr>
      <vt:lpstr>HY견고딕</vt:lpstr>
      <vt:lpstr>Arial</vt:lpstr>
      <vt:lpstr>Wingdings</vt:lpstr>
      <vt:lpstr>나눔고딕</vt:lpstr>
      <vt:lpstr>맑은 고딕</vt:lpstr>
      <vt:lpstr>Roboto</vt:lpstr>
      <vt:lpstr>Catamaran Light</vt:lpstr>
      <vt:lpstr>Livvic</vt:lpstr>
      <vt:lpstr>Engineering Project Proposal by Slidesgo</vt:lpstr>
      <vt:lpstr>PowerPoint 프레젠테이션</vt:lpstr>
      <vt:lpstr>PowerPoint 프레젠테이션</vt:lpstr>
      <vt:lpstr>4 . 1 프로젝트의 진행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103</cp:revision>
  <dcterms:modified xsi:type="dcterms:W3CDTF">2023-12-06T09:15:00Z</dcterms:modified>
</cp:coreProperties>
</file>