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295" r:id="rId2"/>
    <p:sldId id="380" r:id="rId3"/>
    <p:sldId id="537" r:id="rId4"/>
    <p:sldId id="538" r:id="rId5"/>
    <p:sldId id="539" r:id="rId6"/>
    <p:sldId id="540" r:id="rId7"/>
    <p:sldId id="541" r:id="rId8"/>
    <p:sldId id="545" r:id="rId9"/>
    <p:sldId id="546" r:id="rId10"/>
    <p:sldId id="552" r:id="rId11"/>
    <p:sldId id="547" r:id="rId12"/>
    <p:sldId id="548" r:id="rId13"/>
    <p:sldId id="554" r:id="rId14"/>
    <p:sldId id="555" r:id="rId15"/>
    <p:sldId id="563" r:id="rId16"/>
    <p:sldId id="556" r:id="rId17"/>
    <p:sldId id="557" r:id="rId18"/>
    <p:sldId id="560" r:id="rId19"/>
    <p:sldId id="558" r:id="rId20"/>
    <p:sldId id="559" r:id="rId21"/>
    <p:sldId id="561" r:id="rId22"/>
    <p:sldId id="268" r:id="rId23"/>
  </p:sldIdLst>
  <p:sldSz cx="12192000" cy="6858000"/>
  <p:notesSz cx="6858000" cy="9144000"/>
  <p:embeddedFontLst>
    <p:embeddedFont>
      <p:font typeface="Catamaran Light" panose="020B0600000101010101" charset="0"/>
      <p:regular r:id="rId25"/>
      <p:bold r:id="rId26"/>
    </p:embeddedFont>
    <p:embeddedFont>
      <p:font typeface="Helvetica73-Extended" panose="020B0800000000000000" pitchFamily="34" charset="0"/>
      <p:bold r:id="rId27"/>
    </p:embeddedFont>
    <p:embeddedFont>
      <p:font typeface="HY견고딕" panose="02030600000101010101" pitchFamily="18" charset="-127"/>
      <p:regular r:id="rId28"/>
    </p:embeddedFont>
    <p:embeddedFont>
      <p:font typeface="Livvic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나눔고딕" panose="020D0604000000000000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1" autoAdjust="0"/>
    <p:restoredTop sz="55324" autoAdjust="0"/>
  </p:normalViewPr>
  <p:slideViewPr>
    <p:cSldViewPr snapToGrid="0">
      <p:cViewPr varScale="1">
        <p:scale>
          <a:sx n="64" d="100"/>
          <a:sy n="64" d="100"/>
        </p:scale>
        <p:origin x="27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8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3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7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29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4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4078992-0737-C70A-6025-8034B51E5B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69FE549-20DE-8D0F-78C5-469F1F93CF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0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8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03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99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C0C26-DCDE-4467-84F6-5E3A99B2D66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4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6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A0E94CCA-A184-D006-19FD-AC507D761BE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224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05. MySQL 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유틸리티 사용법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A5EDF6C8-D103-E010-3FAB-410801DCDDA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29208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쿼리 창 </a:t>
            </a:r>
            <a:r>
              <a:rPr lang="en-US" altLang="ko-KR" sz="1400" dirty="0">
                <a:latin typeface="+mn-ea"/>
                <a:ea typeface="+mn-ea"/>
              </a:rPr>
              <a:t>(Query Editor)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‘쿼리 문장</a:t>
            </a:r>
            <a:r>
              <a:rPr lang="en-US" altLang="ko-KR" sz="1400" dirty="0">
                <a:latin typeface="+mn-ea"/>
                <a:ea typeface="+mn-ea"/>
              </a:rPr>
              <a:t>(SQL </a:t>
            </a:r>
            <a:r>
              <a:rPr lang="ko-KR" altLang="en-US" sz="1400" dirty="0">
                <a:latin typeface="+mn-ea"/>
                <a:ea typeface="+mn-ea"/>
              </a:rPr>
              <a:t>구문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입력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실행하는 텍스트 에디터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쿼리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창 사용 방법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의 상단 제일 왼쪽의 </a:t>
            </a:r>
            <a:r>
              <a:rPr lang="en-US" altLang="ko-KR" sz="1400" dirty="0">
                <a:latin typeface="+mn-ea"/>
                <a:ea typeface="+mn-ea"/>
              </a:rPr>
              <a:t>&lt;Create a new SQL tab for executing queries&gt; </a:t>
            </a:r>
            <a:r>
              <a:rPr lang="ko-KR" altLang="en-US" sz="1400" dirty="0">
                <a:latin typeface="+mn-ea"/>
                <a:ea typeface="+mn-ea"/>
              </a:rPr>
              <a:t>아이콘 클릭</a:t>
            </a:r>
            <a:r>
              <a:rPr lang="en-US" altLang="ko-KR" sz="1400" dirty="0">
                <a:latin typeface="+mn-ea"/>
                <a:ea typeface="+mn-ea"/>
              </a:rPr>
              <a:t> or Workbench </a:t>
            </a:r>
            <a:r>
              <a:rPr lang="ko-KR" altLang="en-US" sz="1400" dirty="0">
                <a:latin typeface="+mn-ea"/>
                <a:ea typeface="+mn-ea"/>
              </a:rPr>
              <a:t>메뉴의 </a:t>
            </a:r>
            <a:r>
              <a:rPr lang="en-US" altLang="ko-KR" sz="1400" dirty="0">
                <a:latin typeface="+mn-ea"/>
                <a:ea typeface="+mn-ea"/>
              </a:rPr>
              <a:t>[File] &gt;&gt; [New Query Tab]</a:t>
            </a:r>
            <a:r>
              <a:rPr lang="ko-KR" altLang="en-US" sz="1400" dirty="0">
                <a:latin typeface="+mn-ea"/>
                <a:ea typeface="+mn-ea"/>
              </a:rPr>
              <a:t>을 클릭해 쿼리 창 열기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작업할 데이터베이스를 </a:t>
            </a:r>
            <a:r>
              <a:rPr lang="en-US" altLang="ko-KR" sz="1400" dirty="0">
                <a:latin typeface="+mn-ea"/>
                <a:ea typeface="+mn-ea"/>
              </a:rPr>
              <a:t>[Schemas] </a:t>
            </a:r>
            <a:r>
              <a:rPr lang="ko-KR" altLang="en-US" sz="1400" dirty="0">
                <a:latin typeface="+mn-ea"/>
                <a:ea typeface="+mn-ea"/>
              </a:rPr>
              <a:t>탭에서 더블 클릭해 선택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 문법에 맞게 입력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구문에 이상이 없다면 </a:t>
            </a:r>
            <a:r>
              <a:rPr lang="ko-KR" altLang="en-US" sz="1400" dirty="0" err="1">
                <a:latin typeface="+mn-ea"/>
                <a:ea typeface="+mn-ea"/>
              </a:rPr>
              <a:t>툴바의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&lt;Execute the selected portion~~&gt; </a:t>
            </a:r>
            <a:r>
              <a:rPr lang="ko-KR" altLang="en-US" sz="1400" dirty="0">
                <a:latin typeface="+mn-ea"/>
                <a:ea typeface="+mn-ea"/>
              </a:rPr>
              <a:t>아이콘을 클릭하거나 </a:t>
            </a:r>
            <a:r>
              <a:rPr lang="en-US" altLang="ko-KR" sz="1400" dirty="0">
                <a:latin typeface="+mn-ea"/>
                <a:ea typeface="+mn-ea"/>
              </a:rPr>
              <a:t>Ctrl + Shift + Insert </a:t>
            </a:r>
            <a:r>
              <a:rPr lang="ko-KR" altLang="en-US" sz="1400" dirty="0">
                <a:latin typeface="+mn-ea"/>
                <a:ea typeface="+mn-ea"/>
              </a:rPr>
              <a:t> 눌러서 </a:t>
            </a:r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문장 실행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아래쪽의 결과 창을 통해 결과 확인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성공된 결과 또는 오류 메시지 확인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84373F-9BAB-4B5A-F430-E9067159FA56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8FC520D3-FCAC-1D3E-EE37-FC9311F4E9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31845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Workbench</a:t>
            </a:r>
            <a:r>
              <a:rPr lang="ko-KR" altLang="en-US" sz="1400" dirty="0">
                <a:latin typeface="+mn-ea"/>
                <a:ea typeface="+mn-ea"/>
              </a:rPr>
              <a:t>의 화면 구성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내비게이터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(Navigator)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[Navigator]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[Schemas]</a:t>
            </a:r>
            <a:r>
              <a:rPr lang="ko-KR" altLang="en-US" sz="1400" dirty="0">
                <a:latin typeface="+mn-ea"/>
                <a:ea typeface="+mn-ea"/>
              </a:rPr>
              <a:t>는 트리 형태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각각의 항목은 ‘▶’ 기호 클릭해 확장 가능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A29ACFAF-2B80-C75D-E824-50257E10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608263"/>
            <a:ext cx="2587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6F1FABA-7E6A-EB2C-E1EA-BABC819FB6A8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2BFC6619-E87B-CCD7-F0F7-07EFEE0768F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85192" y="914400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내비게이터의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[Schemas] </a:t>
            </a:r>
            <a:r>
              <a:rPr lang="ko-KR" altLang="en-US" sz="1400" dirty="0">
                <a:latin typeface="+mn-ea"/>
                <a:ea typeface="+mn-ea"/>
              </a:rPr>
              <a:t>탭 이용해 </a:t>
            </a: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 자동 생성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테이블 생성 이외에도 뷰와 다른 구문을 다룰 수 있음 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BCC1204D-B885-EEE3-5A56-836E43D1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93" y="1988976"/>
            <a:ext cx="82788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71EE00-134C-4EBD-073A-17E1188F2757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FDFF1CCB-44F8-3419-8C41-BF6893F0B25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5861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쿼리 창 </a:t>
            </a:r>
            <a:r>
              <a:rPr lang="en-US" altLang="ko-KR" sz="1400" dirty="0">
                <a:latin typeface="+mn-ea"/>
                <a:ea typeface="+mn-ea"/>
              </a:rPr>
              <a:t>(Query Editor)</a:t>
            </a:r>
            <a:r>
              <a:rPr lang="ko-KR" altLang="en-US" sz="1400" dirty="0">
                <a:latin typeface="+mn-ea"/>
                <a:ea typeface="+mn-ea"/>
              </a:rPr>
              <a:t>의 다른 기능들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개체 드래그 해 자동 완성 기능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예약어</a:t>
            </a:r>
            <a:r>
              <a:rPr lang="ko-KR" altLang="en-US" sz="1400" dirty="0">
                <a:latin typeface="+mn-ea"/>
                <a:ea typeface="+mn-ea"/>
              </a:rPr>
              <a:t> 대문자나 소문자로 변경하기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코드나 설명의 주석처리 방법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여러 개의 </a:t>
            </a:r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실행하기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모든 </a:t>
            </a:r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다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실행할지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일부만 드래그 선택해 실행할지 결정 중요함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결과를 다양한 방식으로 필터링 </a:t>
            </a:r>
            <a:r>
              <a:rPr lang="en-US" altLang="ko-KR" sz="1400" dirty="0">
                <a:latin typeface="+mn-ea"/>
                <a:ea typeface="+mn-ea"/>
              </a:rPr>
              <a:t>+ </a:t>
            </a:r>
            <a:r>
              <a:rPr lang="ko-KR" altLang="en-US" sz="1400" dirty="0">
                <a:latin typeface="+mn-ea"/>
                <a:ea typeface="+mn-ea"/>
              </a:rPr>
              <a:t>파일 형태 저장 가능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실행되는 </a:t>
            </a:r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문 실행 계획 확인해보기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62EA11-2F37-91BA-2423-EB23D9AB775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03F67F0F-7FF5-4CFE-C6E7-E465913DFAC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3183" y="94119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네트워크 환경 비교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Windows 1</a:t>
            </a:r>
            <a:r>
              <a:rPr lang="ko-KR" altLang="en-US" sz="1400" dirty="0">
                <a:latin typeface="+mn-ea"/>
                <a:ea typeface="+mn-ea"/>
              </a:rPr>
              <a:t>대에 서버와 클라이언트가 모두 설치된 상태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B6BBE-B4D6-E918-D868-8DAF5E3E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572593"/>
            <a:ext cx="7134225" cy="2600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DDB7BE-3754-0432-CC45-34280A898177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외부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서버 관리하기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03F67F0F-7FF5-4CFE-C6E7-E465913DFAC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94523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네트워크 환경 비교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Linux </a:t>
            </a:r>
            <a:r>
              <a:rPr lang="ko-KR" altLang="en-US" sz="1400" dirty="0">
                <a:latin typeface="+mn-ea"/>
                <a:ea typeface="+mn-ea"/>
              </a:rPr>
              <a:t>설치된 </a:t>
            </a:r>
            <a:r>
              <a:rPr lang="en-US" altLang="ko-KR" sz="1400" dirty="0">
                <a:latin typeface="+mn-ea"/>
                <a:ea typeface="+mn-ea"/>
              </a:rPr>
              <a:t>MySQL Server</a:t>
            </a:r>
            <a:r>
              <a:rPr lang="ko-KR" altLang="en-US" sz="1400" dirty="0">
                <a:latin typeface="+mn-ea"/>
                <a:ea typeface="+mn-ea"/>
              </a:rPr>
              <a:t>에 </a:t>
            </a:r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에 설치된 </a:t>
            </a:r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접속된 상태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23159-F6F3-D952-607D-DAC9C572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8" y="2598738"/>
            <a:ext cx="6981825" cy="23812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3EDA5F-6D93-6F3A-0F8C-61D902FDF818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외부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서버 관리하기</a:t>
            </a:r>
          </a:p>
        </p:txBody>
      </p:sp>
    </p:spTree>
    <p:extLst>
      <p:ext uri="{BB962C8B-B14F-4D97-AF65-F5344CB8AC3E}">
        <p14:creationId xmlns:p14="http://schemas.microsoft.com/office/powerpoint/2010/main" val="200713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8B273F28-DC2E-D07C-84F2-4DFB480BCF1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9836" y="941194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로 </a:t>
            </a:r>
            <a:r>
              <a:rPr lang="en-US" altLang="ko-KR" sz="1400" dirty="0">
                <a:latin typeface="+mn-ea"/>
                <a:ea typeface="+mn-ea"/>
              </a:rPr>
              <a:t>Linux MySQL </a:t>
            </a:r>
            <a:r>
              <a:rPr lang="ko-KR" altLang="en-US" sz="1400" dirty="0">
                <a:latin typeface="+mn-ea"/>
                <a:ea typeface="+mn-ea"/>
              </a:rPr>
              <a:t>서버에 접속한 경우 </a:t>
            </a:r>
            <a:r>
              <a:rPr lang="en-US" altLang="ko-KR" sz="1400" dirty="0">
                <a:latin typeface="+mn-ea"/>
                <a:ea typeface="+mn-ea"/>
              </a:rPr>
              <a:t>Check </a:t>
            </a:r>
            <a:r>
              <a:rPr lang="ko-KR" altLang="en-US" sz="1400" dirty="0">
                <a:latin typeface="+mn-ea"/>
                <a:ea typeface="+mn-ea"/>
              </a:rPr>
              <a:t>해야 할 점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Linux </a:t>
            </a:r>
            <a:r>
              <a:rPr lang="ko-KR" altLang="en-US" sz="1400" dirty="0">
                <a:latin typeface="+mn-ea"/>
                <a:ea typeface="+mn-ea"/>
              </a:rPr>
              <a:t>컴퓨터 방화벽 설정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포트인 </a:t>
            </a:r>
            <a:r>
              <a:rPr lang="en-US" altLang="ko-KR" sz="1400" dirty="0">
                <a:latin typeface="+mn-ea"/>
                <a:ea typeface="+mn-ea"/>
              </a:rPr>
              <a:t>3306</a:t>
            </a:r>
            <a:r>
              <a:rPr lang="ko-KR" altLang="en-US" sz="1400" dirty="0">
                <a:latin typeface="+mn-ea"/>
                <a:ea typeface="+mn-ea"/>
              </a:rPr>
              <a:t>번을 허용하도록 설정해야 함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Linux </a:t>
            </a:r>
            <a:r>
              <a:rPr lang="ko-KR" altLang="en-US" sz="1400" dirty="0">
                <a:latin typeface="+mn-ea"/>
                <a:ea typeface="+mn-ea"/>
              </a:rPr>
              <a:t>컴퓨터의 </a:t>
            </a:r>
            <a:r>
              <a:rPr lang="en-US" altLang="ko-KR" sz="1400" dirty="0">
                <a:latin typeface="+mn-ea"/>
                <a:ea typeface="+mn-ea"/>
              </a:rPr>
              <a:t>IP</a:t>
            </a:r>
            <a:r>
              <a:rPr lang="ko-KR" altLang="en-US" sz="1400" dirty="0">
                <a:latin typeface="+mn-ea"/>
                <a:ea typeface="+mn-ea"/>
              </a:rPr>
              <a:t>주소를 알고 있어야 함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Windows </a:t>
            </a:r>
            <a:r>
              <a:rPr lang="ko-KR" altLang="en-US" sz="1400" dirty="0">
                <a:latin typeface="+mn-ea"/>
                <a:ea typeface="+mn-ea"/>
              </a:rPr>
              <a:t>컴퓨터의 </a:t>
            </a:r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에서 </a:t>
            </a:r>
            <a:r>
              <a:rPr lang="en-US" altLang="ko-KR" sz="1400" dirty="0">
                <a:latin typeface="+mn-ea"/>
                <a:ea typeface="+mn-ea"/>
              </a:rPr>
              <a:t>Linux </a:t>
            </a:r>
            <a:r>
              <a:rPr lang="ko-KR" altLang="en-US" sz="1400" dirty="0">
                <a:latin typeface="+mn-ea"/>
                <a:ea typeface="+mn-ea"/>
              </a:rPr>
              <a:t>컴퓨터로 연결고리 만들어 놓아야 함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7FE20-B07C-7445-8088-3B5A40B0D0D7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외부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MySQL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서버 관리하기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6DDA103B-B697-1FAE-CC33-BB59F06C49F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29208" y="903871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DB </a:t>
            </a:r>
            <a:r>
              <a:rPr lang="ko-KR" altLang="en-US" sz="1400" dirty="0">
                <a:latin typeface="+mn-ea"/>
                <a:ea typeface="+mn-ea"/>
              </a:rPr>
              <a:t>사용자 관리의 필요성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현재까지 사용 방법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관리자인 </a:t>
            </a:r>
            <a:r>
              <a:rPr lang="en-US" altLang="ko-KR" sz="1400" dirty="0">
                <a:latin typeface="+mn-ea"/>
                <a:ea typeface="+mn-ea"/>
              </a:rPr>
              <a:t>root</a:t>
            </a:r>
            <a:r>
              <a:rPr lang="ko-KR" altLang="en-US" sz="1400" dirty="0">
                <a:latin typeface="+mn-ea"/>
                <a:ea typeface="+mn-ea"/>
              </a:rPr>
              <a:t>로 접속해 사용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실무에서의 문제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데이터베이스를 다양한 사용자나 응용프로그램에 접속해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EDE106-3373-0D00-E6EB-BD26666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42564"/>
            <a:ext cx="3699956" cy="35763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29BE31-96AB-16BA-C8A1-752D6822DA5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사용자 관리하기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40C77BD5-9275-9282-5140-8499A7376D4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87829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DB </a:t>
            </a:r>
            <a:r>
              <a:rPr lang="ko-KR" altLang="en-US" sz="1400" dirty="0">
                <a:latin typeface="+mn-ea"/>
                <a:ea typeface="+mn-ea"/>
              </a:rPr>
              <a:t>사용자 관리 개념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권한 </a:t>
            </a:r>
            <a:r>
              <a:rPr lang="en-US" altLang="ko-KR" sz="1400" dirty="0">
                <a:latin typeface="+mn-ea"/>
                <a:ea typeface="+mn-ea"/>
              </a:rPr>
              <a:t>(Privileges)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단편적인 개념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SELECT </a:t>
            </a:r>
            <a:r>
              <a:rPr lang="ko-KR" altLang="en-US" sz="1400" dirty="0">
                <a:latin typeface="+mn-ea"/>
                <a:ea typeface="+mn-ea"/>
              </a:rPr>
              <a:t>권한</a:t>
            </a:r>
            <a:r>
              <a:rPr lang="en-US" altLang="ko-KR" sz="1400" dirty="0">
                <a:latin typeface="+mn-ea"/>
                <a:ea typeface="+mn-ea"/>
              </a:rPr>
              <a:t>, INSERT </a:t>
            </a:r>
            <a:r>
              <a:rPr lang="ko-KR" altLang="en-US" sz="1400" dirty="0">
                <a:latin typeface="+mn-ea"/>
                <a:ea typeface="+mn-ea"/>
              </a:rPr>
              <a:t>권한</a:t>
            </a:r>
            <a:r>
              <a:rPr lang="en-US" altLang="ko-KR" sz="1400" dirty="0">
                <a:latin typeface="+mn-ea"/>
                <a:ea typeface="+mn-ea"/>
              </a:rPr>
              <a:t>, CREATE </a:t>
            </a:r>
            <a:r>
              <a:rPr lang="ko-KR" altLang="en-US" sz="1400" dirty="0">
                <a:latin typeface="+mn-ea"/>
                <a:ea typeface="+mn-ea"/>
              </a:rPr>
              <a:t>권한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역할 </a:t>
            </a:r>
            <a:r>
              <a:rPr lang="en-US" altLang="ko-KR" sz="1400" dirty="0">
                <a:latin typeface="+mn-ea"/>
                <a:ea typeface="+mn-ea"/>
              </a:rPr>
              <a:t>(Role)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권한의 집합 개념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DBA </a:t>
            </a:r>
            <a:r>
              <a:rPr lang="ko-KR" altLang="en-US" sz="1400" dirty="0">
                <a:latin typeface="+mn-ea"/>
                <a:ea typeface="+mn-ea"/>
              </a:rPr>
              <a:t>역할은 </a:t>
            </a:r>
            <a:r>
              <a:rPr lang="en-US" altLang="ko-KR" sz="1400" dirty="0">
                <a:latin typeface="+mn-ea"/>
                <a:ea typeface="+mn-ea"/>
              </a:rPr>
              <a:t>SELECT </a:t>
            </a:r>
            <a:r>
              <a:rPr lang="ko-KR" altLang="en-US" sz="1400" dirty="0">
                <a:latin typeface="+mn-ea"/>
                <a:ea typeface="+mn-ea"/>
              </a:rPr>
              <a:t>권한 등 모든 권한 포함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031E84-F786-3B87-BD53-440A2B810FBD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사용자 관리하기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1E7CCE4E-8EA5-522F-31A7-1BD24F6D900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1135" y="913202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사용자 및 역할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권한 관리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팀장님 </a:t>
            </a:r>
            <a:r>
              <a:rPr lang="en-US" altLang="ko-KR" sz="1400" dirty="0">
                <a:latin typeface="+mn-ea"/>
                <a:ea typeface="+mn-ea"/>
              </a:rPr>
              <a:t>(Director)</a:t>
            </a:r>
          </a:p>
          <a:p>
            <a:pPr lvl="2"/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데이터베이스 관리자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(DBA)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의 역할 부여</a:t>
            </a:r>
            <a:endParaRPr lang="en-US" altLang="ko-KR" sz="14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 실행하고 </a:t>
            </a:r>
            <a:r>
              <a:rPr lang="en-US" altLang="ko-KR" sz="1400" dirty="0">
                <a:latin typeface="+mn-ea"/>
                <a:ea typeface="+mn-ea"/>
              </a:rPr>
              <a:t>[Local instance MySQL]</a:t>
            </a:r>
            <a:r>
              <a:rPr lang="ko-KR" altLang="en-US" sz="1400" dirty="0">
                <a:latin typeface="+mn-ea"/>
                <a:ea typeface="+mn-ea"/>
              </a:rPr>
              <a:t>을 클릭해서 접속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사용자를 생성하는 권한은 </a:t>
            </a:r>
            <a:r>
              <a:rPr lang="en-US" altLang="ko-KR" sz="1400" dirty="0">
                <a:latin typeface="+mn-ea"/>
                <a:ea typeface="+mn-ea"/>
              </a:rPr>
              <a:t>root</a:t>
            </a:r>
            <a:r>
              <a:rPr lang="ko-KR" altLang="en-US" sz="1400" dirty="0">
                <a:latin typeface="+mn-ea"/>
                <a:ea typeface="+mn-ea"/>
              </a:rPr>
              <a:t>에게만 있음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[Navigator]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[Management] </a:t>
            </a:r>
            <a:r>
              <a:rPr lang="ko-KR" altLang="en-US" sz="1400" dirty="0">
                <a:latin typeface="+mn-ea"/>
                <a:ea typeface="+mn-ea"/>
              </a:rPr>
              <a:t>탭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[Users and Privileges]</a:t>
            </a:r>
            <a:r>
              <a:rPr lang="ko-KR" altLang="en-US" sz="1400" dirty="0">
                <a:latin typeface="+mn-ea"/>
                <a:ea typeface="+mn-ea"/>
              </a:rPr>
              <a:t> 클릭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[Users and Privileges] </a:t>
            </a:r>
            <a:r>
              <a:rPr lang="ko-KR" altLang="en-US" sz="1400" dirty="0">
                <a:latin typeface="+mn-ea"/>
                <a:ea typeface="+mn-ea"/>
              </a:rPr>
              <a:t>창에서 왼쪽 아래 </a:t>
            </a:r>
            <a:r>
              <a:rPr lang="en-US" altLang="ko-KR" sz="1400" dirty="0">
                <a:latin typeface="+mn-ea"/>
                <a:ea typeface="+mn-ea"/>
              </a:rPr>
              <a:t>&lt;Add Account&gt;</a:t>
            </a:r>
            <a:r>
              <a:rPr lang="ko-KR" altLang="en-US" sz="1400" dirty="0">
                <a:latin typeface="+mn-ea"/>
                <a:ea typeface="+mn-ea"/>
              </a:rPr>
              <a:t> 클릭한 후 </a:t>
            </a:r>
            <a:r>
              <a:rPr lang="en-US" altLang="ko-KR" sz="1400" dirty="0">
                <a:latin typeface="+mn-ea"/>
                <a:ea typeface="+mn-ea"/>
              </a:rPr>
              <a:t>[Login] </a:t>
            </a:r>
            <a:r>
              <a:rPr lang="ko-KR" altLang="en-US" sz="1400" dirty="0">
                <a:latin typeface="+mn-ea"/>
                <a:ea typeface="+mn-ea"/>
              </a:rPr>
              <a:t>탭의 </a:t>
            </a:r>
            <a:r>
              <a:rPr lang="en-US" altLang="ko-KR" sz="1400" dirty="0">
                <a:latin typeface="+mn-ea"/>
                <a:ea typeface="+mn-ea"/>
              </a:rPr>
              <a:t>[Login Name]</a:t>
            </a:r>
            <a:r>
              <a:rPr lang="ko-KR" altLang="en-US" sz="1400" dirty="0">
                <a:latin typeface="+mn-ea"/>
                <a:ea typeface="+mn-ea"/>
              </a:rPr>
              <a:t>에 ‘</a:t>
            </a:r>
            <a:r>
              <a:rPr lang="en-US" altLang="ko-KR" sz="1400" dirty="0">
                <a:latin typeface="+mn-ea"/>
                <a:ea typeface="+mn-ea"/>
              </a:rPr>
              <a:t>director</a:t>
            </a:r>
            <a:r>
              <a:rPr lang="ko-KR" altLang="en-US" sz="1400" dirty="0">
                <a:latin typeface="+mn-ea"/>
                <a:ea typeface="+mn-ea"/>
              </a:rPr>
              <a:t>’ 입력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비밀번호 입력하고 </a:t>
            </a:r>
            <a:r>
              <a:rPr lang="en-US" altLang="ko-KR" sz="1400" dirty="0">
                <a:latin typeface="+mn-ea"/>
                <a:ea typeface="+mn-ea"/>
              </a:rPr>
              <a:t>&lt;Apply&gt;</a:t>
            </a:r>
            <a:r>
              <a:rPr lang="ko-KR" altLang="en-US" sz="1400" dirty="0">
                <a:latin typeface="+mn-ea"/>
                <a:ea typeface="+mn-ea"/>
              </a:rPr>
              <a:t> 클릭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director </a:t>
            </a:r>
            <a:r>
              <a:rPr lang="ko-KR" altLang="en-US" sz="1400" dirty="0">
                <a:latin typeface="+mn-ea"/>
                <a:ea typeface="+mn-ea"/>
              </a:rPr>
              <a:t>사용자 등록 확인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[Account Limits] </a:t>
            </a:r>
            <a:r>
              <a:rPr lang="ko-KR" altLang="en-US" sz="1400" dirty="0">
                <a:latin typeface="+mn-ea"/>
                <a:ea typeface="+mn-ea"/>
              </a:rPr>
              <a:t>탭으로 쿼리 한계 설정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0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은 제한 없음 </a:t>
            </a: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[Administrative Roles] - 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자체에 대한 권한 설정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9356CF-4478-89AF-A324-EC231140C28B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사용자 관리하기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62C055FE-D37E-B748-B71A-C804A73058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7159" y="1006670"/>
            <a:ext cx="8567738" cy="54006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MySQL Workbench </a:t>
            </a:r>
            <a:r>
              <a:rPr lang="ko-KR" altLang="en-US" sz="1400" dirty="0">
                <a:latin typeface="+mn-ea"/>
                <a:ea typeface="+mn-ea"/>
              </a:rPr>
              <a:t>화면 구성 및 사용법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쿼리 창 사용법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외부의 </a:t>
            </a:r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서버 관리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사용자 관리와 권한 부여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1022D497-EF35-30D3-4662-1DAFDCF6A84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9837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사용자 및 역할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권한 관리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사장님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ceo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MySQL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의 모든 데이터에 읽기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(Select) 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권한 부여</a:t>
            </a:r>
            <a:endParaRPr lang="en-US" altLang="ko-KR" sz="14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계정 등록방법은 </a:t>
            </a:r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팀장님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  <a:r>
              <a:rPr lang="ko-KR" altLang="en-US" sz="1400" dirty="0">
                <a:latin typeface="+mn-ea"/>
                <a:ea typeface="+mn-ea"/>
              </a:rPr>
              <a:t>의 경우와 같음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[Administrative Roles] </a:t>
            </a:r>
            <a:r>
              <a:rPr lang="ko-KR" altLang="en-US" sz="1400" dirty="0">
                <a:latin typeface="+mn-ea"/>
                <a:ea typeface="+mn-ea"/>
              </a:rPr>
              <a:t>탭 클릭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사장님은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모든 데이터를 읽을 수 있게 계획되어 있음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[Global Privileges] </a:t>
            </a:r>
            <a:r>
              <a:rPr lang="ko-KR" altLang="en-US" sz="1400" dirty="0">
                <a:latin typeface="+mn-ea"/>
                <a:ea typeface="+mn-ea"/>
              </a:rPr>
              <a:t>중에서 </a:t>
            </a:r>
            <a:r>
              <a:rPr lang="en-US" altLang="ko-KR" sz="1400" dirty="0">
                <a:latin typeface="+mn-ea"/>
                <a:ea typeface="+mn-ea"/>
              </a:rPr>
              <a:t>&lt;SELECT&gt;</a:t>
            </a:r>
            <a:r>
              <a:rPr lang="ko-KR" altLang="en-US" sz="1400" dirty="0">
                <a:latin typeface="+mn-ea"/>
                <a:ea typeface="+mn-ea"/>
              </a:rPr>
              <a:t> 체크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왼쪽 </a:t>
            </a:r>
            <a:r>
              <a:rPr lang="en-US" altLang="ko-KR" sz="1400" dirty="0">
                <a:latin typeface="+mn-ea"/>
                <a:ea typeface="+mn-ea"/>
              </a:rPr>
              <a:t>Role </a:t>
            </a:r>
            <a:r>
              <a:rPr lang="ko-KR" altLang="en-US" sz="1400" dirty="0">
                <a:latin typeface="+mn-ea"/>
                <a:ea typeface="+mn-ea"/>
              </a:rPr>
              <a:t>중에 </a:t>
            </a:r>
            <a:r>
              <a:rPr lang="en-US" altLang="ko-KR" sz="1400" dirty="0">
                <a:latin typeface="+mn-ea"/>
                <a:ea typeface="+mn-ea"/>
              </a:rPr>
              <a:t>&lt;Custom&gt;</a:t>
            </a:r>
            <a:r>
              <a:rPr lang="ko-KR" altLang="en-US" sz="1400" dirty="0">
                <a:latin typeface="+mn-ea"/>
                <a:ea typeface="+mn-ea"/>
              </a:rPr>
              <a:t>이 자동으로 체크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DE6E54-44B5-C0BC-A836-8F003219B48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사용자 관리하기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9169AA56-450C-09FF-2F50-7C613A69DB7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85192" y="903871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사용자 및 역할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권한 관리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일반직원 </a:t>
            </a:r>
            <a:r>
              <a:rPr lang="en-US" altLang="ko-KR" sz="1400" dirty="0">
                <a:latin typeface="+mn-ea"/>
                <a:ea typeface="+mn-ea"/>
              </a:rPr>
              <a:t>(staff) </a:t>
            </a:r>
          </a:p>
          <a:p>
            <a:pPr lvl="2"/>
            <a:r>
              <a:rPr lang="en-US" altLang="ko-KR" sz="1400" dirty="0" err="1">
                <a:latin typeface="+mn-ea"/>
                <a:ea typeface="+mn-ea"/>
              </a:rPr>
              <a:t>ShopDB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데이터베이스의 모든 테이블에 대해 읽기</a:t>
            </a:r>
            <a:r>
              <a:rPr lang="en-US" altLang="ko-KR" sz="1400" dirty="0">
                <a:latin typeface="+mn-ea"/>
                <a:ea typeface="+mn-ea"/>
              </a:rPr>
              <a:t>(Select) , </a:t>
            </a:r>
            <a:r>
              <a:rPr lang="ko-KR" altLang="en-US" sz="1400" dirty="0">
                <a:latin typeface="+mn-ea"/>
                <a:ea typeface="+mn-ea"/>
              </a:rPr>
              <a:t>쓰기 </a:t>
            </a:r>
            <a:r>
              <a:rPr lang="en-US" altLang="ko-KR" sz="1400" dirty="0">
                <a:latin typeface="+mn-ea"/>
                <a:ea typeface="+mn-ea"/>
              </a:rPr>
              <a:t>( Insert) , Update, Delete </a:t>
            </a:r>
            <a:r>
              <a:rPr lang="ko-KR" altLang="en-US" sz="1400" dirty="0">
                <a:latin typeface="+mn-ea"/>
                <a:ea typeface="+mn-ea"/>
              </a:rPr>
              <a:t>권한 부여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 등을 생성</a:t>
            </a:r>
            <a:r>
              <a:rPr lang="en-US" altLang="ko-KR" sz="1400" dirty="0">
                <a:latin typeface="+mn-ea"/>
                <a:ea typeface="+mn-ea"/>
              </a:rPr>
              <a:t>(Create Routine) </a:t>
            </a:r>
            <a:r>
              <a:rPr lang="ko-KR" altLang="en-US" sz="1400" dirty="0">
                <a:latin typeface="+mn-ea"/>
                <a:ea typeface="+mn-ea"/>
              </a:rPr>
              <a:t>하고 수정</a:t>
            </a:r>
            <a:r>
              <a:rPr lang="en-US" altLang="ko-KR" sz="1400" dirty="0">
                <a:latin typeface="+mn-ea"/>
                <a:ea typeface="+mn-ea"/>
              </a:rPr>
              <a:t>( Alter Routine) </a:t>
            </a:r>
            <a:r>
              <a:rPr lang="ko-KR" altLang="en-US" sz="1400" dirty="0">
                <a:latin typeface="+mn-ea"/>
                <a:ea typeface="+mn-ea"/>
              </a:rPr>
              <a:t>할 수 있는 권한 부여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employees </a:t>
            </a:r>
            <a:r>
              <a:rPr lang="ko-KR" altLang="en-US" sz="1400" dirty="0">
                <a:latin typeface="+mn-ea"/>
                <a:ea typeface="+mn-ea"/>
              </a:rPr>
              <a:t>데이터베이스의 테이블에 대해서는 읽기 권한만 부여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사용자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등록은 </a:t>
            </a:r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사장님</a:t>
            </a:r>
            <a:r>
              <a:rPr lang="en-US" altLang="ko-KR" sz="1400" dirty="0">
                <a:latin typeface="+mn-ea"/>
                <a:ea typeface="+mn-ea"/>
              </a:rPr>
              <a:t>’ </a:t>
            </a:r>
            <a:r>
              <a:rPr lang="ko-KR" altLang="en-US" sz="1400" dirty="0">
                <a:latin typeface="+mn-ea"/>
                <a:ea typeface="+mn-ea"/>
              </a:rPr>
              <a:t>경우와 동일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 베이스에 대한 권한 부여 </a:t>
            </a:r>
            <a:r>
              <a:rPr lang="en-US" altLang="ko-KR" sz="1400" dirty="0">
                <a:latin typeface="+mn-ea"/>
                <a:ea typeface="+mn-ea"/>
              </a:rPr>
              <a:t>- [Schema Privileges] </a:t>
            </a:r>
            <a:r>
              <a:rPr lang="ko-KR" altLang="en-US" sz="1400" dirty="0">
                <a:latin typeface="+mn-ea"/>
                <a:ea typeface="+mn-ea"/>
              </a:rPr>
              <a:t>탭 사용 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 err="1">
                <a:latin typeface="+mn-ea"/>
                <a:ea typeface="+mn-ea"/>
              </a:rPr>
              <a:t>Shopdb</a:t>
            </a:r>
            <a:endParaRPr lang="en-US" altLang="ko-KR" sz="1400" dirty="0">
              <a:latin typeface="+mn-ea"/>
              <a:ea typeface="+mn-ea"/>
            </a:endParaRPr>
          </a:p>
          <a:p>
            <a:pPr lvl="4"/>
            <a:r>
              <a:rPr lang="en-US" altLang="ko-KR" sz="1400" dirty="0">
                <a:latin typeface="+mn-ea"/>
                <a:ea typeface="+mn-ea"/>
              </a:rPr>
              <a:t>Object Rights</a:t>
            </a:r>
            <a:r>
              <a:rPr lang="ko-KR" altLang="en-US" sz="1400" dirty="0">
                <a:latin typeface="+mn-ea"/>
                <a:ea typeface="+mn-ea"/>
              </a:rPr>
              <a:t>에서는 </a:t>
            </a:r>
            <a:r>
              <a:rPr lang="en-US" altLang="ko-KR" sz="1400" dirty="0">
                <a:latin typeface="+mn-ea"/>
                <a:ea typeface="+mn-ea"/>
              </a:rPr>
              <a:t>&lt;SELECT&gt;,&lt;INSERT&gt;, &lt;UPDATE&gt;, &lt;DELETE&gt;</a:t>
            </a:r>
            <a:r>
              <a:rPr lang="ko-KR" altLang="en-US" sz="1400" dirty="0">
                <a:latin typeface="+mn-ea"/>
                <a:ea typeface="+mn-ea"/>
              </a:rPr>
              <a:t> 체크</a:t>
            </a:r>
            <a:endParaRPr lang="en-US" altLang="ko-KR" sz="1400" dirty="0">
              <a:latin typeface="+mn-ea"/>
              <a:ea typeface="+mn-ea"/>
            </a:endParaRPr>
          </a:p>
          <a:p>
            <a:pPr lvl="4"/>
            <a:r>
              <a:rPr lang="en-US" altLang="ko-KR" sz="1400" dirty="0">
                <a:latin typeface="+mn-ea"/>
                <a:ea typeface="+mn-ea"/>
              </a:rPr>
              <a:t>DDL Rights</a:t>
            </a:r>
            <a:r>
              <a:rPr lang="ko-KR" altLang="en-US" sz="1400" dirty="0">
                <a:latin typeface="+mn-ea"/>
                <a:ea typeface="+mn-ea"/>
              </a:rPr>
              <a:t>에서는 </a:t>
            </a:r>
            <a:r>
              <a:rPr lang="en-US" altLang="ko-KR" sz="1400" dirty="0">
                <a:latin typeface="+mn-ea"/>
                <a:ea typeface="+mn-ea"/>
              </a:rPr>
              <a:t>&lt;CREATE ROUTINE&gt;</a:t>
            </a:r>
            <a:r>
              <a:rPr lang="ko-KR" altLang="en-US" sz="1400" dirty="0">
                <a:latin typeface="+mn-ea"/>
                <a:ea typeface="+mn-ea"/>
              </a:rPr>
              <a:t>과 </a:t>
            </a:r>
            <a:r>
              <a:rPr lang="en-US" altLang="ko-KR" sz="1400" dirty="0">
                <a:latin typeface="+mn-ea"/>
                <a:ea typeface="+mn-ea"/>
              </a:rPr>
              <a:t>&lt;ALTER ROUTINE&gt;</a:t>
            </a:r>
            <a:r>
              <a:rPr lang="ko-KR" altLang="en-US" sz="1400" dirty="0">
                <a:latin typeface="+mn-ea"/>
                <a:ea typeface="+mn-ea"/>
              </a:rPr>
              <a:t> 체크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employees - SELECT </a:t>
            </a:r>
            <a:r>
              <a:rPr lang="ko-KR" altLang="en-US" sz="1400" dirty="0">
                <a:latin typeface="+mn-ea"/>
                <a:ea typeface="+mn-ea"/>
              </a:rPr>
              <a:t>권한만 부여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E3C174-BBFA-84AA-88EC-D94E26D24E91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5 . 3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사용자 관리하기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E2F71B5D-1857-FEC3-33CA-B24D9188C8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4049" y="912845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Workbench</a:t>
            </a:r>
            <a:r>
              <a:rPr lang="ko-KR" altLang="en-US" sz="1400" dirty="0">
                <a:latin typeface="+mn-ea"/>
                <a:ea typeface="+mn-ea"/>
              </a:rPr>
              <a:t>의 발전과정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2002</a:t>
            </a:r>
            <a:r>
              <a:rPr lang="ko-KR" altLang="en-US" sz="1400" dirty="0">
                <a:latin typeface="+mn-ea"/>
                <a:ea typeface="+mn-ea"/>
              </a:rPr>
              <a:t>년에 만들어진 </a:t>
            </a:r>
            <a:r>
              <a:rPr lang="en-US" altLang="ko-KR" sz="1400" dirty="0">
                <a:latin typeface="+mn-ea"/>
                <a:ea typeface="+mn-ea"/>
              </a:rPr>
              <a:t>DBDesigner4 </a:t>
            </a:r>
            <a:r>
              <a:rPr lang="ko-KR" altLang="en-US" sz="1400" dirty="0">
                <a:latin typeface="+mn-ea"/>
                <a:ea typeface="+mn-ea"/>
              </a:rPr>
              <a:t>제품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비주얼 툴로 사용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2003</a:t>
            </a:r>
            <a:r>
              <a:rPr lang="ko-KR" altLang="en-US" sz="1400" dirty="0">
                <a:latin typeface="+mn-ea"/>
                <a:ea typeface="+mn-ea"/>
              </a:rPr>
              <a:t>년에 </a:t>
            </a:r>
            <a:r>
              <a:rPr lang="en-US" altLang="ko-KR" sz="1400" dirty="0">
                <a:latin typeface="+mn-ea"/>
                <a:ea typeface="+mn-ea"/>
              </a:rPr>
              <a:t>MySQL GUI Tools Bundle</a:t>
            </a:r>
            <a:r>
              <a:rPr lang="ko-KR" altLang="en-US" sz="1400" dirty="0">
                <a:latin typeface="+mn-ea"/>
                <a:ea typeface="+mn-ea"/>
              </a:rPr>
              <a:t>로 통합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2005</a:t>
            </a:r>
            <a:r>
              <a:rPr lang="ko-KR" altLang="en-US" sz="1400" dirty="0">
                <a:latin typeface="+mn-ea"/>
                <a:ea typeface="+mn-ea"/>
              </a:rPr>
              <a:t>년에 </a:t>
            </a:r>
            <a:r>
              <a:rPr lang="en-US" altLang="ko-KR" sz="1400" dirty="0">
                <a:latin typeface="+mn-ea"/>
                <a:ea typeface="+mn-ea"/>
              </a:rPr>
              <a:t>MySQL Workbench </a:t>
            </a:r>
            <a:r>
              <a:rPr lang="ko-KR" altLang="en-US" sz="1400" dirty="0">
                <a:latin typeface="+mn-ea"/>
                <a:ea typeface="+mn-ea"/>
              </a:rPr>
              <a:t>프리뷰버전으로 변경되어 발표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2007</a:t>
            </a:r>
            <a:r>
              <a:rPr lang="ko-KR" altLang="en-US" sz="1400" dirty="0">
                <a:latin typeface="+mn-ea"/>
                <a:ea typeface="+mn-ea"/>
              </a:rPr>
              <a:t>년부터 본격적으로 개발되고 버전이 업그레이드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MySQL 5.0 </a:t>
            </a:r>
            <a:r>
              <a:rPr lang="ko-KR" altLang="en-US" sz="1400" dirty="0">
                <a:latin typeface="+mn-ea"/>
                <a:ea typeface="+mn-ea"/>
              </a:rPr>
              <a:t>버전부터 본격적으로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GUI </a:t>
            </a:r>
            <a:r>
              <a:rPr lang="ko-KR" altLang="en-US" sz="1400" dirty="0">
                <a:latin typeface="+mn-ea"/>
                <a:ea typeface="+mn-ea"/>
              </a:rPr>
              <a:t>툴로 제공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Workbench 5.0 </a:t>
            </a:r>
            <a:r>
              <a:rPr lang="ko-KR" altLang="en-US" sz="1400" dirty="0">
                <a:latin typeface="+mn-ea"/>
                <a:ea typeface="+mn-ea"/>
              </a:rPr>
              <a:t>버전은 </a:t>
            </a:r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용으로만 제공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5.1 </a:t>
            </a:r>
            <a:r>
              <a:rPr lang="ko-KR" altLang="en-US" sz="1400" dirty="0">
                <a:latin typeface="+mn-ea"/>
                <a:ea typeface="+mn-ea"/>
              </a:rPr>
              <a:t>버전에서 다른 운영체제도 지원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2018</a:t>
            </a:r>
            <a:r>
              <a:rPr lang="ko-KR" altLang="en-US" sz="1400" dirty="0">
                <a:latin typeface="+mn-ea"/>
                <a:ea typeface="+mn-ea"/>
              </a:rPr>
              <a:t>년에 </a:t>
            </a:r>
            <a:r>
              <a:rPr lang="en-US" altLang="ko-KR" sz="1400" dirty="0">
                <a:latin typeface="+mn-ea"/>
                <a:ea typeface="+mn-ea"/>
              </a:rPr>
              <a:t>8.0 </a:t>
            </a:r>
            <a:r>
              <a:rPr lang="ko-KR" altLang="en-US" sz="1400" dirty="0">
                <a:latin typeface="+mn-ea"/>
                <a:ea typeface="+mn-ea"/>
              </a:rPr>
              <a:t>버전 발표</a:t>
            </a: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2B80A594-4B9D-8A6F-7941-E214B2CC0E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612"/>
            <a:ext cx="11360150" cy="76358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5 . 1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MySQL Workbench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6EE15768-4E4B-1959-F52E-5B2F39B9023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8538" y="940836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의 주요한 기능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 연결 기능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인스턴스 관리</a:t>
            </a: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위저드를</a:t>
            </a:r>
            <a:r>
              <a:rPr lang="ko-KR" altLang="en-US" sz="1400" dirty="0">
                <a:latin typeface="+mn-ea"/>
                <a:ea typeface="+mn-ea"/>
              </a:rPr>
              <a:t> 이용한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동작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통합된 기능의 </a:t>
            </a:r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>
                <a:latin typeface="+mn-ea"/>
                <a:ea typeface="+mn-ea"/>
              </a:rPr>
              <a:t>편집기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 모델링 기능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포워드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리버스 엔지니어링 기능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 인스턴스 시작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종료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 내보내기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가져오기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 계정 관리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1B3FC-B6E0-D6B8-3B18-4AEB4B0D5B5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7406B1F0-F9BE-0585-1EBE-3D104A25DC3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69168" y="92253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Workbench</a:t>
            </a:r>
            <a:r>
              <a:rPr lang="ko-KR" altLang="en-US" sz="1400" dirty="0">
                <a:latin typeface="+mn-ea"/>
                <a:ea typeface="+mn-ea"/>
              </a:rPr>
              <a:t>의 버전과 실행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시작</a:t>
            </a:r>
            <a:r>
              <a:rPr lang="en-US" altLang="ko-KR" sz="1400" dirty="0">
                <a:latin typeface="+mn-ea"/>
                <a:ea typeface="+mn-ea"/>
              </a:rPr>
              <a:t>] &gt;&gt; [</a:t>
            </a:r>
            <a:r>
              <a:rPr lang="ko-KR" altLang="en-US" sz="1400" dirty="0">
                <a:latin typeface="+mn-ea"/>
                <a:ea typeface="+mn-ea"/>
              </a:rPr>
              <a:t>모든 앱</a:t>
            </a:r>
            <a:r>
              <a:rPr lang="en-US" altLang="ko-KR" sz="1400" dirty="0">
                <a:latin typeface="+mn-ea"/>
                <a:ea typeface="+mn-ea"/>
              </a:rPr>
              <a:t>] &gt;&gt; [MySQL] &gt;&gt; [MySQL Workbench 8.0 CE]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MySQL Community 8.0</a:t>
            </a:r>
            <a:r>
              <a:rPr lang="ko-KR" altLang="en-US" sz="1400" dirty="0">
                <a:latin typeface="+mn-ea"/>
                <a:ea typeface="+mn-ea"/>
              </a:rPr>
              <a:t>에는 </a:t>
            </a:r>
            <a:r>
              <a:rPr lang="en-US" altLang="ko-KR" sz="1400" dirty="0">
                <a:latin typeface="+mn-ea"/>
                <a:ea typeface="+mn-ea"/>
              </a:rPr>
              <a:t>MySQL Workbench 8.0 </a:t>
            </a:r>
            <a:r>
              <a:rPr lang="ko-KR" altLang="en-US" sz="1400" dirty="0">
                <a:latin typeface="+mn-ea"/>
                <a:ea typeface="+mn-ea"/>
              </a:rPr>
              <a:t>버전 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CAD2F-1DEA-C6C2-4560-6B8D1847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3" y="2971800"/>
            <a:ext cx="5286375" cy="3276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C80E2F-FAEE-9402-C3E8-5FC2096872EA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C7E47624-1146-D3F1-F7CC-E8BD9EFA3C6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69168" y="913201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[MySQL Connections] </a:t>
            </a:r>
            <a:r>
              <a:rPr lang="ko-KR" altLang="en-US" sz="1400" dirty="0">
                <a:latin typeface="+mn-ea"/>
                <a:ea typeface="+mn-ea"/>
              </a:rPr>
              <a:t>창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 실행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[MySQL Connections]</a:t>
            </a:r>
            <a:r>
              <a:rPr lang="ko-KR" altLang="en-US" sz="1400" dirty="0">
                <a:latin typeface="+mn-ea"/>
                <a:ea typeface="+mn-ea"/>
              </a:rPr>
              <a:t>창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접속될 서버와 사용자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포트를 선택한 후 접속 시도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 등록된 사용자만 접속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접속하는 서버 등록 시 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여러 개 등록 가능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Connection Name: </a:t>
            </a:r>
            <a:r>
              <a:rPr lang="ko-KR" altLang="en-US" sz="1400" dirty="0">
                <a:latin typeface="+mn-ea"/>
                <a:ea typeface="+mn-ea"/>
              </a:rPr>
              <a:t>접속하는 이름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40777-7A92-149A-82B4-FEB1F5D6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60" y="4209661"/>
            <a:ext cx="2857500" cy="1905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DC8689-C05F-0995-2D1D-318DD4C85ED3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DC52748C-B1C6-BD10-8020-5D0D2369D9C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31863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b="1" dirty="0">
                <a:latin typeface="+mn-ea"/>
                <a:ea typeface="+mn-ea"/>
              </a:rPr>
              <a:t>Connection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ko-KR" altLang="en-US" sz="1400" dirty="0">
                <a:latin typeface="+mn-ea"/>
                <a:ea typeface="+mn-ea"/>
              </a:rPr>
              <a:t>탭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Connection Method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Standard(TCP/IP ), Local Socket/Pipe, Standard TCP/IP over SSH, MySQL Fabric Management Node </a:t>
            </a:r>
            <a:r>
              <a:rPr lang="ko-KR" altLang="en-US" sz="1400" dirty="0">
                <a:latin typeface="+mn-ea"/>
                <a:ea typeface="+mn-ea"/>
              </a:rPr>
              <a:t>등 </a:t>
            </a:r>
            <a:r>
              <a:rPr lang="en-US" altLang="ko-KR" sz="1400" dirty="0">
                <a:latin typeface="+mn-ea"/>
                <a:ea typeface="+mn-ea"/>
              </a:rPr>
              <a:t>4</a:t>
            </a:r>
            <a:r>
              <a:rPr lang="ko-KR" altLang="en-US" sz="1400" dirty="0">
                <a:latin typeface="+mn-ea"/>
                <a:ea typeface="+mn-ea"/>
              </a:rPr>
              <a:t>가지 중에 선택 가능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대부분 </a:t>
            </a:r>
            <a:r>
              <a:rPr lang="en-US" altLang="ko-KR" sz="1400" dirty="0">
                <a:latin typeface="+mn-ea"/>
                <a:ea typeface="+mn-ea"/>
              </a:rPr>
              <a:t>Standard (TCP/IP)</a:t>
            </a:r>
            <a:r>
              <a:rPr lang="ko-KR" altLang="en-US" sz="1400" dirty="0">
                <a:latin typeface="+mn-ea"/>
                <a:ea typeface="+mn-ea"/>
              </a:rPr>
              <a:t> 사용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[Parameters] </a:t>
            </a:r>
            <a:r>
              <a:rPr lang="ko-KR" altLang="en-US" sz="1400" dirty="0">
                <a:latin typeface="+mn-ea"/>
                <a:ea typeface="+mn-ea"/>
              </a:rPr>
              <a:t>탭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Hostname</a:t>
            </a: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Localhost = 127.0.0.1 = </a:t>
            </a:r>
            <a:r>
              <a:rPr lang="ko-KR" altLang="en-US" sz="1400" dirty="0">
                <a:latin typeface="+mn-ea"/>
                <a:ea typeface="+mn-ea"/>
              </a:rPr>
              <a:t>자신의 컴퓨터 </a:t>
            </a:r>
            <a:r>
              <a:rPr lang="en-US" altLang="ko-KR" sz="1400" dirty="0">
                <a:latin typeface="+mn-ea"/>
                <a:ea typeface="+mn-ea"/>
              </a:rPr>
              <a:t>= MySQL</a:t>
            </a:r>
            <a:r>
              <a:rPr lang="ko-KR" altLang="en-US" sz="1400" dirty="0">
                <a:latin typeface="+mn-ea"/>
                <a:ea typeface="+mn-ea"/>
              </a:rPr>
              <a:t>이 설치된 컴퓨터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접속할 컴퓨터가 외부에 있다면 접속할 서버 컴퓨터의 </a:t>
            </a:r>
            <a:r>
              <a:rPr lang="en-US" altLang="ko-KR" sz="1400" dirty="0">
                <a:latin typeface="+mn-ea"/>
                <a:ea typeface="+mn-ea"/>
              </a:rPr>
              <a:t>IP</a:t>
            </a:r>
            <a:r>
              <a:rPr lang="ko-KR" altLang="en-US" sz="1400" dirty="0">
                <a:latin typeface="+mn-ea"/>
                <a:ea typeface="+mn-ea"/>
              </a:rPr>
              <a:t>주소 입력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Port </a:t>
            </a:r>
          </a:p>
          <a:p>
            <a:pPr lvl="4"/>
            <a:r>
              <a:rPr lang="ko-KR" altLang="en-US" sz="1400" dirty="0">
                <a:latin typeface="+mn-ea"/>
                <a:ea typeface="+mn-ea"/>
              </a:rPr>
              <a:t>접속할 </a:t>
            </a:r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포트 번호</a:t>
            </a:r>
            <a:endParaRPr lang="en-US" altLang="ko-KR" sz="1400" dirty="0">
              <a:latin typeface="+mn-ea"/>
              <a:ea typeface="+mn-ea"/>
            </a:endParaRPr>
          </a:p>
          <a:p>
            <a:pPr lvl="4"/>
            <a:r>
              <a:rPr lang="ko-KR" altLang="en-US" sz="1400" dirty="0">
                <a:latin typeface="+mn-ea"/>
                <a:ea typeface="+mn-ea"/>
              </a:rPr>
              <a:t>특별한 경우가 아니면 </a:t>
            </a:r>
            <a:r>
              <a:rPr lang="en-US" altLang="ko-KR" sz="1400" dirty="0">
                <a:latin typeface="+mn-ea"/>
                <a:ea typeface="+mn-ea"/>
              </a:rPr>
              <a:t>3306</a:t>
            </a: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Username, Password, </a:t>
            </a:r>
            <a:r>
              <a:rPr lang="ko-KR" altLang="en-US" sz="1400" dirty="0">
                <a:latin typeface="+mn-ea"/>
                <a:ea typeface="+mn-ea"/>
              </a:rPr>
              <a:t>기본</a:t>
            </a:r>
            <a:r>
              <a:rPr lang="en-US" altLang="ko-KR" sz="1400" dirty="0">
                <a:latin typeface="+mn-ea"/>
                <a:ea typeface="+mn-ea"/>
              </a:rPr>
              <a:t> DB </a:t>
            </a:r>
            <a:r>
              <a:rPr lang="ko-KR" altLang="en-US" sz="1400" dirty="0">
                <a:latin typeface="+mn-ea"/>
                <a:ea typeface="+mn-ea"/>
              </a:rPr>
              <a:t>이름은 적절히 설정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A9F901-9570-9E16-64E6-AE54F115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4" y="4035896"/>
            <a:ext cx="4273207" cy="241395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92FB410-523B-F9F1-1009-03133139AFD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A332B8D3-6E24-F6D7-E1AA-8FF3F7F6F12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0547" y="896374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Workbench</a:t>
            </a:r>
            <a:r>
              <a:rPr lang="ko-KR" altLang="en-US" sz="1400" dirty="0">
                <a:latin typeface="+mn-ea"/>
                <a:ea typeface="+mn-ea"/>
              </a:rPr>
              <a:t>의 화면 구성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개의 패널과 쿼리 창으로 구성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내비게이터</a:t>
            </a:r>
            <a:r>
              <a:rPr lang="en-US" altLang="ko-KR" sz="1400" dirty="0">
                <a:latin typeface="+mn-ea"/>
                <a:ea typeface="+mn-ea"/>
              </a:rPr>
              <a:t>, Output, SQL Additions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29E24-580F-655D-920C-C01591ED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30" y="2939143"/>
            <a:ext cx="5931540" cy="34482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442881-DA6F-3A23-3CAE-1BEEB166D6CF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AA0788F9-6A7E-9B5F-9142-EA87FABCD59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0506" y="856579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 Workbench</a:t>
            </a:r>
            <a:r>
              <a:rPr lang="ko-KR" altLang="en-US" sz="1400" dirty="0">
                <a:latin typeface="+mn-ea"/>
                <a:ea typeface="+mn-ea"/>
              </a:rPr>
              <a:t>의 화면 구성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 err="1">
                <a:latin typeface="+mn-ea"/>
                <a:ea typeface="+mn-ea"/>
              </a:rPr>
              <a:t>내비게이터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(Navigator)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의 관리 및 운영을 위한 강력한 도구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명령문이나 </a:t>
            </a: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문을 모르더라도 대부분의 작업 수행 가능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 err="1">
                <a:latin typeface="+mn-ea"/>
                <a:ea typeface="+mn-ea"/>
              </a:rPr>
              <a:t>내비게이터의</a:t>
            </a:r>
            <a:r>
              <a:rPr lang="ko-KR" altLang="en-US" sz="1400" dirty="0">
                <a:latin typeface="+mn-ea"/>
                <a:ea typeface="+mn-ea"/>
              </a:rPr>
              <a:t> 역할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[Schemas] </a:t>
            </a:r>
            <a:r>
              <a:rPr lang="ko-KR" altLang="en-US" sz="1400" dirty="0">
                <a:latin typeface="+mn-ea"/>
                <a:ea typeface="+mn-ea"/>
              </a:rPr>
              <a:t>탭</a:t>
            </a:r>
          </a:p>
          <a:p>
            <a:pPr lvl="4"/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(=</a:t>
            </a:r>
            <a:r>
              <a:rPr lang="ko-KR" altLang="en-US" sz="1400" dirty="0">
                <a:latin typeface="+mn-ea"/>
                <a:ea typeface="+mn-ea"/>
              </a:rPr>
              <a:t>스키마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생성 및 삭제</a:t>
            </a:r>
          </a:p>
          <a:p>
            <a:pPr lvl="4"/>
            <a:r>
              <a:rPr lang="ko-KR" altLang="en-US" sz="1400" dirty="0">
                <a:latin typeface="+mn-ea"/>
                <a:ea typeface="+mn-ea"/>
              </a:rPr>
              <a:t>데이터베이스 개체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테이블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인덱스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저장 프로시저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함수 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를 생성하고 관리</a:t>
            </a:r>
          </a:p>
          <a:p>
            <a:pPr lvl="4"/>
            <a:r>
              <a:rPr lang="ko-KR" altLang="en-US" sz="1400" dirty="0">
                <a:latin typeface="+mn-ea"/>
                <a:ea typeface="+mn-ea"/>
              </a:rPr>
              <a:t>데이터베이스의 속성 조회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[Management] </a:t>
            </a:r>
            <a:r>
              <a:rPr lang="ko-KR" altLang="en-US" sz="1400" dirty="0">
                <a:latin typeface="+mn-ea"/>
                <a:ea typeface="+mn-ea"/>
              </a:rPr>
              <a:t>탭</a:t>
            </a:r>
            <a:endParaRPr lang="en-US" altLang="ko-KR" sz="1400" dirty="0">
              <a:latin typeface="+mn-ea"/>
              <a:ea typeface="+mn-ea"/>
            </a:endParaRPr>
          </a:p>
          <a:p>
            <a:pPr lvl="4"/>
            <a:r>
              <a:rPr lang="en-US" altLang="ko-KR" sz="1400" dirty="0">
                <a:latin typeface="+mn-ea"/>
                <a:ea typeface="+mn-ea"/>
              </a:rPr>
              <a:t>MANAGEMENT</a:t>
            </a:r>
          </a:p>
          <a:p>
            <a:pPr lvl="4"/>
            <a:r>
              <a:rPr lang="en-US" altLang="ko-KR" sz="1400" dirty="0">
                <a:latin typeface="+mn-ea"/>
                <a:ea typeface="+mn-ea"/>
              </a:rPr>
              <a:t>INSTANCE</a:t>
            </a:r>
          </a:p>
          <a:p>
            <a:pPr lvl="4"/>
            <a:r>
              <a:rPr lang="en-US" altLang="ko-KR" sz="1400" dirty="0">
                <a:latin typeface="+mn-ea"/>
                <a:ea typeface="+mn-ea"/>
              </a:rPr>
              <a:t>PERFORMANCE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49C62-5EE2-0FC6-F69C-4A772C7B3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25" y="2838168"/>
            <a:ext cx="1952625" cy="3790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65BDA3C-3831-F6A9-56C9-12F76EDF6169}"/>
              </a:ext>
            </a:extLst>
          </p:cNvPr>
          <p:cNvSpPr txBox="1">
            <a:spLocks/>
          </p:cNvSpPr>
          <p:nvPr/>
        </p:nvSpPr>
        <p:spPr>
          <a:xfrm>
            <a:off x="0" y="74612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5 . 1 MySQL Workbench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사용 방법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</TotalTime>
  <Words>1116</Words>
  <Application>Microsoft Office PowerPoint</Application>
  <PresentationFormat>와이드스크린</PresentationFormat>
  <Paragraphs>174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Helvetica73-Extended</vt:lpstr>
      <vt:lpstr>나눔고딕</vt:lpstr>
      <vt:lpstr>Roboto</vt:lpstr>
      <vt:lpstr>HY견고딕</vt:lpstr>
      <vt:lpstr>Arial</vt:lpstr>
      <vt:lpstr>Livvic</vt:lpstr>
      <vt:lpstr>Wingdings</vt:lpstr>
      <vt:lpstr>맑은 고딕</vt:lpstr>
      <vt:lpstr>Catamaran Light</vt:lpstr>
      <vt:lpstr>Engineering Project Proposal by Slidesgo</vt:lpstr>
      <vt:lpstr>PowerPoint 프레젠테이션</vt:lpstr>
      <vt:lpstr>PowerPoint 프레젠테이션</vt:lpstr>
      <vt:lpstr>5 . 1 MySQL Workbench 사용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105</cp:revision>
  <dcterms:modified xsi:type="dcterms:W3CDTF">2023-12-07T10:10:46Z</dcterms:modified>
</cp:coreProperties>
</file>