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4"/>
  </p:notesMasterIdLst>
  <p:sldIdLst>
    <p:sldId id="295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62" r:id="rId18"/>
    <p:sldId id="561" r:id="rId19"/>
    <p:sldId id="563" r:id="rId20"/>
    <p:sldId id="564" r:id="rId21"/>
    <p:sldId id="551" r:id="rId22"/>
    <p:sldId id="552" r:id="rId23"/>
    <p:sldId id="565" r:id="rId24"/>
    <p:sldId id="553" r:id="rId25"/>
    <p:sldId id="554" r:id="rId26"/>
    <p:sldId id="555" r:id="rId27"/>
    <p:sldId id="566" r:id="rId28"/>
    <p:sldId id="557" r:id="rId29"/>
    <p:sldId id="558" r:id="rId30"/>
    <p:sldId id="560" r:id="rId31"/>
    <p:sldId id="559" r:id="rId32"/>
    <p:sldId id="268" r:id="rId33"/>
  </p:sldIdLst>
  <p:sldSz cx="12192000" cy="6858000"/>
  <p:notesSz cx="6858000" cy="9144000"/>
  <p:embeddedFontLst>
    <p:embeddedFont>
      <p:font typeface="Catamaran Light" panose="020B0600000101010101" charset="0"/>
      <p:regular r:id="rId35"/>
      <p:bold r:id="rId36"/>
    </p:embeddedFont>
    <p:embeddedFont>
      <p:font typeface="Helvetica73-Extended" panose="020B0600000101010101"/>
      <p:bold r:id="rId37"/>
    </p:embeddedFont>
    <p:embeddedFont>
      <p:font typeface="HY견고딕" panose="02030600000101010101" pitchFamily="18" charset="-127"/>
      <p:regular r:id="rId38"/>
    </p:embeddedFont>
    <p:embeddedFont>
      <p:font typeface="Livvic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나눔고딕" pitchFamily="2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86921" autoAdjust="0"/>
  </p:normalViewPr>
  <p:slideViewPr>
    <p:cSldViewPr snapToGrid="0">
      <p:cViewPr varScale="1">
        <p:scale>
          <a:sx n="118" d="100"/>
          <a:sy n="118" d="100"/>
        </p:scale>
        <p:origin x="8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8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41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9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51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7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1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45746B7-53CF-A402-7AF3-6DB113EC0D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B646B49-7AF7-1291-E7DF-928C5507F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7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5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50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4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23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0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0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1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9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2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B31B-9CEC-41EA-852F-B5EE48D3E0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1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5C11E02D-F46B-34BE-34A8-26505520CC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259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06. SQL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기본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A54E3732-4023-B514-39BD-8FEE6D7235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4350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특정 조건의 데이터만 조회 </a:t>
            </a:r>
            <a:r>
              <a:rPr lang="en-US" altLang="ko-KR" sz="1400" dirty="0">
                <a:latin typeface="+mn-ea"/>
                <a:ea typeface="+mn-ea"/>
              </a:rPr>
              <a:t>- &lt;SELECT FROM WHERE&gt;</a:t>
            </a: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BETWEEN</a:t>
            </a:r>
            <a:r>
              <a:rPr lang="en-US" altLang="ko-KR" sz="1400" dirty="0">
                <a:latin typeface="+mn-ea"/>
                <a:ea typeface="+mn-ea"/>
              </a:rPr>
              <a:t>… </a:t>
            </a:r>
            <a:r>
              <a:rPr lang="en-US" altLang="ko-KR" sz="1400" b="1" dirty="0">
                <a:latin typeface="+mn-ea"/>
                <a:ea typeface="+mn-ea"/>
              </a:rPr>
              <a:t>AND</a:t>
            </a:r>
            <a:r>
              <a:rPr lang="ko-KR" altLang="en-US" sz="1400" dirty="0">
                <a:latin typeface="+mn-ea"/>
                <a:ea typeface="+mn-ea"/>
              </a:rPr>
              <a:t>와 </a:t>
            </a:r>
            <a:r>
              <a:rPr lang="en-US" altLang="ko-KR" sz="1400" b="1" dirty="0">
                <a:latin typeface="+mn-ea"/>
                <a:ea typeface="+mn-ea"/>
              </a:rPr>
              <a:t>IN</a:t>
            </a:r>
            <a:r>
              <a:rPr lang="en-US" altLang="ko-KR" sz="1400" dirty="0">
                <a:latin typeface="+mn-ea"/>
                <a:ea typeface="+mn-ea"/>
              </a:rPr>
              <a:t>( ) </a:t>
            </a:r>
            <a:r>
              <a:rPr lang="ko-KR" altLang="en-US" sz="1400" dirty="0">
                <a:latin typeface="+mn-ea"/>
                <a:ea typeface="+mn-ea"/>
              </a:rPr>
              <a:t>그리고 </a:t>
            </a:r>
            <a:r>
              <a:rPr lang="en-US" altLang="ko-KR" sz="1400" b="1" dirty="0">
                <a:latin typeface="+mn-ea"/>
                <a:ea typeface="+mn-ea"/>
              </a:rPr>
              <a:t>LIKE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데이터가 숫자로 구성되어 있어 연속적인 값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BETWEEN… AND</a:t>
            </a:r>
            <a:r>
              <a:rPr lang="ko-KR" altLang="en-US" sz="1400" dirty="0">
                <a:latin typeface="+mn-ea"/>
                <a:ea typeface="+mn-ea"/>
              </a:rPr>
              <a:t> 사용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이산적인 </a:t>
            </a:r>
            <a:r>
              <a:rPr lang="en-US" altLang="ko-KR" sz="1400" dirty="0">
                <a:latin typeface="+mn-ea"/>
                <a:ea typeface="+mn-ea"/>
              </a:rPr>
              <a:t>(Discrete) </a:t>
            </a:r>
            <a:r>
              <a:rPr lang="ko-KR" altLang="en-US" sz="1400" dirty="0">
                <a:latin typeface="+mn-ea"/>
                <a:ea typeface="+mn-ea"/>
              </a:rPr>
              <a:t>값의 조건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IN( )</a:t>
            </a: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Ex) SELECT Name, </a:t>
            </a:r>
            <a:r>
              <a:rPr lang="en-US" altLang="ko-KR" sz="1400" dirty="0" err="1">
                <a:latin typeface="+mn-ea"/>
                <a:ea typeface="+mn-ea"/>
              </a:rPr>
              <a:t>addr</a:t>
            </a:r>
            <a:r>
              <a:rPr lang="en-US" altLang="ko-KR" sz="1400" dirty="0">
                <a:latin typeface="+mn-ea"/>
                <a:ea typeface="+mn-ea"/>
              </a:rPr>
              <a:t> FROM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 WHERE </a:t>
            </a:r>
            <a:r>
              <a:rPr lang="en-US" altLang="ko-KR" sz="1400" dirty="0" err="1">
                <a:latin typeface="+mn-ea"/>
                <a:ea typeface="+mn-ea"/>
              </a:rPr>
              <a:t>addr</a:t>
            </a:r>
            <a:r>
              <a:rPr lang="en-US" altLang="ko-KR" sz="1400" dirty="0">
                <a:latin typeface="+mn-ea"/>
                <a:ea typeface="+mn-ea"/>
              </a:rPr>
              <a:t>= '</a:t>
            </a:r>
            <a:r>
              <a:rPr lang="ko-KR" altLang="en-US" sz="1400" dirty="0">
                <a:latin typeface="+mn-ea"/>
                <a:ea typeface="+mn-ea"/>
              </a:rPr>
              <a:t>경남</a:t>
            </a:r>
            <a:r>
              <a:rPr lang="en-US" altLang="ko-KR" sz="1400" dirty="0">
                <a:latin typeface="+mn-ea"/>
                <a:ea typeface="+mn-ea"/>
              </a:rPr>
              <a:t>' OR </a:t>
            </a:r>
            <a:r>
              <a:rPr lang="en-US" altLang="ko-KR" sz="1400" dirty="0" err="1">
                <a:latin typeface="+mn-ea"/>
                <a:ea typeface="+mn-ea"/>
              </a:rPr>
              <a:t>addr</a:t>
            </a:r>
            <a:r>
              <a:rPr lang="en-US" altLang="ko-KR" sz="1400" dirty="0">
                <a:latin typeface="+mn-ea"/>
                <a:ea typeface="+mn-ea"/>
              </a:rPr>
              <a:t>= '</a:t>
            </a:r>
            <a:r>
              <a:rPr lang="ko-KR" altLang="en-US" sz="1400" dirty="0">
                <a:latin typeface="+mn-ea"/>
                <a:ea typeface="+mn-ea"/>
              </a:rPr>
              <a:t>전남</a:t>
            </a:r>
            <a:r>
              <a:rPr lang="en-US" altLang="ko-KR" sz="1400" dirty="0">
                <a:latin typeface="+mn-ea"/>
                <a:ea typeface="+mn-ea"/>
              </a:rPr>
              <a:t>' OR </a:t>
            </a:r>
            <a:r>
              <a:rPr lang="en-US" altLang="ko-KR" sz="1400" dirty="0" err="1">
                <a:latin typeface="+mn-ea"/>
                <a:ea typeface="+mn-ea"/>
              </a:rPr>
              <a:t>addr</a:t>
            </a:r>
            <a:r>
              <a:rPr lang="en-US" altLang="ko-KR" sz="1400" dirty="0">
                <a:latin typeface="+mn-ea"/>
                <a:ea typeface="+mn-ea"/>
              </a:rPr>
              <a:t>= '</a:t>
            </a:r>
            <a:r>
              <a:rPr lang="ko-KR" altLang="en-US" sz="1400" dirty="0">
                <a:latin typeface="+mn-ea"/>
                <a:ea typeface="+mn-ea"/>
              </a:rPr>
              <a:t>경북</a:t>
            </a:r>
            <a:r>
              <a:rPr lang="en-US" altLang="ko-KR" sz="1400" dirty="0">
                <a:latin typeface="+mn-ea"/>
                <a:ea typeface="+mn-ea"/>
              </a:rPr>
              <a:t>';</a:t>
            </a:r>
          </a:p>
          <a:p>
            <a:pPr lvl="4"/>
            <a:r>
              <a:rPr lang="en-US" altLang="ko-KR" sz="1400" dirty="0">
                <a:latin typeface="+mn-ea"/>
                <a:ea typeface="+mn-ea"/>
              </a:rPr>
              <a:t>SELECT Name, </a:t>
            </a:r>
            <a:r>
              <a:rPr lang="en-US" altLang="ko-KR" sz="1400" dirty="0" err="1">
                <a:latin typeface="+mn-ea"/>
                <a:ea typeface="+mn-ea"/>
              </a:rPr>
              <a:t>addr</a:t>
            </a:r>
            <a:r>
              <a:rPr lang="en-US" altLang="ko-KR" sz="1400" dirty="0">
                <a:latin typeface="+mn-ea"/>
                <a:ea typeface="+mn-ea"/>
              </a:rPr>
              <a:t> FROM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 WHERE </a:t>
            </a:r>
            <a:r>
              <a:rPr lang="en-US" altLang="ko-KR" sz="1400" dirty="0" err="1">
                <a:latin typeface="+mn-ea"/>
                <a:ea typeface="+mn-ea"/>
              </a:rPr>
              <a:t>addr</a:t>
            </a:r>
            <a:r>
              <a:rPr lang="en-US" altLang="ko-KR" sz="1400" dirty="0">
                <a:latin typeface="+mn-ea"/>
                <a:ea typeface="+mn-ea"/>
              </a:rPr>
              <a:t> IN ('</a:t>
            </a:r>
            <a:r>
              <a:rPr lang="ko-KR" altLang="en-US" sz="1400" dirty="0">
                <a:latin typeface="+mn-ea"/>
                <a:ea typeface="+mn-ea"/>
              </a:rPr>
              <a:t>경남</a:t>
            </a:r>
            <a:r>
              <a:rPr lang="en-US" altLang="ko-KR" sz="1400" dirty="0">
                <a:latin typeface="+mn-ea"/>
                <a:ea typeface="+mn-ea"/>
              </a:rPr>
              <a:t>','</a:t>
            </a:r>
            <a:r>
              <a:rPr lang="ko-KR" altLang="en-US" sz="1400" dirty="0">
                <a:latin typeface="+mn-ea"/>
                <a:ea typeface="+mn-ea"/>
              </a:rPr>
              <a:t>전남</a:t>
            </a:r>
            <a:r>
              <a:rPr lang="en-US" altLang="ko-KR" sz="1400" dirty="0">
                <a:latin typeface="+mn-ea"/>
                <a:ea typeface="+mn-ea"/>
              </a:rPr>
              <a:t>','</a:t>
            </a:r>
            <a:r>
              <a:rPr lang="ko-KR" altLang="en-US" sz="1400" dirty="0">
                <a:latin typeface="+mn-ea"/>
                <a:ea typeface="+mn-ea"/>
              </a:rPr>
              <a:t>경북</a:t>
            </a:r>
            <a:r>
              <a:rPr lang="en-US" altLang="ko-KR" sz="1400" dirty="0">
                <a:latin typeface="+mn-ea"/>
                <a:ea typeface="+mn-ea"/>
              </a:rPr>
              <a:t>');</a:t>
            </a:r>
          </a:p>
          <a:p>
            <a:pPr lvl="4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문자열의 내용 검색하기 위해 </a:t>
            </a:r>
            <a:r>
              <a:rPr lang="en-US" altLang="ko-KR" sz="1400" dirty="0">
                <a:latin typeface="+mn-ea"/>
                <a:ea typeface="+mn-ea"/>
              </a:rPr>
              <a:t>LIKE </a:t>
            </a:r>
            <a:r>
              <a:rPr lang="ko-KR" altLang="en-US" sz="1400" dirty="0">
                <a:latin typeface="+mn-ea"/>
                <a:ea typeface="+mn-ea"/>
              </a:rPr>
              <a:t>연산자 사용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문자 뒤에 </a:t>
            </a:r>
            <a:r>
              <a:rPr lang="en-US" altLang="ko-KR" sz="1400" dirty="0">
                <a:latin typeface="+mn-ea"/>
                <a:ea typeface="+mn-ea"/>
              </a:rPr>
              <a:t>% - </a:t>
            </a:r>
            <a:r>
              <a:rPr lang="ko-KR" altLang="en-US" sz="1400" dirty="0">
                <a:latin typeface="+mn-ea"/>
                <a:ea typeface="+mn-ea"/>
              </a:rPr>
              <a:t>무엇이든</a:t>
            </a:r>
            <a:r>
              <a:rPr lang="en-US" altLang="ko-KR" sz="1400" dirty="0">
                <a:latin typeface="+mn-ea"/>
                <a:ea typeface="+mn-ea"/>
              </a:rPr>
              <a:t>(%) </a:t>
            </a:r>
            <a:r>
              <a:rPr lang="ko-KR" altLang="en-US" sz="1400" dirty="0">
                <a:latin typeface="+mn-ea"/>
                <a:ea typeface="+mn-ea"/>
              </a:rPr>
              <a:t>허용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한 글자와 매치하기 위해서는 ‘</a:t>
            </a:r>
            <a:r>
              <a:rPr lang="en-US" altLang="ko-KR" sz="1400" dirty="0">
                <a:latin typeface="+mn-ea"/>
                <a:ea typeface="+mn-ea"/>
              </a:rPr>
              <a:t>_’</a:t>
            </a:r>
            <a:r>
              <a:rPr lang="ko-KR" altLang="en-US" sz="1400" dirty="0">
                <a:latin typeface="+mn-ea"/>
                <a:ea typeface="+mn-ea"/>
              </a:rPr>
              <a:t>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97E05F-AD3D-6963-A0AB-98C4E49CAB0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19160FD0-20D1-DB39-F678-4B9820CE08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4825" y="922338"/>
            <a:ext cx="8686800" cy="5715000"/>
          </a:xfrm>
        </p:spPr>
        <p:txBody>
          <a:bodyPr/>
          <a:lstStyle/>
          <a:p>
            <a:r>
              <a:rPr lang="en-US" altLang="ko-KR" sz="1400" b="1" dirty="0">
                <a:latin typeface="+mn-ea"/>
                <a:ea typeface="+mn-ea"/>
              </a:rPr>
              <a:t>ANY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b="1" dirty="0">
                <a:latin typeface="+mn-ea"/>
                <a:ea typeface="+mn-ea"/>
              </a:rPr>
              <a:t>ALL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b="1" dirty="0">
                <a:latin typeface="+mn-ea"/>
                <a:ea typeface="+mn-ea"/>
              </a:rPr>
              <a:t>SOME ,</a:t>
            </a:r>
            <a:r>
              <a:rPr lang="ko-KR" altLang="en-US" sz="1400" dirty="0" err="1">
                <a:latin typeface="+mn-ea"/>
                <a:ea typeface="+mn-ea"/>
              </a:rPr>
              <a:t>서브쿼리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b="1" dirty="0" err="1">
                <a:latin typeface="+mn-ea"/>
                <a:ea typeface="+mn-ea"/>
              </a:rPr>
              <a:t>SubQuery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하위쿼리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서브쿼리</a:t>
            </a:r>
            <a:r>
              <a:rPr lang="ko-KR" altLang="en-US" sz="140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쿼리문</a:t>
            </a:r>
            <a:r>
              <a:rPr lang="ko-KR" altLang="en-US" sz="1400" dirty="0">
                <a:latin typeface="+mn-ea"/>
                <a:ea typeface="+mn-ea"/>
              </a:rPr>
              <a:t> 안에 또 쿼리문이 들어 있는 것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서브쿼리</a:t>
            </a:r>
            <a:r>
              <a:rPr lang="ko-KR" altLang="en-US" sz="1400" dirty="0">
                <a:latin typeface="+mn-ea"/>
                <a:ea typeface="+mn-ea"/>
              </a:rPr>
              <a:t> 사용하는 쿼리로 변환 예제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김경호보다 키가 크거나 같은 사람의 이름과 키 출력</a:t>
            </a:r>
            <a:endParaRPr lang="en-US" altLang="ko-KR" sz="1400" dirty="0">
              <a:latin typeface="+mn-ea"/>
              <a:ea typeface="+mn-ea"/>
            </a:endParaRPr>
          </a:p>
          <a:p>
            <a:pPr lvl="4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WHERE </a:t>
            </a:r>
            <a:r>
              <a:rPr lang="ko-KR" altLang="en-US" sz="1400" dirty="0">
                <a:latin typeface="+mn-ea"/>
                <a:ea typeface="+mn-ea"/>
              </a:rPr>
              <a:t>조건에 김경호의 키를 직접 써줘야 함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 Name, height FROM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 WHERE height &gt; 177;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 Name, height FROM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 WHERE height &gt; (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  <a:ea typeface="+mn-ea"/>
              </a:rPr>
              <a:t>SELECT height FROM </a:t>
            </a:r>
            <a:r>
              <a:rPr lang="en-US" altLang="ko-KR" sz="1400" dirty="0" err="1">
                <a:solidFill>
                  <a:schemeClr val="accent1"/>
                </a:solidFill>
                <a:latin typeface="+mn-ea"/>
                <a:ea typeface="+mn-ea"/>
              </a:rPr>
              <a:t>userTbl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  <a:ea typeface="+mn-ea"/>
              </a:rPr>
              <a:t> WHERE Name = '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  <a:ea typeface="+mn-ea"/>
              </a:rPr>
              <a:t>김경호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  <a:ea typeface="+mn-ea"/>
              </a:rPr>
              <a:t>'</a:t>
            </a:r>
            <a:r>
              <a:rPr lang="en-US" altLang="ko-KR" sz="1400" dirty="0">
                <a:latin typeface="+mn-ea"/>
                <a:ea typeface="+mn-ea"/>
              </a:rPr>
              <a:t>);</a:t>
            </a:r>
          </a:p>
          <a:p>
            <a:pPr lvl="3"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+mn-ea"/>
                <a:ea typeface="+mn-ea"/>
              </a:rPr>
              <a:t>서브쿼리의</a:t>
            </a:r>
            <a:r>
              <a:rPr lang="ko-KR" altLang="en-US" sz="1400" dirty="0">
                <a:solidFill>
                  <a:srgbClr val="FF0000"/>
                </a:solidFill>
                <a:latin typeface="+mn-ea"/>
                <a:ea typeface="+mn-ea"/>
              </a:rPr>
              <a:t> 결과가 둘 이상이 되면 에러 발생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201C2B-E15B-EAC1-570A-8D3641C38E9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542839A3-6585-C903-B9F4-8C8F58B2755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8650" y="950913"/>
            <a:ext cx="8686800" cy="5715000"/>
          </a:xfrm>
        </p:spPr>
        <p:txBody>
          <a:bodyPr/>
          <a:lstStyle/>
          <a:p>
            <a:r>
              <a:rPr lang="en-US" altLang="ko-KR" sz="1400" b="1" dirty="0">
                <a:latin typeface="+mn-ea"/>
                <a:ea typeface="+mn-ea"/>
              </a:rPr>
              <a:t>ANY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b="1" dirty="0">
                <a:latin typeface="+mn-ea"/>
                <a:ea typeface="+mn-ea"/>
              </a:rPr>
              <a:t>ALL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b="1" dirty="0">
                <a:latin typeface="+mn-ea"/>
                <a:ea typeface="+mn-ea"/>
              </a:rPr>
              <a:t>SOME ,</a:t>
            </a:r>
            <a:r>
              <a:rPr lang="ko-KR" altLang="en-US" sz="1400" dirty="0" err="1">
                <a:latin typeface="+mn-ea"/>
                <a:ea typeface="+mn-ea"/>
              </a:rPr>
              <a:t>서브쿼리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b="1" dirty="0" err="1">
                <a:latin typeface="+mn-ea"/>
                <a:ea typeface="+mn-ea"/>
              </a:rPr>
              <a:t>SubQuery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하위쿼리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ANY </a:t>
            </a:r>
            <a:r>
              <a:rPr lang="ko-KR" altLang="en-US" sz="1400" b="1" dirty="0">
                <a:latin typeface="+mn-ea"/>
                <a:ea typeface="+mn-ea"/>
              </a:rPr>
              <a:t>구문의 필요성</a:t>
            </a:r>
            <a:endParaRPr lang="en-US" altLang="ko-KR" sz="1400" b="1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ANY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서브쿼리의</a:t>
            </a:r>
            <a:r>
              <a:rPr lang="ko-KR" altLang="en-US" sz="1400" dirty="0">
                <a:latin typeface="+mn-ea"/>
                <a:ea typeface="+mn-ea"/>
              </a:rPr>
              <a:t> 여러 개의 결과 중 한 가지만 만족해도 가능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SOME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ANY</a:t>
            </a:r>
            <a:r>
              <a:rPr lang="ko-KR" altLang="en-US" sz="1400" dirty="0">
                <a:latin typeface="+mn-ea"/>
                <a:ea typeface="+mn-ea"/>
              </a:rPr>
              <a:t>와 동일한 의미로 사용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= ANY </a:t>
            </a:r>
            <a:r>
              <a:rPr lang="ko-KR" altLang="en-US" sz="1400" dirty="0">
                <a:latin typeface="+mn-ea"/>
                <a:ea typeface="+mn-ea"/>
              </a:rPr>
              <a:t>구문은 </a:t>
            </a:r>
            <a:r>
              <a:rPr lang="en-US" altLang="ko-KR" sz="1400" dirty="0">
                <a:latin typeface="+mn-ea"/>
                <a:ea typeface="+mn-ea"/>
              </a:rPr>
              <a:t>IN</a:t>
            </a:r>
            <a:r>
              <a:rPr lang="ko-KR" altLang="en-US" sz="1400" dirty="0">
                <a:latin typeface="+mn-ea"/>
                <a:ea typeface="+mn-ea"/>
              </a:rPr>
              <a:t>과 동일한 의미 </a:t>
            </a:r>
          </a:p>
          <a:p>
            <a:pPr lvl="3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ALL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 - </a:t>
            </a:r>
            <a:r>
              <a:rPr lang="ko-KR" altLang="en-US" sz="1400" dirty="0" err="1">
                <a:latin typeface="+mn-ea"/>
                <a:ea typeface="+mn-ea"/>
              </a:rPr>
              <a:t>서브쿼리의</a:t>
            </a:r>
            <a:r>
              <a:rPr lang="ko-KR" altLang="en-US" sz="1400" dirty="0">
                <a:latin typeface="+mn-ea"/>
                <a:ea typeface="+mn-ea"/>
              </a:rPr>
              <a:t> 여러 개의 결과를 모두 만족시켜야 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7DD71-7A6F-CF48-2EDC-7451368857D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5699EE87-0D21-B7DD-4A17-1560AB4FEDA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52475" y="92233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원하는 순서대로 정렬하여 출력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latin typeface="+mn-ea"/>
                <a:ea typeface="+mn-ea"/>
              </a:rPr>
              <a:t>ORDER BY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ORDER BY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결과물에 대해 영향을 미치지는 않음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결과가 출력되는 순서를 조절하는 구문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기본적으로 오름차순 </a:t>
            </a:r>
            <a:r>
              <a:rPr lang="en-US" altLang="ko-KR" sz="1400" dirty="0">
                <a:latin typeface="+mn-ea"/>
                <a:ea typeface="+mn-ea"/>
              </a:rPr>
              <a:t>(ASCENDING) </a:t>
            </a:r>
            <a:r>
              <a:rPr lang="ko-KR" altLang="en-US" sz="1400" dirty="0">
                <a:latin typeface="+mn-ea"/>
                <a:ea typeface="+mn-ea"/>
              </a:rPr>
              <a:t>정렬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내림차순 </a:t>
            </a:r>
            <a:r>
              <a:rPr lang="en-US" altLang="ko-KR" sz="1400" dirty="0">
                <a:latin typeface="+mn-ea"/>
                <a:ea typeface="+mn-ea"/>
              </a:rPr>
              <a:t>(DESCENDING) </a:t>
            </a:r>
            <a:r>
              <a:rPr lang="ko-KR" altLang="en-US" sz="1400" dirty="0">
                <a:latin typeface="+mn-ea"/>
                <a:ea typeface="+mn-ea"/>
              </a:rPr>
              <a:t>으로 정렬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열 이름 뒤에 </a:t>
            </a:r>
            <a:r>
              <a:rPr lang="en-US" altLang="ko-KR" sz="1400" dirty="0">
                <a:latin typeface="+mn-ea"/>
                <a:ea typeface="+mn-ea"/>
              </a:rPr>
              <a:t>DESC </a:t>
            </a:r>
            <a:r>
              <a:rPr lang="ko-KR" altLang="en-US" sz="1400" dirty="0">
                <a:latin typeface="+mn-ea"/>
                <a:ea typeface="+mn-ea"/>
              </a:rPr>
              <a:t>적어줄 것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ORDER BY </a:t>
            </a:r>
            <a:r>
              <a:rPr lang="ko-KR" altLang="en-US" sz="1400" dirty="0">
                <a:latin typeface="+mn-ea"/>
                <a:ea typeface="+mn-ea"/>
              </a:rPr>
              <a:t>구문을 혼합해 사용하는 구문도 가능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 Name, height FROM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 ORDER BY height DESC, name ASC;</a:t>
            </a: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키가 큰 순서로 정렬하되 만약 키가 같을 경우 이름 순으로 정렬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ASC(</a:t>
            </a:r>
            <a:r>
              <a:rPr lang="ko-KR" altLang="en-US" sz="1400" dirty="0">
                <a:latin typeface="+mn-ea"/>
                <a:ea typeface="+mn-ea"/>
              </a:rPr>
              <a:t>오름차순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는 디폴트 값이므로 생략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2CB711-0103-877E-A2FA-6E78DBD217E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E063D996-B20F-2B0D-4736-AF544DBF854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7700" y="94138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원하는 순서대로 정렬하여 출력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latin typeface="+mn-ea"/>
                <a:ea typeface="+mn-ea"/>
              </a:rPr>
              <a:t>ORDER BY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중복된 것은 하나만 남기는 </a:t>
            </a:r>
            <a:r>
              <a:rPr lang="en-US" altLang="ko-KR" sz="1400" b="1" dirty="0">
                <a:latin typeface="+mn-ea"/>
                <a:ea typeface="+mn-ea"/>
              </a:rPr>
              <a:t>DISTINCT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중복된 것을 골라서 세기 어려울 때 사용하는 구문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테이블의 크기가 클수록 효율적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중복된 것은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개씩만 보여주면서 출력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출력하는 개수를 제한하는 </a:t>
            </a:r>
            <a:r>
              <a:rPr lang="en-US" altLang="ko-KR" sz="1400" b="1" dirty="0">
                <a:latin typeface="+mn-ea"/>
                <a:ea typeface="+mn-ea"/>
              </a:rPr>
              <a:t>LIMIT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일부를 보기 위해 여러 건의 데이터를 출력하는 부담 줄임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상위의 </a:t>
            </a:r>
            <a:r>
              <a:rPr lang="en-US" altLang="ko-KR" sz="1400" dirty="0">
                <a:latin typeface="+mn-ea"/>
                <a:ea typeface="+mn-ea"/>
              </a:rPr>
              <a:t>N</a:t>
            </a:r>
            <a:r>
              <a:rPr lang="ko-KR" altLang="en-US" sz="1400" dirty="0">
                <a:latin typeface="+mn-ea"/>
                <a:ea typeface="+mn-ea"/>
              </a:rPr>
              <a:t>개만 출력하는 ‘</a:t>
            </a:r>
            <a:r>
              <a:rPr lang="en-US" altLang="ko-KR" sz="1400" dirty="0">
                <a:latin typeface="+mn-ea"/>
                <a:ea typeface="+mn-ea"/>
              </a:rPr>
              <a:t>LIMIT N’ </a:t>
            </a:r>
            <a:r>
              <a:rPr lang="ko-KR" altLang="en-US" sz="1400" dirty="0">
                <a:latin typeface="+mn-ea"/>
                <a:ea typeface="+mn-ea"/>
              </a:rPr>
              <a:t>구문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서버의 처리량을 많이 사용해 서버의 전반적인 성능을 나쁘게 하는 악성  </a:t>
            </a:r>
            <a:r>
              <a:rPr lang="ko-KR" altLang="en-US" sz="1400" dirty="0" err="1">
                <a:latin typeface="+mn-ea"/>
                <a:ea typeface="+mn-ea"/>
              </a:rPr>
              <a:t>쿼리문</a:t>
            </a:r>
            <a:r>
              <a:rPr lang="ko-KR" altLang="en-US" sz="1400" dirty="0">
                <a:latin typeface="+mn-ea"/>
                <a:ea typeface="+mn-ea"/>
              </a:rPr>
              <a:t> 개선할 때 사용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ADF1C9-F676-2010-357A-1B31AB9D4683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5DC78523-D74E-BF40-FE14-0A3436A8528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2233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원하는 순서대로 정렬하여 출력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latin typeface="+mn-ea"/>
                <a:ea typeface="+mn-ea"/>
              </a:rPr>
              <a:t>ORDER BY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테이블을 복사하는 </a:t>
            </a:r>
            <a:r>
              <a:rPr lang="en-US" altLang="ko-KR" sz="1400" dirty="0">
                <a:latin typeface="+mn-ea"/>
                <a:ea typeface="+mn-ea"/>
              </a:rPr>
              <a:t>CREATE TABLE … SELECT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테이블을 복사해서 사용할 경우 주로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CREATE TABLE </a:t>
            </a:r>
            <a:r>
              <a:rPr lang="ko-KR" altLang="en-US" sz="1400" dirty="0" err="1">
                <a:latin typeface="+mn-ea"/>
                <a:ea typeface="+mn-ea"/>
              </a:rPr>
              <a:t>새로운테이블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(SELECT </a:t>
            </a:r>
            <a:r>
              <a:rPr lang="ko-KR" altLang="en-US" sz="1400" dirty="0" err="1">
                <a:latin typeface="+mn-ea"/>
                <a:ea typeface="+mn-ea"/>
              </a:rPr>
              <a:t>복사할열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FROM </a:t>
            </a:r>
            <a:r>
              <a:rPr lang="ko-KR" altLang="en-US" sz="1400" dirty="0">
                <a:latin typeface="+mn-ea"/>
                <a:ea typeface="+mn-ea"/>
              </a:rPr>
              <a:t>기존테이블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지정된 일부 열만 테이블로 복사하는 것도 가능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PK</a:t>
            </a:r>
            <a:r>
              <a:rPr lang="ko-KR" altLang="en-US" sz="1400" dirty="0">
                <a:latin typeface="+mn-ea"/>
                <a:ea typeface="+mn-ea"/>
              </a:rPr>
              <a:t>나 </a:t>
            </a:r>
            <a:r>
              <a:rPr lang="en-US" altLang="ko-KR" sz="1400" dirty="0">
                <a:latin typeface="+mn-ea"/>
                <a:ea typeface="+mn-ea"/>
              </a:rPr>
              <a:t>FK </a:t>
            </a:r>
            <a:r>
              <a:rPr lang="ko-KR" altLang="en-US" sz="1400" dirty="0">
                <a:latin typeface="+mn-ea"/>
                <a:ea typeface="+mn-ea"/>
              </a:rPr>
              <a:t>같은 제약 조건은 복사되지 않음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[Navigator]</a:t>
            </a:r>
            <a:r>
              <a:rPr lang="ko-KR" altLang="en-US" sz="1400" dirty="0">
                <a:latin typeface="+mn-ea"/>
                <a:ea typeface="+mn-ea"/>
              </a:rPr>
              <a:t>에서 확인 가능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8BA23E-9980-747B-E2E1-95899C8FD51E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6C40F01C-AC92-816B-1F2B-D95F36EC778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8175" y="94138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62764-86B9-2A0D-F66D-2FAACA63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42" y="1828800"/>
            <a:ext cx="8598958" cy="2476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9F4DB3-3DA5-091D-9DC1-90F69419A022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6C40F01C-AC92-816B-1F2B-D95F36EC778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2233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52D7E6-EA3A-25D1-FE9C-B26448F7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2057400"/>
            <a:ext cx="7191375" cy="4038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2708A3-2C22-096E-B9A6-352FC8BBD21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118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6C40F01C-AC92-816B-1F2B-D95F36EC778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95300" y="91281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말 그대로 그룹으로 묶어주는 역할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집계 함수 </a:t>
            </a:r>
            <a:r>
              <a:rPr lang="en-US" altLang="ko-KR" sz="1400" dirty="0">
                <a:latin typeface="+mn-ea"/>
                <a:ea typeface="+mn-ea"/>
              </a:rPr>
              <a:t>(Aggregate Function) </a:t>
            </a:r>
            <a:r>
              <a:rPr lang="ko-KR" altLang="en-US" sz="1400" dirty="0">
                <a:latin typeface="+mn-ea"/>
                <a:ea typeface="+mn-ea"/>
              </a:rPr>
              <a:t> 함께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3A069-BF0E-99A0-97FE-0B1EEF4B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3124201"/>
            <a:ext cx="7229475" cy="2486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7FB852-A0F1-DFE4-C08D-05217F17CA83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474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6C40F01C-AC92-816B-1F2B-D95F36EC778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8150" y="92233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읽기 좋게 하기 위해 별칭 </a:t>
            </a:r>
            <a:r>
              <a:rPr lang="en-US" altLang="ko-KR" sz="1400" dirty="0">
                <a:latin typeface="+mn-ea"/>
                <a:ea typeface="+mn-ea"/>
              </a:rPr>
              <a:t>(Alias)</a:t>
            </a:r>
            <a:r>
              <a:rPr lang="ko-KR" altLang="en-US" sz="1400" dirty="0">
                <a:latin typeface="+mn-ea"/>
                <a:ea typeface="+mn-ea"/>
              </a:rPr>
              <a:t>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DC0FFD-0445-2BB0-907A-7563F5A9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2590800"/>
            <a:ext cx="7191375" cy="274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12F528-CBBB-870C-3660-B0D21E20B522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8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8E7DDCC9-FE08-3CCC-0461-52798C03A44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2884" y="1028879"/>
            <a:ext cx="8567738" cy="54006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/>
              <a:t>SELECT</a:t>
            </a:r>
            <a:r>
              <a:rPr lang="ko-KR" altLang="en-US" sz="1400" dirty="0"/>
              <a:t>문의 형식과 사용법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/>
              <a:t>책 전체에서 사용할 </a:t>
            </a:r>
            <a:r>
              <a:rPr lang="en-US" altLang="ko-KR" sz="1400" dirty="0" err="1"/>
              <a:t>sqlDB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/>
              <a:t>특정 조건을 조회하는 </a:t>
            </a:r>
            <a:r>
              <a:rPr lang="en-US" altLang="ko-KR" sz="1400" dirty="0"/>
              <a:t>WHERE</a:t>
            </a:r>
            <a:r>
              <a:rPr lang="ko-KR" altLang="en-US" sz="1400" dirty="0"/>
              <a:t>절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/>
              <a:t>ORDER BY</a:t>
            </a:r>
            <a:r>
              <a:rPr lang="ko-KR" altLang="en-US" sz="1400" dirty="0"/>
              <a:t>절 및 </a:t>
            </a:r>
            <a:r>
              <a:rPr lang="en-US" altLang="ko-KR" sz="1400" dirty="0"/>
              <a:t>LIMIT</a:t>
            </a:r>
            <a:r>
              <a:rPr lang="ko-KR" altLang="en-US" sz="1400" dirty="0"/>
              <a:t>절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/>
              <a:t>GROUP BY </a:t>
            </a:r>
            <a:r>
              <a:rPr lang="ko-KR" altLang="en-US" sz="1400" dirty="0"/>
              <a:t>및 </a:t>
            </a:r>
            <a:r>
              <a:rPr lang="en-US" altLang="ko-KR" sz="1400" dirty="0"/>
              <a:t>HAVING </a:t>
            </a:r>
            <a:r>
              <a:rPr lang="ko-KR" altLang="en-US" sz="1400" dirty="0"/>
              <a:t>그리고 집계 함수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/>
              <a:t>INSERT/UPDATE/DELETE</a:t>
            </a:r>
            <a:r>
              <a:rPr lang="ko-KR" altLang="en-US" sz="1400" dirty="0"/>
              <a:t>문의 형식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6C40F01C-AC92-816B-1F2B-D95F36EC778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42925" y="91281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구매액의 총합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E430B-FF86-7FC3-C682-4FF4F3A7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2362200"/>
            <a:ext cx="7143750" cy="952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7C96AE-784C-1339-91FA-F0B9768AD6B3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456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A076DE54-5055-6C2B-CB49-F1A8753AE9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0550" y="91281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와 함께 자주 사용되는 집계 함수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집합 함수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서브 쿼리와 함께 조합 가능 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4DB5924E-9E0E-E115-8A85-8372053D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2286000"/>
            <a:ext cx="88677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865EA7-C086-1145-6C0A-2A7502DD018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6F8BD722-9CDD-41FF-93BC-54939AB820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1975" y="92233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Having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WHERE</a:t>
            </a:r>
            <a:r>
              <a:rPr lang="ko-KR" altLang="en-US" sz="1400" dirty="0">
                <a:latin typeface="+mn-ea"/>
                <a:ea typeface="+mn-ea"/>
              </a:rPr>
              <a:t>와 비슷한 개념으로 조건 제한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집계 함수에 대해서 조건 제한하는 편리한 개념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HAVING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절은 꼭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GROUP BY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절 다음에 나와야 함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!!!</a:t>
            </a: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32BC6-1FC1-1308-84E1-B7B4AD0B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3" y="3352800"/>
            <a:ext cx="7115175" cy="137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2C6AF4-01B7-B65E-C8A0-5DEED4256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3" y="4997450"/>
            <a:ext cx="7115175" cy="1371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1AAB4C-F32A-2D89-0BA9-09904150D1B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6F8BD722-9CDD-41FF-93BC-54939AB820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4476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GROUP BY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HAVING </a:t>
            </a:r>
            <a:r>
              <a:rPr lang="ko-KR" altLang="en-US" sz="1400" dirty="0">
                <a:latin typeface="+mn-ea"/>
                <a:ea typeface="+mn-ea"/>
              </a:rPr>
              <a:t>그리고 집계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ROLLUP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총합 또는 중간합계가 필요할 경우 사용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GROUP BY</a:t>
            </a:r>
            <a:r>
              <a:rPr lang="ko-KR" altLang="en-US" sz="1400" dirty="0">
                <a:latin typeface="+mn-ea"/>
                <a:ea typeface="+mn-ea"/>
              </a:rPr>
              <a:t>절과 함께 </a:t>
            </a:r>
            <a:r>
              <a:rPr lang="en-US" altLang="ko-KR" sz="1400" dirty="0">
                <a:latin typeface="+mn-ea"/>
                <a:ea typeface="+mn-ea"/>
              </a:rPr>
              <a:t>WITH ROLLUP</a:t>
            </a:r>
            <a:r>
              <a:rPr lang="ko-KR" altLang="en-US" sz="1400" dirty="0">
                <a:latin typeface="+mn-ea"/>
                <a:ea typeface="+mn-ea"/>
              </a:rPr>
              <a:t>문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분류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groupName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별로 합계 및 그 총합 구하기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A9B33-9910-40F0-F810-DCD1028B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63" y="2341563"/>
            <a:ext cx="2514600" cy="430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D97317-36CC-D230-9A65-ED78FC128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88" y="3789364"/>
            <a:ext cx="7172325" cy="1362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1BFB95-62F8-D849-F9C0-355CB04A672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17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039D35D9-8E3D-7F66-B971-BD5EF9DE905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1975" y="94138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의 분류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DML (Data Manipulation Language)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 조작 언어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데이터를 조작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선택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삽입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삭제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하는 데 사용되는 언어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DML </a:t>
            </a:r>
            <a:r>
              <a:rPr lang="ko-KR" altLang="en-US" sz="1400" dirty="0">
                <a:latin typeface="+mn-ea"/>
                <a:ea typeface="+mn-ea"/>
              </a:rPr>
              <a:t>구문이 사용되는 대상은 테이블의 행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DML</a:t>
            </a:r>
            <a:r>
              <a:rPr lang="ko-KR" altLang="en-US" sz="1400" dirty="0">
                <a:latin typeface="+mn-ea"/>
                <a:ea typeface="+mn-ea"/>
              </a:rPr>
              <a:t> 사용하기 위해서는 꼭 그 이전에 테이블이 정의되어 있어야 함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 중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SELECT, INSERT, UPDATE, DELETE</a:t>
            </a:r>
            <a:r>
              <a:rPr lang="ko-KR" altLang="en-US" sz="1400" dirty="0">
                <a:latin typeface="+mn-ea"/>
                <a:ea typeface="+mn-ea"/>
              </a:rPr>
              <a:t>가 이 구문에 해당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트랜잭션 </a:t>
            </a:r>
            <a:r>
              <a:rPr lang="en-US" altLang="ko-KR" sz="1400" dirty="0">
                <a:latin typeface="+mn-ea"/>
                <a:ea typeface="+mn-ea"/>
              </a:rPr>
              <a:t>(Transaction)</a:t>
            </a:r>
            <a:r>
              <a:rPr lang="ko-KR" altLang="en-US" sz="1400" dirty="0">
                <a:latin typeface="+mn-ea"/>
                <a:ea typeface="+mn-ea"/>
              </a:rPr>
              <a:t>이 발생하는 </a:t>
            </a: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도 이 </a:t>
            </a:r>
            <a:r>
              <a:rPr lang="en-US" altLang="ko-KR" sz="1400" dirty="0">
                <a:latin typeface="+mn-ea"/>
                <a:ea typeface="+mn-ea"/>
              </a:rPr>
              <a:t>DML</a:t>
            </a:r>
            <a:r>
              <a:rPr lang="ko-KR" altLang="en-US" sz="1400" dirty="0">
                <a:latin typeface="+mn-ea"/>
                <a:ea typeface="+mn-ea"/>
              </a:rPr>
              <a:t>에 속함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테이블의 데이터를 변경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입력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삭제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할 때 실제 테이블에 완전히 적용하지 않고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임시로 적용시키는 것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취소 가능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!</a:t>
            </a:r>
            <a:endParaRPr lang="ko-KR" altLang="en-US" sz="1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5E596E-B3B9-F938-40D7-77FC13E1BCE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F2128DB9-6778-B998-78F7-7A59490744F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3400" y="92233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의 분류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DDL (Data Definition Language)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 정의 언어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테이블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인덱스 등의 데이터베이스 개체를 생성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삭제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변경하는 역할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CREATE, DROP, ALTER </a:t>
            </a:r>
            <a:r>
              <a:rPr lang="ko-KR" altLang="en-US" sz="1400" dirty="0">
                <a:latin typeface="+mn-ea"/>
                <a:ea typeface="+mn-ea"/>
              </a:rPr>
              <a:t>구문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DDL</a:t>
            </a:r>
            <a:r>
              <a:rPr lang="ko-KR" altLang="en-US" sz="1400" dirty="0">
                <a:latin typeface="+mn-ea"/>
                <a:ea typeface="+mn-ea"/>
              </a:rPr>
              <a:t>은 트랜잭션 발생시키지 않음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되돌림</a:t>
            </a:r>
            <a:r>
              <a:rPr lang="en-US" altLang="ko-KR" sz="1400" dirty="0">
                <a:latin typeface="+mn-ea"/>
                <a:ea typeface="+mn-ea"/>
              </a:rPr>
              <a:t>(ROLLBACK)</a:t>
            </a:r>
            <a:r>
              <a:rPr lang="ko-KR" altLang="en-US" sz="1400" dirty="0">
                <a:latin typeface="+mn-ea"/>
                <a:ea typeface="+mn-ea"/>
              </a:rPr>
              <a:t>이나 완전적용</a:t>
            </a:r>
            <a:r>
              <a:rPr lang="en-US" altLang="ko-KR" sz="1400" dirty="0">
                <a:latin typeface="+mn-ea"/>
                <a:ea typeface="+mn-ea"/>
              </a:rPr>
              <a:t>(COMMIT) </a:t>
            </a:r>
            <a:r>
              <a:rPr lang="ko-KR" altLang="en-US" sz="1400" dirty="0">
                <a:latin typeface="+mn-ea"/>
                <a:ea typeface="+mn-ea"/>
              </a:rPr>
              <a:t>사용 불가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DDL</a:t>
            </a:r>
            <a:r>
              <a:rPr lang="ko-KR" altLang="en-US" sz="1400" dirty="0">
                <a:latin typeface="+mn-ea"/>
                <a:ea typeface="+mn-ea"/>
              </a:rPr>
              <a:t>문은 실행 즉시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 적용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DCL (Data Control Language)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 제어 언어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사용자에게 어떤 권한을 부여하거나 빼앗을 때 주로 사용하는 구문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GRANT/REVOKE/DENY </a:t>
            </a:r>
            <a:r>
              <a:rPr lang="ko-KR" altLang="en-US" sz="1400" dirty="0">
                <a:latin typeface="+mn-ea"/>
                <a:ea typeface="+mn-ea"/>
              </a:rPr>
              <a:t>구문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5180C5-AF70-1211-167C-CEF761E3DCA2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22435781-15BF-1FF6-ABAB-6FA0715C3D5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3875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데이터의 삽입 </a:t>
            </a:r>
            <a:r>
              <a:rPr lang="en-US" altLang="ko-KR" sz="1400" dirty="0">
                <a:latin typeface="+mn-ea"/>
                <a:ea typeface="+mn-ea"/>
              </a:rPr>
              <a:t>: INSERT</a:t>
            </a: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INSERT</a:t>
            </a:r>
            <a:r>
              <a:rPr lang="ko-KR" altLang="en-US" sz="1400" dirty="0">
                <a:latin typeface="+mn-ea"/>
                <a:ea typeface="+mn-ea"/>
              </a:rPr>
              <a:t>문의 기본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 이름 다음에 나오는 열 생략 가능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생략할 경우에 </a:t>
            </a:r>
            <a:r>
              <a:rPr lang="en-US" altLang="ko-KR" sz="1400" dirty="0">
                <a:latin typeface="+mn-ea"/>
                <a:ea typeface="+mn-ea"/>
              </a:rPr>
              <a:t>VALUE </a:t>
            </a:r>
            <a:r>
              <a:rPr lang="ko-KR" altLang="en-US" sz="1400" dirty="0">
                <a:latin typeface="+mn-ea"/>
                <a:ea typeface="+mn-ea"/>
              </a:rPr>
              <a:t>다음에 나오는 값들의 순서 및 개수가 테이블이 정의된 열 순서 및 개수와 동일해야 함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8DC6DD-A8DB-5840-4298-A546F504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3" y="3128963"/>
            <a:ext cx="7115175" cy="60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2DE383-91EE-9557-F4D0-2B5200FF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75" y="3789363"/>
            <a:ext cx="7172325" cy="666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D3B3C9-2ED4-C318-2094-E99A1D2668C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6 . 2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데이터의 변경을 위한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22435781-15BF-1FF6-ABAB-6FA0715C3D5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4350" y="91281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데이터의 삽입 </a:t>
            </a:r>
            <a:r>
              <a:rPr lang="en-US" altLang="ko-KR" sz="1400" dirty="0">
                <a:latin typeface="+mn-ea"/>
                <a:ea typeface="+mn-ea"/>
              </a:rPr>
              <a:t>: INSERT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자동으로 증가하는 </a:t>
            </a:r>
            <a:r>
              <a:rPr lang="en-US" altLang="ko-KR" sz="1400" b="1" dirty="0">
                <a:latin typeface="+mn-ea"/>
                <a:ea typeface="+mn-ea"/>
              </a:rPr>
              <a:t>AUTO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en-US" altLang="ko-KR" sz="1400" b="1" dirty="0">
                <a:latin typeface="+mn-ea"/>
                <a:ea typeface="+mn-ea"/>
              </a:rPr>
              <a:t>INCREMENT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INSERT</a:t>
            </a:r>
            <a:r>
              <a:rPr lang="ko-KR" altLang="en-US" sz="1400" dirty="0">
                <a:latin typeface="+mn-ea"/>
                <a:ea typeface="+mn-ea"/>
              </a:rPr>
              <a:t>에서는 해당 열이 없다고 생각하고 입력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INSERT</a:t>
            </a:r>
            <a:r>
              <a:rPr lang="ko-KR" altLang="en-US" sz="1400" dirty="0">
                <a:latin typeface="+mn-ea"/>
                <a:ea typeface="+mn-ea"/>
              </a:rPr>
              <a:t>문에서 </a:t>
            </a:r>
            <a:r>
              <a:rPr lang="en-US" altLang="ko-KR" sz="1400" dirty="0">
                <a:latin typeface="+mn-ea"/>
                <a:ea typeface="+mn-ea"/>
              </a:rPr>
              <a:t>NULL </a:t>
            </a:r>
            <a:r>
              <a:rPr lang="ko-KR" altLang="en-US" sz="1400" dirty="0">
                <a:latin typeface="+mn-ea"/>
                <a:ea typeface="+mn-ea"/>
              </a:rPr>
              <a:t>값 지정하면 자동으로 값 입력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부터 증가하는 값 자동 입력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적용할 열이 </a:t>
            </a:r>
            <a:r>
              <a:rPr lang="en-US" altLang="ko-KR" sz="1400" dirty="0">
                <a:latin typeface="+mn-ea"/>
                <a:ea typeface="+mn-ea"/>
              </a:rPr>
              <a:t>PRIMARY KEY </a:t>
            </a:r>
            <a:r>
              <a:rPr lang="ko-KR" altLang="en-US" sz="1400" dirty="0">
                <a:latin typeface="+mn-ea"/>
                <a:ea typeface="+mn-ea"/>
              </a:rPr>
              <a:t>또는 </a:t>
            </a:r>
            <a:r>
              <a:rPr lang="en-US" altLang="ko-KR" sz="1400" dirty="0">
                <a:latin typeface="+mn-ea"/>
                <a:ea typeface="+mn-ea"/>
              </a:rPr>
              <a:t>UNIQUE </a:t>
            </a:r>
            <a:r>
              <a:rPr lang="ko-KR" altLang="en-US" sz="1400" dirty="0">
                <a:latin typeface="+mn-ea"/>
                <a:ea typeface="+mn-ea"/>
              </a:rPr>
              <a:t>일 때만 사용가능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 형은 숫자 형식만 사용 가능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B8A67-5DD6-C0D8-9AE2-850323A4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8" y="3886201"/>
            <a:ext cx="7134225" cy="25431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4FA327-7399-D324-18AE-E2AEF1A01F1F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6 . 2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데이터의 변경을 위한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1268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10D04E1E-A982-8F95-88C0-6F8D7A53449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7200" y="92233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데이터의 삽입 </a:t>
            </a:r>
            <a:r>
              <a:rPr lang="en-US" altLang="ko-KR" sz="1400" dirty="0">
                <a:latin typeface="+mn-ea"/>
                <a:ea typeface="+mn-ea"/>
              </a:rPr>
              <a:t>: INSERT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대량의 샘플 데이터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INSERT INTO… SELECT </a:t>
            </a:r>
            <a:r>
              <a:rPr lang="ko-KR" altLang="en-US" sz="1400" dirty="0">
                <a:latin typeface="+mn-ea"/>
                <a:ea typeface="+mn-ea"/>
              </a:rPr>
              <a:t>구문 사용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다른 테이블의 데이터를 가져와 대량으로 입력하는 효과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</a:t>
            </a:r>
            <a:r>
              <a:rPr lang="ko-KR" altLang="en-US" sz="1400" dirty="0">
                <a:latin typeface="+mn-ea"/>
                <a:ea typeface="+mn-ea"/>
              </a:rPr>
              <a:t>문의  열의 개수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INSERT</a:t>
            </a:r>
            <a:r>
              <a:rPr lang="ko-KR" altLang="en-US" sz="1400" dirty="0">
                <a:latin typeface="+mn-ea"/>
                <a:ea typeface="+mn-ea"/>
              </a:rPr>
              <a:t> 할 테이블의 열의 개수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C327ECA2-667C-4195-B085-21A2B467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82121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753FB6-AFA7-D7AE-1346-FA6F96E61CC3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6 . 2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데이터의 변경을 위한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773FCBB3-15B5-D42D-522D-9C2E20267C9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0550" y="92233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데이터의 수정 </a:t>
            </a:r>
            <a:r>
              <a:rPr lang="en-US" altLang="ko-KR" sz="1400" dirty="0">
                <a:latin typeface="+mn-ea"/>
                <a:ea typeface="+mn-ea"/>
              </a:rPr>
              <a:t>: UPDATE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기존에 입력되어 있는 값 변경하는 구문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WHERE</a:t>
            </a:r>
            <a:r>
              <a:rPr lang="ko-KR" altLang="en-US" sz="1400" dirty="0">
                <a:latin typeface="+mn-ea"/>
                <a:ea typeface="+mn-ea"/>
              </a:rPr>
              <a:t>절 생략 가능하나 테이블의 전체 행의 내용 변경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9D28BA0-4215-F49C-8EDF-A006BF0B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4" y="1879600"/>
            <a:ext cx="7172325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3D7A2A-8498-6E10-3112-91D9B20B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79" y="3429000"/>
            <a:ext cx="7258050" cy="1171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57DE6A-7B68-E3B9-6114-889B31B4F777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6 . 2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데이터의 변경을 위한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3EDF0BDE-6149-669E-63EB-53211CA32A3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1975" y="838200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&lt;SELECT... FROM&gt;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원하는 데이터를 가져와 주는 기본적인 구문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가장 많이 사용되는 구문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 내 테이블에서 원하는 정보 추출하는 기능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30127653-7447-CE1B-E311-68D1CB4AF7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612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6 . 1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SELECT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FEC35510-06A2-C0B1-361A-C9EF64D9017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3875" y="94138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데이터의 삭제 </a:t>
            </a:r>
            <a:r>
              <a:rPr lang="en-US" altLang="ko-KR" sz="1400" dirty="0">
                <a:latin typeface="+mn-ea"/>
                <a:ea typeface="+mn-ea"/>
              </a:rPr>
              <a:t>: DELETE FROM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행 단위로 데이터 삭제하는 구문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DELETE FROM </a:t>
            </a:r>
            <a:r>
              <a:rPr lang="ko-KR" altLang="en-US" sz="1400" dirty="0">
                <a:latin typeface="+mn-ea"/>
                <a:ea typeface="+mn-ea"/>
              </a:rPr>
              <a:t>테이블이름 </a:t>
            </a:r>
            <a:r>
              <a:rPr lang="en-US" altLang="ko-KR" sz="1400" dirty="0">
                <a:latin typeface="+mn-ea"/>
                <a:ea typeface="+mn-ea"/>
              </a:rPr>
              <a:t>WHERE </a:t>
            </a:r>
            <a:r>
              <a:rPr lang="ko-KR" altLang="en-US" sz="1400" dirty="0">
                <a:latin typeface="+mn-ea"/>
                <a:ea typeface="+mn-ea"/>
              </a:rPr>
              <a:t>조건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테이블을 삭제하는 경우의 속도 비교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DML</a:t>
            </a:r>
            <a:r>
              <a:rPr lang="ko-KR" altLang="en-US" sz="1400" dirty="0">
                <a:latin typeface="+mn-ea"/>
                <a:ea typeface="+mn-ea"/>
              </a:rPr>
              <a:t>문인 </a:t>
            </a:r>
            <a:r>
              <a:rPr lang="en-US" altLang="ko-KR" sz="1400" dirty="0">
                <a:latin typeface="+mn-ea"/>
                <a:ea typeface="+mn-ea"/>
              </a:rPr>
              <a:t>DELETE</a:t>
            </a:r>
            <a:r>
              <a:rPr lang="ko-KR" altLang="en-US" sz="1400" dirty="0">
                <a:latin typeface="+mn-ea"/>
                <a:ea typeface="+mn-ea"/>
              </a:rPr>
              <a:t>는 트랜잭션 로그 기록 작업 때문에 삭제 느림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DDL</a:t>
            </a:r>
            <a:r>
              <a:rPr lang="ko-KR" altLang="en-US" sz="1400" dirty="0">
                <a:latin typeface="+mn-ea"/>
                <a:ea typeface="+mn-ea"/>
              </a:rPr>
              <a:t>문인 </a:t>
            </a:r>
            <a:r>
              <a:rPr lang="en-US" altLang="ko-KR" sz="1400" dirty="0">
                <a:latin typeface="+mn-ea"/>
                <a:ea typeface="+mn-ea"/>
              </a:rPr>
              <a:t>DROP</a:t>
            </a:r>
            <a:r>
              <a:rPr lang="ko-KR" altLang="en-US" sz="1400" dirty="0">
                <a:latin typeface="+mn-ea"/>
                <a:ea typeface="+mn-ea"/>
              </a:rPr>
              <a:t>과 </a:t>
            </a:r>
            <a:r>
              <a:rPr lang="en-US" altLang="ko-KR" sz="1400" dirty="0">
                <a:latin typeface="+mn-ea"/>
                <a:ea typeface="+mn-ea"/>
              </a:rPr>
              <a:t>TRUNCATE</a:t>
            </a:r>
            <a:r>
              <a:rPr lang="ko-KR" altLang="en-US" sz="1400" dirty="0">
                <a:latin typeface="+mn-ea"/>
                <a:ea typeface="+mn-ea"/>
              </a:rPr>
              <a:t>문은 트랜잭션 없어 빠름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96A9-76A8-1391-2792-009AEA21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4572001"/>
            <a:ext cx="71437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D31A32-CDC5-4D8D-6FB2-DF06E8E41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5251146"/>
            <a:ext cx="7181850" cy="914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B282A9-8F18-6B35-69C9-96E1FA5D39E5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6 . 2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데이터의 변경을 위한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A7B3C31A-1758-51D7-7865-B2CD1B1F89E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7225" y="94138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조건부 데이터 입력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변경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기본 키가 중복된 데이터를 입력한 경우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오류로 입력 불가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대용량 데이터 처리의 경우 에러 발생하지 않은 구문 실행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INSERT IGNORE</a:t>
            </a:r>
            <a:r>
              <a:rPr lang="ko-KR" altLang="en-US" sz="1400" dirty="0">
                <a:latin typeface="+mn-ea"/>
                <a:ea typeface="+mn-ea"/>
              </a:rPr>
              <a:t>문 사용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에러 발생해도 다음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구문으로 넘어가게 처리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에러 메시지 보면 적용되지 않은 구문이 어느 것인지 구분 가능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기본 키가 중복되면 데이터를 수정되도록 하는 구문도 활용 가능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ON DUPLICATE KEY UPDATE </a:t>
            </a:r>
            <a:r>
              <a:rPr lang="ko-KR" altLang="en-US" sz="1400" b="1" dirty="0">
                <a:latin typeface="+mn-ea"/>
                <a:ea typeface="+mn-ea"/>
              </a:rPr>
              <a:t>구문 사용 가능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D5CBFC-0E68-6CC7-890D-0EBE315B9337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6 . 2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데이터의 변경을 위한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48188CAD-B618-64E4-0E57-7398A49C18F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2450" y="922338"/>
            <a:ext cx="8686800" cy="5715000"/>
          </a:xfrm>
        </p:spPr>
        <p:txBody>
          <a:bodyPr/>
          <a:lstStyle/>
          <a:p>
            <a:r>
              <a:rPr lang="en-US" altLang="ko-KR" sz="1400" b="1" dirty="0">
                <a:latin typeface="+mn-ea"/>
                <a:ea typeface="+mn-ea"/>
              </a:rPr>
              <a:t>SELECT</a:t>
            </a:r>
            <a:r>
              <a:rPr lang="ko-KR" altLang="en-US" sz="1400" dirty="0">
                <a:latin typeface="+mn-ea"/>
                <a:ea typeface="+mn-ea"/>
              </a:rPr>
              <a:t>의 구문 형식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8A502AE-1C1E-28AE-4302-8F13ADBB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905001"/>
            <a:ext cx="8696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>
            <a:extLst>
              <a:ext uri="{FF2B5EF4-FFF2-40B4-BE49-F238E27FC236}">
                <a16:creationId xmlns:a16="http://schemas.microsoft.com/office/drawing/2014/main" id="{035CDB7C-B3D2-DB9D-4F07-D5081061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648200"/>
            <a:ext cx="8724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>
            <a:extLst>
              <a:ext uri="{FF2B5EF4-FFF2-40B4-BE49-F238E27FC236}">
                <a16:creationId xmlns:a16="http://schemas.microsoft.com/office/drawing/2014/main" id="{82E2EDE4-482D-AB31-8762-88ABD5D2474E}"/>
              </a:ext>
            </a:extLst>
          </p:cNvPr>
          <p:cNvSpPr/>
          <p:nvPr/>
        </p:nvSpPr>
        <p:spPr>
          <a:xfrm>
            <a:off x="5562600" y="4114800"/>
            <a:ext cx="914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42FD8-FAD0-A2D3-5FB2-9DB02B4BCA78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FBC50B30-6C5E-3B80-AC11-770532464E9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4350" y="912813"/>
            <a:ext cx="8686800" cy="5715000"/>
          </a:xfrm>
        </p:spPr>
        <p:txBody>
          <a:bodyPr/>
          <a:lstStyle/>
          <a:p>
            <a:r>
              <a:rPr lang="en-US" altLang="ko-KR" sz="1400" b="1" dirty="0">
                <a:latin typeface="+mn-ea"/>
                <a:ea typeface="+mn-ea"/>
              </a:rPr>
              <a:t>USE </a:t>
            </a:r>
            <a:r>
              <a:rPr lang="ko-KR" altLang="en-US" sz="1400" dirty="0">
                <a:latin typeface="+mn-ea"/>
                <a:ea typeface="+mn-ea"/>
              </a:rPr>
              <a:t>구문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SELECT</a:t>
            </a:r>
            <a:r>
              <a:rPr lang="ko-KR" altLang="en-US" sz="1400" dirty="0">
                <a:latin typeface="+mn-ea"/>
                <a:ea typeface="+mn-ea"/>
              </a:rPr>
              <a:t>문 학습 위해 사용할 데이터베이스 지정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지정해 놓은 후 특별히 다시 </a:t>
            </a:r>
            <a:r>
              <a:rPr lang="en-US" altLang="ko-KR" sz="1400" dirty="0">
                <a:latin typeface="+mn-ea"/>
                <a:ea typeface="+mn-ea"/>
              </a:rPr>
              <a:t>USE</a:t>
            </a:r>
            <a:r>
              <a:rPr lang="ko-KR" altLang="en-US" sz="1400" dirty="0">
                <a:latin typeface="+mn-ea"/>
                <a:ea typeface="+mn-ea"/>
              </a:rPr>
              <a:t>문 사용하거나 다른 </a:t>
            </a:r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를 사용하겠다고 명시하지 않는 이상 모든 </a:t>
            </a: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문은 지정 </a:t>
            </a:r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에서 수행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Workbench </a:t>
            </a:r>
            <a:r>
              <a:rPr lang="ko-KR" altLang="en-US" sz="1400" dirty="0">
                <a:latin typeface="+mn-ea"/>
                <a:ea typeface="+mn-ea"/>
              </a:rPr>
              <a:t>에서 직접 선택해서 사용도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[Navigator]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[Schemas] </a:t>
            </a:r>
            <a:r>
              <a:rPr lang="ko-KR" altLang="en-US" sz="1400" dirty="0">
                <a:latin typeface="+mn-ea"/>
                <a:ea typeface="+mn-ea"/>
              </a:rPr>
              <a:t>탭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employees </a:t>
            </a:r>
            <a:r>
              <a:rPr lang="ko-KR" altLang="en-US" sz="1400" dirty="0">
                <a:latin typeface="+mn-ea"/>
                <a:ea typeface="+mn-ea"/>
              </a:rPr>
              <a:t>데이터베이스를 더블 클릭하면 진한 글자 전환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왼쪽 아래</a:t>
            </a:r>
            <a:r>
              <a:rPr lang="en-US" altLang="ko-KR" sz="1400" dirty="0">
                <a:latin typeface="+mn-ea"/>
                <a:ea typeface="+mn-ea"/>
              </a:rPr>
              <a:t>‘Active schema changed to employees’ </a:t>
            </a:r>
            <a:r>
              <a:rPr lang="ko-KR" altLang="en-US" sz="1400" dirty="0">
                <a:latin typeface="+mn-ea"/>
                <a:ea typeface="+mn-ea"/>
              </a:rPr>
              <a:t>메시지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F4FEA60D-3501-D224-C842-AD5D1831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81276"/>
            <a:ext cx="7162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903902-BE6E-1245-205D-54DE03EFC21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D55A4413-DA28-A7ED-A918-3269A1D5D9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71500" y="931863"/>
            <a:ext cx="8686800" cy="5715000"/>
          </a:xfrm>
        </p:spPr>
        <p:txBody>
          <a:bodyPr/>
          <a:lstStyle/>
          <a:p>
            <a:r>
              <a:rPr lang="en-US" altLang="ko-KR" sz="1400" b="1" dirty="0">
                <a:latin typeface="+mn-ea"/>
                <a:ea typeface="+mn-ea"/>
              </a:rPr>
              <a:t>SELECT</a:t>
            </a:r>
            <a:r>
              <a:rPr lang="ko-KR" altLang="en-US" sz="1400" dirty="0">
                <a:latin typeface="+mn-ea"/>
                <a:ea typeface="+mn-ea"/>
              </a:rPr>
              <a:t>와 </a:t>
            </a:r>
            <a:r>
              <a:rPr lang="en-US" altLang="ko-KR" sz="1400" b="1" dirty="0">
                <a:latin typeface="+mn-ea"/>
                <a:ea typeface="+mn-ea"/>
              </a:rPr>
              <a:t>FROM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SELECT *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선택된 </a:t>
            </a:r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가 </a:t>
            </a:r>
            <a:r>
              <a:rPr lang="en-US" altLang="ko-KR" sz="1400" dirty="0">
                <a:latin typeface="+mn-ea"/>
                <a:ea typeface="+mn-ea"/>
              </a:rPr>
              <a:t>employees </a:t>
            </a:r>
            <a:r>
              <a:rPr lang="ko-KR" altLang="en-US" sz="1400" dirty="0">
                <a:latin typeface="+mn-ea"/>
                <a:ea typeface="+mn-ea"/>
              </a:rPr>
              <a:t>라면 다음 두 쿼리는 동일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열 이름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테이블에서 필요로 하는 열만  가져오기 가능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여러 개의 열을 가져오고 싶을 때는 콤마로 구분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열 이름의 순서는 출력하고 싶은 순서대로 배열 가능 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E0968145-4E45-43D4-60B1-CFFA1F52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2333625"/>
            <a:ext cx="740568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ACF3C-0D68-BA48-2B1A-07FA62EF6F3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A5D8AB65-7C6B-512F-50ED-71F987138CC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9125" y="91281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DB, TABLE, </a:t>
            </a:r>
            <a:r>
              <a:rPr lang="ko-KR" altLang="en-US" sz="1400" dirty="0">
                <a:latin typeface="+mn-ea"/>
                <a:ea typeface="+mn-ea"/>
              </a:rPr>
              <a:t>열의 이름이 확실하기 않을 때 조회하는 법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latin typeface="+mn-ea"/>
                <a:ea typeface="+mn-ea"/>
              </a:rPr>
              <a:t>현재 서버에 어떤 </a:t>
            </a:r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가 있는지 보기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SHOW DATABASES;</a:t>
            </a: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latin typeface="+mn-ea"/>
                <a:ea typeface="+mn-ea"/>
              </a:rPr>
              <a:t>현재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서버에 어떤 </a:t>
            </a:r>
            <a:r>
              <a:rPr lang="en-US" altLang="ko-KR" sz="1400" dirty="0">
                <a:latin typeface="+mn-ea"/>
                <a:ea typeface="+mn-ea"/>
              </a:rPr>
              <a:t>TABLE</a:t>
            </a:r>
            <a:r>
              <a:rPr lang="ko-KR" altLang="en-US" sz="1400" dirty="0">
                <a:latin typeface="+mn-ea"/>
                <a:ea typeface="+mn-ea"/>
              </a:rPr>
              <a:t>이 있는지 보기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데이터베이스 </a:t>
            </a:r>
            <a:r>
              <a:rPr lang="en-US" altLang="ko-KR" sz="1400" dirty="0">
                <a:latin typeface="+mn-ea"/>
                <a:ea typeface="+mn-ea"/>
              </a:rPr>
              <a:t>employees </a:t>
            </a:r>
            <a:r>
              <a:rPr lang="ko-KR" altLang="en-US" sz="1400" dirty="0">
                <a:latin typeface="+mn-ea"/>
                <a:ea typeface="+mn-ea"/>
              </a:rPr>
              <a:t>에 있는 테이블 정보 조회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SHOW TABLE STATUS;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 이름만 간단히 보기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SHOW TABLES; </a:t>
            </a:r>
          </a:p>
          <a:p>
            <a:pPr lvl="3"/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+mn-ea"/>
                <a:ea typeface="+mn-ea"/>
              </a:rPr>
              <a:t>employees </a:t>
            </a:r>
            <a:r>
              <a:rPr lang="ko-KR" altLang="en-US" sz="1400" dirty="0">
                <a:latin typeface="+mn-ea"/>
                <a:ea typeface="+mn-ea"/>
              </a:rPr>
              <a:t>테이블의 열이 무엇이 있는지 확인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DESCRIBE employees; 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DESC employees;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84E2D6-1B78-C985-C4AC-8A93C43C0372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1E9881F7-03C9-65B1-FE08-523D61DB3E1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3875" y="92233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문제가 생긴 </a:t>
            </a:r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초기화하기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가 존재한다면 지우고 다시 만들기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D4264768-69BD-401B-86A1-ED5802B47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1820862"/>
            <a:ext cx="6638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909FB-D137-13FC-91DD-4D2E98208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8" y="2590800"/>
            <a:ext cx="7210425" cy="4629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BD309D-6520-735E-7BC7-2F3A1347CE1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1CE35C4E-D9F4-BD5B-B18A-A77962F6ADB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6725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특정 조건의 데이터만 조회 </a:t>
            </a:r>
            <a:r>
              <a:rPr lang="en-US" altLang="ko-KR" sz="1400" dirty="0">
                <a:latin typeface="+mn-ea"/>
                <a:ea typeface="+mn-ea"/>
              </a:rPr>
              <a:t>- &lt;SELECT FROM WHERE&gt;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기본적인 </a:t>
            </a:r>
            <a:r>
              <a:rPr lang="en-US" altLang="ko-KR" sz="1400" dirty="0">
                <a:latin typeface="+mn-ea"/>
                <a:ea typeface="+mn-ea"/>
              </a:rPr>
              <a:t>WHERE</a:t>
            </a:r>
            <a:r>
              <a:rPr lang="ko-KR" altLang="en-US" sz="1400" dirty="0">
                <a:latin typeface="+mn-ea"/>
                <a:ea typeface="+mn-ea"/>
              </a:rPr>
              <a:t>절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조회하는 결과에 특정한 조건 줘서 원하는 데이터만 보고 싶을 때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필드이름 </a:t>
            </a:r>
            <a:r>
              <a:rPr lang="en-US" altLang="ko-KR" sz="1400" dirty="0">
                <a:latin typeface="+mn-ea"/>
                <a:ea typeface="+mn-ea"/>
              </a:rPr>
              <a:t>FROM </a:t>
            </a:r>
            <a:r>
              <a:rPr lang="ko-KR" altLang="en-US" sz="1400" dirty="0">
                <a:latin typeface="+mn-ea"/>
                <a:ea typeface="+mn-ea"/>
              </a:rPr>
              <a:t>테이블이름 </a:t>
            </a:r>
            <a:r>
              <a:rPr lang="en-US" altLang="ko-KR" sz="1400" dirty="0">
                <a:latin typeface="+mn-ea"/>
                <a:ea typeface="+mn-ea"/>
              </a:rPr>
              <a:t>WHERE </a:t>
            </a:r>
            <a:r>
              <a:rPr lang="ko-KR" altLang="en-US" sz="1400" dirty="0">
                <a:latin typeface="+mn-ea"/>
                <a:ea typeface="+mn-ea"/>
              </a:rPr>
              <a:t>조건식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조건이 없을 경우 테이블의 크기가 클수록 찾는 시간과 노력이 증가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관계 연산자의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…</a:t>
            </a:r>
            <a:r>
              <a:rPr lang="ko-KR" altLang="en-US" sz="1400" dirty="0">
                <a:latin typeface="+mn-ea"/>
                <a:ea typeface="+mn-ea"/>
              </a:rPr>
              <a:t>했거나’</a:t>
            </a:r>
            <a:r>
              <a:rPr lang="en-US" altLang="ko-KR" sz="1400" dirty="0">
                <a:latin typeface="+mn-ea"/>
                <a:ea typeface="+mn-ea"/>
              </a:rPr>
              <a:t>, ‘… </a:t>
            </a:r>
            <a:r>
              <a:rPr lang="ko-KR" altLang="en-US" sz="1400" dirty="0">
                <a:latin typeface="+mn-ea"/>
                <a:ea typeface="+mn-ea"/>
              </a:rPr>
              <a:t>또는’  </a:t>
            </a:r>
            <a:r>
              <a:rPr lang="en-US" altLang="ko-KR" sz="1400" dirty="0">
                <a:latin typeface="+mn-ea"/>
                <a:ea typeface="+mn-ea"/>
              </a:rPr>
              <a:t>- OR </a:t>
            </a:r>
            <a:r>
              <a:rPr lang="ko-KR" altLang="en-US" sz="1400" dirty="0">
                <a:latin typeface="+mn-ea"/>
                <a:ea typeface="+mn-ea"/>
              </a:rPr>
              <a:t>연산자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‘...</a:t>
            </a:r>
            <a:r>
              <a:rPr lang="ko-KR" altLang="en-US" sz="1400" dirty="0">
                <a:latin typeface="+mn-ea"/>
                <a:ea typeface="+mn-ea"/>
              </a:rPr>
              <a:t>하고’</a:t>
            </a:r>
            <a:r>
              <a:rPr lang="en-US" altLang="ko-KR" sz="1400" dirty="0">
                <a:latin typeface="+mn-ea"/>
                <a:ea typeface="+mn-ea"/>
              </a:rPr>
              <a:t>, ‘…</a:t>
            </a:r>
            <a:r>
              <a:rPr lang="ko-KR" altLang="en-US" sz="1400" dirty="0">
                <a:latin typeface="+mn-ea"/>
                <a:ea typeface="+mn-ea"/>
              </a:rPr>
              <a:t>면서’</a:t>
            </a:r>
            <a:r>
              <a:rPr lang="en-US" altLang="ko-KR" sz="1400" dirty="0">
                <a:latin typeface="+mn-ea"/>
                <a:ea typeface="+mn-ea"/>
              </a:rPr>
              <a:t>, ‘… </a:t>
            </a:r>
            <a:r>
              <a:rPr lang="ko-KR" altLang="en-US" sz="1400" dirty="0">
                <a:latin typeface="+mn-ea"/>
                <a:ea typeface="+mn-ea"/>
              </a:rPr>
              <a:t>그리고’  </a:t>
            </a:r>
            <a:r>
              <a:rPr lang="en-US" altLang="ko-KR" sz="1400" dirty="0">
                <a:latin typeface="+mn-ea"/>
                <a:ea typeface="+mn-ea"/>
              </a:rPr>
              <a:t>- AND </a:t>
            </a:r>
            <a:r>
              <a:rPr lang="ko-KR" altLang="en-US" sz="1400" dirty="0">
                <a:latin typeface="+mn-ea"/>
                <a:ea typeface="+mn-ea"/>
              </a:rPr>
              <a:t>연산자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조건 연산자</a:t>
            </a:r>
            <a:r>
              <a:rPr lang="en-US" altLang="ko-KR" sz="1400" dirty="0">
                <a:latin typeface="+mn-ea"/>
                <a:ea typeface="+mn-ea"/>
              </a:rPr>
              <a:t>(=, &lt;, &gt;, &lt;=, &gt;=, &lt; &gt;, !=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와 관계 연산자</a:t>
            </a:r>
            <a:r>
              <a:rPr lang="en-US" altLang="ko-KR" sz="1400" dirty="0">
                <a:latin typeface="+mn-ea"/>
                <a:ea typeface="+mn-ea"/>
              </a:rPr>
              <a:t>(NOT, AND, OR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의 조합으로 알맞은 데이터를 효율적으로 추출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D81E3-0770-663E-7D32-96193DB1782B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6 . 1 SELECT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7171</TotalTime>
  <Words>1507</Words>
  <Application>Microsoft Office PowerPoint</Application>
  <PresentationFormat>와이드스크린</PresentationFormat>
  <Paragraphs>254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Arial</vt:lpstr>
      <vt:lpstr>Wingdings</vt:lpstr>
      <vt:lpstr>Livvic</vt:lpstr>
      <vt:lpstr>나눔고딕</vt:lpstr>
      <vt:lpstr>HY견고딕</vt:lpstr>
      <vt:lpstr>맑은 고딕</vt:lpstr>
      <vt:lpstr>Helvetica73-Extended</vt:lpstr>
      <vt:lpstr>Catamaran Light</vt:lpstr>
      <vt:lpstr>Roboto</vt:lpstr>
      <vt:lpstr>Engineering Project Proposal by Slidesgo</vt:lpstr>
      <vt:lpstr>PowerPoint 프레젠테이션</vt:lpstr>
      <vt:lpstr>PowerPoint 프레젠테이션</vt:lpstr>
      <vt:lpstr>6 . 1 SELECT문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106</cp:revision>
  <dcterms:modified xsi:type="dcterms:W3CDTF">2023-12-07T23:28:41Z</dcterms:modified>
</cp:coreProperties>
</file>