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95" r:id="rId2"/>
    <p:sldId id="38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268" r:id="rId18"/>
  </p:sldIdLst>
  <p:sldSz cx="12192000" cy="6858000"/>
  <p:notesSz cx="6858000" cy="9144000"/>
  <p:embeddedFontLst>
    <p:embeddedFont>
      <p:font typeface="Catamaran Light" panose="020B0600000101010101" charset="0"/>
      <p:regular r:id="rId20"/>
      <p:bold r:id="rId21"/>
    </p:embeddedFont>
    <p:embeddedFont>
      <p:font typeface="Helvetica73-Extended" panose="020B0800000000000000" pitchFamily="34" charset="0"/>
      <p:bold r:id="rId22"/>
    </p:embeddedFont>
    <p:embeddedFont>
      <p:font typeface="HY견고딕" panose="02030600000101010101" pitchFamily="18" charset="-127"/>
      <p:regular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9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631129-30D6-37A4-ABF6-5B07DB25AB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DF584B-E949-D601-317E-7AF5A6AC4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C409B6A0-97BF-1258-0F97-1BFAD199F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B7BF4E1F-D400-383C-BB85-5A1C18B43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AC95B1DA-79E8-D948-7096-49BDA0085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23296A05-6B87-4932-BB3C-6C00B1CBA318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B69B2A9C-0051-9F90-A1A2-78425EE03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67502C8D-BD21-2F9E-5325-E696D4D96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E19A52DF-91CD-9F47-84FA-67ED28476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0559C87A-0BD6-4720-B9A0-22E01E285E2A}" type="slidenum">
              <a:rPr kumimoji="0" lang="ko-KR" altLang="en-US" sz="1200"/>
              <a:pPr/>
              <a:t>4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AA20D8C-1EF1-0A7A-73C5-952DFF288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FD44B1C6-2A88-8ADF-E009-5BF4EB53A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9D4625DA-CBEE-E8DB-2834-23AD1A653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1974D99-0186-46CA-AF70-9A7AA2CEBE45}" type="slidenum">
              <a:rPr kumimoji="0" lang="ko-KR" altLang="en-US" sz="1200"/>
              <a:pPr/>
              <a:t>5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9C2C4722-F57D-5411-2A08-A7BA6DEF4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BA3266A-A6AD-8E27-B52E-FE7769E90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59228C06-92CF-8060-45A7-B80AF27C8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6A73C1C8-E5FF-4A8C-A4DA-241B0D4A72B4}" type="slidenum">
              <a:rPr kumimoji="0" lang="ko-KR" altLang="en-US" sz="1200"/>
              <a:pPr/>
              <a:t>8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097CF9E4-6C88-EBBF-1817-22354AF98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73AC711A-9F0A-0E46-CF8C-ED0530BF3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648925B1-5661-8E22-619D-158683C7A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2201D769-18B5-4518-BBEC-C5C6FC9F9B34}" type="slidenum">
              <a:rPr kumimoji="0" lang="ko-KR" altLang="en-US" sz="1200"/>
              <a:pPr/>
              <a:t>12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2FD2F792-3BF9-0A0F-9146-07D348F9C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7A842AAC-5D96-CF56-5870-C0F521A2A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4EF51AF6-0F98-0A7D-61BB-F3B310C4B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1D6B4BB9-F059-457B-8DDA-77B211EF36B2}" type="slidenum">
              <a:rPr kumimoji="0" lang="ko-KR" altLang="en-US" sz="1200"/>
              <a:pPr/>
              <a:t>15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4123ED51-B7F4-4C43-9D44-FBADF9683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7C87BEE0-B347-96B7-F831-222F68AE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7490DCF2-DBD0-97AA-2A57-2C2243FCC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E1BB7CE1-F598-4B25-BA00-4DF08F93B432}" type="slidenum">
              <a:rPr kumimoji="0" lang="ko-KR" altLang="en-US" sz="1200"/>
              <a:pPr/>
              <a:t>16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7C49543-FE36-1233-FC65-5386BAFBB0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3315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01. DBMS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개요와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MySQL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58919258-27CA-BB9B-8813-9CF298BC92A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7212" y="838200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분류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계층형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처음으로 나온 </a:t>
            </a:r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개념 </a:t>
            </a:r>
            <a:r>
              <a:rPr lang="en-US" altLang="ko-KR" sz="1400" dirty="0">
                <a:latin typeface="+mn-ea"/>
                <a:ea typeface="+mn-ea"/>
              </a:rPr>
              <a:t>- 1960</a:t>
            </a:r>
            <a:r>
              <a:rPr lang="ko-KR" altLang="en-US" sz="1400" dirty="0">
                <a:latin typeface="+mn-ea"/>
                <a:ea typeface="+mn-ea"/>
              </a:rPr>
              <a:t>년대에 시작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각 계층은 트리</a:t>
            </a:r>
            <a:r>
              <a:rPr lang="en-US" altLang="ko-KR" sz="1400" dirty="0">
                <a:latin typeface="+mn-ea"/>
                <a:ea typeface="+mn-ea"/>
              </a:rPr>
              <a:t>Tree </a:t>
            </a:r>
            <a:r>
              <a:rPr lang="ko-KR" altLang="en-US" sz="1400" dirty="0">
                <a:latin typeface="+mn-ea"/>
                <a:ea typeface="+mn-ea"/>
              </a:rPr>
              <a:t>형태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1:N </a:t>
            </a:r>
            <a:r>
              <a:rPr lang="ko-KR" altLang="en-US" sz="1400" dirty="0">
                <a:latin typeface="+mn-ea"/>
                <a:ea typeface="+mn-ea"/>
              </a:rPr>
              <a:t>관계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문제점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처음 구축한 이후 그 구조를 변경하기가 상당히 까다로움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주어진 상태에서의 검색은 상당히 빠름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접근 유연성 부족해서 임의의 검색에는 어려움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EED895FD-9F33-462F-67AA-0B7AB7E3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81" y="4355757"/>
            <a:ext cx="56594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92D572-A4F8-2B29-DD3E-0D88C69DB294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85BBFD5B-9190-6149-0EAD-0778E9D17BF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8650" y="838200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분류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망형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계층형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의 문제점을 개선하기 위해 </a:t>
            </a:r>
            <a:r>
              <a:rPr lang="en-US" altLang="ko-KR" sz="1400" dirty="0">
                <a:latin typeface="+mn-ea"/>
                <a:ea typeface="+mn-ea"/>
              </a:rPr>
              <a:t>1970</a:t>
            </a:r>
            <a:r>
              <a:rPr lang="ko-KR" altLang="en-US" sz="1400" dirty="0">
                <a:latin typeface="+mn-ea"/>
                <a:ea typeface="+mn-ea"/>
              </a:rPr>
              <a:t>년대에 시작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1:1,1:N, N:M(</a:t>
            </a:r>
            <a:r>
              <a:rPr lang="ko-KR" altLang="en-US" sz="1400" dirty="0">
                <a:latin typeface="+mn-ea"/>
                <a:ea typeface="+mn-ea"/>
              </a:rPr>
              <a:t>다대다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관계 지원 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 효과적이고 빠른 데이터 추출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복잡한 내부 포인터 사용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프로그래머가 이 모든 구조를 이해해야만 프로그램의 작성 가능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28DF7171-5417-E008-362A-1C3301B5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657601"/>
            <a:ext cx="6086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0F0C3-5F9D-214A-80BF-67577EC7CD6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B44480C7-5040-FE01-F93C-86108412E7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938" y="881062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분류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관계형 </a:t>
            </a:r>
            <a:r>
              <a:rPr lang="en-US" altLang="ko-KR" sz="1400" dirty="0">
                <a:latin typeface="+mn-ea"/>
                <a:ea typeface="+mn-ea"/>
              </a:rPr>
              <a:t>DBMS (Relational DBMS)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1969</a:t>
            </a:r>
            <a:r>
              <a:rPr lang="ko-KR" altLang="en-US" sz="1400" dirty="0">
                <a:latin typeface="+mn-ea"/>
                <a:ea typeface="+mn-ea"/>
              </a:rPr>
              <a:t>년 </a:t>
            </a:r>
            <a:r>
              <a:rPr lang="en-US" altLang="ko-KR" sz="1400" dirty="0" err="1">
                <a:latin typeface="+mn-ea"/>
                <a:ea typeface="+mn-ea"/>
              </a:rPr>
              <a:t>E.F.Codd</a:t>
            </a:r>
            <a:r>
              <a:rPr lang="ko-KR" altLang="en-US" sz="1400" dirty="0">
                <a:latin typeface="+mn-ea"/>
                <a:ea typeface="+mn-ea"/>
              </a:rPr>
              <a:t>라는 학자가 수학 모델에 근거해 고안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데이터베이스는 테이블</a:t>
            </a:r>
            <a:r>
              <a:rPr lang="en-US" altLang="ko-KR" sz="1400" dirty="0">
                <a:latin typeface="+mn-ea"/>
                <a:ea typeface="+mn-ea"/>
              </a:rPr>
              <a:t>Table</a:t>
            </a:r>
            <a:r>
              <a:rPr lang="ko-KR" altLang="en-US" sz="1400" dirty="0">
                <a:latin typeface="+mn-ea"/>
                <a:ea typeface="+mn-ea"/>
              </a:rPr>
              <a:t>이라 불리는 최소 단위로 구성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이 테이블은 하나 이상의 열로 구성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855210F0-DDD5-5E0B-EA9B-09484A23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200400"/>
            <a:ext cx="4486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287C60-9B25-3BDF-74A7-20A55CD1A08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55DD8563-B5B5-B55F-FE6C-98603782FE4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8650" y="8382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관계형 </a:t>
            </a:r>
            <a:r>
              <a:rPr lang="en-US" altLang="ko-KR" sz="1400" dirty="0">
                <a:latin typeface="+mn-ea"/>
                <a:ea typeface="+mn-ea"/>
              </a:rPr>
              <a:t>DBMS (Relational DBMS)</a:t>
            </a:r>
            <a:r>
              <a:rPr lang="ko-KR" altLang="en-US" sz="1400" dirty="0">
                <a:latin typeface="+mn-ea"/>
                <a:ea typeface="+mn-ea"/>
              </a:rPr>
              <a:t>의 장단점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장점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다른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에 비해 업무가 변화될 경우 쉽게 변화에 순응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유지보수 측면에서도 편리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대용량 데이터의 관리와 데이터 무결성</a:t>
            </a:r>
            <a:r>
              <a:rPr lang="en-US" altLang="ko-KR" sz="1400" dirty="0">
                <a:latin typeface="+mn-ea"/>
                <a:ea typeface="+mn-ea"/>
              </a:rPr>
              <a:t>Integration</a:t>
            </a:r>
            <a:r>
              <a:rPr lang="ko-KR" altLang="en-US" sz="1400" dirty="0">
                <a:latin typeface="+mn-ea"/>
                <a:ea typeface="+mn-ea"/>
              </a:rPr>
              <a:t>보장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단점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시스템 자원을 많이 차지해 시스템이 전반적으로 느려지는 것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하드웨어 발전되어 해결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BBD51-8A35-9828-EB0A-BCDBBC1BC3DE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995D59F6-4B94-D9DB-66A9-C21A1F62325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938" y="838200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개요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 (Structured Query Language)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관계형 데이터베이스에서 사용되는 언어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‘</a:t>
            </a:r>
            <a:r>
              <a:rPr lang="ko-KR" altLang="en-US" sz="1400" dirty="0" err="1">
                <a:latin typeface="+mn-ea"/>
                <a:ea typeface="+mn-ea"/>
              </a:rPr>
              <a:t>에스큐엘</a:t>
            </a:r>
            <a:r>
              <a:rPr lang="ko-KR" altLang="en-US" sz="1400" dirty="0">
                <a:latin typeface="+mn-ea"/>
                <a:ea typeface="+mn-ea"/>
              </a:rPr>
              <a:t>’ 또는 ‘</a:t>
            </a:r>
            <a:r>
              <a:rPr lang="ko-KR" altLang="en-US" sz="1400" dirty="0" err="1">
                <a:latin typeface="+mn-ea"/>
                <a:ea typeface="+mn-ea"/>
              </a:rPr>
              <a:t>시퀄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제작 회사와 독립적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다른 시스템으로 이식성이 좋음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표준이 계속 발전 중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대화식 언어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분산형 클라이언트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서버 구조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7652" name="그림 2">
            <a:extLst>
              <a:ext uri="{FF2B5EF4-FFF2-40B4-BE49-F238E27FC236}">
                <a16:creationId xmlns:a16="http://schemas.microsoft.com/office/drawing/2014/main" id="{012DEA4A-86D9-297C-FB34-EB5FA09A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466975"/>
            <a:ext cx="28813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AF68B5-93D1-6BEB-94F5-74B57CC0BDD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D0EFF829-6344-5A51-84AD-7B584A3C695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937" y="838200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개요와 변천사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Oracle</a:t>
            </a:r>
            <a:r>
              <a:rPr lang="ko-KR" altLang="en-US" sz="1400" dirty="0">
                <a:latin typeface="+mn-ea"/>
                <a:ea typeface="+mn-ea"/>
              </a:rPr>
              <a:t>사에서 제작한 </a:t>
            </a:r>
            <a:r>
              <a:rPr lang="en-US" altLang="ko-KR" sz="1400" dirty="0">
                <a:latin typeface="+mn-ea"/>
                <a:ea typeface="+mn-ea"/>
              </a:rPr>
              <a:t>DBMS </a:t>
            </a:r>
            <a:r>
              <a:rPr lang="ko-KR" altLang="en-US" sz="1400" dirty="0">
                <a:latin typeface="+mn-ea"/>
                <a:ea typeface="+mn-ea"/>
              </a:rPr>
              <a:t>소프트웨어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대량의 데이터를 관리해주는 소프트웨어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오픈 소스 </a:t>
            </a:r>
            <a:r>
              <a:rPr lang="en-US" altLang="ko-KR" sz="1400" dirty="0">
                <a:latin typeface="+mn-ea"/>
                <a:ea typeface="+mn-ea"/>
              </a:rPr>
              <a:t>(Open Source) </a:t>
            </a:r>
            <a:r>
              <a:rPr lang="ko-KR" altLang="en-US" sz="1400" dirty="0">
                <a:latin typeface="+mn-ea"/>
                <a:ea typeface="+mn-ea"/>
              </a:rPr>
              <a:t>로 제공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88351-5F2C-2ECE-6537-C953A2BA2DE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3ACBF91D-E56E-DFFD-9CE6-BEFEFA5EB89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42925" y="8382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상용 에디션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Standard, Enterprise, Cluster CGE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비용이나 기능 면 비교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Standard &lt; Enterprise &lt; Cluster CGE </a:t>
            </a: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무료 에디션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Community 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Enterprise </a:t>
            </a:r>
            <a:r>
              <a:rPr lang="ko-KR" altLang="en-US" sz="1400" dirty="0">
                <a:latin typeface="+mn-ea"/>
                <a:ea typeface="+mn-ea"/>
              </a:rPr>
              <a:t>버전과 기능상 차이는 거의 없음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사용 허가에 대한 라이선스 차이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D0CA47-5DE6-D790-8DA9-2F7CDC9DE22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1.3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의 에디션 및 기능 비교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A0F56CC7-D825-2849-0DCF-C6CD37B2FD1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00137" y="1201737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데이터베이스</a:t>
            </a:r>
            <a:r>
              <a:rPr lang="en-US" altLang="ko-KR" sz="1600" dirty="0">
                <a:latin typeface="+mn-ea"/>
                <a:ea typeface="+mn-ea"/>
              </a:rPr>
              <a:t>/ DBMS </a:t>
            </a:r>
            <a:r>
              <a:rPr lang="ko-KR" altLang="en-US" sz="1600" dirty="0">
                <a:latin typeface="+mn-ea"/>
                <a:ea typeface="+mn-ea"/>
              </a:rPr>
              <a:t>개념 파악</a:t>
            </a: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상용 데이터베이스 종류 구분</a:t>
            </a: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데이터베이스 발전사와 데이터베이스 분류</a:t>
            </a: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SQL </a:t>
            </a:r>
            <a:r>
              <a:rPr lang="ko-KR" altLang="en-US" sz="1600" dirty="0">
                <a:latin typeface="+mn-ea"/>
                <a:ea typeface="+mn-ea"/>
              </a:rPr>
              <a:t>언어 개념</a:t>
            </a: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MySQL </a:t>
            </a:r>
            <a:r>
              <a:rPr lang="ko-KR" altLang="en-US" sz="1600" dirty="0">
                <a:latin typeface="+mn-ea"/>
                <a:ea typeface="+mn-ea"/>
              </a:rPr>
              <a:t>역사와 </a:t>
            </a:r>
            <a:r>
              <a:rPr lang="en-US" altLang="ko-KR" sz="1600" dirty="0">
                <a:latin typeface="+mn-ea"/>
                <a:ea typeface="+mn-ea"/>
              </a:rPr>
              <a:t>Edition</a:t>
            </a:r>
            <a:r>
              <a:rPr lang="ko-KR" altLang="en-US" sz="1600" dirty="0">
                <a:latin typeface="+mn-ea"/>
                <a:ea typeface="+mn-ea"/>
              </a:rPr>
              <a:t> 별 기능 비교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>
            <a:extLst>
              <a:ext uri="{FF2B5EF4-FFF2-40B4-BE49-F238E27FC236}">
                <a16:creationId xmlns:a16="http://schemas.microsoft.com/office/drawing/2014/main" id="{27FC4BB6-055E-C407-B627-3B8333E9790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04862" y="107791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데이터베이스의 정의와 특징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‘데이터의 집합’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여러 명의 사용자나 응용프로그램이 공유하는 데이터들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동시에 접근 가능해야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‘데이터의 저장 공간’ 자체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DBMS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데이터베이스를 관리</a:t>
            </a:r>
            <a:r>
              <a:rPr lang="en-US" altLang="ko-KR" sz="1400" dirty="0">
                <a:latin typeface="+mn-ea"/>
                <a:ea typeface="+mn-ea"/>
              </a:rPr>
              <a:t>·</a:t>
            </a:r>
            <a:r>
              <a:rPr lang="ko-KR" altLang="en-US" sz="1400" dirty="0">
                <a:latin typeface="+mn-ea"/>
                <a:ea typeface="+mn-ea"/>
              </a:rPr>
              <a:t>운영하는 역할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267" name="제목 1">
            <a:extLst>
              <a:ext uri="{FF2B5EF4-FFF2-40B4-BE49-F238E27FC236}">
                <a16:creationId xmlns:a16="http://schemas.microsoft.com/office/drawing/2014/main" id="{8122B48B-20B6-8C58-D946-9C7E08F310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612"/>
            <a:ext cx="11360150" cy="763588"/>
          </a:xfrm>
        </p:spPr>
        <p:txBody>
          <a:bodyPr/>
          <a:lstStyle/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F9BCDE38-A426-E8C7-6836-251709A4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7" y="3138488"/>
            <a:ext cx="508952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>
            <a:extLst>
              <a:ext uri="{FF2B5EF4-FFF2-40B4-BE49-F238E27FC236}">
                <a16:creationId xmlns:a16="http://schemas.microsoft.com/office/drawing/2014/main" id="{41D805B6-830A-A01D-103E-9EDA84F1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9" y="1423989"/>
            <a:ext cx="7134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FB53A-D2CB-8433-6A30-9C0864B5445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C135A7-9D0C-1940-568B-81A8C1AA2D7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4363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</a:rPr>
              <a:t>DB/DBMS</a:t>
            </a:r>
            <a:r>
              <a:rPr lang="ko-KR" altLang="en-US" sz="1400" dirty="0">
                <a:latin typeface="+mn-ea"/>
                <a:ea typeface="+mn-ea"/>
              </a:rPr>
              <a:t>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데이터의 무결성 </a:t>
            </a:r>
            <a:r>
              <a:rPr lang="en-US" altLang="ko-KR" sz="1400" dirty="0">
                <a:latin typeface="+mn-ea"/>
                <a:ea typeface="+mn-ea"/>
              </a:rPr>
              <a:t>(Integrity)</a:t>
            </a:r>
            <a:endParaRPr lang="ko-KR" altLang="en-US" sz="1400" dirty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데이터베이스 안의 데이터는 오류가 없어야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제약 조건</a:t>
            </a:r>
            <a:r>
              <a:rPr lang="en-US" altLang="ko-KR" sz="1400" dirty="0">
                <a:latin typeface="+mn-ea"/>
                <a:ea typeface="+mn-ea"/>
              </a:rPr>
              <a:t>(Constrain)</a:t>
            </a:r>
            <a:r>
              <a:rPr lang="ko-KR" altLang="en-US" sz="1400" dirty="0">
                <a:latin typeface="+mn-ea"/>
                <a:ea typeface="+mn-ea"/>
              </a:rPr>
              <a:t>이라는 특성을 가짐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데이터의 독립성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데이터베이스 크기 변경하거나 데이터 파일의 저장소 변경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buFont typeface="Arial" charset="0"/>
              <a:buChar char="–"/>
              <a:defRPr/>
            </a:pPr>
            <a:r>
              <a:rPr lang="ko-KR" altLang="en-US" sz="1400" dirty="0">
                <a:latin typeface="+mn-ea"/>
                <a:ea typeface="+mn-ea"/>
              </a:rPr>
              <a:t>기존에 작성된 응용프로그램은 전혀 영향을 받지 않아야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보안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데이터베이스 안의 데이터에 데이터를 소유한 사람이나 데이터에 접근이 허가된 사람만 접근할 수 있어야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접근할 때도 사용자의 계정에 따라서 다른 권한 가짐</a:t>
            </a:r>
          </a:p>
          <a:p>
            <a:pPr marL="0" indent="0">
              <a:buNone/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524753B-4426-5A43-B99B-D39082337E5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469901-F5CB-BC01-D7D7-57F4D9064C4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937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</a:rPr>
              <a:t>DB/DBMS</a:t>
            </a:r>
            <a:r>
              <a:rPr lang="ko-KR" altLang="en-US" sz="1400" dirty="0">
                <a:latin typeface="+mn-ea"/>
                <a:ea typeface="+mn-ea"/>
              </a:rPr>
              <a:t>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데이터 중복의 최소화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동일한 데이터가 여러 개 중복되어 저장되는 것 방지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응용프로그램 제작 및 수정이 쉬워짐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통일된 방식으로 응용프로그램 작성 가능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유지보수 또한 쉬워짐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데이터의 안전성 향상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대부분의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가 제공하는 백업</a:t>
            </a:r>
            <a:r>
              <a:rPr lang="en-US" altLang="ko-KR" sz="1400" dirty="0">
                <a:latin typeface="+mn-ea"/>
                <a:ea typeface="+mn-ea"/>
              </a:rPr>
              <a:t>·</a:t>
            </a:r>
            <a:r>
              <a:rPr lang="ko-KR" altLang="en-US" sz="1400" dirty="0">
                <a:latin typeface="+mn-ea"/>
                <a:ea typeface="+mn-ea"/>
              </a:rPr>
              <a:t>복원 기능 이용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  <a:ea typeface="+mn-ea"/>
              </a:rPr>
              <a:t>데이터가 깨지는 문제가 발생할 경우 원상으로 복원 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복구하는 방법이 명확해짐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E1DA55-F47C-3CA5-3166-045528348A4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5D60D7F8-435D-9AED-1BD6-D1E6C4F9B2B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8650" y="91281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데이터베이스의 발전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오프라인 관리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종이에 연필로 기록해 장부로 관리 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00C8CAC0-4D48-26E6-D218-86ADE63E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1"/>
            <a:ext cx="41036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DAB517-A880-EE2A-B557-F081CAD6E51E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69577F0-AF68-DD29-5F7E-35A9EAD3035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5763" y="8382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데이터베이스의 발전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파일시스템 사용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컴퓨터 파일에 기록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저장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메모장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엑셀 활용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컴퓨터에 저장된 파일의 내용은 읽고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쓰기가 편한 약속된 형태의 구조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데이터의 양이 많아지면 데이터 중복으로 인한 불일치 위험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E8C6BA83-4644-33B6-CCD9-9CA97731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1"/>
            <a:ext cx="6223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559995-A1D8-A195-FF33-9CB15DD9AE1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6BFBEA57-0D7E-90F7-A5FB-7EDA4BF2595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5" y="8382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데이터베이스의 발전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관리시스템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파일시스템의 단점 보완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대량의 데이터를 보다 효율적으로 관리하고 운영하기 위해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DBMS - </a:t>
            </a:r>
            <a:r>
              <a:rPr lang="en-US" altLang="ko-KR" sz="1400" dirty="0" err="1">
                <a:latin typeface="+mn-ea"/>
                <a:ea typeface="+mn-ea"/>
              </a:rPr>
              <a:t>DataBase</a:t>
            </a:r>
            <a:r>
              <a:rPr lang="en-US" altLang="ko-KR" sz="1400" dirty="0">
                <a:latin typeface="+mn-ea"/>
                <a:ea typeface="+mn-ea"/>
              </a:rPr>
              <a:t> Management System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데이터의 집합인 ‘데이터베이스’ 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잘 관리하고 운영하기 위한 시스템 또는 소프트웨어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SQL( Structured Query Language) </a:t>
            </a:r>
            <a:endParaRPr lang="ko-KR" altLang="en-US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에 데이터 구축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관리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활용 위해서 사용되는 언어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를 통해 중요한 정보들을 입력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관리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추출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17807-B6F0-312A-F2E1-7AA0E7AC831A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1.1 DBMS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580</Words>
  <Application>Microsoft Office PowerPoint</Application>
  <PresentationFormat>와이드스크린</PresentationFormat>
  <Paragraphs>130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맑은 고딕</vt:lpstr>
      <vt:lpstr>Catamaran Light</vt:lpstr>
      <vt:lpstr>Helvetica73-Extended</vt:lpstr>
      <vt:lpstr>돋움</vt:lpstr>
      <vt:lpstr>나눔고딕</vt:lpstr>
      <vt:lpstr>HY견고딕</vt:lpstr>
      <vt:lpstr>Arial</vt:lpstr>
      <vt:lpstr>Roboto</vt:lpstr>
      <vt:lpstr>Livvic</vt:lpstr>
      <vt:lpstr>Wingdings</vt:lpstr>
      <vt:lpstr>Engineering Project Proposal by Slidesgo</vt:lpstr>
      <vt:lpstr>PowerPoint 프레젠테이션</vt:lpstr>
      <vt:lpstr>PowerPoint 프레젠테이션</vt:lpstr>
      <vt:lpstr>1.1 DBMS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105</cp:revision>
  <dcterms:modified xsi:type="dcterms:W3CDTF">2023-11-29T04:24:05Z</dcterms:modified>
</cp:coreProperties>
</file>