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8"/>
  </p:notesMasterIdLst>
  <p:sldIdLst>
    <p:sldId id="295" r:id="rId2"/>
    <p:sldId id="537" r:id="rId3"/>
    <p:sldId id="564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63" r:id="rId13"/>
    <p:sldId id="546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268" r:id="rId27"/>
  </p:sldIdLst>
  <p:sldSz cx="12192000" cy="6858000"/>
  <p:notesSz cx="6858000" cy="9144000"/>
  <p:embeddedFontLst>
    <p:embeddedFont>
      <p:font typeface="Catamaran Light" panose="020B0600000101010101" charset="0"/>
      <p:regular r:id="rId29"/>
      <p:bold r:id="rId30"/>
    </p:embeddedFont>
    <p:embeddedFont>
      <p:font typeface="Helvetica73-Extended" panose="020B0800000000000000" pitchFamily="34" charset="0"/>
      <p:bold r:id="rId31"/>
    </p:embeddedFont>
    <p:embeddedFont>
      <p:font typeface="Livvic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나눔고딕" panose="020D0604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26A"/>
    <a:srgbClr val="908269"/>
    <a:srgbClr val="7F8C92"/>
    <a:srgbClr val="BEEBFD"/>
    <a:srgbClr val="82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1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9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3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96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85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410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7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93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92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07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4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9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2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282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3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6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9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88762-A606-48AB-8D3D-BCC0630CA3E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2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B1C6A-70C7-A902-4B0E-A44A2940CA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1" y="0"/>
            <a:ext cx="12165578" cy="6858000"/>
          </a:xfrm>
          <a:prstGeom prst="rect">
            <a:avLst/>
          </a:prstGeom>
        </p:spPr>
      </p:pic>
      <p:sp>
        <p:nvSpPr>
          <p:cNvPr id="2" name="Google Shape;212;p31">
            <a:extLst>
              <a:ext uri="{FF2B5EF4-FFF2-40B4-BE49-F238E27FC236}">
                <a16:creationId xmlns:a16="http://schemas.microsoft.com/office/drawing/2014/main" id="{480E90D0-EF1F-9B61-5613-963B5449BC21}"/>
              </a:ext>
            </a:extLst>
          </p:cNvPr>
          <p:cNvSpPr/>
          <p:nvPr userDrawn="1"/>
        </p:nvSpPr>
        <p:spPr>
          <a:xfrm rot="-5400000">
            <a:off x="4610034" y="-681056"/>
            <a:ext cx="2971932" cy="11323606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82CF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9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61" r:id="rId2"/>
    <p:sldLayoutId id="2147483654" r:id="rId3"/>
    <p:sldLayoutId id="2147483670" r:id="rId4"/>
    <p:sldLayoutId id="214748368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://cafe.naver.com/thisismysq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2027835" y="44894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03. MySQL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전체 운영 실습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FF7768A0-B8D4-A91B-BB17-37169E0D6D9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21217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인터넷 쇼핑몰 구축 위한 </a:t>
            </a:r>
            <a:r>
              <a:rPr lang="en-US" altLang="ko-KR" sz="1400" dirty="0">
                <a:latin typeface="+mn-ea"/>
                <a:ea typeface="+mn-ea"/>
              </a:rPr>
              <a:t>‘</a:t>
            </a:r>
            <a:r>
              <a:rPr lang="ko-KR" altLang="en-US" sz="1400" dirty="0">
                <a:latin typeface="+mn-ea"/>
                <a:ea typeface="+mn-ea"/>
              </a:rPr>
              <a:t>쇼핑몰</a:t>
            </a:r>
            <a:r>
              <a:rPr lang="en-US" altLang="ko-KR" sz="1400" dirty="0">
                <a:latin typeface="+mn-ea"/>
                <a:ea typeface="+mn-ea"/>
              </a:rPr>
              <a:t>’ DB </a:t>
            </a:r>
            <a:r>
              <a:rPr lang="ko-KR" altLang="en-US" sz="1400" dirty="0">
                <a:latin typeface="+mn-ea"/>
                <a:ea typeface="+mn-ea"/>
              </a:rPr>
              <a:t>생성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스키마 </a:t>
            </a:r>
            <a:r>
              <a:rPr lang="en-US" altLang="ko-KR" sz="1400" dirty="0">
                <a:latin typeface="+mn-ea"/>
                <a:ea typeface="+mn-ea"/>
              </a:rPr>
              <a:t>(Schema)</a:t>
            </a:r>
            <a:r>
              <a:rPr lang="ko-KR" altLang="en-US" sz="1400" dirty="0">
                <a:latin typeface="+mn-ea"/>
                <a:ea typeface="+mn-ea"/>
              </a:rPr>
              <a:t> 생성 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에서는 스키마와 데이터베이스가 완전히 동일한 용어로 사용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[SCHEMAS]</a:t>
            </a:r>
            <a:r>
              <a:rPr lang="ko-KR" altLang="en-US" sz="1400" dirty="0">
                <a:latin typeface="+mn-ea"/>
                <a:ea typeface="+mn-ea"/>
              </a:rPr>
              <a:t>의 빈 부분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마우스 오른쪽 버튼 클릭 후 </a:t>
            </a:r>
            <a:r>
              <a:rPr lang="en-US" altLang="ko-KR" sz="1400" dirty="0">
                <a:latin typeface="+mn-ea"/>
                <a:ea typeface="+mn-ea"/>
              </a:rPr>
              <a:t>[Create Schema](=Create Database)</a:t>
            </a:r>
            <a:r>
              <a:rPr lang="ko-KR" altLang="en-US" sz="1400" dirty="0">
                <a:latin typeface="+mn-ea"/>
                <a:ea typeface="+mn-ea"/>
              </a:rPr>
              <a:t> 선택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CREATE SCHEMA ‘</a:t>
            </a:r>
            <a:r>
              <a:rPr lang="en-US" altLang="ko-KR" sz="1400" dirty="0" err="1">
                <a:latin typeface="+mn-ea"/>
                <a:ea typeface="+mn-ea"/>
              </a:rPr>
              <a:t>shopdb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  <a:r>
              <a:rPr lang="ko-KR" altLang="en-US" sz="1400" dirty="0">
                <a:latin typeface="+mn-ea"/>
                <a:ea typeface="+mn-ea"/>
              </a:rPr>
              <a:t>문을 쿼리 창에서 입력하는 것과 동일한 작동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이름 입력하면 </a:t>
            </a:r>
            <a:r>
              <a:rPr lang="en-US" altLang="ko-KR" sz="1400" dirty="0">
                <a:latin typeface="+mn-ea"/>
                <a:ea typeface="+mn-ea"/>
              </a:rPr>
              <a:t>DB </a:t>
            </a:r>
            <a:r>
              <a:rPr lang="ko-KR" altLang="en-US" sz="1400" dirty="0">
                <a:latin typeface="+mn-ea"/>
                <a:ea typeface="+mn-ea"/>
              </a:rPr>
              <a:t>생성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아무것도 들어있지 않은 테이블 생성</a:t>
            </a:r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EFD64F-EC85-2330-13EE-25CED251659C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2 MySQL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을 이용한 데이터베이스 구축 절차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F5A8A761-EBE9-AD5D-D4A8-CB9254313C4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66670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인터넷 쇼핑몰 구축 위한 </a:t>
            </a:r>
            <a:r>
              <a:rPr lang="en-US" altLang="ko-KR" sz="1400" dirty="0">
                <a:latin typeface="+mn-ea"/>
                <a:ea typeface="+mn-ea"/>
              </a:rPr>
              <a:t>‘</a:t>
            </a:r>
            <a:r>
              <a:rPr lang="ko-KR" altLang="en-US" sz="1400" dirty="0">
                <a:latin typeface="+mn-ea"/>
                <a:ea typeface="+mn-ea"/>
              </a:rPr>
              <a:t>쇼핑몰</a:t>
            </a:r>
            <a:r>
              <a:rPr lang="en-US" altLang="ko-KR" sz="1400" dirty="0">
                <a:latin typeface="+mn-ea"/>
                <a:ea typeface="+mn-ea"/>
              </a:rPr>
              <a:t>’ DB </a:t>
            </a:r>
            <a:r>
              <a:rPr lang="ko-KR" altLang="en-US" sz="1400" dirty="0">
                <a:latin typeface="+mn-ea"/>
                <a:ea typeface="+mn-ea"/>
              </a:rPr>
              <a:t>생성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테이블 생성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회원테이블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제품 테이블 각 열의 영문 이름 및 데이터 형식 결정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데이터베이스 모델링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특히 물리적 모델링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ko-KR" altLang="en-US" sz="1400" dirty="0">
                <a:latin typeface="+mn-ea"/>
                <a:ea typeface="+mn-ea"/>
              </a:rPr>
              <a:t>시에 결정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데이터 형식의 자세한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학습은 </a:t>
            </a:r>
            <a:r>
              <a:rPr lang="en-US" altLang="ko-KR" sz="1400" dirty="0">
                <a:latin typeface="+mn-ea"/>
                <a:ea typeface="+mn-ea"/>
              </a:rPr>
              <a:t>7</a:t>
            </a:r>
            <a:r>
              <a:rPr lang="ko-KR" altLang="en-US" sz="1400" dirty="0">
                <a:latin typeface="+mn-ea"/>
                <a:ea typeface="+mn-ea"/>
              </a:rPr>
              <a:t>장 예정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형식이 정해지면 </a:t>
            </a:r>
            <a:r>
              <a:rPr lang="en-US" altLang="ko-KR" sz="1400" dirty="0">
                <a:latin typeface="+mn-ea"/>
                <a:ea typeface="+mn-ea"/>
              </a:rPr>
              <a:t>Create Table </a:t>
            </a:r>
            <a:r>
              <a:rPr lang="ko-KR" altLang="en-US" sz="1400" dirty="0">
                <a:latin typeface="+mn-ea"/>
                <a:ea typeface="+mn-ea"/>
              </a:rPr>
              <a:t>실행해 테이블 내용 입력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SQL Query </a:t>
            </a:r>
            <a:r>
              <a:rPr lang="ko-KR" altLang="en-US" sz="1400" dirty="0">
                <a:latin typeface="+mn-ea"/>
                <a:ea typeface="+mn-ea"/>
              </a:rPr>
              <a:t>를 데이터베이스에 적용해 테이블 생성 완료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생성한 테이블 확인 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096B2-DDDB-3EC6-2640-5373A2BB4740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2 MySQL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을 이용한 데이터베이스 구축 절차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69D8A78-2549-7547-9B6B-67DA805E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143000"/>
            <a:ext cx="7810500" cy="1543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CCB208-B8E3-029A-CDF1-E0DE6B9D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437" y="2886076"/>
            <a:ext cx="7829550" cy="2571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8850E4-84DB-91D3-D2D0-E254D98CDE8C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2 MySQL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을 이용한 데이터베이스 구축 절차</a:t>
            </a:r>
          </a:p>
        </p:txBody>
      </p:sp>
    </p:spTree>
    <p:extLst>
      <p:ext uri="{BB962C8B-B14F-4D97-AF65-F5344CB8AC3E}">
        <p14:creationId xmlns:p14="http://schemas.microsoft.com/office/powerpoint/2010/main" val="263405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8B38958F-372C-A723-55ED-39215C116FB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2580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입력 </a:t>
            </a:r>
            <a:r>
              <a:rPr lang="en-US" altLang="ko-KR" sz="1400" dirty="0">
                <a:latin typeface="+mn-ea"/>
                <a:ea typeface="+mn-ea"/>
              </a:rPr>
              <a:t>– </a:t>
            </a:r>
            <a:r>
              <a:rPr lang="ko-KR" altLang="en-US" sz="1400" dirty="0">
                <a:latin typeface="+mn-ea"/>
                <a:ea typeface="+mn-ea"/>
              </a:rPr>
              <a:t>행 데이터 입력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회원 테이블의 데이터 입력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Navigator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[SCHEMAS]</a:t>
            </a:r>
            <a:r>
              <a:rPr lang="ko-KR" altLang="en-US" sz="1400" dirty="0">
                <a:latin typeface="+mn-ea"/>
                <a:ea typeface="+mn-ea"/>
              </a:rPr>
              <a:t>에서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Shopdb</a:t>
            </a:r>
            <a:r>
              <a:rPr lang="en-US" altLang="ko-KR" sz="1400" dirty="0">
                <a:latin typeface="+mn-ea"/>
                <a:ea typeface="+mn-ea"/>
              </a:rPr>
              <a:t>] &gt;&gt; [Tables] &gt;&gt; [</a:t>
            </a:r>
            <a:r>
              <a:rPr lang="en-US" altLang="ko-KR" sz="1400" dirty="0" err="1">
                <a:latin typeface="+mn-ea"/>
                <a:ea typeface="+mn-ea"/>
              </a:rPr>
              <a:t>membertbl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  <a:r>
              <a:rPr lang="ko-KR" altLang="en-US" sz="1400" dirty="0">
                <a:latin typeface="+mn-ea"/>
                <a:ea typeface="+mn-ea"/>
              </a:rPr>
              <a:t> 선택 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마우스 오른쪽 버튼 클릭하고 </a:t>
            </a:r>
            <a:r>
              <a:rPr lang="en-US" altLang="ko-KR" sz="1400" dirty="0">
                <a:latin typeface="+mn-ea"/>
                <a:ea typeface="+mn-ea"/>
              </a:rPr>
              <a:t>[Select Rows - Limits 1000]</a:t>
            </a:r>
            <a:r>
              <a:rPr lang="ko-KR" altLang="en-US" sz="1400" dirty="0">
                <a:latin typeface="+mn-ea"/>
                <a:ea typeface="+mn-ea"/>
              </a:rPr>
              <a:t> 선택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아래 그림의 회원 테이블 데이터 </a:t>
            </a:r>
            <a:r>
              <a:rPr lang="en-US" altLang="ko-KR" sz="1400" dirty="0">
                <a:latin typeface="+mn-ea"/>
                <a:ea typeface="+mn-ea"/>
              </a:rPr>
              <a:t>Grid</a:t>
            </a:r>
            <a:r>
              <a:rPr lang="ko-KR" altLang="en-US" sz="1400" dirty="0">
                <a:latin typeface="+mn-ea"/>
                <a:ea typeface="+mn-ea"/>
              </a:rPr>
              <a:t>에 입력 후 </a:t>
            </a:r>
            <a:r>
              <a:rPr lang="en-US" altLang="ko-KR" sz="1400" dirty="0">
                <a:latin typeface="+mn-ea"/>
                <a:ea typeface="+mn-ea"/>
              </a:rPr>
              <a:t>Apply </a:t>
            </a:r>
            <a:r>
              <a:rPr lang="ko-KR" altLang="en-US" sz="1400" dirty="0">
                <a:latin typeface="+mn-ea"/>
                <a:ea typeface="+mn-ea"/>
              </a:rPr>
              <a:t>해 저장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9A85830F-966D-40CA-E423-20D01896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52800"/>
            <a:ext cx="56388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001CCD-3F9C-4EF6-8CDC-DFB26933C2BE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2 MySQL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을 이용한 데이터베이스 구축 절차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E60BBE06-716C-F90E-28C7-B4C234B5306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76519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입력 </a:t>
            </a:r>
            <a:r>
              <a:rPr lang="en-US" altLang="ko-KR" sz="1400" dirty="0">
                <a:latin typeface="+mn-ea"/>
                <a:ea typeface="+mn-ea"/>
              </a:rPr>
              <a:t>– </a:t>
            </a:r>
            <a:r>
              <a:rPr lang="ko-KR" altLang="en-US" sz="1400" dirty="0">
                <a:latin typeface="+mn-ea"/>
                <a:ea typeface="+mn-ea"/>
              </a:rPr>
              <a:t>행 데이터 입력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제품 테이블의 데이터 입력 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동일한 방식으로 제품 데이터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입력 후 저장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데이터를 삭제하려면 삭제할 행의 앞 부분에 마우스 대고 오른쪽 메뉴 </a:t>
            </a:r>
            <a:r>
              <a:rPr lang="en-US" altLang="ko-KR" sz="1400" dirty="0">
                <a:latin typeface="+mn-ea"/>
                <a:ea typeface="+mn-ea"/>
              </a:rPr>
              <a:t>Delete </a:t>
            </a:r>
            <a:r>
              <a:rPr lang="ko-KR" altLang="en-US" sz="1400" dirty="0">
                <a:latin typeface="+mn-ea"/>
                <a:ea typeface="+mn-ea"/>
              </a:rPr>
              <a:t>사용해 삭제 </a:t>
            </a:r>
            <a:endParaRPr lang="en-US" altLang="ko-KR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A657BA11-0345-29B2-1D9B-0DC3FBC35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56388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2BD69D-954F-E885-0915-0BA7C9905433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2 MySQL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을 이용한 데이터베이스 구축 절차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3FBC9330-2706-86E4-A5C8-A663FB4E41F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1065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활용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주로 </a:t>
            </a:r>
            <a:r>
              <a:rPr lang="en-US" altLang="ko-KR" sz="1400" dirty="0">
                <a:latin typeface="+mn-ea"/>
                <a:ea typeface="+mn-ea"/>
              </a:rPr>
              <a:t>SELECT </a:t>
            </a:r>
            <a:r>
              <a:rPr lang="ko-KR" altLang="en-US" sz="1400" dirty="0">
                <a:latin typeface="+mn-ea"/>
                <a:ea typeface="+mn-ea"/>
              </a:rPr>
              <a:t>문 사용해 데이터 활용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6, 7</a:t>
            </a:r>
            <a:r>
              <a:rPr lang="ko-KR" altLang="en-US" sz="1400" dirty="0">
                <a:latin typeface="+mn-ea"/>
                <a:ea typeface="+mn-ea"/>
              </a:rPr>
              <a:t>장에서 심화 학습 예정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사용할 데이터 베이스 선택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SCHEMA</a:t>
            </a:r>
            <a:r>
              <a:rPr lang="ko-KR" altLang="en-US" sz="1400" dirty="0">
                <a:latin typeface="+mn-ea"/>
                <a:ea typeface="+mn-ea"/>
              </a:rPr>
              <a:t>에서 사용할 </a:t>
            </a:r>
            <a:r>
              <a:rPr lang="en-US" altLang="ko-KR" sz="1400" dirty="0">
                <a:latin typeface="+mn-ea"/>
                <a:ea typeface="+mn-ea"/>
              </a:rPr>
              <a:t>DB</a:t>
            </a:r>
            <a:r>
              <a:rPr lang="ko-KR" altLang="en-US" sz="1400" dirty="0">
                <a:latin typeface="+mn-ea"/>
                <a:ea typeface="+mn-ea"/>
              </a:rPr>
              <a:t>를 더블 클릭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진하게 색상이 변하면서 선택 됨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SQL </a:t>
            </a:r>
            <a:r>
              <a:rPr lang="ko-KR" altLang="en-US" sz="1400" dirty="0" err="1">
                <a:latin typeface="+mn-ea"/>
                <a:ea typeface="+mn-ea"/>
              </a:rPr>
              <a:t>실행법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 err="1">
                <a:latin typeface="+mn-ea"/>
                <a:ea typeface="+mn-ea"/>
              </a:rPr>
              <a:t>툴바의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&lt;Execute the selected portion~~&gt; </a:t>
            </a:r>
            <a:r>
              <a:rPr lang="ko-KR" altLang="en-US" sz="1400" dirty="0">
                <a:latin typeface="+mn-ea"/>
                <a:ea typeface="+mn-ea"/>
              </a:rPr>
              <a:t>아이콘 클릭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Ctrl</a:t>
            </a:r>
            <a:r>
              <a:rPr lang="ko-KR" altLang="en-US" sz="1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chemeClr val="accent1"/>
                </a:solidFill>
                <a:latin typeface="+mn-ea"/>
                <a:ea typeface="+mn-ea"/>
              </a:rPr>
              <a:t>+ Shift + Enter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Workbench </a:t>
            </a:r>
            <a:r>
              <a:rPr lang="ko-KR" altLang="en-US" sz="1400" dirty="0">
                <a:latin typeface="+mn-ea"/>
                <a:ea typeface="+mn-ea"/>
              </a:rPr>
              <a:t>메뉴의 </a:t>
            </a:r>
            <a:r>
              <a:rPr lang="en-US" altLang="ko-KR" sz="1400" dirty="0">
                <a:latin typeface="+mn-ea"/>
                <a:ea typeface="+mn-ea"/>
              </a:rPr>
              <a:t>[Query] &gt;&gt; [Execute(All or Selection )]</a:t>
            </a: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은 대소문자 구별 없음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읽기 편하게 </a:t>
            </a:r>
            <a:r>
              <a:rPr lang="ko-KR" altLang="en-US" sz="1400" dirty="0" err="1">
                <a:latin typeface="+mn-ea"/>
                <a:ea typeface="+mn-ea"/>
              </a:rPr>
              <a:t>예약어는</a:t>
            </a:r>
            <a:r>
              <a:rPr lang="ko-KR" altLang="en-US" sz="1400" dirty="0">
                <a:latin typeface="+mn-ea"/>
                <a:ea typeface="+mn-ea"/>
              </a:rPr>
              <a:t> 대문자</a:t>
            </a:r>
            <a:r>
              <a:rPr lang="en-US" altLang="ko-KR" sz="1400" dirty="0">
                <a:latin typeface="+mn-ea"/>
                <a:ea typeface="+mn-ea"/>
              </a:rPr>
              <a:t>. (</a:t>
            </a:r>
            <a:r>
              <a:rPr lang="ko-KR" altLang="en-US" sz="1400" dirty="0">
                <a:latin typeface="+mn-ea"/>
                <a:ea typeface="+mn-ea"/>
              </a:rPr>
              <a:t>쿼리 창에서 파란색으로 표시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3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513186-F406-3BC4-AAFF-70CF566C6B5A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2 MySQL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을 이용한 데이터베이스 구축 절차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5F92D382-44B1-8025-1FB4-A1B86C5003C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21217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활용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SELECT </a:t>
            </a:r>
            <a:r>
              <a:rPr lang="ko-KR" altLang="en-US" sz="1400" dirty="0">
                <a:latin typeface="+mn-ea"/>
                <a:ea typeface="+mn-ea"/>
              </a:rPr>
              <a:t>열 이름 </a:t>
            </a:r>
            <a:r>
              <a:rPr lang="en-US" altLang="ko-KR" sz="1400" dirty="0">
                <a:latin typeface="+mn-ea"/>
                <a:ea typeface="+mn-ea"/>
              </a:rPr>
              <a:t>FROM </a:t>
            </a:r>
            <a:r>
              <a:rPr lang="ko-KR" altLang="en-US" sz="1400" dirty="0">
                <a:latin typeface="+mn-ea"/>
                <a:ea typeface="+mn-ea"/>
              </a:rPr>
              <a:t>테이블 이름 </a:t>
            </a:r>
            <a:r>
              <a:rPr lang="en-US" altLang="ko-KR" sz="1400" dirty="0">
                <a:latin typeface="+mn-ea"/>
                <a:ea typeface="+mn-ea"/>
              </a:rPr>
              <a:t>WHERE </a:t>
            </a:r>
            <a:r>
              <a:rPr lang="ko-KR" altLang="en-US" sz="1400" dirty="0">
                <a:latin typeface="+mn-ea"/>
                <a:ea typeface="+mn-ea"/>
              </a:rPr>
              <a:t>조건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모든 데이터 출력하기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열을 선택해 데이터 출력하기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특정 데이터를 만족하는 데이터 출력하기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새로운 테이블 생성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테이블 이름에 </a:t>
            </a:r>
            <a:r>
              <a:rPr lang="en-US" altLang="ko-KR" sz="1400" dirty="0">
                <a:latin typeface="+mn-ea"/>
                <a:ea typeface="+mn-ea"/>
              </a:rPr>
              <a:t>space </a:t>
            </a:r>
            <a:r>
              <a:rPr lang="ko-KR" altLang="en-US" sz="1400" dirty="0">
                <a:latin typeface="+mn-ea"/>
                <a:ea typeface="+mn-ea"/>
              </a:rPr>
              <a:t>가 들어간 경우의 처리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Navigator </a:t>
            </a:r>
            <a:r>
              <a:rPr lang="ko-KR" altLang="en-US" sz="1400" dirty="0">
                <a:latin typeface="+mn-ea"/>
                <a:ea typeface="+mn-ea"/>
              </a:rPr>
              <a:t>창에서 </a:t>
            </a:r>
            <a:r>
              <a:rPr lang="en-US" altLang="ko-KR" sz="1400" dirty="0">
                <a:latin typeface="+mn-ea"/>
                <a:ea typeface="+mn-ea"/>
              </a:rPr>
              <a:t>“Refresh All” </a:t>
            </a:r>
            <a:r>
              <a:rPr lang="ko-KR" altLang="en-US" sz="1400" dirty="0">
                <a:latin typeface="+mn-ea"/>
                <a:ea typeface="+mn-ea"/>
              </a:rPr>
              <a:t>의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중요성 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새로 테이블을 만든 뒤 개체가 보이지 않을 경우 필수로 실행할 것</a:t>
            </a:r>
            <a:endParaRPr lang="en-US" altLang="ko-KR" sz="1400" dirty="0">
              <a:latin typeface="+mn-ea"/>
              <a:ea typeface="+mn-ea"/>
            </a:endParaRPr>
          </a:p>
          <a:p>
            <a:pPr lvl="3"/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테이블 삭제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D03426-43EE-9F46-57EE-456CF84FEE5D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2 MySQL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을 이용한 데이터베이스 구축 절차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B8043BBE-E68B-72FD-24A5-6AF6B593561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56823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인덱스 </a:t>
            </a:r>
            <a:r>
              <a:rPr lang="en-US" altLang="ko-KR" sz="1400" dirty="0">
                <a:latin typeface="+mn-ea"/>
                <a:ea typeface="+mn-ea"/>
              </a:rPr>
              <a:t>(Index)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9</a:t>
            </a:r>
            <a:r>
              <a:rPr lang="ko-KR" altLang="en-US" sz="1400" dirty="0">
                <a:latin typeface="+mn-ea"/>
                <a:ea typeface="+mn-ea"/>
              </a:rPr>
              <a:t>장에서 심화 학습 예정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데이터베이스 </a:t>
            </a:r>
            <a:r>
              <a:rPr lang="en-US" altLang="ko-KR" sz="1400" dirty="0">
                <a:latin typeface="+mn-ea"/>
                <a:ea typeface="+mn-ea"/>
              </a:rPr>
              <a:t>‘</a:t>
            </a:r>
            <a:r>
              <a:rPr lang="ko-KR" altLang="en-US" sz="1400" dirty="0">
                <a:latin typeface="+mn-ea"/>
                <a:ea typeface="+mn-ea"/>
              </a:rPr>
              <a:t>튜닝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  <a:r>
              <a:rPr lang="ko-KR" altLang="en-US" sz="1400" dirty="0">
                <a:latin typeface="+mn-ea"/>
                <a:ea typeface="+mn-ea"/>
              </a:rPr>
              <a:t>의 개념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데이터베이스 성능 향상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쿼리에 응답하는 시간 단축시키는 것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책 뒤에 붙어 있는 ‘찾아보기’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또는 색인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와 같은 개념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데이터의 양이 많을수록 효과적으로 작용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응답속도가 현저히 차이 나는 결과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테이블의 열 단위에 생성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501DDC-878A-C37C-B314-2B6D918A90CF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테이블 외의 데이터베이스 개체의 활용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60D73FF6-E67C-03E4-E1D2-1479B7C829E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" y="931864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인덱스 </a:t>
            </a:r>
            <a:r>
              <a:rPr lang="en-US" altLang="ko-KR" sz="1400" dirty="0">
                <a:latin typeface="+mn-ea"/>
                <a:ea typeface="+mn-ea"/>
              </a:rPr>
              <a:t>(Index) 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인덱스 사용 전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후의 실행 계획 </a:t>
            </a:r>
            <a:r>
              <a:rPr lang="en-US" altLang="ko-KR" sz="1400" dirty="0">
                <a:latin typeface="+mn-ea"/>
                <a:ea typeface="+mn-ea"/>
              </a:rPr>
              <a:t>(Execution Plan)</a:t>
            </a:r>
            <a:r>
              <a:rPr lang="ko-KR" altLang="en-US" sz="1400" dirty="0">
                <a:latin typeface="+mn-ea"/>
                <a:ea typeface="+mn-ea"/>
              </a:rPr>
              <a:t> 비교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878F63-CFC7-2AE6-60D5-E74915A31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84339"/>
            <a:ext cx="2286000" cy="2105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B76876-96EA-829C-6053-DED53D3A3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638" y="4340225"/>
            <a:ext cx="1990725" cy="166687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E80CF67-9553-666F-6D7E-CE83D115A1B0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테이블 외의 데이터베이스 개체의 활용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F1E130C2-CF9C-0625-8F8D-A82ECD3664B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2580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뷰 </a:t>
            </a:r>
            <a:r>
              <a:rPr lang="en-US" altLang="ko-KR" sz="1400" dirty="0">
                <a:latin typeface="+mn-ea"/>
                <a:ea typeface="+mn-ea"/>
              </a:rPr>
              <a:t>(View)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가상의 테이블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실제 행 데이터를 가지고 있지 않음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그 실체는 없는 것이며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진짜 테이블에 링크</a:t>
            </a:r>
            <a:r>
              <a:rPr lang="en-US" altLang="ko-KR" sz="1400" dirty="0">
                <a:latin typeface="+mn-ea"/>
                <a:ea typeface="+mn-ea"/>
              </a:rPr>
              <a:t>Link</a:t>
            </a:r>
            <a:r>
              <a:rPr lang="ko-KR" altLang="en-US" sz="1400" dirty="0">
                <a:latin typeface="+mn-ea"/>
                <a:ea typeface="+mn-ea"/>
              </a:rPr>
              <a:t>된 개념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뷰를 </a:t>
            </a:r>
            <a:r>
              <a:rPr lang="en-US" altLang="ko-KR" sz="1400" dirty="0">
                <a:latin typeface="+mn-ea"/>
                <a:ea typeface="+mn-ea"/>
              </a:rPr>
              <a:t>SELECT</a:t>
            </a:r>
          </a:p>
          <a:p>
            <a:pPr lvl="3"/>
            <a:r>
              <a:rPr lang="ko-KR" altLang="en-US" sz="1400" dirty="0">
                <a:latin typeface="+mn-ea"/>
                <a:ea typeface="+mn-ea"/>
              </a:rPr>
              <a:t>진짜 테이블의 데이터를 조회하는 것과 동일한 결과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97B5F3A0-1CA3-45A9-1B08-2A4425B0F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657600"/>
            <a:ext cx="80867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BB7B31-B43A-585A-ABC8-C5780926F6A4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테이블 외의 데이터베이스 개체의 활용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44B8A4F8-F9BD-050C-01ED-FFFFDEDD34A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10484" y="1024899"/>
            <a:ext cx="8686800" cy="5715000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요구사항 분석과 시스템 설계 그리고 모델링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52400" indent="0"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52400" indent="0">
              <a:buNone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MySQL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을 이용한 데이터베이스 구축 절차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52400" indent="0"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5240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테이블 외의 데이터베이스 개체의 활용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52400" indent="0"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52400" indent="0"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데이터베이스 백업 및 관리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52400" indent="0">
              <a:buNone/>
            </a:pP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52400" indent="0">
              <a:buNone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MySQL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과 응용 프로그램의 연결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CA4BC416-8767-8DA2-B37F-F5D84F3AA1E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943892"/>
            <a:ext cx="8686800" cy="5715000"/>
          </a:xfrm>
        </p:spPr>
        <p:txBody>
          <a:bodyPr/>
          <a:lstStyle/>
          <a:p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 </a:t>
            </a:r>
            <a:r>
              <a:rPr lang="en-US" altLang="ko-KR" sz="1400" dirty="0">
                <a:latin typeface="+mn-ea"/>
                <a:ea typeface="+mn-ea"/>
              </a:rPr>
              <a:t>(Stored Procedure)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10</a:t>
            </a:r>
            <a:r>
              <a:rPr lang="ko-KR" altLang="en-US" sz="1400" dirty="0">
                <a:latin typeface="+mn-ea"/>
                <a:ea typeface="+mn-ea"/>
              </a:rPr>
              <a:t>장에서 심화학습 예정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에서 제공해주는 프로그래밍 기능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문을 하나로 묶어 편리하게 사용하는 기능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다른 프로그래밍 언어와 같은 기능을 담당할 수도 있음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실무에서는 </a:t>
            </a:r>
            <a:r>
              <a:rPr lang="en-US" altLang="ko-KR" sz="1400" dirty="0">
                <a:latin typeface="+mn-ea"/>
                <a:ea typeface="+mn-ea"/>
              </a:rPr>
              <a:t>SQL</a:t>
            </a:r>
            <a:r>
              <a:rPr lang="ko-KR" altLang="en-US" sz="1400" dirty="0">
                <a:latin typeface="+mn-ea"/>
                <a:ea typeface="+mn-ea"/>
              </a:rPr>
              <a:t>문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주로 </a:t>
            </a:r>
            <a:r>
              <a:rPr lang="en-US" altLang="ko-KR" sz="1400" dirty="0">
                <a:latin typeface="+mn-ea"/>
                <a:ea typeface="+mn-ea"/>
              </a:rPr>
              <a:t>SELECT)</a:t>
            </a:r>
            <a:r>
              <a:rPr lang="ko-KR" altLang="en-US" sz="1400" dirty="0">
                <a:latin typeface="+mn-ea"/>
                <a:ea typeface="+mn-ea"/>
              </a:rPr>
              <a:t>을 매번 하나하나 수행 </a:t>
            </a:r>
            <a:r>
              <a:rPr lang="en-US" altLang="ko-KR" sz="1400" dirty="0">
                <a:latin typeface="+mn-ea"/>
                <a:ea typeface="+mn-ea"/>
              </a:rPr>
              <a:t>X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프로시저로 만들어 놓은 후 </a:t>
            </a:r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 호출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CDAD64-8779-14A0-226E-A0AB6AE90245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테이블 외의 데이터베이스 개체의 활용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5CCBD40D-C07B-9014-0A23-B9C7B389C04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934747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트리거 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테이블에 부착되어 테이블에 </a:t>
            </a:r>
            <a:r>
              <a:rPr lang="en-US" altLang="ko-KR" sz="1400" dirty="0">
                <a:latin typeface="+mn-ea"/>
                <a:ea typeface="+mn-ea"/>
              </a:rPr>
              <a:t>INSERT</a:t>
            </a:r>
            <a:r>
              <a:rPr lang="ko-KR" altLang="en-US" sz="1400" dirty="0">
                <a:latin typeface="+mn-ea"/>
                <a:ea typeface="+mn-ea"/>
              </a:rPr>
              <a:t>나 </a:t>
            </a:r>
            <a:r>
              <a:rPr lang="en-US" altLang="ko-KR" sz="1400" dirty="0">
                <a:latin typeface="+mn-ea"/>
                <a:ea typeface="+mn-ea"/>
              </a:rPr>
              <a:t>UPDATE </a:t>
            </a:r>
            <a:r>
              <a:rPr lang="ko-KR" altLang="en-US" sz="1400" dirty="0">
                <a:latin typeface="+mn-ea"/>
                <a:ea typeface="+mn-ea"/>
              </a:rPr>
              <a:t>또는 </a:t>
            </a:r>
            <a:r>
              <a:rPr lang="en-US" altLang="ko-KR" sz="1400" dirty="0">
                <a:latin typeface="+mn-ea"/>
                <a:ea typeface="+mn-ea"/>
              </a:rPr>
              <a:t>DELETE </a:t>
            </a:r>
            <a:r>
              <a:rPr lang="ko-KR" altLang="en-US" sz="1400" dirty="0">
                <a:latin typeface="+mn-ea"/>
                <a:ea typeface="+mn-ea"/>
              </a:rPr>
              <a:t>작업이 발생되면 실행되는 코드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상세한 내용은 </a:t>
            </a:r>
            <a:r>
              <a:rPr lang="en-US" altLang="ko-KR" sz="1400" dirty="0">
                <a:latin typeface="+mn-ea"/>
                <a:ea typeface="+mn-ea"/>
              </a:rPr>
              <a:t>10</a:t>
            </a:r>
            <a:r>
              <a:rPr lang="ko-KR" altLang="en-US" sz="1400" dirty="0">
                <a:latin typeface="+mn-ea"/>
                <a:ea typeface="+mn-ea"/>
              </a:rPr>
              <a:t>장에서 학습 예정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ko-KR" altLang="en-US" sz="1400" dirty="0">
                <a:latin typeface="+mn-ea"/>
                <a:ea typeface="+mn-ea"/>
              </a:rPr>
              <a:t>탈퇴회원 관리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회원 테이블에서 빼서 탈퇴한 회원 관리 테이블로 옮김 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회원 정보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+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탈퇴한 날짜 </a:t>
            </a:r>
            <a:r>
              <a:rPr lang="ko-KR" altLang="en-US" sz="1400" dirty="0">
                <a:latin typeface="+mn-ea"/>
                <a:ea typeface="+mn-ea"/>
              </a:rPr>
              <a:t>를 관리하는 새 테이블의 필요성  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93CFDE-9936-1ED5-234B-9FC1C811AD97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3 . 3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테이블 외의 데이터베이스 개체의 활용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2A471739-9840-9958-4663-56D48A3328F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21217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백업과 복원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백업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현재의 데이터베이스를 다른 매체에 보관하는 작업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복원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데이터베이스에 문제 발생 시 다른 매체에 백업된 데이터를 이용해 원상태로 돌려놓는 작업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DBA (</a:t>
            </a:r>
            <a:r>
              <a:rPr lang="en-US" altLang="ko-KR" sz="1400" dirty="0" err="1">
                <a:latin typeface="+mn-ea"/>
                <a:ea typeface="+mn-ea"/>
              </a:rPr>
              <a:t>DataBase</a:t>
            </a:r>
            <a:r>
              <a:rPr lang="en-US" altLang="ko-KR" sz="1400" dirty="0">
                <a:latin typeface="+mn-ea"/>
                <a:ea typeface="+mn-ea"/>
              </a:rPr>
              <a:t> Administrator: </a:t>
            </a:r>
            <a:r>
              <a:rPr lang="ko-KR" altLang="en-US" sz="1400" dirty="0">
                <a:latin typeface="+mn-ea"/>
                <a:ea typeface="+mn-ea"/>
              </a:rPr>
              <a:t>데이터베이스 관리자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ko-KR" altLang="en-US" sz="1400" dirty="0">
                <a:latin typeface="+mn-ea"/>
                <a:ea typeface="+mn-ea"/>
              </a:rPr>
              <a:t>가 해야 할 가장 중요한 일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DEEAD3-9627-7C55-1848-F100C3D783AF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3 . 4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백업 및 관리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71CC2CA9-4724-47A0-D2B4-85956EE6336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95459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 베이스 백업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백업용 폴더 작성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실제로는 다른 디스크에 이루어져야 의미 있음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DB </a:t>
            </a:r>
            <a:r>
              <a:rPr lang="ko-KR" altLang="en-US" sz="1400" dirty="0">
                <a:latin typeface="+mn-ea"/>
                <a:ea typeface="+mn-ea"/>
              </a:rPr>
              <a:t>백업 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DB</a:t>
            </a:r>
            <a:r>
              <a:rPr lang="ko-KR" altLang="en-US" sz="1400" dirty="0">
                <a:latin typeface="+mn-ea"/>
                <a:ea typeface="+mn-ea"/>
              </a:rPr>
              <a:t>내의 모든 트리거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스토어드</a:t>
            </a:r>
            <a:r>
              <a:rPr lang="ko-KR" altLang="en-US" sz="1400" dirty="0">
                <a:latin typeface="+mn-ea"/>
                <a:ea typeface="+mn-ea"/>
              </a:rPr>
              <a:t> 프로시저까지 백업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백업 폴더에 백업파일 저장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1A991A-97F3-FB45-6522-9325CF5C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3641090"/>
            <a:ext cx="5731510" cy="313436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56F507B-8798-BB69-A4D9-48E66ED9C146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3 . 4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백업 및 관리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8317D0D1-EB64-FB35-E480-D8F5F2B1B35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56822" y="934747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데이터베이스 복구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DB </a:t>
            </a:r>
            <a:r>
              <a:rPr lang="ko-KR" altLang="en-US" sz="1400" dirty="0">
                <a:latin typeface="+mn-ea"/>
                <a:ea typeface="+mn-ea"/>
              </a:rPr>
              <a:t>삭제 같은 큰 사고를 인위로 발생시켜 실습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복원 후 데이터가 온전한지 </a:t>
            </a:r>
            <a:r>
              <a:rPr lang="en-US" altLang="ko-KR" sz="1400" dirty="0">
                <a:latin typeface="+mn-ea"/>
                <a:ea typeface="+mn-ea"/>
              </a:rPr>
              <a:t>check </a:t>
            </a:r>
            <a:r>
              <a:rPr lang="ko-KR" altLang="en-US" sz="1400" dirty="0">
                <a:latin typeface="+mn-ea"/>
                <a:ea typeface="+mn-ea"/>
              </a:rPr>
              <a:t>하는 것이 중요함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EE379D-D595-FD59-B872-43E947F4F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45" y="2667000"/>
            <a:ext cx="5731510" cy="246507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6B77AAF-4D82-B738-F96D-812EC38672C6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3 . 4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데이터베이스 백업 및 관리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5D235CE2-1A0A-7CBB-0334-C36BAA36F79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943892"/>
            <a:ext cx="8686800" cy="5715000"/>
          </a:xfrm>
        </p:spPr>
        <p:txBody>
          <a:bodyPr/>
          <a:lstStyle/>
          <a:p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에서 구축한 쇼핑몰 데이터베이스를 웹에서 서비스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개발 툴로 사용할 </a:t>
            </a:r>
            <a:r>
              <a:rPr lang="en-US" altLang="ko-KR" sz="1400" dirty="0">
                <a:latin typeface="+mn-ea"/>
                <a:ea typeface="+mn-ea"/>
              </a:rPr>
              <a:t>Microsoft Visual Studio Community 2015 </a:t>
            </a:r>
            <a:r>
              <a:rPr lang="ko-KR" altLang="en-US" sz="1400" dirty="0">
                <a:latin typeface="+mn-ea"/>
                <a:ea typeface="+mn-ea"/>
              </a:rPr>
              <a:t>설치 파일 다운로드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  <a:hlinkClick r:id="rId3"/>
              </a:rPr>
              <a:t>http://www.visualstudio.com/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  <a:hlinkClick r:id="rId4"/>
              </a:rPr>
              <a:t>http://cafe.naver.com/thisismysql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Visual Studio </a:t>
            </a:r>
            <a:r>
              <a:rPr lang="ko-KR" altLang="en-US" sz="1400" dirty="0">
                <a:latin typeface="+mn-ea"/>
                <a:ea typeface="+mn-ea"/>
              </a:rPr>
              <a:t>커뮤니티 </a:t>
            </a:r>
            <a:r>
              <a:rPr lang="en-US" altLang="ko-KR" sz="1400" dirty="0">
                <a:latin typeface="+mn-ea"/>
                <a:ea typeface="+mn-ea"/>
              </a:rPr>
              <a:t>2015(vs_community_KOR.exe, 207 KB)</a:t>
            </a:r>
            <a:r>
              <a:rPr lang="ko-KR" altLang="en-US" sz="1400" dirty="0">
                <a:latin typeface="+mn-ea"/>
                <a:ea typeface="+mn-ea"/>
              </a:rPr>
              <a:t>   다운로드 후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실행해 설치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E099F5B1-007B-4035-0A64-59F30082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537934"/>
            <a:ext cx="55626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A758C8-9E05-CF97-7B23-D9D09B50B416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5 MySQL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과 응용 프로그램의 연결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44B8A4F8-F9BD-050C-01ED-FFFFDEDD34A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77909" y="962696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정보시스템 구축 절차 요약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분석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설계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테스트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유지보수의 </a:t>
            </a:r>
            <a:r>
              <a:rPr lang="en-US" altLang="ko-KR" sz="1400" dirty="0">
                <a:latin typeface="+mn-ea"/>
                <a:ea typeface="+mn-ea"/>
              </a:rPr>
              <a:t>5</a:t>
            </a:r>
            <a:r>
              <a:rPr lang="ko-KR" altLang="en-US" sz="1400" dirty="0">
                <a:latin typeface="+mn-ea"/>
                <a:ea typeface="+mn-ea"/>
              </a:rPr>
              <a:t>가지 단계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분석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구현하고자 하는 프로젝트의 가장 첫 번째 단계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시스템 분석 또는 요구사항 분석이라고 불림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요구사항 분석은 현재 우리가 ‘무엇을</a:t>
            </a:r>
            <a:r>
              <a:rPr lang="en-US" altLang="ko-KR" sz="1400" dirty="0">
                <a:latin typeface="+mn-ea"/>
                <a:ea typeface="+mn-ea"/>
              </a:rPr>
              <a:t>(What)’ </a:t>
            </a:r>
            <a:r>
              <a:rPr lang="ko-KR" altLang="en-US" sz="1400" dirty="0">
                <a:latin typeface="+mn-ea"/>
                <a:ea typeface="+mn-ea"/>
              </a:rPr>
              <a:t>할 것인지 결정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사용자의 인터뷰와 업무 조사 등을 수행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프로젝트의 첫 단추를 끼우는 중요한 단계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분석의 결과로 많은 문서 작성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설계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시스템 설계 또는 프로그램 설계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우리가 구축하고자 하는 시스템을 ‘어떻게</a:t>
            </a:r>
            <a:r>
              <a:rPr lang="en-US" altLang="ko-KR" sz="1400" dirty="0">
                <a:latin typeface="+mn-ea"/>
                <a:ea typeface="+mn-ea"/>
              </a:rPr>
              <a:t>(How)’ </a:t>
            </a:r>
            <a:r>
              <a:rPr lang="ko-KR" altLang="en-US" sz="1400" dirty="0">
                <a:latin typeface="+mn-ea"/>
                <a:ea typeface="+mn-ea"/>
              </a:rPr>
              <a:t>할 것인지 결정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대부분의 프로젝트에서 분석과 설계의 과정이 전체 공정의 </a:t>
            </a:r>
            <a:r>
              <a:rPr lang="en-US" altLang="ko-KR" sz="1400" dirty="0">
                <a:latin typeface="+mn-ea"/>
                <a:ea typeface="+mn-ea"/>
              </a:rPr>
              <a:t>50% </a:t>
            </a:r>
            <a:r>
              <a:rPr lang="ko-KR" altLang="en-US" sz="1400" dirty="0">
                <a:latin typeface="+mn-ea"/>
                <a:ea typeface="+mn-ea"/>
              </a:rPr>
              <a:t>이상 차지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310C2959-755B-DD50-9C2A-ACC995223C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0304"/>
            <a:ext cx="11360150" cy="763588"/>
          </a:xfrm>
        </p:spPr>
        <p:txBody>
          <a:bodyPr/>
          <a:lstStyle/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3 . 1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요구사항 분석과 시스템 설계 그리고 모델링</a:t>
            </a:r>
          </a:p>
        </p:txBody>
      </p:sp>
    </p:spTree>
    <p:extLst>
      <p:ext uri="{BB962C8B-B14F-4D97-AF65-F5344CB8AC3E}">
        <p14:creationId xmlns:p14="http://schemas.microsoft.com/office/powerpoint/2010/main" val="133347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6D2F8E55-5805-20B2-D6E6-C3C82A92439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2428" y="934747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데이터베이스 모델링과 필수 용어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데이터베이스 모델링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현실세계에서 사용되는 데이터를 </a:t>
            </a:r>
            <a:r>
              <a:rPr lang="en-US" altLang="ko-KR" sz="1400" dirty="0">
                <a:latin typeface="+mn-ea"/>
                <a:ea typeface="+mn-ea"/>
              </a:rPr>
              <a:t>MySQL</a:t>
            </a:r>
            <a:r>
              <a:rPr lang="ko-KR" altLang="en-US" sz="1400" dirty="0">
                <a:latin typeface="+mn-ea"/>
                <a:ea typeface="+mn-ea"/>
              </a:rPr>
              <a:t>에 어떻게 옮겨 놓을 것인지를 결정하는 과정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저장할 정보는 테이블</a:t>
            </a:r>
            <a:r>
              <a:rPr lang="en-US" altLang="ko-KR" sz="1400" dirty="0">
                <a:latin typeface="+mn-ea"/>
                <a:ea typeface="+mn-ea"/>
              </a:rPr>
              <a:t>(Table)</a:t>
            </a:r>
            <a:r>
              <a:rPr lang="ko-KR" altLang="en-US" sz="1400" dirty="0">
                <a:latin typeface="+mn-ea"/>
                <a:ea typeface="+mn-ea"/>
              </a:rPr>
              <a:t>이라는 형식에 맞춰 저장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ko-KR" altLang="en-US" sz="1400" dirty="0">
                <a:latin typeface="+mn-ea"/>
                <a:ea typeface="+mn-ea"/>
              </a:rPr>
              <a:t>쇼핑몰 데이터 베이스의 예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6AA8FFFA-9C27-BBF0-5E0C-087181E09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6" y="3352800"/>
            <a:ext cx="54784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B0C943-840E-42DF-89D3-6DD3B46E7B04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3 . 1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요구사항 분석과 시스템 설계 그리고 모델링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BC34BF9B-C1B6-4A70-21BA-6E1F939519E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데이터베이스 모델링과 필수 용어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데이터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하나하나의 단편적인 정보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정보는 있으나 아직 체계화 되지 못한 상태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테이블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데이터를 입력하기 위해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표 형태로 표현한 것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Ex) </a:t>
            </a:r>
            <a:r>
              <a:rPr lang="ko-KR" altLang="en-US" sz="1400" dirty="0">
                <a:latin typeface="+mn-ea"/>
                <a:ea typeface="+mn-ea"/>
              </a:rPr>
              <a:t>회원 정보 테이블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제품 정보 테이블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데이터베이스</a:t>
            </a:r>
            <a:r>
              <a:rPr lang="en-US" altLang="ko-KR" sz="1400" dirty="0">
                <a:latin typeface="+mn-ea"/>
                <a:ea typeface="+mn-ea"/>
              </a:rPr>
              <a:t>(DB) 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테이블이 저장되는 저장소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각 데이터베이스는 서로 다른 고유한 이름을 가지고 있음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DBMS (</a:t>
            </a:r>
            <a:r>
              <a:rPr lang="en-US" altLang="ko-KR" sz="1400" dirty="0" err="1">
                <a:latin typeface="+mn-ea"/>
                <a:ea typeface="+mn-ea"/>
              </a:rPr>
              <a:t>DataBase</a:t>
            </a:r>
            <a:r>
              <a:rPr lang="en-US" altLang="ko-KR" sz="1400" dirty="0">
                <a:latin typeface="+mn-ea"/>
                <a:ea typeface="+mn-ea"/>
              </a:rPr>
              <a:t> Management System)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데이터베이스를 관리하는 시스템 또는 소프트웨어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CE2CE-9F09-6A42-63F1-F681C9287914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3 . 1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요구사항 분석과 시스템 설계 그리고 모델링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5DD996D5-90CD-B038-D474-64FF0AECFBC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데이터베이스 모델링과 필수 용어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열</a:t>
            </a:r>
            <a:r>
              <a:rPr lang="en-US" altLang="ko-KR" sz="1400" dirty="0">
                <a:latin typeface="+mn-ea"/>
                <a:ea typeface="+mn-ea"/>
              </a:rPr>
              <a:t>(=</a:t>
            </a:r>
            <a:r>
              <a:rPr lang="ko-KR" altLang="en-US" sz="1400" dirty="0">
                <a:latin typeface="+mn-ea"/>
                <a:ea typeface="+mn-ea"/>
              </a:rPr>
              <a:t>컬럼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ko-KR" altLang="en-US" sz="1400" dirty="0">
                <a:latin typeface="+mn-ea"/>
                <a:ea typeface="+mn-ea"/>
              </a:rPr>
              <a:t>필드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각 테이블은 열로 구성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회원 테이블의 경우에는 아이디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회원 이름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주소 등 </a:t>
            </a: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개의 열로 구성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열 이름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각 열을 구분하기 위한 이름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열 이름은 각 테이블 내에서는 중복되지 않고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고유해야 함</a:t>
            </a:r>
            <a:endParaRPr lang="en-US" altLang="ko-KR" sz="14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데이터 형식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열의 데이터 형식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테이블을 생성할 때 열 이름과 함께 지정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748BCE-7868-2D30-E870-F20A7FA50D93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n-ea"/>
                <a:ea typeface="+mn-ea"/>
              </a:rPr>
              <a:t>3 . 1 </a:t>
            </a:r>
            <a:r>
              <a:rPr lang="ko-KR" altLang="en-US" sz="2000">
                <a:solidFill>
                  <a:schemeClr val="bg1"/>
                </a:solidFill>
                <a:latin typeface="+mn-ea"/>
                <a:ea typeface="+mn-ea"/>
              </a:rPr>
              <a:t>요구사항 분석과 시스템 설계 그리고 모델링</a:t>
            </a:r>
            <a:endParaRPr lang="ko-KR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B194BACD-1D87-6377-D1D1-DF274D37762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데이터베이스 모델링과 필수 용어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기본 키 </a:t>
            </a:r>
            <a:r>
              <a:rPr lang="en-US" altLang="ko-KR" sz="1400" dirty="0">
                <a:latin typeface="+mn-ea"/>
                <a:ea typeface="+mn-ea"/>
              </a:rPr>
              <a:t>(Primary Key) </a:t>
            </a:r>
            <a:r>
              <a:rPr lang="ko-KR" altLang="en-US" sz="1400" dirty="0">
                <a:latin typeface="+mn-ea"/>
                <a:ea typeface="+mn-ea"/>
              </a:rPr>
              <a:t>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기본 키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또는 주 키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  <a:r>
              <a:rPr lang="ko-KR" altLang="en-US" sz="1400" dirty="0">
                <a:latin typeface="+mn-ea"/>
                <a:ea typeface="+mn-ea"/>
              </a:rPr>
              <a:t>열은 각 행을 구분하는 유일한 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중복되어서는 안되며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비어 있어서도 안 됨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각 테이블에는 기본 키가 하나만 지정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외래 키</a:t>
            </a:r>
            <a:r>
              <a:rPr lang="en-US" altLang="ko-KR" sz="1400" dirty="0">
                <a:latin typeface="+mn-ea"/>
                <a:ea typeface="+mn-ea"/>
              </a:rPr>
              <a:t>(Foreign Key) </a:t>
            </a:r>
            <a:r>
              <a:rPr lang="ko-KR" altLang="en-US" sz="1400" dirty="0">
                <a:latin typeface="+mn-ea"/>
                <a:ea typeface="+mn-ea"/>
              </a:rPr>
              <a:t>필드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두 테이블의 관계를 맺어주는 키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4</a:t>
            </a:r>
            <a:r>
              <a:rPr lang="ko-KR" altLang="en-US" sz="1400" dirty="0">
                <a:latin typeface="+mn-ea"/>
                <a:ea typeface="+mn-ea"/>
              </a:rPr>
              <a:t>장 이후 설명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SQL (Structured Query Language)</a:t>
            </a: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구조화된 질의 언어</a:t>
            </a:r>
            <a:endParaRPr lang="en-US" altLang="ko-KR" sz="1400" dirty="0">
              <a:latin typeface="+mn-ea"/>
              <a:ea typeface="+mn-ea"/>
            </a:endParaRPr>
          </a:p>
          <a:p>
            <a:pPr lvl="2"/>
            <a:r>
              <a:rPr lang="ko-KR" altLang="en-US" sz="1400" dirty="0">
                <a:latin typeface="+mn-ea"/>
                <a:ea typeface="+mn-ea"/>
              </a:rPr>
              <a:t>사람과 </a:t>
            </a:r>
            <a:r>
              <a:rPr lang="en-US" altLang="ko-KR" sz="1400" dirty="0">
                <a:latin typeface="+mn-ea"/>
                <a:ea typeface="+mn-ea"/>
              </a:rPr>
              <a:t>DBMS</a:t>
            </a:r>
            <a:r>
              <a:rPr lang="ko-KR" altLang="en-US" sz="1400" dirty="0">
                <a:latin typeface="+mn-ea"/>
                <a:ea typeface="+mn-ea"/>
              </a:rPr>
              <a:t>가 소통하기 위한 말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언어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lvl="2"/>
            <a:r>
              <a:rPr lang="en-US" altLang="ko-KR" sz="1400" dirty="0">
                <a:latin typeface="+mn-ea"/>
                <a:ea typeface="+mn-ea"/>
              </a:rPr>
              <a:t>6, 7</a:t>
            </a:r>
            <a:r>
              <a:rPr lang="ko-KR" altLang="en-US" sz="1400" dirty="0">
                <a:latin typeface="+mn-ea"/>
                <a:ea typeface="+mn-ea"/>
              </a:rPr>
              <a:t>장에서 자세히 다룸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2EB530-60B8-45DA-173D-5F2522D78273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  <a:latin typeface="+mj-ea"/>
                <a:ea typeface="+mj-ea"/>
              </a:rPr>
              <a:t>3 . 1 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요구사항 분석과 시스템 설계 그리고 모델링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942FB0F4-5E2F-6A55-ADE5-2F018B3FEF9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8186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데이터베이스 구축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관리 및 활용의 전반적인 절차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A3563D4F-7505-E52C-BC14-3BEBB25C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9" y="1524001"/>
            <a:ext cx="75152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DA3D0C-5978-400F-D0D6-148E1A48F272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2 MySQL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을 이용한 데이터베이스 구축 절차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8ED92F4C-6219-117D-FCE9-0C2B512C5ED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31850" y="943892"/>
            <a:ext cx="8686800" cy="5715000"/>
          </a:xfrm>
        </p:spPr>
        <p:txBody>
          <a:bodyPr/>
          <a:lstStyle/>
          <a:p>
            <a:r>
              <a:rPr lang="ko-KR" altLang="en-US" sz="1400" dirty="0">
                <a:latin typeface="+mn-ea"/>
                <a:ea typeface="+mn-ea"/>
              </a:rPr>
              <a:t>인터넷 쇼핑몰 구축 위한 </a:t>
            </a:r>
            <a:r>
              <a:rPr lang="en-US" altLang="ko-KR" sz="1400" dirty="0">
                <a:latin typeface="+mn-ea"/>
                <a:ea typeface="+mn-ea"/>
              </a:rPr>
              <a:t>‘</a:t>
            </a:r>
            <a:r>
              <a:rPr lang="ko-KR" altLang="en-US" sz="1400" dirty="0">
                <a:latin typeface="+mn-ea"/>
                <a:ea typeface="+mn-ea"/>
              </a:rPr>
              <a:t>쇼핑몰</a:t>
            </a:r>
            <a:r>
              <a:rPr lang="en-US" altLang="ko-KR" sz="1400" dirty="0">
                <a:latin typeface="+mn-ea"/>
                <a:ea typeface="+mn-ea"/>
              </a:rPr>
              <a:t>’ DB </a:t>
            </a:r>
            <a:r>
              <a:rPr lang="ko-KR" altLang="en-US" sz="1400" dirty="0">
                <a:latin typeface="+mn-ea"/>
                <a:ea typeface="+mn-ea"/>
              </a:rPr>
              <a:t>생성 </a:t>
            </a:r>
            <a:endParaRPr lang="en-US" altLang="ko-KR" sz="14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MySQL </a:t>
            </a:r>
            <a:r>
              <a:rPr lang="ko-KR" altLang="en-US" sz="1400" dirty="0">
                <a:latin typeface="+mn-ea"/>
                <a:ea typeface="+mn-ea"/>
              </a:rPr>
              <a:t>서버 </a:t>
            </a:r>
            <a:r>
              <a:rPr lang="ko-KR" altLang="en-US" sz="1400" dirty="0" err="1">
                <a:latin typeface="+mn-ea"/>
                <a:ea typeface="+mn-ea"/>
              </a:rPr>
              <a:t>연결및</a:t>
            </a:r>
            <a:r>
              <a:rPr lang="ko-KR" altLang="en-US" sz="1400" dirty="0">
                <a:latin typeface="+mn-ea"/>
                <a:ea typeface="+mn-ea"/>
              </a:rPr>
              <a:t> 설정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Windows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시작</a:t>
            </a:r>
            <a:r>
              <a:rPr lang="en-US" altLang="ko-KR" sz="1400" dirty="0">
                <a:latin typeface="+mn-ea"/>
                <a:ea typeface="+mn-ea"/>
              </a:rPr>
              <a:t>] &gt;&gt; [</a:t>
            </a:r>
            <a:r>
              <a:rPr lang="ko-KR" altLang="en-US" sz="1400" dirty="0">
                <a:latin typeface="+mn-ea"/>
                <a:ea typeface="+mn-ea"/>
              </a:rPr>
              <a:t>모든 앱</a:t>
            </a:r>
            <a:r>
              <a:rPr lang="en-US" altLang="ko-KR" sz="1400" dirty="0">
                <a:latin typeface="+mn-ea"/>
                <a:ea typeface="+mn-ea"/>
              </a:rPr>
              <a:t>] &gt;&gt; [MySQL] &gt;&gt; [MySQL Workbench 8.0 CE]</a:t>
            </a:r>
            <a:r>
              <a:rPr lang="ko-KR" altLang="en-US" sz="1400" dirty="0">
                <a:latin typeface="+mn-ea"/>
                <a:ea typeface="+mn-ea"/>
              </a:rPr>
              <a:t> 클릭해 </a:t>
            </a:r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 실행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[MySQL Connections] </a:t>
            </a:r>
            <a:r>
              <a:rPr lang="ko-KR" altLang="en-US" sz="1400" dirty="0">
                <a:latin typeface="+mn-ea"/>
                <a:ea typeface="+mn-ea"/>
              </a:rPr>
              <a:t>창에서 접속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Workbench</a:t>
            </a:r>
            <a:r>
              <a:rPr lang="ko-KR" altLang="en-US" sz="1400" dirty="0">
                <a:latin typeface="+mn-ea"/>
                <a:ea typeface="+mn-ea"/>
              </a:rPr>
              <a:t>의 초기 창 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[Navigator]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[MANAGEMENT] </a:t>
            </a:r>
            <a:r>
              <a:rPr lang="ko-KR" altLang="en-US" sz="1400" dirty="0">
                <a:latin typeface="+mn-ea"/>
                <a:ea typeface="+mn-ea"/>
              </a:rPr>
              <a:t>옆에 있는 확대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축소 클릭</a:t>
            </a:r>
            <a:endParaRPr lang="en-US" altLang="ko-KR" sz="1400" dirty="0">
              <a:latin typeface="+mn-ea"/>
              <a:ea typeface="+mn-ea"/>
            </a:endParaRPr>
          </a:p>
          <a:p>
            <a:pPr lvl="3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기본적으로는 </a:t>
            </a:r>
            <a:r>
              <a:rPr lang="en-US" altLang="ko-KR" sz="1400" dirty="0">
                <a:latin typeface="+mn-ea"/>
                <a:ea typeface="+mn-ea"/>
              </a:rPr>
              <a:t>[Schemas] </a:t>
            </a:r>
            <a:r>
              <a:rPr lang="ko-KR" altLang="en-US" sz="1400" dirty="0">
                <a:latin typeface="+mn-ea"/>
                <a:ea typeface="+mn-ea"/>
              </a:rPr>
              <a:t>탭 </a:t>
            </a:r>
            <a:r>
              <a:rPr lang="ko-KR" altLang="en-US" sz="1400" dirty="0" err="1">
                <a:latin typeface="+mn-ea"/>
                <a:ea typeface="+mn-ea"/>
              </a:rPr>
              <a:t>클릭해놓고</a:t>
            </a:r>
            <a:r>
              <a:rPr lang="ko-KR" altLang="en-US" sz="1400" dirty="0">
                <a:latin typeface="+mn-ea"/>
                <a:ea typeface="+mn-ea"/>
              </a:rPr>
              <a:t> 사용</a:t>
            </a:r>
            <a:endParaRPr lang="en-US" altLang="ko-KR" sz="1400" dirty="0"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Workbench  </a:t>
            </a:r>
            <a:r>
              <a:rPr lang="ko-KR" altLang="en-US" sz="1400" dirty="0">
                <a:latin typeface="+mn-ea"/>
                <a:ea typeface="+mn-ea"/>
              </a:rPr>
              <a:t>종료 </a:t>
            </a:r>
            <a:r>
              <a:rPr lang="en-US" altLang="ko-KR" sz="14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+mn-ea"/>
                <a:ea typeface="+mn-ea"/>
              </a:rPr>
              <a:t>설정 저장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6D54C6-A8E7-4C7B-1CB5-A2665D590B92}"/>
              </a:ext>
            </a:extLst>
          </p:cNvPr>
          <p:cNvSpPr txBox="1">
            <a:spLocks/>
          </p:cNvSpPr>
          <p:nvPr/>
        </p:nvSpPr>
        <p:spPr>
          <a:xfrm>
            <a:off x="0" y="180304"/>
            <a:ext cx="1136015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3 . 2 MySQL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을 이용한 데이터베이스 구축 절차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7265</TotalTime>
  <Words>1297</Words>
  <Application>Microsoft Office PowerPoint</Application>
  <PresentationFormat>와이드스크린</PresentationFormat>
  <Paragraphs>209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나눔고딕</vt:lpstr>
      <vt:lpstr>맑은 고딕</vt:lpstr>
      <vt:lpstr>Roboto</vt:lpstr>
      <vt:lpstr>Livvic</vt:lpstr>
      <vt:lpstr>Catamaran Light</vt:lpstr>
      <vt:lpstr>Arial</vt:lpstr>
      <vt:lpstr>Helvetica73-Extended</vt:lpstr>
      <vt:lpstr>Wingdings</vt:lpstr>
      <vt:lpstr>Engineering Project Proposal by Slidesgo</vt:lpstr>
      <vt:lpstr>PowerPoint 프레젠테이션</vt:lpstr>
      <vt:lpstr>PowerPoint 프레젠테이션</vt:lpstr>
      <vt:lpstr>3 . 1 요구사항 분석과 시스템 설계 그리고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105</cp:revision>
  <dcterms:modified xsi:type="dcterms:W3CDTF">2023-11-29T04:25:51Z</dcterms:modified>
</cp:coreProperties>
</file>