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24"/>
  </p:notesMasterIdLst>
  <p:sldIdLst>
    <p:sldId id="295" r:id="rId2"/>
    <p:sldId id="259" r:id="rId3"/>
    <p:sldId id="283" r:id="rId4"/>
    <p:sldId id="285" r:id="rId5"/>
    <p:sldId id="286" r:id="rId6"/>
    <p:sldId id="289" r:id="rId7"/>
    <p:sldId id="290" r:id="rId8"/>
    <p:sldId id="291" r:id="rId9"/>
    <p:sldId id="305" r:id="rId10"/>
    <p:sldId id="292" r:id="rId11"/>
    <p:sldId id="293" r:id="rId12"/>
    <p:sldId id="306" r:id="rId13"/>
    <p:sldId id="307" r:id="rId14"/>
    <p:sldId id="296" r:id="rId15"/>
    <p:sldId id="297" r:id="rId16"/>
    <p:sldId id="299" r:id="rId17"/>
    <p:sldId id="300" r:id="rId18"/>
    <p:sldId id="308" r:id="rId19"/>
    <p:sldId id="302" r:id="rId20"/>
    <p:sldId id="304" r:id="rId21"/>
    <p:sldId id="303" r:id="rId22"/>
    <p:sldId id="268" r:id="rId23"/>
  </p:sldIdLst>
  <p:sldSz cx="12192000" cy="6858000"/>
  <p:notesSz cx="6858000" cy="9144000"/>
  <p:embeddedFontLst>
    <p:embeddedFont>
      <p:font typeface="Bell MT" panose="02020503060305020303" pitchFamily="18" charset="0"/>
      <p:regular r:id="rId25"/>
      <p:bold r:id="rId26"/>
      <p:italic r:id="rId27"/>
    </p:embeddedFont>
    <p:embeddedFont>
      <p:font typeface="Catamaran Light" panose="020B0600000101010101" charset="0"/>
      <p:regular r:id="rId28"/>
      <p:bold r:id="rId29"/>
    </p:embeddedFont>
    <p:embeddedFont>
      <p:font typeface="Helvetica73-Extended" panose="020B0600000101010101"/>
      <p:bold r:id="rId30"/>
    </p:embeddedFont>
    <p:embeddedFont>
      <p:font typeface="Livvic" pitchFamily="2" charset="0"/>
      <p:regular r:id="rId31"/>
      <p:bold r:id="rId32"/>
      <p:italic r:id="rId33"/>
      <p:boldItalic r:id="rId34"/>
    </p:embeddedFont>
    <p:embeddedFont>
      <p:font typeface="Roboto" panose="02000000000000000000" pitchFamily="2" charset="0"/>
      <p:regular r:id="rId35"/>
      <p:bold r:id="rId36"/>
      <p:italic r:id="rId37"/>
      <p:boldItalic r:id="rId38"/>
    </p:embeddedFont>
    <p:embeddedFont>
      <p:font typeface="나눔고딕" pitchFamily="2" charset="-127"/>
      <p:regular r:id="rId39"/>
      <p:bold r:id="rId40"/>
    </p:embeddedFont>
    <p:embeddedFont>
      <p:font typeface="맑은 고딕" panose="020B0503020000020004" pitchFamily="50" charset="-127"/>
      <p:regular r:id="rId41"/>
      <p:bold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성윤" initials="성" lastIdx="1" clrIdx="0">
    <p:extLst>
      <p:ext uri="{19B8F6BF-5375-455C-9EA6-DF929625EA0E}">
        <p15:presenceInfo xmlns:p15="http://schemas.microsoft.com/office/powerpoint/2012/main" userId="f0e0229ea1f5e06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826A"/>
    <a:srgbClr val="908269"/>
    <a:srgbClr val="7F8C92"/>
    <a:srgbClr val="BEEBFD"/>
    <a:srgbClr val="82CF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62F6D7-435F-43EB-B29E-4B5A15D60C48}">
  <a:tblStyle styleId="{9362F6D7-435F-43EB-B29E-4B5A15D60C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21" autoAdjust="0"/>
    <p:restoredTop sz="94959" autoAdjust="0"/>
  </p:normalViewPr>
  <p:slideViewPr>
    <p:cSldViewPr snapToGrid="0">
      <p:cViewPr varScale="1">
        <p:scale>
          <a:sx n="85" d="100"/>
          <a:sy n="85" d="100"/>
        </p:scale>
        <p:origin x="127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3e13d9a7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3e13d9a7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46103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652F0-718B-4EF6-9F81-44E925C5CF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171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6fe61bc2f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6fe61bc2f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8010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 preserve="1" userDrawn="1">
  <p:cSld name="1_Three columns 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A752C87-A8E6-7058-DCDC-3F2F98E71D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Google Shape;212;p31">
            <a:extLst>
              <a:ext uri="{FF2B5EF4-FFF2-40B4-BE49-F238E27FC236}">
                <a16:creationId xmlns:a16="http://schemas.microsoft.com/office/drawing/2014/main" id="{480E90D0-EF1F-9B61-5613-963B5449BC21}"/>
              </a:ext>
            </a:extLst>
          </p:cNvPr>
          <p:cNvSpPr/>
          <p:nvPr userDrawn="1"/>
        </p:nvSpPr>
        <p:spPr>
          <a:xfrm rot="-5400000">
            <a:off x="4610034" y="-681056"/>
            <a:ext cx="2971932" cy="11323606"/>
          </a:xfrm>
          <a:prstGeom prst="rect">
            <a:avLst/>
          </a:prstGeom>
          <a:solidFill>
            <a:srgbClr val="90826A">
              <a:alpha val="5882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82CFF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590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12;p31">
            <a:extLst>
              <a:ext uri="{FF2B5EF4-FFF2-40B4-BE49-F238E27FC236}">
                <a16:creationId xmlns:a16="http://schemas.microsoft.com/office/drawing/2014/main" id="{193A0139-5D0A-3782-5008-C222E778209B}"/>
              </a:ext>
            </a:extLst>
          </p:cNvPr>
          <p:cNvSpPr/>
          <p:nvPr userDrawn="1"/>
        </p:nvSpPr>
        <p:spPr>
          <a:xfrm rot="-5400000">
            <a:off x="5062995" y="-110330"/>
            <a:ext cx="2070800" cy="10646800"/>
          </a:xfrm>
          <a:prstGeom prst="rect">
            <a:avLst/>
          </a:prstGeom>
          <a:solidFill>
            <a:srgbClr val="90826A">
              <a:alpha val="5882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2505FD-9568-59A5-8734-C4EFE726FD0D}"/>
              </a:ext>
            </a:extLst>
          </p:cNvPr>
          <p:cNvSpPr txBox="1"/>
          <p:nvPr userDrawn="1"/>
        </p:nvSpPr>
        <p:spPr>
          <a:xfrm>
            <a:off x="3468852" y="4828347"/>
            <a:ext cx="4269117" cy="7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1" b="1" dirty="0">
                <a:solidFill>
                  <a:schemeClr val="bg1"/>
                </a:solidFill>
                <a:latin typeface="Helvetica73-Extended" panose="020B0800000000000000" pitchFamily="34" charset="0"/>
              </a:rPr>
              <a:t>THANK YOU</a:t>
            </a:r>
            <a:endParaRPr lang="ko-KR" altLang="en-US" sz="4401" b="1" dirty="0">
              <a:solidFill>
                <a:schemeClr val="bg1"/>
              </a:solidFill>
              <a:latin typeface="Helvetica73-Extended" panose="020B0800000000000000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CFD14F3-DABC-7B89-F533-02C9AC0ABA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3" name="Google Shape;212;p31">
            <a:extLst>
              <a:ext uri="{FF2B5EF4-FFF2-40B4-BE49-F238E27FC236}">
                <a16:creationId xmlns:a16="http://schemas.microsoft.com/office/drawing/2014/main" id="{989BAC95-31A0-5C4E-540C-871CC0EA79D0}"/>
              </a:ext>
            </a:extLst>
          </p:cNvPr>
          <p:cNvSpPr/>
          <p:nvPr userDrawn="1"/>
        </p:nvSpPr>
        <p:spPr>
          <a:xfrm rot="-5400000">
            <a:off x="5250564" y="42070"/>
            <a:ext cx="2070800" cy="10646800"/>
          </a:xfrm>
          <a:prstGeom prst="rect">
            <a:avLst/>
          </a:prstGeom>
          <a:solidFill>
            <a:srgbClr val="90826A">
              <a:alpha val="5882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A8BB97-0B84-1FA3-7741-D428F1C3A819}"/>
              </a:ext>
            </a:extLst>
          </p:cNvPr>
          <p:cNvSpPr txBox="1"/>
          <p:nvPr userDrawn="1"/>
        </p:nvSpPr>
        <p:spPr>
          <a:xfrm>
            <a:off x="3656420" y="4980747"/>
            <a:ext cx="4269117" cy="7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1" b="1" dirty="0">
                <a:solidFill>
                  <a:schemeClr val="bg1"/>
                </a:solidFill>
                <a:latin typeface="Helvetica73-Extended" panose="020B0800000000000000" pitchFamily="34" charset="0"/>
              </a:rPr>
              <a:t>THANK YOU</a:t>
            </a:r>
            <a:endParaRPr lang="ko-KR" altLang="en-US" sz="4401" b="1" dirty="0">
              <a:solidFill>
                <a:schemeClr val="bg1"/>
              </a:solidFill>
              <a:latin typeface="Helvetica73-Extended" panose="020B08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09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userDrawn="1">
  <p:cSld name="CUSTOM_28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4;p25">
            <a:extLst>
              <a:ext uri="{FF2B5EF4-FFF2-40B4-BE49-F238E27FC236}">
                <a16:creationId xmlns:a16="http://schemas.microsoft.com/office/drawing/2014/main" id="{80DEDA15-7108-18FB-DF60-AEFD8294DE26}"/>
              </a:ext>
            </a:extLst>
          </p:cNvPr>
          <p:cNvSpPr/>
          <p:nvPr userDrawn="1"/>
        </p:nvSpPr>
        <p:spPr>
          <a:xfrm rot="-5400000" flipH="1">
            <a:off x="5730436" y="-5730366"/>
            <a:ext cx="731200" cy="121919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" name="Google Shape;198;p29">
            <a:extLst>
              <a:ext uri="{FF2B5EF4-FFF2-40B4-BE49-F238E27FC236}">
                <a16:creationId xmlns:a16="http://schemas.microsoft.com/office/drawing/2014/main" id="{9F24D9AB-5D8F-E9CE-7D7D-9944ED79554D}"/>
              </a:ext>
            </a:extLst>
          </p:cNvPr>
          <p:cNvSpPr/>
          <p:nvPr userDrawn="1"/>
        </p:nvSpPr>
        <p:spPr>
          <a:xfrm rot="10800000" flipH="1">
            <a:off x="-65" y="593002"/>
            <a:ext cx="12191999" cy="276400"/>
          </a:xfrm>
          <a:prstGeom prst="rect">
            <a:avLst/>
          </a:prstGeom>
          <a:solidFill>
            <a:srgbClr val="908269">
              <a:alpha val="617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ctrTitle"/>
          </p:nvPr>
        </p:nvSpPr>
        <p:spPr>
          <a:xfrm>
            <a:off x="336064" y="210412"/>
            <a:ext cx="9899860" cy="50780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0" h="0"/>
              <a:contourClr>
                <a:srgbClr val="2C3D6E"/>
              </a:contourClr>
            </a:sp3d>
          </a:bodyPr>
          <a:lstStyle>
            <a:lvl1pPr marL="0" algn="l" defTabSz="914423" rtl="0" eaLnBrk="1" fontAlgn="base" latinLnBrk="1" hangingPunct="1">
              <a:spcBef>
                <a:spcPct val="0"/>
              </a:spcBef>
              <a:spcAft>
                <a:spcPct val="0"/>
              </a:spcAft>
              <a:defRPr lang="ko-KR" altLang="en-US" sz="2100" b="1" kern="1200" spc="-60" baseline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8617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304800" y="931818"/>
            <a:ext cx="115824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2400"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842657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00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74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327" y="1355148"/>
            <a:ext cx="10807328" cy="496462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774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661" r:id="rId2"/>
    <p:sldLayoutId id="2147483654" r:id="rId3"/>
    <p:sldLayoutId id="2147483670" r:id="rId4"/>
    <p:sldLayoutId id="2147483683" r:id="rId5"/>
    <p:sldLayoutId id="2147483684" r:id="rId6"/>
    <p:sldLayoutId id="2147483685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00">
            <a:extLst>
              <a:ext uri="{FF2B5EF4-FFF2-40B4-BE49-F238E27FC236}">
                <a16:creationId xmlns:a16="http://schemas.microsoft.com/office/drawing/2014/main" id="{9D9F454C-3CE8-49FC-2BD1-53DB76264923}"/>
              </a:ext>
            </a:extLst>
          </p:cNvPr>
          <p:cNvSpPr txBox="1">
            <a:spLocks/>
          </p:cNvSpPr>
          <p:nvPr/>
        </p:nvSpPr>
        <p:spPr>
          <a:xfrm>
            <a:off x="2027835" y="4489448"/>
            <a:ext cx="8136333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6350"/>
              <a:contourClr>
                <a:srgbClr val="2C3D6E"/>
              </a:contourClr>
            </a:sp3d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01.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노드 시작하기</a:t>
            </a:r>
            <a:endParaRPr lang="en-US" altLang="ko-KR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17986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77420"/>
            <a:ext cx="11360150" cy="76358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4. 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싱글 스레드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355725"/>
            <a:ext cx="10807700" cy="4964113"/>
          </a:xfrm>
        </p:spPr>
        <p:txBody>
          <a:bodyPr/>
          <a:lstStyle/>
          <a:p>
            <a:r>
              <a:rPr lang="ko-KR" altLang="en-US" sz="1600" dirty="0"/>
              <a:t>대신 논 블로킹 모델을 채택하여 일부 코드</a:t>
            </a:r>
            <a:r>
              <a:rPr lang="en-US" altLang="ko-KR" sz="1600" dirty="0"/>
              <a:t>(I/O)</a:t>
            </a:r>
            <a:r>
              <a:rPr lang="ko-KR" altLang="en-US" sz="1600" dirty="0"/>
              <a:t>를 백그라운드</a:t>
            </a:r>
            <a:r>
              <a:rPr lang="en-US" altLang="ko-KR" sz="1600" dirty="0"/>
              <a:t>(</a:t>
            </a:r>
            <a:r>
              <a:rPr lang="ko-KR" altLang="en-US" sz="1600" dirty="0"/>
              <a:t>다른 프로세스</a:t>
            </a:r>
            <a:r>
              <a:rPr lang="en-US" altLang="ko-KR" sz="1600" dirty="0"/>
              <a:t>)</a:t>
            </a:r>
            <a:r>
              <a:rPr lang="ko-KR" altLang="en-US" sz="1600" dirty="0"/>
              <a:t>에서 실행 가능</a:t>
            </a:r>
            <a:endParaRPr lang="en-US" altLang="ko-KR" sz="1600" dirty="0"/>
          </a:p>
          <a:p>
            <a:pPr lvl="1"/>
            <a:r>
              <a:rPr lang="ko-KR" altLang="en-US" sz="1600" dirty="0"/>
              <a:t>요청을 먼저 받고</a:t>
            </a:r>
            <a:r>
              <a:rPr lang="en-US" altLang="ko-KR" sz="1600" dirty="0"/>
              <a:t>, </a:t>
            </a:r>
            <a:r>
              <a:rPr lang="ko-KR" altLang="en-US" sz="1600" dirty="0"/>
              <a:t>완료될 때 응답함</a:t>
            </a:r>
            <a:endParaRPr lang="en-US" altLang="ko-KR" sz="1600" dirty="0"/>
          </a:p>
          <a:p>
            <a:pPr lvl="1"/>
            <a:r>
              <a:rPr lang="en-US" altLang="ko-KR" sz="1600" dirty="0"/>
              <a:t>I/O </a:t>
            </a:r>
            <a:r>
              <a:rPr lang="ko-KR" altLang="en-US" sz="1600" dirty="0"/>
              <a:t>관련 코드가 아닌 경우 싱글 스레드</a:t>
            </a:r>
            <a:r>
              <a:rPr lang="en-US" altLang="ko-KR" sz="1600" dirty="0"/>
              <a:t>, </a:t>
            </a:r>
            <a:r>
              <a:rPr lang="ko-KR" altLang="en-US" sz="1600" dirty="0"/>
              <a:t>블로킹 모델과 </a:t>
            </a:r>
            <a:r>
              <a:rPr lang="ko-KR" altLang="en-US" sz="1600" dirty="0" err="1"/>
              <a:t>같아짐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C33F95-E209-4330-8783-DC27BF07F3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" t="1626" r="-339" b="-1626"/>
          <a:stretch/>
        </p:blipFill>
        <p:spPr>
          <a:xfrm>
            <a:off x="2089727" y="2938871"/>
            <a:ext cx="7734300" cy="3543300"/>
          </a:xfrm>
          <a:prstGeom prst="rect">
            <a:avLst/>
          </a:prstGeo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D1089CD-AE65-B8AB-FA0D-1B69B947DC3C}"/>
              </a:ext>
            </a:extLst>
          </p:cNvPr>
          <p:cNvSpPr txBox="1">
            <a:spLocks/>
          </p:cNvSpPr>
          <p:nvPr/>
        </p:nvSpPr>
        <p:spPr>
          <a:xfrm>
            <a:off x="10297794" y="177420"/>
            <a:ext cx="1781430" cy="360742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3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4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5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1.2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노드의 특성</a:t>
            </a:r>
          </a:p>
        </p:txBody>
      </p:sp>
    </p:spTree>
    <p:extLst>
      <p:ext uri="{BB962C8B-B14F-4D97-AF65-F5344CB8AC3E}">
        <p14:creationId xmlns:p14="http://schemas.microsoft.com/office/powerpoint/2010/main" val="2449802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83355"/>
            <a:ext cx="11360150" cy="76358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5. 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멀티 스레드 모델과의 비교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355725"/>
            <a:ext cx="10807700" cy="4964113"/>
          </a:xfrm>
        </p:spPr>
        <p:txBody>
          <a:bodyPr/>
          <a:lstStyle/>
          <a:p>
            <a:r>
              <a:rPr lang="ko-KR" altLang="en-US" sz="1600" dirty="0"/>
              <a:t>싱글 스레드 모델은 에러를 처리하지 못하는 경우 멈춤</a:t>
            </a:r>
            <a:endParaRPr lang="en-US" altLang="ko-KR" sz="1600" dirty="0"/>
          </a:p>
          <a:p>
            <a:pPr lvl="1"/>
            <a:r>
              <a:rPr lang="ko-KR" altLang="en-US" sz="1600" dirty="0"/>
              <a:t>프로그래밍 난이도 쉽고</a:t>
            </a:r>
            <a:r>
              <a:rPr lang="en-US" altLang="ko-KR" sz="1600" dirty="0"/>
              <a:t>, CPU, </a:t>
            </a:r>
            <a:r>
              <a:rPr lang="ko-KR" altLang="en-US" sz="1600" dirty="0"/>
              <a:t>메모리 자원 적게 사용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멀티 스레드 모델은 에러 발생 시 새로운 스레드를 생성하여 극복</a:t>
            </a:r>
            <a:endParaRPr lang="en-US" altLang="ko-KR" sz="1600" dirty="0"/>
          </a:p>
          <a:p>
            <a:pPr lvl="1"/>
            <a:r>
              <a:rPr lang="ko-KR" altLang="en-US" sz="1600" dirty="0"/>
              <a:t>단</a:t>
            </a:r>
            <a:r>
              <a:rPr lang="en-US" altLang="ko-KR" sz="1600" dirty="0"/>
              <a:t>, </a:t>
            </a:r>
            <a:r>
              <a:rPr lang="ko-KR" altLang="en-US" sz="1600" dirty="0"/>
              <a:t>새로운 스레드 생성이나</a:t>
            </a:r>
            <a:r>
              <a:rPr lang="en-US" altLang="ko-KR" sz="1600" dirty="0"/>
              <a:t> </a:t>
            </a:r>
            <a:r>
              <a:rPr lang="ko-KR" altLang="en-US" sz="1600" dirty="0"/>
              <a:t>놀고 있는 스레드 처리에 비용 발생</a:t>
            </a:r>
            <a:endParaRPr lang="en-US" altLang="ko-KR" sz="1600" dirty="0"/>
          </a:p>
          <a:p>
            <a:pPr lvl="1"/>
            <a:r>
              <a:rPr lang="ko-KR" altLang="en-US" sz="1600" dirty="0"/>
              <a:t>프로그래밍 난이도 어려움</a:t>
            </a:r>
            <a:endParaRPr lang="en-US" altLang="ko-KR" sz="1600" dirty="0"/>
          </a:p>
          <a:p>
            <a:pPr lvl="1"/>
            <a:r>
              <a:rPr lang="ko-KR" altLang="en-US" sz="1600" dirty="0"/>
              <a:t>스레드 수만큼 자원을 많이 사용함</a:t>
            </a:r>
            <a:endParaRPr lang="en-US" altLang="ko-KR" sz="1600" dirty="0"/>
          </a:p>
          <a:p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r>
              <a:rPr lang="ko-KR" altLang="en-US" sz="1600" dirty="0"/>
              <a:t>점원</a:t>
            </a:r>
            <a:r>
              <a:rPr lang="en-US" altLang="ko-KR" sz="1600" dirty="0"/>
              <a:t>: </a:t>
            </a:r>
            <a:r>
              <a:rPr lang="ko-KR" altLang="en-US" sz="1600" dirty="0"/>
              <a:t>스레드</a:t>
            </a:r>
            <a:r>
              <a:rPr lang="en-US" altLang="ko-KR" sz="1600" dirty="0"/>
              <a:t>, </a:t>
            </a:r>
            <a:r>
              <a:rPr lang="ko-KR" altLang="en-US" sz="1600" dirty="0"/>
              <a:t>주문</a:t>
            </a:r>
            <a:r>
              <a:rPr lang="en-US" altLang="ko-KR" sz="1600" dirty="0"/>
              <a:t>: </a:t>
            </a:r>
            <a:r>
              <a:rPr lang="ko-KR" altLang="en-US" sz="1600" dirty="0"/>
              <a:t>요청</a:t>
            </a:r>
            <a:r>
              <a:rPr lang="en-US" altLang="ko-KR" sz="1600" dirty="0"/>
              <a:t>, </a:t>
            </a:r>
            <a:r>
              <a:rPr lang="ko-KR" altLang="en-US" sz="1600" dirty="0"/>
              <a:t>서빙</a:t>
            </a:r>
            <a:r>
              <a:rPr lang="en-US" altLang="ko-KR" sz="1600" dirty="0"/>
              <a:t>: </a:t>
            </a:r>
            <a:r>
              <a:rPr lang="ko-KR" altLang="en-US" sz="1600" dirty="0"/>
              <a:t>응답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12369A-8CEC-4447-B432-855AE7E54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071" y="3257550"/>
            <a:ext cx="3724275" cy="3600450"/>
          </a:xfrm>
          <a:prstGeom prst="rect">
            <a:avLst/>
          </a:prstGeom>
        </p:spPr>
      </p:pic>
      <p:sp>
        <p:nvSpPr>
          <p:cNvPr id="4" name="텍스트 개체 틀 4">
            <a:extLst>
              <a:ext uri="{FF2B5EF4-FFF2-40B4-BE49-F238E27FC236}">
                <a16:creationId xmlns:a16="http://schemas.microsoft.com/office/drawing/2014/main" id="{1A1B41FF-08B2-8359-A3C2-999CB718B23B}"/>
              </a:ext>
            </a:extLst>
          </p:cNvPr>
          <p:cNvSpPr txBox="1">
            <a:spLocks/>
          </p:cNvSpPr>
          <p:nvPr/>
        </p:nvSpPr>
        <p:spPr>
          <a:xfrm>
            <a:off x="10297794" y="177420"/>
            <a:ext cx="1781430" cy="360742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3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4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5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1.2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노드의 특성</a:t>
            </a:r>
          </a:p>
        </p:txBody>
      </p:sp>
    </p:spTree>
    <p:extLst>
      <p:ext uri="{BB962C8B-B14F-4D97-AF65-F5344CB8AC3E}">
        <p14:creationId xmlns:p14="http://schemas.microsoft.com/office/powerpoint/2010/main" val="1845733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8604"/>
            <a:ext cx="11360150" cy="76358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6. 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멀티 스레드의 활용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355725"/>
            <a:ext cx="10807700" cy="4964113"/>
          </a:xfrm>
        </p:spPr>
        <p:txBody>
          <a:bodyPr/>
          <a:lstStyle/>
          <a:p>
            <a:r>
              <a:rPr lang="ko-KR" altLang="en-US" sz="1600" dirty="0"/>
              <a:t>노드 </a:t>
            </a:r>
            <a:r>
              <a:rPr lang="en-US" altLang="ko-KR" sz="1600" dirty="0"/>
              <a:t>14</a:t>
            </a:r>
            <a:r>
              <a:rPr lang="ko-KR" altLang="en-US" sz="1600" dirty="0"/>
              <a:t>버전</a:t>
            </a:r>
            <a:endParaRPr lang="en-US" altLang="ko-KR" sz="1600" dirty="0"/>
          </a:p>
          <a:p>
            <a:pPr lvl="1"/>
            <a:r>
              <a:rPr lang="ko-KR" altLang="en-US" sz="1600" dirty="0"/>
              <a:t>멀티 스레드를 사용할 수 있도록 </a:t>
            </a:r>
            <a:r>
              <a:rPr lang="en-US" altLang="ko-KR" sz="1600" dirty="0" err="1"/>
              <a:t>worker_threads</a:t>
            </a:r>
            <a:r>
              <a:rPr lang="en-US" altLang="ko-KR" sz="1600" dirty="0"/>
              <a:t> </a:t>
            </a:r>
            <a:r>
              <a:rPr lang="ko-KR" altLang="en-US" sz="1600" dirty="0"/>
              <a:t>모듈 도입</a:t>
            </a:r>
            <a:endParaRPr lang="en-US" altLang="ko-KR" sz="1600" dirty="0"/>
          </a:p>
          <a:p>
            <a:pPr lvl="1"/>
            <a:r>
              <a:rPr lang="en-US" altLang="ko-KR" sz="1600" dirty="0"/>
              <a:t>CPU</a:t>
            </a:r>
            <a:r>
              <a:rPr lang="ko-KR" altLang="en-US" sz="1600" dirty="0"/>
              <a:t>를 많이 사용하는 작업인 경우에 활용 가능</a:t>
            </a:r>
            <a:endParaRPr lang="en-US" altLang="ko-KR" sz="1600" dirty="0"/>
          </a:p>
          <a:p>
            <a:pPr lvl="1"/>
            <a:r>
              <a:rPr lang="ko-KR" altLang="en-US" sz="1600" dirty="0"/>
              <a:t>멀티 프로세싱만 가능했던 아쉬움을 </a:t>
            </a:r>
            <a:r>
              <a:rPr lang="ko-KR" altLang="en-US" sz="1600" dirty="0" err="1"/>
              <a:t>달래줌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5BCB4B-5F43-4B30-AC7C-0708CF517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2" y="3429000"/>
            <a:ext cx="7800975" cy="2371725"/>
          </a:xfrm>
          <a:prstGeom prst="rect">
            <a:avLst/>
          </a:prstGeom>
        </p:spPr>
      </p:pic>
      <p:sp>
        <p:nvSpPr>
          <p:cNvPr id="4" name="텍스트 개체 틀 4">
            <a:extLst>
              <a:ext uri="{FF2B5EF4-FFF2-40B4-BE49-F238E27FC236}">
                <a16:creationId xmlns:a16="http://schemas.microsoft.com/office/drawing/2014/main" id="{D9DA61DF-4F9E-67D3-2D0C-3944D821F385}"/>
              </a:ext>
            </a:extLst>
          </p:cNvPr>
          <p:cNvSpPr txBox="1">
            <a:spLocks/>
          </p:cNvSpPr>
          <p:nvPr/>
        </p:nvSpPr>
        <p:spPr>
          <a:xfrm>
            <a:off x="10297794" y="177420"/>
            <a:ext cx="1781430" cy="360742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3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4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5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1.2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노드의 특성</a:t>
            </a:r>
          </a:p>
        </p:txBody>
      </p:sp>
    </p:spTree>
    <p:extLst>
      <p:ext uri="{BB962C8B-B14F-4D97-AF65-F5344CB8AC3E}">
        <p14:creationId xmlns:p14="http://schemas.microsoft.com/office/powerpoint/2010/main" val="786012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56368"/>
            <a:ext cx="11360150" cy="76358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err="1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서버로서의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 노드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355725"/>
            <a:ext cx="10807700" cy="4964113"/>
          </a:xfrm>
        </p:spPr>
        <p:txBody>
          <a:bodyPr/>
          <a:lstStyle/>
          <a:p>
            <a:r>
              <a:rPr lang="ko-KR" altLang="en-US" sz="1600" dirty="0"/>
              <a:t>서버</a:t>
            </a:r>
            <a:r>
              <a:rPr lang="en-US" altLang="ko-KR" sz="1600" dirty="0"/>
              <a:t>: </a:t>
            </a:r>
            <a:r>
              <a:rPr lang="ko-KR" altLang="en-US" sz="1600" dirty="0"/>
              <a:t>네트워크를 통해 클라이언트에 정보나 서비스를 제공하는 컴퓨터 또는 프로그램</a:t>
            </a:r>
            <a:endParaRPr lang="en-US" altLang="ko-KR" sz="1600" dirty="0"/>
          </a:p>
          <a:p>
            <a:r>
              <a:rPr lang="ko-KR" altLang="en-US" sz="1600" dirty="0"/>
              <a:t>클라이언트</a:t>
            </a:r>
            <a:r>
              <a:rPr lang="en-US" altLang="ko-KR" sz="1600" dirty="0"/>
              <a:t>: </a:t>
            </a:r>
            <a:r>
              <a:rPr lang="ko-KR" altLang="en-US" sz="1600" dirty="0"/>
              <a:t>서버에 요청을 보내는 주체</a:t>
            </a:r>
            <a:r>
              <a:rPr lang="en-US" altLang="ko-KR" sz="1600" dirty="0"/>
              <a:t>(</a:t>
            </a:r>
            <a:r>
              <a:rPr lang="ko-KR" altLang="en-US" sz="1600" dirty="0"/>
              <a:t>브라우저</a:t>
            </a:r>
            <a:r>
              <a:rPr lang="en-US" altLang="ko-KR" sz="1600" dirty="0"/>
              <a:t>, </a:t>
            </a:r>
            <a:r>
              <a:rPr lang="ko-KR" altLang="en-US" sz="1600" dirty="0"/>
              <a:t>데스크탑 프로그램</a:t>
            </a:r>
            <a:r>
              <a:rPr lang="en-US" altLang="ko-KR" sz="1600" dirty="0"/>
              <a:t>, </a:t>
            </a:r>
            <a:r>
              <a:rPr lang="ko-KR" altLang="en-US" sz="1600" dirty="0"/>
              <a:t>모바일 앱</a:t>
            </a:r>
            <a:r>
              <a:rPr lang="en-US" altLang="ko-KR" sz="1600" dirty="0"/>
              <a:t>, </a:t>
            </a:r>
            <a:r>
              <a:rPr lang="ko-KR" altLang="en-US" sz="1600" dirty="0"/>
              <a:t>다른 서버에 요청을 보내는 서버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 </a:t>
            </a:r>
            <a:r>
              <a:rPr lang="ko-KR" altLang="en-US" sz="1600" dirty="0"/>
              <a:t>예시</a:t>
            </a:r>
            <a:endParaRPr lang="en-US" altLang="ko-KR" sz="1600" dirty="0"/>
          </a:p>
          <a:p>
            <a:pPr lvl="1"/>
            <a:r>
              <a:rPr lang="ko-KR" altLang="en-US" sz="1600" dirty="0"/>
              <a:t>브라우저</a:t>
            </a:r>
            <a:r>
              <a:rPr lang="en-US" altLang="ko-KR" sz="1600" dirty="0"/>
              <a:t>(</a:t>
            </a:r>
            <a:r>
              <a:rPr lang="ko-KR" altLang="en-US" sz="1600" dirty="0"/>
              <a:t>클라이언트</a:t>
            </a:r>
            <a:r>
              <a:rPr lang="en-US" altLang="ko-KR" sz="1600" dirty="0"/>
              <a:t>, </a:t>
            </a:r>
            <a:r>
              <a:rPr lang="ko-KR" altLang="en-US" sz="1600" dirty="0"/>
              <a:t>요청</a:t>
            </a:r>
            <a:r>
              <a:rPr lang="en-US" altLang="ko-KR" sz="1600" dirty="0"/>
              <a:t>)</a:t>
            </a:r>
            <a:r>
              <a:rPr lang="ko-KR" altLang="en-US" sz="1600" dirty="0"/>
              <a:t>가 길벗 웹사이트</a:t>
            </a:r>
            <a:r>
              <a:rPr lang="en-US" altLang="ko-KR" sz="1600" dirty="0"/>
              <a:t>(</a:t>
            </a:r>
            <a:r>
              <a:rPr lang="ko-KR" altLang="en-US" sz="1600" dirty="0"/>
              <a:t>서버</a:t>
            </a:r>
            <a:r>
              <a:rPr lang="en-US" altLang="ko-KR" sz="1600" dirty="0"/>
              <a:t>, </a:t>
            </a:r>
            <a:r>
              <a:rPr lang="ko-KR" altLang="en-US" sz="1600" dirty="0"/>
              <a:t>응답</a:t>
            </a:r>
            <a:r>
              <a:rPr lang="en-US" altLang="ko-KR" sz="1600" dirty="0"/>
              <a:t>)</a:t>
            </a:r>
            <a:r>
              <a:rPr lang="ko-KR" altLang="en-US" sz="1600" dirty="0"/>
              <a:t>에 접속</a:t>
            </a:r>
            <a:endParaRPr lang="en-US" altLang="ko-KR" sz="1600" dirty="0"/>
          </a:p>
          <a:p>
            <a:pPr lvl="1"/>
            <a:r>
              <a:rPr lang="ko-KR" altLang="en-US" sz="1600" dirty="0"/>
              <a:t>핸드폰</a:t>
            </a:r>
            <a:r>
              <a:rPr lang="en-US" altLang="ko-KR" sz="1600" dirty="0"/>
              <a:t>(</a:t>
            </a:r>
            <a:r>
              <a:rPr lang="ko-KR" altLang="en-US" sz="1600" dirty="0"/>
              <a:t>클라이언트</a:t>
            </a:r>
            <a:r>
              <a:rPr lang="en-US" altLang="ko-KR" sz="1600" dirty="0"/>
              <a:t>)</a:t>
            </a:r>
            <a:r>
              <a:rPr lang="ko-KR" altLang="en-US" sz="1600" dirty="0"/>
              <a:t>을 통해 앱스토어</a:t>
            </a:r>
            <a:r>
              <a:rPr lang="en-US" altLang="ko-KR" sz="1600" dirty="0"/>
              <a:t>(</a:t>
            </a:r>
            <a:r>
              <a:rPr lang="ko-KR" altLang="en-US" sz="1600" dirty="0"/>
              <a:t>서버</a:t>
            </a:r>
            <a:r>
              <a:rPr lang="en-US" altLang="ko-KR" sz="1600" dirty="0"/>
              <a:t>)</a:t>
            </a:r>
            <a:r>
              <a:rPr lang="ko-KR" altLang="en-US" sz="1600" dirty="0"/>
              <a:t>에서 앱 다운로드</a:t>
            </a:r>
            <a:endParaRPr lang="en-US" altLang="ko-KR" sz="1600" dirty="0"/>
          </a:p>
          <a:p>
            <a:r>
              <a:rPr lang="ko-KR" altLang="en-US" sz="1600" dirty="0"/>
              <a:t>노드 </a:t>
            </a:r>
            <a:r>
              <a:rPr lang="en-US" altLang="ko-KR" sz="1600" dirty="0"/>
              <a:t>!= </a:t>
            </a:r>
            <a:r>
              <a:rPr lang="ko-KR" altLang="en-US" sz="1600" dirty="0"/>
              <a:t>서버</a:t>
            </a:r>
            <a:endParaRPr lang="en-US" altLang="ko-KR" sz="1600" dirty="0"/>
          </a:p>
          <a:p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But, 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노드는 서버를 구성할 수 있게 하는 모듈</a:t>
            </a:r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(4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장에서 설명</a:t>
            </a:r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)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을 제공</a:t>
            </a: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10233786" y="177420"/>
            <a:ext cx="1689990" cy="360742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1.3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노드의 역할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2CF57A-E221-47EF-A11B-A878A68770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1467" y="4571020"/>
            <a:ext cx="5155090" cy="208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804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56368"/>
            <a:ext cx="11360150" cy="76358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2. </a:t>
            </a:r>
            <a:r>
              <a:rPr lang="ko-KR" altLang="en-US" dirty="0" err="1">
                <a:solidFill>
                  <a:schemeClr val="bg1"/>
                </a:solidFill>
                <a:latin typeface="+mj-ea"/>
                <a:ea typeface="+mj-ea"/>
              </a:rPr>
              <a:t>서버로서의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 노드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355725"/>
            <a:ext cx="10807700" cy="4964113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 노드 서버의 장단점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CPU </a:t>
            </a:r>
            <a:r>
              <a:rPr lang="ko-KR" altLang="en-US" sz="1600" dirty="0"/>
              <a:t>작업을 위해 </a:t>
            </a:r>
            <a:r>
              <a:rPr lang="en-US" altLang="ko-KR" sz="1600" dirty="0"/>
              <a:t>AWS Lambda</a:t>
            </a:r>
            <a:r>
              <a:rPr lang="ko-KR" altLang="en-US" sz="1600" dirty="0"/>
              <a:t>나 </a:t>
            </a:r>
            <a:r>
              <a:rPr lang="en-US" altLang="ko-KR" sz="1600" dirty="0"/>
              <a:t>Google Cloud Functions</a:t>
            </a:r>
            <a:r>
              <a:rPr lang="ko-KR" altLang="en-US" sz="1600" dirty="0"/>
              <a:t>같은 별도 서비스 사용</a:t>
            </a:r>
            <a:endParaRPr lang="en-US" altLang="ko-KR" sz="1600" dirty="0"/>
          </a:p>
          <a:p>
            <a:r>
              <a:rPr lang="ko-KR" altLang="en-US" sz="1600" dirty="0" err="1"/>
              <a:t>페이팔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넷플릭스</a:t>
            </a:r>
            <a:r>
              <a:rPr lang="en-US" altLang="ko-KR" sz="1600" dirty="0"/>
              <a:t>, </a:t>
            </a:r>
            <a:r>
              <a:rPr lang="ko-KR" altLang="en-US" sz="1600" dirty="0"/>
              <a:t>나사</a:t>
            </a:r>
            <a:r>
              <a:rPr lang="en-US" altLang="ko-KR" sz="1600" dirty="0"/>
              <a:t>, </a:t>
            </a:r>
            <a:r>
              <a:rPr lang="ko-KR" altLang="en-US" sz="1600" dirty="0"/>
              <a:t>월마트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링크드인</a:t>
            </a:r>
            <a:r>
              <a:rPr lang="en-US" altLang="ko-KR" sz="1600" dirty="0"/>
              <a:t>, </a:t>
            </a:r>
            <a:r>
              <a:rPr lang="ko-KR" altLang="en-US" sz="1600" dirty="0"/>
              <a:t>우버 등에서 메인 또는 서브 서버로 사용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7A6E5D-84FB-4F3D-95D3-623A6B34D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828" y="1145749"/>
            <a:ext cx="7195440" cy="3146260"/>
          </a:xfrm>
          <a:prstGeom prst="rect">
            <a:avLst/>
          </a:prstGeom>
        </p:spPr>
      </p:pic>
      <p:sp>
        <p:nvSpPr>
          <p:cNvPr id="4" name="텍스트 개체 틀 4">
            <a:extLst>
              <a:ext uri="{FF2B5EF4-FFF2-40B4-BE49-F238E27FC236}">
                <a16:creationId xmlns:a16="http://schemas.microsoft.com/office/drawing/2014/main" id="{AFB2F606-0869-A88B-713A-93CA98C87BC8}"/>
              </a:ext>
            </a:extLst>
          </p:cNvPr>
          <p:cNvSpPr txBox="1">
            <a:spLocks/>
          </p:cNvSpPr>
          <p:nvPr/>
        </p:nvSpPr>
        <p:spPr>
          <a:xfrm>
            <a:off x="10233786" y="177420"/>
            <a:ext cx="1689990" cy="360742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3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4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5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1.3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노드의 역할</a:t>
            </a:r>
          </a:p>
        </p:txBody>
      </p:sp>
    </p:spTree>
    <p:extLst>
      <p:ext uri="{BB962C8B-B14F-4D97-AF65-F5344CB8AC3E}">
        <p14:creationId xmlns:p14="http://schemas.microsoft.com/office/powerpoint/2010/main" val="3111103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64626"/>
            <a:ext cx="11360150" cy="76358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3.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서버 외의 노드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099693"/>
            <a:ext cx="10807700" cy="4964113"/>
          </a:xfrm>
        </p:spPr>
        <p:txBody>
          <a:bodyPr/>
          <a:lstStyle/>
          <a:p>
            <a:r>
              <a:rPr lang="ko-KR" altLang="en-US" sz="1600" dirty="0"/>
              <a:t>자바스크립트 런타임이기 때문에 용도가 서버에만 한정되지 않음</a:t>
            </a:r>
            <a:endParaRPr lang="en-US" altLang="ko-KR" sz="1600" dirty="0"/>
          </a:p>
          <a:p>
            <a:r>
              <a:rPr lang="ko-KR" altLang="en-US" sz="1600" dirty="0"/>
              <a:t>웹</a:t>
            </a:r>
            <a:r>
              <a:rPr lang="en-US" altLang="ko-KR" sz="1600" dirty="0"/>
              <a:t>, </a:t>
            </a:r>
            <a:r>
              <a:rPr lang="ko-KR" altLang="en-US" sz="1600" dirty="0"/>
              <a:t>모바일</a:t>
            </a:r>
            <a:r>
              <a:rPr lang="en-US" altLang="ko-KR" sz="1600" dirty="0"/>
              <a:t>, </a:t>
            </a:r>
            <a:r>
              <a:rPr lang="ko-KR" altLang="en-US" sz="1600" dirty="0"/>
              <a:t>데스크탑 애플리케이션에도 사용</a:t>
            </a:r>
            <a:endParaRPr lang="en-US" altLang="ko-KR" sz="1600" dirty="0"/>
          </a:p>
          <a:p>
            <a:pPr lvl="1"/>
            <a:r>
              <a:rPr lang="ko-KR" altLang="en-US" sz="1600" dirty="0"/>
              <a:t>웹 프레임워크</a:t>
            </a:r>
            <a:r>
              <a:rPr lang="en-US" altLang="ko-KR" sz="1600" dirty="0"/>
              <a:t>: Angular,</a:t>
            </a:r>
            <a:r>
              <a:rPr lang="ko-KR" altLang="en-US" sz="1600" dirty="0"/>
              <a:t> </a:t>
            </a:r>
            <a:r>
              <a:rPr lang="en-US" altLang="ko-KR" sz="1600" dirty="0"/>
              <a:t>React,</a:t>
            </a:r>
            <a:r>
              <a:rPr lang="ko-KR" altLang="en-US" sz="1600" dirty="0"/>
              <a:t> </a:t>
            </a:r>
            <a:r>
              <a:rPr lang="en-US" altLang="ko-KR" sz="1600" dirty="0"/>
              <a:t>Vue,</a:t>
            </a:r>
            <a:r>
              <a:rPr lang="ko-KR" altLang="en-US" sz="1600" dirty="0"/>
              <a:t> </a:t>
            </a:r>
            <a:r>
              <a:rPr lang="en-US" altLang="ko-KR" sz="1600" dirty="0"/>
              <a:t>Meteor</a:t>
            </a:r>
            <a:r>
              <a:rPr lang="ko-KR" altLang="en-US" sz="1600" dirty="0"/>
              <a:t> 등</a:t>
            </a:r>
            <a:endParaRPr lang="en-US" altLang="ko-KR" sz="1600" dirty="0"/>
          </a:p>
          <a:p>
            <a:pPr lvl="1"/>
            <a:r>
              <a:rPr lang="ko-KR" altLang="en-US" sz="1600" dirty="0"/>
              <a:t>모바일 앱 프레임워크</a:t>
            </a:r>
            <a:r>
              <a:rPr lang="en-US" altLang="ko-KR" sz="1600" dirty="0"/>
              <a:t>: React Native</a:t>
            </a:r>
          </a:p>
          <a:p>
            <a:pPr lvl="1"/>
            <a:r>
              <a:rPr lang="ko-KR" altLang="en-US" sz="1600" dirty="0"/>
              <a:t>데스크탑 개발 도구</a:t>
            </a:r>
            <a:r>
              <a:rPr lang="en-US" altLang="ko-KR" sz="1600" dirty="0"/>
              <a:t>: Electron(Atom, Slack, </a:t>
            </a:r>
            <a:r>
              <a:rPr lang="en-US" altLang="ko-KR" sz="1600" dirty="0" err="1"/>
              <a:t>VSCode</a:t>
            </a:r>
            <a:r>
              <a:rPr lang="en-US" altLang="ko-KR" sz="1600" dirty="0"/>
              <a:t>, Discord </a:t>
            </a:r>
            <a:r>
              <a:rPr lang="ko-KR" altLang="en-US" sz="1600" dirty="0"/>
              <a:t>등 제작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위 프레임워크가 노드 기반으로 동작함</a:t>
            </a:r>
            <a:endParaRPr lang="en-US" altLang="ko-KR" sz="1600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2022474" y="87314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1.3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노드의 할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1D15450-F6BB-4F7A-A91A-9185F4A545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2058" y="3658037"/>
            <a:ext cx="5551319" cy="3035337"/>
          </a:xfrm>
          <a:prstGeom prst="rect">
            <a:avLst/>
          </a:prstGeom>
        </p:spPr>
      </p:pic>
      <p:sp>
        <p:nvSpPr>
          <p:cNvPr id="4" name="텍스트 개체 틀 4">
            <a:extLst>
              <a:ext uri="{FF2B5EF4-FFF2-40B4-BE49-F238E27FC236}">
                <a16:creationId xmlns:a16="http://schemas.microsoft.com/office/drawing/2014/main" id="{8261CA45-DA8E-D8A5-97D8-9AE94DB2E549}"/>
              </a:ext>
            </a:extLst>
          </p:cNvPr>
          <p:cNvSpPr txBox="1">
            <a:spLocks/>
          </p:cNvSpPr>
          <p:nvPr/>
        </p:nvSpPr>
        <p:spPr>
          <a:xfrm>
            <a:off x="10233786" y="177420"/>
            <a:ext cx="1689990" cy="360742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1.3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노드의 역할</a:t>
            </a:r>
          </a:p>
        </p:txBody>
      </p:sp>
    </p:spTree>
    <p:extLst>
      <p:ext uri="{BB962C8B-B14F-4D97-AF65-F5344CB8AC3E}">
        <p14:creationId xmlns:p14="http://schemas.microsoft.com/office/powerpoint/2010/main" val="1606730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52401"/>
            <a:ext cx="11360150" cy="76358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노드 설치하기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355725"/>
            <a:ext cx="10807700" cy="4964113"/>
          </a:xfrm>
        </p:spPr>
        <p:txBody>
          <a:bodyPr/>
          <a:lstStyle/>
          <a:p>
            <a:r>
              <a:rPr lang="ko-KR" altLang="en-US" sz="1600" dirty="0"/>
              <a:t>윈도</a:t>
            </a:r>
            <a:r>
              <a:rPr lang="en-US" altLang="ko-KR" sz="1600" dirty="0"/>
              <a:t>(11 </a:t>
            </a:r>
            <a:r>
              <a:rPr lang="ko-KR" altLang="en-US" sz="1600" dirty="0"/>
              <a:t>기준</a:t>
            </a:r>
            <a:r>
              <a:rPr lang="en-US" altLang="ko-KR" sz="1600" dirty="0"/>
              <a:t>), </a:t>
            </a:r>
            <a:r>
              <a:rPr lang="ko-KR" altLang="en-US" sz="1600" dirty="0"/>
              <a:t>맥</a:t>
            </a:r>
            <a:r>
              <a:rPr lang="en-US" altLang="ko-KR" sz="1600" dirty="0"/>
              <a:t>(</a:t>
            </a:r>
            <a:r>
              <a:rPr lang="ko-KR" altLang="en-US" sz="1600" dirty="0" err="1"/>
              <a:t>벤투라</a:t>
            </a:r>
            <a:r>
              <a:rPr lang="ko-KR" altLang="en-US" sz="1600" dirty="0"/>
              <a:t> 기준</a:t>
            </a:r>
            <a:r>
              <a:rPr lang="en-US" altLang="ko-KR" sz="1600" dirty="0"/>
              <a:t>)</a:t>
            </a:r>
          </a:p>
          <a:p>
            <a:pPr lvl="1"/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  <a:hlinkClick r:id="rId2"/>
              </a:rPr>
              <a:t>https://nodejs.org</a:t>
            </a:r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접속</a:t>
            </a: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sz="1600" dirty="0"/>
              <a:t>LTS </a:t>
            </a:r>
            <a:r>
              <a:rPr lang="ko-KR" altLang="en-US" sz="1600" dirty="0"/>
              <a:t>버전인 </a:t>
            </a:r>
            <a:r>
              <a:rPr lang="en-US" altLang="ko-KR" sz="1600" dirty="0"/>
              <a:t>18</a:t>
            </a:r>
            <a:r>
              <a:rPr lang="ko-KR" altLang="en-US" sz="1600" dirty="0"/>
              <a:t>버전 설치</a:t>
            </a:r>
            <a:endParaRPr lang="en-US" altLang="ko-KR" sz="1600" dirty="0"/>
          </a:p>
          <a:p>
            <a:pPr lvl="1"/>
            <a:r>
              <a:rPr lang="en-US" altLang="ko-KR" sz="1600" dirty="0"/>
              <a:t>LTS</a:t>
            </a:r>
            <a:r>
              <a:rPr lang="ko-KR" altLang="en-US" sz="1600" dirty="0"/>
              <a:t>는 안정된 버전</a:t>
            </a:r>
            <a:r>
              <a:rPr lang="en-US" altLang="ko-KR" sz="1600" dirty="0"/>
              <a:t>, Current</a:t>
            </a:r>
            <a:r>
              <a:rPr lang="ko-KR" altLang="en-US" sz="1600" dirty="0"/>
              <a:t>는 최신 버전</a:t>
            </a:r>
            <a:r>
              <a:rPr lang="en-US" altLang="ko-KR" sz="1600" dirty="0"/>
              <a:t>(</a:t>
            </a:r>
            <a:r>
              <a:rPr lang="ko-KR" altLang="en-US" sz="1600" dirty="0"/>
              <a:t>실험적</a:t>
            </a:r>
            <a:r>
              <a:rPr lang="en-US" altLang="ko-KR" sz="1600" dirty="0"/>
              <a:t>)</a:t>
            </a: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ko-KR" altLang="en-US" sz="16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501CF3-46C6-C7CC-24B2-E5B8E1C1C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515" y="3554275"/>
            <a:ext cx="6162675" cy="2305050"/>
          </a:xfrm>
          <a:prstGeom prst="rect">
            <a:avLst/>
          </a:prstGeom>
        </p:spPr>
      </p:pic>
      <p:sp>
        <p:nvSpPr>
          <p:cNvPr id="6" name="텍스트 개체 틀 4">
            <a:extLst>
              <a:ext uri="{FF2B5EF4-FFF2-40B4-BE49-F238E27FC236}">
                <a16:creationId xmlns:a16="http://schemas.microsoft.com/office/drawing/2014/main" id="{531FAFA2-185B-B13A-E3A5-7861D41D9160}"/>
              </a:ext>
            </a:extLst>
          </p:cNvPr>
          <p:cNvSpPr txBox="1">
            <a:spLocks/>
          </p:cNvSpPr>
          <p:nvPr/>
        </p:nvSpPr>
        <p:spPr>
          <a:xfrm>
            <a:off x="9619805" y="159132"/>
            <a:ext cx="2375790" cy="350619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4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5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6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4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4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1.4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개발 환경 설정하기</a:t>
            </a:r>
          </a:p>
        </p:txBody>
      </p:sp>
    </p:spTree>
    <p:extLst>
      <p:ext uri="{BB962C8B-B14F-4D97-AF65-F5344CB8AC3E}">
        <p14:creationId xmlns:p14="http://schemas.microsoft.com/office/powerpoint/2010/main" val="4229196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27957"/>
            <a:ext cx="11360150" cy="76358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노드 설치하기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355725"/>
            <a:ext cx="10807700" cy="4964113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계속 </a:t>
            </a:r>
            <a:r>
              <a:rPr lang="en-US" altLang="ko-KR" sz="1600" dirty="0"/>
              <a:t>Next </a:t>
            </a:r>
            <a:r>
              <a:rPr lang="ko-KR" altLang="en-US" sz="1600" dirty="0"/>
              <a:t>버튼을 눌러 설치</a:t>
            </a:r>
            <a:endParaRPr lang="en-US" altLang="ko-KR" sz="1600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9619805" y="159132"/>
            <a:ext cx="2375790" cy="350619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1.4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개발 환경 설정하기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0DE0AEF-0563-4D4A-A772-54E8393F84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1121" y="2073864"/>
            <a:ext cx="4882970" cy="411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794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56368"/>
            <a:ext cx="11360150" cy="76358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노드 설치하기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136269"/>
            <a:ext cx="10807700" cy="4964113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필요 도구 반드시 설치할 것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0223E2-E90E-4E49-B5A8-AF573BB8D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713" y="1944472"/>
            <a:ext cx="5268724" cy="4480093"/>
          </a:xfrm>
          <a:prstGeom prst="rect">
            <a:avLst/>
          </a:prstGeom>
        </p:spPr>
      </p:pic>
      <p:sp>
        <p:nvSpPr>
          <p:cNvPr id="4" name="텍스트 개체 틀 4">
            <a:extLst>
              <a:ext uri="{FF2B5EF4-FFF2-40B4-BE49-F238E27FC236}">
                <a16:creationId xmlns:a16="http://schemas.microsoft.com/office/drawing/2014/main" id="{B9D24DB3-C0E0-AF16-865A-55A765A3D337}"/>
              </a:ext>
            </a:extLst>
          </p:cNvPr>
          <p:cNvSpPr txBox="1">
            <a:spLocks/>
          </p:cNvSpPr>
          <p:nvPr/>
        </p:nvSpPr>
        <p:spPr>
          <a:xfrm>
            <a:off x="9619805" y="159132"/>
            <a:ext cx="2375790" cy="350619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3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4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5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1.4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개발 환경 설정하기</a:t>
            </a:r>
          </a:p>
        </p:txBody>
      </p:sp>
    </p:spTree>
    <p:extLst>
      <p:ext uri="{BB962C8B-B14F-4D97-AF65-F5344CB8AC3E}">
        <p14:creationId xmlns:p14="http://schemas.microsoft.com/office/powerpoint/2010/main" val="710335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-64008" y="127957"/>
            <a:ext cx="11360150" cy="76358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노드 설치하기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355725"/>
            <a:ext cx="10807700" cy="4964113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 </a:t>
            </a:r>
            <a:r>
              <a:rPr lang="ko-KR" altLang="en-US" sz="1600" dirty="0"/>
              <a:t>리눅스</a:t>
            </a:r>
            <a:r>
              <a:rPr lang="en-US" altLang="ko-KR" sz="1600" dirty="0"/>
              <a:t>(</a:t>
            </a:r>
            <a:r>
              <a:rPr lang="ko-KR" altLang="en-US" sz="1600" dirty="0"/>
              <a:t>우분투 </a:t>
            </a:r>
            <a:r>
              <a:rPr lang="en-US" altLang="ko-KR" sz="1600" dirty="0"/>
              <a:t>20 LTS </a:t>
            </a:r>
            <a:r>
              <a:rPr lang="ko-KR" altLang="en-US" sz="1600" dirty="0"/>
              <a:t>기준</a:t>
            </a:r>
            <a:r>
              <a:rPr lang="en-US" altLang="ko-KR" sz="1600" dirty="0"/>
              <a:t>)</a:t>
            </a:r>
          </a:p>
          <a:p>
            <a:pPr lvl="1"/>
            <a:r>
              <a:rPr lang="ko-KR" altLang="en-US" sz="1600" dirty="0"/>
              <a:t>터미널에 아래 코드 입력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AD80ED-082B-B9C1-5F45-5188D0D68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335" y="2850949"/>
            <a:ext cx="6500864" cy="2143654"/>
          </a:xfrm>
          <a:prstGeom prst="rect">
            <a:avLst/>
          </a:prstGeom>
        </p:spPr>
      </p:pic>
      <p:sp>
        <p:nvSpPr>
          <p:cNvPr id="4" name="텍스트 개체 틀 4">
            <a:extLst>
              <a:ext uri="{FF2B5EF4-FFF2-40B4-BE49-F238E27FC236}">
                <a16:creationId xmlns:a16="http://schemas.microsoft.com/office/drawing/2014/main" id="{8780194B-8201-04C8-4D87-F7B4848668E1}"/>
              </a:ext>
            </a:extLst>
          </p:cNvPr>
          <p:cNvSpPr txBox="1">
            <a:spLocks/>
          </p:cNvSpPr>
          <p:nvPr/>
        </p:nvSpPr>
        <p:spPr>
          <a:xfrm>
            <a:off x="9619805" y="159132"/>
            <a:ext cx="2375790" cy="350619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3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4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5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1.4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개발 환경 설정하기</a:t>
            </a:r>
          </a:p>
        </p:txBody>
      </p:sp>
    </p:spTree>
    <p:extLst>
      <p:ext uri="{BB962C8B-B14F-4D97-AF65-F5344CB8AC3E}">
        <p14:creationId xmlns:p14="http://schemas.microsoft.com/office/powerpoint/2010/main" val="1891771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C5FC1985-DC95-776B-8191-C4E28A0EBE51}"/>
              </a:ext>
            </a:extLst>
          </p:cNvPr>
          <p:cNvGrpSpPr/>
          <p:nvPr/>
        </p:nvGrpSpPr>
        <p:grpSpPr>
          <a:xfrm>
            <a:off x="2308161" y="2149420"/>
            <a:ext cx="4686299" cy="485775"/>
            <a:chOff x="2282994" y="2753427"/>
            <a:chExt cx="4686299" cy="48577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4B29C1F-13C4-90AC-CC5A-1774C21F4108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01-1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D52977A-B466-A842-B07A-04FB88664B47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b="1" dirty="0">
                  <a:latin typeface="KoPub돋움체_Pro Bold" panose="02020603020101020101" pitchFamily="18" charset="-127"/>
                  <a:ea typeface="KoPub돋움체_Pro Bold" panose="02020603020101020101" pitchFamily="18" charset="-127"/>
                </a:rPr>
                <a:t>노드의 정의</a:t>
              </a:r>
              <a:endParaRPr lang="ko-KR" altLang="en-US" b="1" dirty="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1D9658BA-0290-3F54-4101-9B15CD6BABFF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4C6515EB-29DB-D857-0AB3-D04BAC188F83}"/>
              </a:ext>
            </a:extLst>
          </p:cNvPr>
          <p:cNvGrpSpPr/>
          <p:nvPr/>
        </p:nvGrpSpPr>
        <p:grpSpPr>
          <a:xfrm>
            <a:off x="2308161" y="3143242"/>
            <a:ext cx="4686299" cy="485775"/>
            <a:chOff x="2282994" y="2753427"/>
            <a:chExt cx="4686299" cy="48577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FC7DB6D-72E3-15F4-FDB8-35D00EAE473A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01-2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875DC2-85FC-3AFA-A923-276D738EE06A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b="1" dirty="0">
                  <a:latin typeface="KoPub돋움체_Pro Bold" panose="02020603020101020101" pitchFamily="18" charset="-127"/>
                  <a:ea typeface="KoPub돋움체_Pro Bold" panose="02020603020101020101" pitchFamily="18" charset="-127"/>
                </a:rPr>
                <a:t>노드의 특성</a:t>
              </a:r>
              <a:endParaRPr lang="ko-KR" altLang="en-US" b="1" dirty="0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16B74F64-AF7A-CC48-B32A-0A5E6A0759EC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490B408A-A147-A1AD-C148-40349AEF29FF}"/>
              </a:ext>
            </a:extLst>
          </p:cNvPr>
          <p:cNvGrpSpPr/>
          <p:nvPr/>
        </p:nvGrpSpPr>
        <p:grpSpPr>
          <a:xfrm>
            <a:off x="2308161" y="4194057"/>
            <a:ext cx="4686299" cy="485775"/>
            <a:chOff x="2282994" y="2753427"/>
            <a:chExt cx="4686299" cy="48577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DE7B67E-A85C-1756-E799-1AEFF6BF8856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01-3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2D28E06-87DE-5C77-F76C-4B62BF99785B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b="1" dirty="0">
                  <a:latin typeface="KoPub돋움체_Pro Bold" panose="02020603020101020101" pitchFamily="18" charset="-127"/>
                  <a:ea typeface="KoPub돋움체_Pro Bold" panose="02020603020101020101" pitchFamily="18" charset="-127"/>
                </a:rPr>
                <a:t>노드의 역할</a:t>
              </a:r>
              <a:endParaRPr lang="ko-KR" altLang="en-US" b="1" dirty="0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C80D753A-89E2-2F87-7959-D2410A1F2D9E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9947C95-0944-A0B5-76DC-CD1F9D51B4CD}"/>
              </a:ext>
            </a:extLst>
          </p:cNvPr>
          <p:cNvGrpSpPr/>
          <p:nvPr/>
        </p:nvGrpSpPr>
        <p:grpSpPr>
          <a:xfrm>
            <a:off x="2308161" y="5187879"/>
            <a:ext cx="4686299" cy="485775"/>
            <a:chOff x="2282994" y="2753427"/>
            <a:chExt cx="4686299" cy="485775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9EA50B6-F4A3-27A1-4876-DE44D155D46F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01-4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FBAA9D-4194-BBAF-2084-8F0CFC21C184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b="1" dirty="0">
                  <a:latin typeface="KoPub돋움체_Pro Bold" panose="02020603020101020101" pitchFamily="18" charset="-127"/>
                  <a:ea typeface="KoPub돋움체_Pro Bold" panose="02020603020101020101" pitchFamily="18" charset="-127"/>
                </a:rPr>
                <a:t>개발 환경 설정하기</a:t>
              </a:r>
              <a:endParaRPr lang="ko-KR" altLang="en-US" b="1" dirty="0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0F0828B1-286D-3C59-F133-D0E2736DD729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7144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27957"/>
            <a:ext cx="11360150" cy="76358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노드 설치하기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355725"/>
            <a:ext cx="10807700" cy="4964113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 </a:t>
            </a:r>
            <a:r>
              <a:rPr lang="ko-KR" altLang="en-US" sz="1600" dirty="0"/>
              <a:t>설치 완료 후</a:t>
            </a:r>
            <a:r>
              <a:rPr lang="en-US" altLang="ko-KR" sz="1600" dirty="0"/>
              <a:t> </a:t>
            </a:r>
            <a:r>
              <a:rPr lang="ko-KR" altLang="en-US" sz="1600" dirty="0"/>
              <a:t>윈도</a:t>
            </a:r>
            <a:r>
              <a:rPr lang="en-US" altLang="ko-KR" sz="1600" dirty="0"/>
              <a:t>, </a:t>
            </a:r>
            <a:r>
              <a:rPr lang="ko-KR" altLang="en-US" sz="1600" dirty="0"/>
              <a:t>맥</a:t>
            </a:r>
            <a:r>
              <a:rPr lang="en-US" altLang="ko-KR" sz="1600" dirty="0"/>
              <a:t>, </a:t>
            </a:r>
            <a:r>
              <a:rPr lang="ko-KR" altLang="en-US" sz="1600" dirty="0"/>
              <a:t>리눅스 모두 명령 프롬프트나 터미널 실행 후 다음 명령어 입력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 버전은 다를 수 있지만 버전이 뜨면 설치 성공</a:t>
            </a:r>
            <a:endParaRPr lang="en-US" altLang="ko-KR" sz="1600" dirty="0"/>
          </a:p>
          <a:p>
            <a:pPr lvl="1"/>
            <a:r>
              <a:rPr lang="en-US" altLang="ko-KR" sz="1600" dirty="0" err="1"/>
              <a:t>npm</a:t>
            </a:r>
            <a:r>
              <a:rPr lang="en-US" altLang="ko-KR" sz="1600" dirty="0"/>
              <a:t> </a:t>
            </a:r>
            <a:r>
              <a:rPr lang="ko-KR" altLang="en-US" sz="1600" dirty="0"/>
              <a:t>버전을 업데이트 하려면 다음 명령어 입력</a:t>
            </a:r>
            <a:endParaRPr lang="en-US" altLang="ko-KR" sz="1600" dirty="0"/>
          </a:p>
          <a:p>
            <a:pPr lvl="1"/>
            <a:r>
              <a:rPr lang="ko-KR" altLang="en-US" sz="1600" dirty="0"/>
              <a:t>맥과 리눅스는 명령어 앞에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</a:t>
            </a:r>
            <a:r>
              <a:rPr lang="ko-KR" altLang="en-US" sz="1600" dirty="0"/>
              <a:t>필요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3BB661D-B881-4B27-AA41-884B709A9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386" y="5426044"/>
            <a:ext cx="2724150" cy="10668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9130D9B-D32B-F8A4-FBD6-ADD49E945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613" y="1909056"/>
            <a:ext cx="3106923" cy="1770489"/>
          </a:xfrm>
          <a:prstGeom prst="rect">
            <a:avLst/>
          </a:prstGeom>
        </p:spPr>
      </p:pic>
      <p:sp>
        <p:nvSpPr>
          <p:cNvPr id="4" name="텍스트 개체 틀 4">
            <a:extLst>
              <a:ext uri="{FF2B5EF4-FFF2-40B4-BE49-F238E27FC236}">
                <a16:creationId xmlns:a16="http://schemas.microsoft.com/office/drawing/2014/main" id="{E00B19C8-2A21-E5F7-274E-30D6112565DA}"/>
              </a:ext>
            </a:extLst>
          </p:cNvPr>
          <p:cNvSpPr txBox="1">
            <a:spLocks/>
          </p:cNvSpPr>
          <p:nvPr/>
        </p:nvSpPr>
        <p:spPr>
          <a:xfrm>
            <a:off x="9619805" y="159132"/>
            <a:ext cx="2375790" cy="350619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4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5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6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4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4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1.4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개발 환경 설정하기</a:t>
            </a:r>
          </a:p>
        </p:txBody>
      </p:sp>
    </p:spTree>
    <p:extLst>
      <p:ext uri="{BB962C8B-B14F-4D97-AF65-F5344CB8AC3E}">
        <p14:creationId xmlns:p14="http://schemas.microsoft.com/office/powerpoint/2010/main" val="799246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59132"/>
            <a:ext cx="11360150" cy="76358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2. VS Code 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설치하기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355725"/>
            <a:ext cx="10807700" cy="4964113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 VS Code: </a:t>
            </a:r>
            <a:r>
              <a:rPr lang="ko-KR" altLang="en-US" sz="1600" dirty="0"/>
              <a:t>마이크로소프트에서 제공하는 오픈 소스 코드 에디터</a:t>
            </a:r>
            <a:endParaRPr lang="en-US" altLang="ko-KR" sz="1600" dirty="0"/>
          </a:p>
          <a:p>
            <a:pPr lvl="1"/>
            <a:r>
              <a:rPr lang="ko-KR" altLang="en-US" sz="1600" dirty="0"/>
              <a:t>자바스크립트</a:t>
            </a:r>
            <a:r>
              <a:rPr lang="en-US" altLang="ko-KR" sz="1600" dirty="0"/>
              <a:t>, </a:t>
            </a:r>
            <a:r>
              <a:rPr lang="ko-KR" altLang="en-US" sz="1600" dirty="0"/>
              <a:t>노드에 대한 지원이 탁월함</a:t>
            </a:r>
            <a:endParaRPr lang="en-US" altLang="ko-KR" sz="1600" dirty="0"/>
          </a:p>
          <a:p>
            <a:pPr lvl="1"/>
            <a:r>
              <a:rPr lang="ko-KR" altLang="en-US" sz="1600" dirty="0"/>
              <a:t>윈도</a:t>
            </a:r>
            <a:r>
              <a:rPr lang="en-US" altLang="ko-KR" sz="1600" dirty="0"/>
              <a:t>, </a:t>
            </a:r>
            <a:r>
              <a:rPr lang="ko-KR" altLang="en-US" sz="1600" dirty="0"/>
              <a:t>맥</a:t>
            </a:r>
            <a:r>
              <a:rPr lang="en-US" altLang="ko-KR" sz="1600" dirty="0"/>
              <a:t>, </a:t>
            </a:r>
            <a:r>
              <a:rPr lang="ko-KR" altLang="en-US" sz="1600" dirty="0"/>
              <a:t>리눅스</a:t>
            </a:r>
            <a:r>
              <a:rPr lang="en-US" altLang="ko-KR" sz="1600" dirty="0"/>
              <a:t>(GUI)</a:t>
            </a:r>
            <a:r>
              <a:rPr lang="ko-KR" altLang="en-US" sz="1600" dirty="0"/>
              <a:t> 모두 </a:t>
            </a:r>
            <a:r>
              <a:rPr lang="en-US" altLang="ko-KR" sz="1600" dirty="0">
                <a:hlinkClick r:id="rId2"/>
              </a:rPr>
              <a:t>https://code.visualstudio.com</a:t>
            </a:r>
            <a:r>
              <a:rPr lang="en-US" altLang="ko-KR" sz="1600" dirty="0"/>
              <a:t> </a:t>
            </a:r>
            <a:r>
              <a:rPr lang="ko-KR" altLang="en-US" sz="1600" dirty="0"/>
              <a:t>접속</a:t>
            </a:r>
            <a:endParaRPr lang="en-US" altLang="ko-KR" sz="1600" dirty="0"/>
          </a:p>
          <a:p>
            <a:pPr lvl="1"/>
            <a:r>
              <a:rPr lang="ko-KR" altLang="en-US" sz="1600" dirty="0"/>
              <a:t>운영체제에 맞는 파일 설치</a:t>
            </a:r>
            <a:endParaRPr lang="en-US" altLang="ko-KR" sz="1600" dirty="0"/>
          </a:p>
          <a:p>
            <a:pPr lvl="1"/>
            <a:r>
              <a:rPr lang="en-US" altLang="ko-KR" sz="1600" dirty="0"/>
              <a:t>VS Code </a:t>
            </a:r>
            <a:r>
              <a:rPr lang="ko-KR" altLang="en-US" sz="1600" dirty="0"/>
              <a:t>외의 다른 코드</a:t>
            </a:r>
            <a:endParaRPr lang="en-US" altLang="ko-KR" sz="1600" dirty="0"/>
          </a:p>
          <a:p>
            <a:pPr marL="334963" lvl="1" indent="0">
              <a:buNone/>
            </a:pPr>
            <a:r>
              <a:rPr lang="ko-KR" altLang="en-US" sz="1600" dirty="0"/>
              <a:t>에디터를</a:t>
            </a:r>
            <a:r>
              <a:rPr lang="en-US" altLang="ko-KR" sz="1600" dirty="0"/>
              <a:t> </a:t>
            </a:r>
            <a:r>
              <a:rPr lang="ko-KR" altLang="en-US" sz="1600" dirty="0"/>
              <a:t>사용해도 됨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F5ADE8-99CE-404F-B319-507EFBBFB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075" y="2954413"/>
            <a:ext cx="5530699" cy="3744455"/>
          </a:xfrm>
          <a:prstGeom prst="rect">
            <a:avLst/>
          </a:prstGeom>
        </p:spPr>
      </p:pic>
      <p:sp>
        <p:nvSpPr>
          <p:cNvPr id="4" name="텍스트 개체 틀 4">
            <a:extLst>
              <a:ext uri="{FF2B5EF4-FFF2-40B4-BE49-F238E27FC236}">
                <a16:creationId xmlns:a16="http://schemas.microsoft.com/office/drawing/2014/main" id="{0C00C1D0-C65B-807D-9B8C-A069B1735057}"/>
              </a:ext>
            </a:extLst>
          </p:cNvPr>
          <p:cNvSpPr txBox="1">
            <a:spLocks/>
          </p:cNvSpPr>
          <p:nvPr/>
        </p:nvSpPr>
        <p:spPr>
          <a:xfrm>
            <a:off x="9619805" y="159132"/>
            <a:ext cx="2375790" cy="350619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4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5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6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4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4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1.4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개발 환경 설정하기</a:t>
            </a:r>
          </a:p>
        </p:txBody>
      </p:sp>
    </p:spTree>
    <p:extLst>
      <p:ext uri="{BB962C8B-B14F-4D97-AF65-F5344CB8AC3E}">
        <p14:creationId xmlns:p14="http://schemas.microsoft.com/office/powerpoint/2010/main" val="769174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3605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53988"/>
            <a:ext cx="11360150" cy="763587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노드의 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355725"/>
            <a:ext cx="10807700" cy="4964113"/>
          </a:xfrm>
        </p:spPr>
        <p:txBody>
          <a:bodyPr/>
          <a:lstStyle/>
          <a:p>
            <a:r>
              <a:rPr lang="ko-KR" altLang="en-US" sz="1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공식 홈페이지의 설명</a:t>
            </a:r>
            <a:endParaRPr lang="en-US" altLang="ko-KR" sz="1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Node.js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Ⓡ는 크롬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V8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자바스크립트 엔진으로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빌드된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자바스크립트 런타임입니다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endParaRPr lang="en-US" altLang="ko-KR" sz="1600" dirty="0"/>
          </a:p>
          <a:p>
            <a:r>
              <a:rPr lang="ko-KR" altLang="en-US" sz="1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노드는 서버가 아닌가요</a:t>
            </a:r>
            <a:r>
              <a:rPr lang="en-US" altLang="ko-KR" sz="1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? </a:t>
            </a:r>
            <a:r>
              <a:rPr lang="ko-KR" altLang="en-US" sz="1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서버라는 말이 없네요</a:t>
            </a:r>
            <a:r>
              <a:rPr lang="en-US" altLang="ko-KR" sz="1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.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서버의 역할도 수행할 수 있는 자바스크립트 런타임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노드로 자바스크립트로 작성된 서버를 실행할 수 있음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서버 실행을 위해 필요한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http/https/http2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모듈을 제공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10270271" y="162424"/>
            <a:ext cx="1921729" cy="450848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1.1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노드의 정의</a:t>
            </a:r>
          </a:p>
        </p:txBody>
      </p:sp>
    </p:spTree>
    <p:extLst>
      <p:ext uri="{BB962C8B-B14F-4D97-AF65-F5344CB8AC3E}">
        <p14:creationId xmlns:p14="http://schemas.microsoft.com/office/powerpoint/2010/main" val="1125472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56368"/>
            <a:ext cx="11360150" cy="76358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런타임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355725"/>
            <a:ext cx="10807700" cy="4964113"/>
          </a:xfrm>
        </p:spPr>
        <p:txBody>
          <a:bodyPr/>
          <a:lstStyle/>
          <a:p>
            <a:r>
              <a:rPr lang="ko-KR" altLang="en-US" sz="1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노드</a:t>
            </a:r>
            <a:r>
              <a:rPr lang="en-US" altLang="ko-KR" sz="1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: </a:t>
            </a:r>
            <a:r>
              <a:rPr lang="ko-KR" altLang="en-US" sz="1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자바스크립트 런타임</a:t>
            </a:r>
            <a:endParaRPr lang="en-US" altLang="ko-KR" sz="1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런타임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특정 언어로 만든 프로그램들을 실행할 수 있게 해주는 가상 머신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크롬의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V8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엔진 사용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상태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노드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자바스크립트로 만든 프로그램들을 실행할 수 있게 해 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다른 런타임으로는 웹 브라우저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크롬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엣지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사파리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파이어폭스 등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있음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노드 이전에도 자바스크립트 런타임을 만들기 위한 많은 시도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But,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엔진 속도 문제로 실패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4" name="텍스트 개체 틀 4">
            <a:extLst>
              <a:ext uri="{FF2B5EF4-FFF2-40B4-BE49-F238E27FC236}">
                <a16:creationId xmlns:a16="http://schemas.microsoft.com/office/drawing/2014/main" id="{4F428F0D-5C56-C151-C478-71F50159C7AD}"/>
              </a:ext>
            </a:extLst>
          </p:cNvPr>
          <p:cNvSpPr txBox="1">
            <a:spLocks/>
          </p:cNvSpPr>
          <p:nvPr/>
        </p:nvSpPr>
        <p:spPr>
          <a:xfrm>
            <a:off x="10270271" y="162424"/>
            <a:ext cx="1921729" cy="450848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1.1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노드의 정의</a:t>
            </a:r>
          </a:p>
        </p:txBody>
      </p:sp>
    </p:spTree>
    <p:extLst>
      <p:ext uri="{BB962C8B-B14F-4D97-AF65-F5344CB8AC3E}">
        <p14:creationId xmlns:p14="http://schemas.microsoft.com/office/powerpoint/2010/main" val="3226539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56368"/>
            <a:ext cx="11360150" cy="76358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3.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내부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355725"/>
            <a:ext cx="10807700" cy="4964113"/>
          </a:xfrm>
        </p:spPr>
        <p:txBody>
          <a:bodyPr/>
          <a:lstStyle/>
          <a:p>
            <a:r>
              <a:rPr lang="en-US" altLang="ko-KR" sz="1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2008</a:t>
            </a:r>
            <a:r>
              <a:rPr lang="ko-KR" altLang="en-US" sz="1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년  </a:t>
            </a:r>
            <a:r>
              <a:rPr lang="en-US" altLang="ko-KR" sz="1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V8 </a:t>
            </a:r>
            <a:r>
              <a:rPr lang="ko-KR" altLang="en-US" sz="1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엔진 출시</a:t>
            </a:r>
            <a:r>
              <a:rPr lang="en-US" altLang="ko-KR" sz="1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2009</a:t>
            </a:r>
            <a:r>
              <a:rPr lang="ko-KR" altLang="en-US" sz="1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년 노드 프로젝트 시작</a:t>
            </a:r>
            <a:endParaRPr lang="en-US" altLang="ko-KR" sz="1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r>
              <a:rPr lang="ko-KR" altLang="en-US" sz="1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노드는 </a:t>
            </a:r>
            <a:r>
              <a:rPr lang="en-US" altLang="ko-KR" sz="1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V8</a:t>
            </a:r>
            <a:r>
              <a:rPr lang="ko-KR" altLang="en-US" sz="1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과 </a:t>
            </a:r>
            <a:r>
              <a:rPr lang="en-US" altLang="ko-KR" sz="1600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libuv</a:t>
            </a:r>
            <a:r>
              <a:rPr lang="ko-KR" altLang="en-US" sz="1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를 내부적으로 포함</a:t>
            </a:r>
            <a:endParaRPr lang="en-US" altLang="ko-KR" sz="1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en-US" altLang="ko-KR" sz="1600" dirty="0"/>
              <a:t>V8 </a:t>
            </a:r>
            <a:r>
              <a:rPr lang="ko-KR" altLang="en-US" sz="1600" dirty="0"/>
              <a:t>엔진</a:t>
            </a:r>
            <a:r>
              <a:rPr lang="en-US" altLang="ko-KR" sz="1600" dirty="0"/>
              <a:t>: </a:t>
            </a:r>
            <a:r>
              <a:rPr lang="ko-KR" altLang="en-US" sz="1600" dirty="0"/>
              <a:t>오픈 소스 자바스크립트 엔진</a:t>
            </a:r>
            <a:r>
              <a:rPr lang="en-US" altLang="ko-KR" sz="1600" dirty="0"/>
              <a:t>] -&gt; </a:t>
            </a:r>
            <a:r>
              <a:rPr lang="ko-KR" altLang="en-US" sz="1600" dirty="0"/>
              <a:t>속도 문제 개선</a:t>
            </a:r>
            <a:endParaRPr lang="en-US" altLang="ko-KR" sz="1600" dirty="0"/>
          </a:p>
          <a:p>
            <a:pPr lvl="1"/>
            <a:r>
              <a:rPr lang="en-US" altLang="ko-KR" sz="1600" dirty="0" err="1"/>
              <a:t>libuv</a:t>
            </a:r>
            <a:r>
              <a:rPr lang="en-US" altLang="ko-KR" sz="1600" dirty="0"/>
              <a:t>: </a:t>
            </a:r>
            <a:r>
              <a:rPr lang="ko-KR" altLang="en-US" sz="1600" dirty="0"/>
              <a:t>노드의 특성인 이벤트 기반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논블로킹</a:t>
            </a:r>
            <a:r>
              <a:rPr lang="ko-KR" altLang="en-US" sz="1600" dirty="0"/>
              <a:t> </a:t>
            </a:r>
            <a:r>
              <a:rPr lang="en-US" altLang="ko-KR" sz="1600" dirty="0"/>
              <a:t>I/O </a:t>
            </a:r>
            <a:r>
              <a:rPr lang="ko-KR" altLang="en-US" sz="1600" dirty="0"/>
              <a:t>모델을 구현한 라이브러리</a:t>
            </a:r>
            <a:endParaRPr lang="en-US" altLang="ko-KR" sz="1600" dirty="0"/>
          </a:p>
          <a:p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7A6CC3-760A-4DF1-B2AC-16B3F85C8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651" y="3021664"/>
            <a:ext cx="3686848" cy="3298174"/>
          </a:xfrm>
          <a:prstGeom prst="rect">
            <a:avLst/>
          </a:prstGeo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3019BB-AD22-3EF4-EDBD-9D0DC01F9A61}"/>
              </a:ext>
            </a:extLst>
          </p:cNvPr>
          <p:cNvSpPr txBox="1">
            <a:spLocks/>
          </p:cNvSpPr>
          <p:nvPr/>
        </p:nvSpPr>
        <p:spPr>
          <a:xfrm>
            <a:off x="10270271" y="162424"/>
            <a:ext cx="1921729" cy="450848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3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4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5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1.1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노드의 정의</a:t>
            </a:r>
          </a:p>
        </p:txBody>
      </p:sp>
    </p:spTree>
    <p:extLst>
      <p:ext uri="{BB962C8B-B14F-4D97-AF65-F5344CB8AC3E}">
        <p14:creationId xmlns:p14="http://schemas.microsoft.com/office/powerpoint/2010/main" val="1924101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39510"/>
            <a:ext cx="11360150" cy="76358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이벤트 기반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355725"/>
            <a:ext cx="10807700" cy="4964113"/>
          </a:xfrm>
        </p:spPr>
        <p:txBody>
          <a:bodyPr/>
          <a:lstStyle/>
          <a:p>
            <a:r>
              <a:rPr lang="ko-KR" altLang="en-US" sz="1600" dirty="0"/>
              <a:t>이벤트가 발생할 때 미리 지정해둔 작업을 수행하는 방식</a:t>
            </a: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sz="1600" dirty="0"/>
              <a:t>이벤트의 예</a:t>
            </a:r>
            <a:r>
              <a:rPr lang="en-US" altLang="ko-KR" sz="1600" dirty="0"/>
              <a:t>: </a:t>
            </a:r>
            <a:r>
              <a:rPr lang="ko-KR" altLang="en-US" sz="1600" dirty="0"/>
              <a:t>클릭</a:t>
            </a:r>
            <a:r>
              <a:rPr lang="en-US" altLang="ko-KR" sz="1600" dirty="0"/>
              <a:t>, </a:t>
            </a:r>
            <a:r>
              <a:rPr lang="ko-KR" altLang="en-US" sz="1600" dirty="0"/>
              <a:t>네트워크 요청</a:t>
            </a:r>
            <a:r>
              <a:rPr lang="en-US" altLang="ko-KR" sz="1600" dirty="0"/>
              <a:t>, </a:t>
            </a:r>
            <a:r>
              <a:rPr lang="ko-KR" altLang="en-US" sz="1600" dirty="0"/>
              <a:t>타이머 등</a:t>
            </a: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sz="1600" dirty="0"/>
              <a:t>이벤트 </a:t>
            </a:r>
            <a:r>
              <a:rPr lang="ko-KR" altLang="en-US" sz="1600" dirty="0" err="1"/>
              <a:t>리스너</a:t>
            </a:r>
            <a:r>
              <a:rPr lang="en-US" altLang="ko-KR" sz="1600" dirty="0"/>
              <a:t>: </a:t>
            </a:r>
            <a:r>
              <a:rPr lang="ko-KR" altLang="en-US" sz="1600" dirty="0"/>
              <a:t>이벤트를 등록하는 함수</a:t>
            </a:r>
            <a:endParaRPr lang="en-US" altLang="ko-KR" sz="1600" dirty="0"/>
          </a:p>
          <a:p>
            <a:pPr lvl="1"/>
            <a:r>
              <a:rPr lang="ko-KR" altLang="en-US" sz="1600" dirty="0" err="1"/>
              <a:t>콜백</a:t>
            </a:r>
            <a:r>
              <a:rPr lang="ko-KR" altLang="en-US" sz="1600" dirty="0"/>
              <a:t> 함수</a:t>
            </a:r>
            <a:r>
              <a:rPr lang="en-US" altLang="ko-KR" sz="1600" dirty="0"/>
              <a:t>: </a:t>
            </a:r>
            <a:r>
              <a:rPr lang="ko-KR" altLang="en-US" sz="1600" dirty="0"/>
              <a:t>이벤트가 발생했을 때 실행될 함수</a:t>
            </a: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10297794" y="177420"/>
            <a:ext cx="1781430" cy="360742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1.2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노드의 특성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20AD1F-04EC-4F04-B9F0-BE10B758F8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6450" y="3531415"/>
            <a:ext cx="41148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845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42567"/>
            <a:ext cx="11360150" cy="76358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2. </a:t>
            </a:r>
            <a:r>
              <a:rPr lang="ko-KR" altLang="en-US" dirty="0" err="1">
                <a:solidFill>
                  <a:schemeClr val="bg1"/>
                </a:solidFill>
                <a:latin typeface="+mj-ea"/>
                <a:ea typeface="+mj-ea"/>
              </a:rPr>
              <a:t>논블로킹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I/O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072261"/>
            <a:ext cx="10807700" cy="4964113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논 블로킹</a:t>
            </a:r>
            <a:r>
              <a:rPr lang="en-US" altLang="ko-KR" sz="1600" dirty="0"/>
              <a:t>: </a:t>
            </a:r>
            <a:r>
              <a:rPr lang="ko-KR" altLang="en-US" sz="1600" dirty="0"/>
              <a:t>오래 걸리는 함수를 백그라운드로 보내서 다음 코드가 먼저 실행되게 하고</a:t>
            </a:r>
            <a:r>
              <a:rPr lang="en-US" altLang="ko-KR" sz="1600" dirty="0"/>
              <a:t>, </a:t>
            </a:r>
            <a:r>
              <a:rPr lang="ko-KR" altLang="en-US" sz="1600" dirty="0"/>
              <a:t>나중에 오래 걸리는 함수를 실행</a:t>
            </a:r>
            <a:endParaRPr lang="en-US" altLang="ko-KR" sz="1600" dirty="0"/>
          </a:p>
          <a:p>
            <a:pPr lvl="1"/>
            <a:r>
              <a:rPr lang="ko-KR" altLang="en-US" sz="1600" dirty="0"/>
              <a:t>논 블로킹 방식 하에서 일부 코드는 백그라운드에서 병렬로 실행됨</a:t>
            </a:r>
            <a:endParaRPr lang="en-US" altLang="ko-KR" sz="1600" dirty="0"/>
          </a:p>
          <a:p>
            <a:pPr lvl="1"/>
            <a:r>
              <a:rPr lang="ko-KR" altLang="en-US" sz="1600" dirty="0"/>
              <a:t>일부 코드</a:t>
            </a:r>
            <a:r>
              <a:rPr lang="en-US" altLang="ko-KR" sz="1600" dirty="0"/>
              <a:t>: I/O </a:t>
            </a:r>
            <a:r>
              <a:rPr lang="ko-KR" altLang="en-US" sz="1600" dirty="0"/>
              <a:t>작업</a:t>
            </a:r>
            <a:r>
              <a:rPr lang="en-US" altLang="ko-KR" sz="1600" dirty="0"/>
              <a:t>(</a:t>
            </a:r>
            <a:r>
              <a:rPr lang="ko-KR" altLang="en-US" sz="1600" dirty="0"/>
              <a:t>파일 시스템 접근</a:t>
            </a:r>
            <a:r>
              <a:rPr lang="en-US" altLang="ko-KR" sz="1600" dirty="0"/>
              <a:t>, </a:t>
            </a:r>
            <a:r>
              <a:rPr lang="ko-KR" altLang="en-US" sz="1600" dirty="0"/>
              <a:t>네트워크 요청</a:t>
            </a:r>
            <a:r>
              <a:rPr lang="en-US" altLang="ko-KR" sz="1600" dirty="0"/>
              <a:t>), </a:t>
            </a:r>
            <a:r>
              <a:rPr lang="ko-KR" altLang="en-US" sz="1600" dirty="0"/>
              <a:t>압축</a:t>
            </a:r>
            <a:r>
              <a:rPr lang="en-US" altLang="ko-KR" sz="1600" dirty="0"/>
              <a:t>, </a:t>
            </a:r>
            <a:r>
              <a:rPr lang="ko-KR" altLang="en-US" sz="1600" dirty="0"/>
              <a:t>암호화 등</a:t>
            </a:r>
            <a:endParaRPr lang="en-US" altLang="ko-KR" sz="1600" dirty="0"/>
          </a:p>
          <a:p>
            <a:pPr lvl="1"/>
            <a:r>
              <a:rPr lang="ko-KR" altLang="en-US" sz="1600" dirty="0"/>
              <a:t>나머지 코드는 블로킹 방식으로 실행됨</a:t>
            </a:r>
            <a:endParaRPr lang="en-US" altLang="ko-KR" sz="1600" dirty="0"/>
          </a:p>
          <a:p>
            <a:pPr lvl="1"/>
            <a:r>
              <a:rPr lang="en-US" altLang="ko-KR" sz="1600" dirty="0">
                <a:latin typeface="Bell MT" panose="020B0604020202020204" pitchFamily="18" charset="0"/>
              </a:rPr>
              <a:t>∴</a:t>
            </a:r>
            <a:r>
              <a:rPr lang="en-US" altLang="ko-KR" sz="1600" dirty="0">
                <a:latin typeface="Bell MT" panose="02020503060305020303" pitchFamily="18" charset="0"/>
              </a:rPr>
              <a:t> </a:t>
            </a:r>
            <a:r>
              <a:rPr lang="en-US" altLang="ko-KR" sz="1600" dirty="0"/>
              <a:t>I/O </a:t>
            </a:r>
            <a:r>
              <a:rPr lang="ko-KR" altLang="en-US" sz="1600" dirty="0"/>
              <a:t>작업이 많을 때 노드 활용성이 극대화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089B06-8375-4C49-B1FA-1746B9344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981" y="4080218"/>
            <a:ext cx="3202273" cy="201624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0C23496-AE8D-4A85-A388-F7A524B75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075" y="3925340"/>
            <a:ext cx="5551177" cy="2490595"/>
          </a:xfrm>
          <a:prstGeom prst="rect">
            <a:avLst/>
          </a:prstGeo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53610E-BA03-2FE8-3E20-EC5DA441FA42}"/>
              </a:ext>
            </a:extLst>
          </p:cNvPr>
          <p:cNvSpPr txBox="1">
            <a:spLocks/>
          </p:cNvSpPr>
          <p:nvPr/>
        </p:nvSpPr>
        <p:spPr>
          <a:xfrm>
            <a:off x="10297794" y="177420"/>
            <a:ext cx="1781430" cy="360742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4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5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6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4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4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1.2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노드의 특성</a:t>
            </a:r>
          </a:p>
        </p:txBody>
      </p:sp>
    </p:spTree>
    <p:extLst>
      <p:ext uri="{BB962C8B-B14F-4D97-AF65-F5344CB8AC3E}">
        <p14:creationId xmlns:p14="http://schemas.microsoft.com/office/powerpoint/2010/main" val="915198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56368"/>
            <a:ext cx="11360150" cy="76358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3.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프로세스 </a:t>
            </a: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vs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스레드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063117"/>
            <a:ext cx="10807700" cy="4964113"/>
          </a:xfrm>
        </p:spPr>
        <p:txBody>
          <a:bodyPr/>
          <a:lstStyle/>
          <a:p>
            <a:r>
              <a:rPr lang="ko-KR" altLang="en-US" sz="1600" dirty="0"/>
              <a:t>프로세스와 스레드</a:t>
            </a:r>
            <a:endParaRPr lang="en-US" altLang="ko-KR" sz="1600" dirty="0"/>
          </a:p>
          <a:p>
            <a:pPr lvl="1"/>
            <a:r>
              <a:rPr lang="ko-KR" altLang="en-US" sz="1600" dirty="0"/>
              <a:t>프로세스</a:t>
            </a:r>
            <a:r>
              <a:rPr lang="en-US" altLang="ko-KR" sz="1600" dirty="0"/>
              <a:t>: </a:t>
            </a:r>
            <a:r>
              <a:rPr lang="ko-KR" altLang="en-US" sz="1600" dirty="0"/>
              <a:t>운영체제에서 할당하는 작업의 단위</a:t>
            </a:r>
            <a:r>
              <a:rPr lang="en-US" altLang="ko-KR" sz="1600" dirty="0"/>
              <a:t>, </a:t>
            </a:r>
            <a:r>
              <a:rPr lang="ko-KR" altLang="en-US" sz="1600" dirty="0"/>
              <a:t>프로세스 간 자원 공유</a:t>
            </a:r>
            <a:r>
              <a:rPr lang="en-US" altLang="ko-KR" sz="1600" dirty="0"/>
              <a:t>X</a:t>
            </a:r>
          </a:p>
          <a:p>
            <a:pPr lvl="1"/>
            <a:r>
              <a:rPr lang="ko-KR" altLang="en-US" sz="1600" dirty="0"/>
              <a:t>스레드</a:t>
            </a:r>
            <a:r>
              <a:rPr lang="en-US" altLang="ko-KR" sz="1600" dirty="0"/>
              <a:t>: </a:t>
            </a:r>
            <a:r>
              <a:rPr lang="ko-KR" altLang="en-US" sz="1600" dirty="0"/>
              <a:t>프로세스 내에서 실행되는 작업의 단위</a:t>
            </a:r>
            <a:r>
              <a:rPr lang="en-US" altLang="ko-KR" sz="1600" dirty="0"/>
              <a:t>, </a:t>
            </a:r>
            <a:r>
              <a:rPr lang="ko-KR" altLang="en-US" sz="1600" dirty="0"/>
              <a:t>부모 프로세스 자원 공유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r>
              <a:rPr lang="ko-KR" altLang="en-US" sz="1600" dirty="0"/>
              <a:t>노드 프로세스는 멀티 스레드이지만 직접 다룰 수 있는 스레드는 하나이기 때문에 싱글 스레드라고 표현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노드는 주로 멀티 스레드 대신</a:t>
            </a:r>
            <a:r>
              <a:rPr lang="en-US" altLang="ko-KR" sz="1600" dirty="0"/>
              <a:t> </a:t>
            </a:r>
            <a:r>
              <a:rPr lang="ko-KR" altLang="en-US" sz="1600" dirty="0"/>
              <a:t>멀티 프로세스 활용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r>
              <a:rPr lang="ko-KR" altLang="en-US" sz="1600" dirty="0"/>
              <a:t>노드는 </a:t>
            </a:r>
            <a:r>
              <a:rPr lang="en-US" altLang="ko-KR" sz="1600" dirty="0"/>
              <a:t>14</a:t>
            </a:r>
            <a:r>
              <a:rPr lang="ko-KR" altLang="en-US" sz="1600" dirty="0"/>
              <a:t>버전부터 멀티 스레드 사용 가능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29B1D2-5EBD-4238-9DA8-A9C7420F8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850" y="3429000"/>
            <a:ext cx="5476875" cy="3171825"/>
          </a:xfrm>
          <a:prstGeom prst="rect">
            <a:avLst/>
          </a:prstGeom>
        </p:spPr>
      </p:pic>
      <p:sp>
        <p:nvSpPr>
          <p:cNvPr id="4" name="텍스트 개체 틀 4">
            <a:extLst>
              <a:ext uri="{FF2B5EF4-FFF2-40B4-BE49-F238E27FC236}">
                <a16:creationId xmlns:a16="http://schemas.microsoft.com/office/drawing/2014/main" id="{1617A7D6-E99E-D10A-0610-45A2910B4C92}"/>
              </a:ext>
            </a:extLst>
          </p:cNvPr>
          <p:cNvSpPr txBox="1">
            <a:spLocks/>
          </p:cNvSpPr>
          <p:nvPr/>
        </p:nvSpPr>
        <p:spPr>
          <a:xfrm>
            <a:off x="10297794" y="177420"/>
            <a:ext cx="1781430" cy="360742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3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4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5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1.2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노드의 특성</a:t>
            </a:r>
          </a:p>
        </p:txBody>
      </p:sp>
    </p:spTree>
    <p:extLst>
      <p:ext uri="{BB962C8B-B14F-4D97-AF65-F5344CB8AC3E}">
        <p14:creationId xmlns:p14="http://schemas.microsoft.com/office/powerpoint/2010/main" val="550740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56368"/>
            <a:ext cx="11360150" cy="76358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4. 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싱글 스레드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355725"/>
            <a:ext cx="10807700" cy="4964113"/>
          </a:xfrm>
        </p:spPr>
        <p:txBody>
          <a:bodyPr/>
          <a:lstStyle/>
          <a:p>
            <a:r>
              <a:rPr lang="ko-KR" altLang="en-US" sz="1600" dirty="0"/>
              <a:t>싱글 스레드라 주어진 일을 하나밖에 처리하지 못함</a:t>
            </a:r>
            <a:endParaRPr lang="en-US" altLang="ko-KR" sz="1600" dirty="0"/>
          </a:p>
          <a:p>
            <a:pPr lvl="1"/>
            <a:r>
              <a:rPr lang="ko-KR" altLang="en-US" sz="1600" dirty="0"/>
              <a:t>블로킹이 발생하는 경우 나머지 작업은 모두 대기해야 함</a:t>
            </a:r>
            <a:r>
              <a:rPr lang="en-US" altLang="ko-KR" sz="1600" dirty="0"/>
              <a:t> -&gt; </a:t>
            </a:r>
            <a:r>
              <a:rPr lang="ko-KR" altLang="en-US" sz="1600" dirty="0"/>
              <a:t>비효율 발생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주방에 비유</a:t>
            </a:r>
            <a:r>
              <a:rPr lang="en-US" altLang="ko-KR" sz="1600" dirty="0"/>
              <a:t>(</a:t>
            </a:r>
            <a:r>
              <a:rPr lang="ko-KR" altLang="en-US" sz="1600" dirty="0"/>
              <a:t>점원</a:t>
            </a:r>
            <a:r>
              <a:rPr lang="en-US" altLang="ko-KR" sz="1600" dirty="0"/>
              <a:t>: </a:t>
            </a:r>
            <a:r>
              <a:rPr lang="ko-KR" altLang="en-US" sz="1600" dirty="0"/>
              <a:t>스레드</a:t>
            </a:r>
            <a:r>
              <a:rPr lang="en-US" altLang="ko-KR" sz="1600" dirty="0"/>
              <a:t>, </a:t>
            </a:r>
            <a:r>
              <a:rPr lang="ko-KR" altLang="en-US" sz="1600" dirty="0"/>
              <a:t>주문</a:t>
            </a:r>
            <a:r>
              <a:rPr lang="en-US" altLang="ko-KR" sz="1600" dirty="0"/>
              <a:t>: </a:t>
            </a:r>
            <a:r>
              <a:rPr lang="ko-KR" altLang="en-US" sz="1600" dirty="0"/>
              <a:t>요청</a:t>
            </a:r>
            <a:r>
              <a:rPr lang="en-US" altLang="ko-KR" sz="1600" dirty="0"/>
              <a:t>, </a:t>
            </a:r>
            <a:r>
              <a:rPr lang="ko-KR" altLang="en-US" sz="1600" dirty="0"/>
              <a:t>서빙</a:t>
            </a:r>
            <a:r>
              <a:rPr lang="en-US" altLang="ko-KR" sz="1600" dirty="0"/>
              <a:t>: </a:t>
            </a:r>
            <a:r>
              <a:rPr lang="ko-KR" altLang="en-US" sz="1600" dirty="0"/>
              <a:t>응답</a:t>
            </a:r>
            <a:r>
              <a:rPr lang="en-US" altLang="ko-KR" sz="1600" dirty="0"/>
              <a:t>)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B6BCF6-2E23-4319-8650-E9EE6B9BC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513" y="2815291"/>
            <a:ext cx="3676650" cy="3619500"/>
          </a:xfrm>
          <a:prstGeom prst="rect">
            <a:avLst/>
          </a:prstGeom>
        </p:spPr>
      </p:pic>
      <p:sp>
        <p:nvSpPr>
          <p:cNvPr id="4" name="텍스트 개체 틀 4">
            <a:extLst>
              <a:ext uri="{FF2B5EF4-FFF2-40B4-BE49-F238E27FC236}">
                <a16:creationId xmlns:a16="http://schemas.microsoft.com/office/drawing/2014/main" id="{48B3E097-D750-E909-F3F2-58F6DD9118EF}"/>
              </a:ext>
            </a:extLst>
          </p:cNvPr>
          <p:cNvSpPr txBox="1">
            <a:spLocks/>
          </p:cNvSpPr>
          <p:nvPr/>
        </p:nvSpPr>
        <p:spPr>
          <a:xfrm>
            <a:off x="10297794" y="177420"/>
            <a:ext cx="1781430" cy="360742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3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4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5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1.2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노드의 특성</a:t>
            </a:r>
          </a:p>
        </p:txBody>
      </p:sp>
    </p:spTree>
    <p:extLst>
      <p:ext uri="{BB962C8B-B14F-4D97-AF65-F5344CB8AC3E}">
        <p14:creationId xmlns:p14="http://schemas.microsoft.com/office/powerpoint/2010/main" val="171460639"/>
      </p:ext>
    </p:extLst>
  </p:cSld>
  <p:clrMapOvr>
    <a:masterClrMapping/>
  </p:clrMapOvr>
</p:sld>
</file>

<file path=ppt/theme/theme1.xml><?xml version="1.0" encoding="utf-8"?>
<a:theme xmlns:a="http://schemas.openxmlformats.org/drawingml/2006/main" name="Engineering Project Proposal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908269"/>
      </a:accent1>
      <a:accent2>
        <a:srgbClr val="212121"/>
      </a:accent2>
      <a:accent3>
        <a:srgbClr val="CFC3AC"/>
      </a:accent3>
      <a:accent4>
        <a:srgbClr val="976E26"/>
      </a:accent4>
      <a:accent5>
        <a:srgbClr val="927D59"/>
      </a:accent5>
      <a:accent6>
        <a:srgbClr val="584F3E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7188</TotalTime>
  <Words>941</Words>
  <Application>Microsoft Office PowerPoint</Application>
  <PresentationFormat>와이드스크린</PresentationFormat>
  <Paragraphs>163</Paragraphs>
  <Slides>22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4" baseType="lpstr">
      <vt:lpstr>KoPub돋움체_Pro Bold</vt:lpstr>
      <vt:lpstr>KoPub돋움체_Pro Medium</vt:lpstr>
      <vt:lpstr>Livvic</vt:lpstr>
      <vt:lpstr>맑은 고딕</vt:lpstr>
      <vt:lpstr>Arial</vt:lpstr>
      <vt:lpstr>Bell MT</vt:lpstr>
      <vt:lpstr>Helvetica73-Extended</vt:lpstr>
      <vt:lpstr>나눔고딕</vt:lpstr>
      <vt:lpstr>Catamaran Light</vt:lpstr>
      <vt:lpstr>Wingdings</vt:lpstr>
      <vt:lpstr>Roboto</vt:lpstr>
      <vt:lpstr>Engineering Project Proposal by Slidesgo</vt:lpstr>
      <vt:lpstr>PowerPoint 프레젠테이션</vt:lpstr>
      <vt:lpstr>PowerPoint 프레젠테이션</vt:lpstr>
      <vt:lpstr>1. 노드의 정의</vt:lpstr>
      <vt:lpstr>2. 런타임</vt:lpstr>
      <vt:lpstr>3. 내부 구조</vt:lpstr>
      <vt:lpstr>1. 이벤트 기반</vt:lpstr>
      <vt:lpstr>2. 논블로킹 I/O</vt:lpstr>
      <vt:lpstr>3. 프로세스 vs 스레드</vt:lpstr>
      <vt:lpstr>4. 싱글 스레드</vt:lpstr>
      <vt:lpstr>4. 싱글 스레드</vt:lpstr>
      <vt:lpstr>5. 멀티 스레드 모델과의 비교</vt:lpstr>
      <vt:lpstr>6. 멀티 스레드의 활용</vt:lpstr>
      <vt:lpstr>1. 서버로서의 노드</vt:lpstr>
      <vt:lpstr>2. 서버로서의 노드</vt:lpstr>
      <vt:lpstr>3. 서버 외의 노드</vt:lpstr>
      <vt:lpstr>1. 노드 설치하기</vt:lpstr>
      <vt:lpstr>1. 노드 설치하기</vt:lpstr>
      <vt:lpstr>1. 노드 설치하기</vt:lpstr>
      <vt:lpstr>1. 노드 설치하기</vt:lpstr>
      <vt:lpstr>1. 노드 설치하기</vt:lpstr>
      <vt:lpstr>2. VS Code 설치하기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PROJECT PROPOSAL</dc:title>
  <cp:lastModifiedBy>User</cp:lastModifiedBy>
  <cp:revision>112</cp:revision>
  <dcterms:modified xsi:type="dcterms:W3CDTF">2023-12-12T23:39:53Z</dcterms:modified>
</cp:coreProperties>
</file>