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6"/>
  </p:notesMasterIdLst>
  <p:sldIdLst>
    <p:sldId id="295" r:id="rId2"/>
    <p:sldId id="259" r:id="rId3"/>
    <p:sldId id="283" r:id="rId4"/>
    <p:sldId id="341" r:id="rId5"/>
    <p:sldId id="343" r:id="rId6"/>
    <p:sldId id="345" r:id="rId7"/>
    <p:sldId id="346" r:id="rId8"/>
    <p:sldId id="350" r:id="rId9"/>
    <p:sldId id="351" r:id="rId10"/>
    <p:sldId id="352" r:id="rId11"/>
    <p:sldId id="413" r:id="rId12"/>
    <p:sldId id="363" r:id="rId13"/>
    <p:sldId id="364" r:id="rId14"/>
    <p:sldId id="365" r:id="rId15"/>
    <p:sldId id="414" r:id="rId16"/>
    <p:sldId id="372" r:id="rId17"/>
    <p:sldId id="373" r:id="rId18"/>
    <p:sldId id="376" r:id="rId19"/>
    <p:sldId id="380" r:id="rId20"/>
    <p:sldId id="381" r:id="rId21"/>
    <p:sldId id="385" r:id="rId22"/>
    <p:sldId id="390" r:id="rId23"/>
    <p:sldId id="430" r:id="rId24"/>
    <p:sldId id="392" r:id="rId25"/>
    <p:sldId id="393" r:id="rId26"/>
    <p:sldId id="396" r:id="rId27"/>
    <p:sldId id="398" r:id="rId28"/>
    <p:sldId id="397" r:id="rId29"/>
    <p:sldId id="399" r:id="rId30"/>
    <p:sldId id="400" r:id="rId31"/>
    <p:sldId id="401" r:id="rId32"/>
    <p:sldId id="404" r:id="rId33"/>
    <p:sldId id="418" r:id="rId34"/>
    <p:sldId id="268" r:id="rId35"/>
  </p:sldIdLst>
  <p:sldSz cx="12192000" cy="6858000"/>
  <p:notesSz cx="6858000" cy="9144000"/>
  <p:embeddedFontLst>
    <p:embeddedFont>
      <p:font typeface="Catamaran Light" panose="020B0600000101010101" charset="0"/>
      <p:regular r:id="rId37"/>
      <p:bold r:id="rId38"/>
    </p:embeddedFont>
    <p:embeddedFont>
      <p:font typeface="Helvetica73-Extended" panose="020B0600000101010101"/>
      <p:bold r:id="rId39"/>
    </p:embeddedFont>
    <p:embeddedFont>
      <p:font typeface="Livvic" pitchFamily="2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나눔고딕" pitchFamily="2" charset="-127"/>
      <p:regular r:id="rId48"/>
      <p:bold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96487" autoAdjust="0"/>
  </p:normalViewPr>
  <p:slideViewPr>
    <p:cSldViewPr snapToGrid="0">
      <p:cViewPr varScale="1">
        <p:scale>
          <a:sx n="81" d="100"/>
          <a:sy n="81" d="100"/>
        </p:scale>
        <p:origin x="14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752C87-A8E6-7058-DCDC-3F2F98E71D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96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03.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노드 기능 알아보기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console </a:t>
            </a:r>
            <a:r>
              <a:rPr lang="ko-KR" altLang="en-US" dirty="0">
                <a:solidFill>
                  <a:schemeClr val="bg1"/>
                </a:solidFill>
              </a:rPr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브라우저의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console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객체와 매우 유사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console.time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console.timeEnd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시간 로깅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console.error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로깅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console.log: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평범한 로그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 로깅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console.trace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호출스택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로깅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2ABED338-CA6C-EF42-7C6F-046CFCCF8F19}"/>
              </a:ext>
            </a:extLst>
          </p:cNvPr>
          <p:cNvSpPr txBox="1">
            <a:spLocks/>
          </p:cNvSpPr>
          <p:nvPr/>
        </p:nvSpPr>
        <p:spPr>
          <a:xfrm>
            <a:off x="9185274" y="215109"/>
            <a:ext cx="2826617" cy="506411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객체 알아보기</a:t>
            </a:r>
          </a:p>
        </p:txBody>
      </p:sp>
    </p:spTree>
    <p:extLst>
      <p:ext uri="{BB962C8B-B14F-4D97-AF65-F5344CB8AC3E}">
        <p14:creationId xmlns:p14="http://schemas.microsoft.com/office/powerpoint/2010/main" val="26649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타이머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set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메서드에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clear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메서드가 대응됨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메서드의 리턴 값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아이디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clear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메서드에 넣어 취소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b="1" dirty="0" err="1"/>
              <a:t>setTimeout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콜백</a:t>
            </a:r>
            <a:r>
              <a:rPr lang="ko-KR" altLang="en-US" sz="1600" b="1" dirty="0"/>
              <a:t> 함수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밀리초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lang="ko-KR" altLang="en-US" sz="1600" dirty="0"/>
              <a:t>주어진 </a:t>
            </a:r>
            <a:r>
              <a:rPr lang="ko-KR" altLang="en-US" sz="1600" dirty="0" err="1"/>
              <a:t>밀리초</a:t>
            </a:r>
            <a:r>
              <a:rPr lang="en-US" altLang="ko-KR" sz="1600" dirty="0"/>
              <a:t>(1000</a:t>
            </a:r>
            <a:r>
              <a:rPr lang="ko-KR" altLang="en-US" sz="1600" dirty="0"/>
              <a:t>분의 </a:t>
            </a:r>
            <a:r>
              <a:rPr lang="en-US" altLang="ko-KR" sz="1600" dirty="0"/>
              <a:t>1</a:t>
            </a:r>
            <a:r>
              <a:rPr lang="ko-KR" altLang="en-US" sz="1600" dirty="0"/>
              <a:t>초</a:t>
            </a:r>
            <a:r>
              <a:rPr lang="en-US" altLang="ko-KR" sz="1600" dirty="0"/>
              <a:t>) </a:t>
            </a:r>
            <a:r>
              <a:rPr lang="ko-KR" altLang="en-US" sz="1600" dirty="0"/>
              <a:t>이후에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함수를 실행합니다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setInterval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콜백</a:t>
            </a:r>
            <a:r>
              <a:rPr lang="ko-KR" altLang="en-US" sz="1600" b="1" dirty="0"/>
              <a:t> 함수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밀리초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lang="ko-KR" altLang="en-US" sz="1600" dirty="0"/>
              <a:t>주어진 </a:t>
            </a:r>
            <a:r>
              <a:rPr lang="ko-KR" altLang="en-US" sz="1600" dirty="0" err="1"/>
              <a:t>밀리초마다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함수를 반복 실행합니다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setImmediate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콜백</a:t>
            </a:r>
            <a:r>
              <a:rPr lang="ko-KR" altLang="en-US" sz="1600" b="1" dirty="0"/>
              <a:t> 함수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함수를 즉시 실행합니다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lvl="1"/>
            <a:r>
              <a:rPr lang="en-US" altLang="ko-KR" sz="1600" b="1" dirty="0" err="1"/>
              <a:t>clearTimeout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아이디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setTimeout</a:t>
            </a:r>
            <a:r>
              <a:rPr lang="ko-KR" altLang="en-US" sz="1600" dirty="0"/>
              <a:t>을 취소합니다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clearInterval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아이디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setInterval</a:t>
            </a:r>
            <a:r>
              <a:rPr lang="ko-KR" altLang="en-US" sz="1600" dirty="0"/>
              <a:t>을 취소합니다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clearImmediate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아이디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setImmediate</a:t>
            </a:r>
            <a:r>
              <a:rPr lang="ko-KR" altLang="en-US" sz="1600" dirty="0"/>
              <a:t>를 취소합니다</a:t>
            </a:r>
            <a:r>
              <a:rPr lang="en-US" altLang="ko-KR" sz="1600" dirty="0"/>
              <a:t>.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2022474" y="87314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3.4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 장 객체 알아보기</a:t>
            </a: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12B6351D-A32C-454F-7EBC-38581B66547C}"/>
              </a:ext>
            </a:extLst>
          </p:cNvPr>
          <p:cNvSpPr txBox="1">
            <a:spLocks/>
          </p:cNvSpPr>
          <p:nvPr/>
        </p:nvSpPr>
        <p:spPr>
          <a:xfrm>
            <a:off x="9185274" y="215109"/>
            <a:ext cx="2826617" cy="506411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객체 알아보기</a:t>
            </a:r>
          </a:p>
        </p:txBody>
      </p:sp>
    </p:spTree>
    <p:extLst>
      <p:ext uri="{BB962C8B-B14F-4D97-AF65-F5344CB8AC3E}">
        <p14:creationId xmlns:p14="http://schemas.microsoft.com/office/powerpoint/2010/main" val="105470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20793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process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현재 실행중인 노드 프로세스에 대한 정보를 담고 있음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컴퓨터마다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출력값이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PPT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다를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832DB7-BEBB-4F6B-92E7-306E1498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523" y="3676884"/>
            <a:ext cx="4768653" cy="2171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63D0E6-40D7-4F65-A142-2F2D0FFD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23" y="2228706"/>
            <a:ext cx="4166803" cy="1448178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576B3583-E95F-AD8E-F9AA-46F2BD80D59C}"/>
              </a:ext>
            </a:extLst>
          </p:cNvPr>
          <p:cNvSpPr txBox="1">
            <a:spLocks/>
          </p:cNvSpPr>
          <p:nvPr/>
        </p:nvSpPr>
        <p:spPr>
          <a:xfrm>
            <a:off x="9185274" y="215109"/>
            <a:ext cx="2826617" cy="506411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객체 알아보기</a:t>
            </a:r>
          </a:p>
        </p:txBody>
      </p:sp>
    </p:spTree>
    <p:extLst>
      <p:ext uri="{BB962C8B-B14F-4D97-AF65-F5344CB8AC3E}">
        <p14:creationId xmlns:p14="http://schemas.microsoft.com/office/powerpoint/2010/main" val="167635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process.env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시스템 환경 변수들이 들어있는 객체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 비밀번호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서드파티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앱 키 등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보관하는 용도로도 쓰임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process.env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접근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일부 환경 변수는 노드 실행 시 영향을 미침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NODE_OPTIONS(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실행 옵션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UV_THREADPOOL_SIZE(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스레드풀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개수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2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max-old-space-size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노드가 사용할 수 있는 메모리를 지정하는 옵션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C71E1-9DB1-4242-B934-701CCB5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087" y="5872043"/>
            <a:ext cx="3609975" cy="714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437393-1C9A-4190-B25C-A175AC4A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54" y="3038235"/>
            <a:ext cx="4067175" cy="714375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8C505030-DAC8-9800-3985-DD282BEC570F}"/>
              </a:ext>
            </a:extLst>
          </p:cNvPr>
          <p:cNvSpPr txBox="1">
            <a:spLocks/>
          </p:cNvSpPr>
          <p:nvPr/>
        </p:nvSpPr>
        <p:spPr>
          <a:xfrm>
            <a:off x="9185274" y="215109"/>
            <a:ext cx="2826617" cy="506411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객체 알아보기</a:t>
            </a:r>
          </a:p>
        </p:txBody>
      </p:sp>
    </p:spTree>
    <p:extLst>
      <p:ext uri="{BB962C8B-B14F-4D97-AF65-F5344CB8AC3E}">
        <p14:creationId xmlns:p14="http://schemas.microsoft.com/office/powerpoint/2010/main" val="117463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1525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process.nextTick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콜백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92489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이벤트 루프가 다른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콜백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함수들보다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nextTick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의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콜백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함수를 우선적으로 처리함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너무 남용하면 다른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함수들 실행이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늦어짐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비슷한 경우로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promise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nextTick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우선순위가 높음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setImmediate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setTimeout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promise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nextTick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먼저 실행됨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7795497-9CC2-A537-16CD-74814045AE34}"/>
              </a:ext>
            </a:extLst>
          </p:cNvPr>
          <p:cNvSpPr txBox="1">
            <a:spLocks/>
          </p:cNvSpPr>
          <p:nvPr/>
        </p:nvSpPr>
        <p:spPr>
          <a:xfrm>
            <a:off x="9185274" y="215109"/>
            <a:ext cx="2826617" cy="506411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객체 알아보기</a:t>
            </a:r>
          </a:p>
        </p:txBody>
      </p:sp>
    </p:spTree>
    <p:extLst>
      <p:ext uri="{BB962C8B-B14F-4D97-AF65-F5344CB8AC3E}">
        <p14:creationId xmlns:p14="http://schemas.microsoft.com/office/powerpoint/2010/main" val="260741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path </a:t>
            </a:r>
            <a:r>
              <a:rPr lang="ko-KR" altLang="en-US" dirty="0">
                <a:solidFill>
                  <a:schemeClr val="bg1"/>
                </a:solidFill>
              </a:rPr>
              <a:t>모듈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path.sep</a:t>
            </a:r>
            <a:r>
              <a:rPr lang="en-US" altLang="ko-KR" sz="1600" dirty="0"/>
              <a:t>: </a:t>
            </a:r>
            <a:r>
              <a:rPr lang="ko-KR" altLang="en-US" sz="1600" dirty="0"/>
              <a:t>경로의 </a:t>
            </a:r>
            <a:r>
              <a:rPr lang="ko-KR" altLang="en-US" sz="1600" dirty="0" err="1"/>
              <a:t>구분자입니다</a:t>
            </a:r>
            <a:r>
              <a:rPr lang="en-US" altLang="ko-KR" sz="1600" dirty="0"/>
              <a:t>. Windows</a:t>
            </a:r>
            <a:r>
              <a:rPr lang="ko-KR" altLang="en-US" sz="1600" dirty="0"/>
              <a:t>는 </a:t>
            </a:r>
            <a:r>
              <a:rPr lang="en-US" altLang="ko-KR" sz="1600" dirty="0"/>
              <a:t>\, POSIX</a:t>
            </a:r>
            <a:r>
              <a:rPr lang="ko-KR" altLang="en-US" sz="1600" dirty="0"/>
              <a:t>는 </a:t>
            </a:r>
            <a:r>
              <a:rPr lang="en-US" altLang="ko-KR" sz="1600" dirty="0"/>
              <a:t>/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path.dirname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): </a:t>
            </a:r>
            <a:r>
              <a:rPr lang="ko-KR" altLang="en-US" sz="1600" dirty="0"/>
              <a:t>파일이 위치한 폴더 경로를 보여줍니다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path.extname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): </a:t>
            </a:r>
            <a:r>
              <a:rPr lang="ko-KR" altLang="en-US" sz="1600" dirty="0"/>
              <a:t>파일의 확장자를 보여줍니다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path.basename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, </a:t>
            </a:r>
            <a:r>
              <a:rPr lang="ko-KR" altLang="en-US" sz="1600" dirty="0"/>
              <a:t>확장자</a:t>
            </a:r>
            <a:r>
              <a:rPr lang="en-US" altLang="ko-KR" sz="1600" dirty="0"/>
              <a:t>): </a:t>
            </a:r>
            <a:r>
              <a:rPr lang="ko-KR" altLang="en-US" sz="1600" dirty="0"/>
              <a:t>파일의 이름</a:t>
            </a:r>
            <a:r>
              <a:rPr lang="en-US" altLang="ko-KR" sz="1600" dirty="0"/>
              <a:t>(</a:t>
            </a:r>
            <a:r>
              <a:rPr lang="ko-KR" altLang="en-US" sz="1600" dirty="0"/>
              <a:t>확장자 포함</a:t>
            </a:r>
            <a:r>
              <a:rPr lang="en-US" altLang="ko-KR" sz="1600" dirty="0"/>
              <a:t>)</a:t>
            </a:r>
            <a:r>
              <a:rPr lang="ko-KR" altLang="en-US" sz="1600" dirty="0"/>
              <a:t>을 보여줍니다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/>
              <a:t>path.parse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): </a:t>
            </a:r>
            <a:r>
              <a:rPr lang="ko-KR" altLang="en-US" sz="1600" dirty="0"/>
              <a:t>파일 경로를 </a:t>
            </a:r>
            <a:r>
              <a:rPr lang="en-US" altLang="ko-KR" sz="1600" dirty="0"/>
              <a:t>root,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, base, </a:t>
            </a:r>
            <a:r>
              <a:rPr lang="en-US" altLang="ko-KR" sz="1600" dirty="0" err="1"/>
              <a:t>ext</a:t>
            </a:r>
            <a:r>
              <a:rPr lang="en-US" altLang="ko-KR" sz="1600" dirty="0"/>
              <a:t>, name</a:t>
            </a:r>
            <a:r>
              <a:rPr lang="ko-KR" altLang="en-US" sz="1600" dirty="0"/>
              <a:t>으로 분리합니다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path.isAbsolute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): </a:t>
            </a:r>
            <a:r>
              <a:rPr lang="ko-KR" altLang="en-US" sz="1600" dirty="0"/>
              <a:t>파일의 경로가 절대경로인지 상대경로인지 </a:t>
            </a:r>
            <a:r>
              <a:rPr lang="en-US" altLang="ko-KR" sz="1600" dirty="0"/>
              <a:t>true</a:t>
            </a:r>
            <a:r>
              <a:rPr lang="ko-KR" altLang="en-US" sz="1600" dirty="0"/>
              <a:t>나 </a:t>
            </a:r>
            <a:r>
              <a:rPr lang="en-US" altLang="ko-KR" sz="1600" dirty="0"/>
              <a:t>false</a:t>
            </a:r>
            <a:r>
              <a:rPr lang="ko-KR" altLang="en-US" sz="1600" dirty="0"/>
              <a:t>로 알려줍니다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6C5A406A-8B4A-CF87-DEF1-403C314A38CA}"/>
              </a:ext>
            </a:extLst>
          </p:cNvPr>
          <p:cNvSpPr txBox="1">
            <a:spLocks/>
          </p:cNvSpPr>
          <p:nvPr/>
        </p:nvSpPr>
        <p:spPr>
          <a:xfrm>
            <a:off x="9337674" y="212815"/>
            <a:ext cx="2854326" cy="382533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모듈 알아보기</a:t>
            </a:r>
          </a:p>
        </p:txBody>
      </p:sp>
    </p:spTree>
    <p:extLst>
      <p:ext uri="{BB962C8B-B14F-4D97-AF65-F5344CB8AC3E}">
        <p14:creationId xmlns:p14="http://schemas.microsoft.com/office/powerpoint/2010/main" val="428269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url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34053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/>
              <a:t>인터넷 주소를 쉽게 조작하도록 도와주는 모듈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02139-4FAF-4524-B27A-327BE3681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74"/>
          <a:stretch/>
        </p:blipFill>
        <p:spPr>
          <a:xfrm>
            <a:off x="2690524" y="2499188"/>
            <a:ext cx="5979102" cy="1859623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EE2DC-60B6-8EAF-3CC3-EF70E1B72FBC}"/>
              </a:ext>
            </a:extLst>
          </p:cNvPr>
          <p:cNvSpPr txBox="1">
            <a:spLocks/>
          </p:cNvSpPr>
          <p:nvPr/>
        </p:nvSpPr>
        <p:spPr>
          <a:xfrm>
            <a:off x="9337674" y="212815"/>
            <a:ext cx="2854326" cy="382533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모듈 알아보기</a:t>
            </a:r>
          </a:p>
        </p:txBody>
      </p:sp>
    </p:spTree>
    <p:extLst>
      <p:ext uri="{BB962C8B-B14F-4D97-AF65-F5344CB8AC3E}">
        <p14:creationId xmlns:p14="http://schemas.microsoft.com/office/powerpoint/2010/main" val="323512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url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모듈 예제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847D9A-A034-4C2B-B882-9A8F95338B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A4CB59-1248-35D3-24CD-1ED18461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25" y="1412755"/>
            <a:ext cx="7096125" cy="3429000"/>
          </a:xfrm>
          <a:prstGeom prst="rect">
            <a:avLst/>
          </a:prstGeom>
        </p:spPr>
      </p:pic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003ABCC0-2D62-EEE9-E2AD-537A3A708ECE}"/>
              </a:ext>
            </a:extLst>
          </p:cNvPr>
          <p:cNvSpPr txBox="1">
            <a:spLocks/>
          </p:cNvSpPr>
          <p:nvPr/>
        </p:nvSpPr>
        <p:spPr>
          <a:xfrm>
            <a:off x="9337674" y="212815"/>
            <a:ext cx="2854326" cy="382533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모듈 알아보기</a:t>
            </a:r>
          </a:p>
        </p:txBody>
      </p:sp>
    </p:spTree>
    <p:extLst>
      <p:ext uri="{BB962C8B-B14F-4D97-AF65-F5344CB8AC3E}">
        <p14:creationId xmlns:p14="http://schemas.microsoft.com/office/powerpoint/2010/main" val="392333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1950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searchParams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92489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WHATWG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방식에서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쿼리스트링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(search)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부분 처리를 도와주는 객체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/>
              <a:t>?page=3&amp;limit=10&amp;category=</a:t>
            </a:r>
            <a:r>
              <a:rPr lang="en-US" altLang="ko-KR" sz="1600" dirty="0" err="1"/>
              <a:t>nodejs&amp;category</a:t>
            </a:r>
            <a:r>
              <a:rPr lang="en-US" altLang="ko-KR" sz="1600" dirty="0"/>
              <a:t>=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/>
              <a:t>부분</a:t>
            </a:r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027E9318-5D7A-3C23-4DCF-AFFB276FFE0E}"/>
              </a:ext>
            </a:extLst>
          </p:cNvPr>
          <p:cNvSpPr txBox="1">
            <a:spLocks/>
          </p:cNvSpPr>
          <p:nvPr/>
        </p:nvSpPr>
        <p:spPr>
          <a:xfrm>
            <a:off x="9337674" y="212815"/>
            <a:ext cx="2854326" cy="382533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모듈 알아보기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3C71A66-889B-213B-FC3F-B97A00B904A4}"/>
              </a:ext>
            </a:extLst>
          </p:cNvPr>
          <p:cNvSpPr txBox="1">
            <a:spLocks/>
          </p:cNvSpPr>
          <p:nvPr/>
        </p:nvSpPr>
        <p:spPr>
          <a:xfrm>
            <a:off x="353291" y="2316591"/>
            <a:ext cx="11485418" cy="496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r>
              <a:rPr lang="en-US" altLang="ko-KR" sz="1600" dirty="0" err="1"/>
              <a:t>getAll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): </a:t>
            </a:r>
            <a:r>
              <a:rPr lang="ko-KR" altLang="en-US" sz="1600" dirty="0"/>
              <a:t>키에 해당하는 모든 값들을 가져옵니다</a:t>
            </a:r>
            <a:endParaRPr lang="en-US" altLang="ko-KR" sz="1600" dirty="0"/>
          </a:p>
          <a:p>
            <a:r>
              <a:rPr lang="en-US" altLang="ko-KR" sz="1600" dirty="0"/>
              <a:t>get(</a:t>
            </a:r>
            <a:r>
              <a:rPr lang="ko-KR" altLang="en-US" sz="1600" dirty="0"/>
              <a:t>키</a:t>
            </a:r>
            <a:r>
              <a:rPr lang="en-US" altLang="ko-KR" sz="1600" dirty="0"/>
              <a:t>): </a:t>
            </a:r>
            <a:r>
              <a:rPr lang="ko-KR" altLang="en-US" sz="1600" dirty="0"/>
              <a:t>키에 해당하는 첫 번째 값만 가져옵니다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has(</a:t>
            </a:r>
            <a:r>
              <a:rPr lang="ko-KR" altLang="en-US" sz="1600" dirty="0"/>
              <a:t>키</a:t>
            </a:r>
            <a:r>
              <a:rPr lang="en-US" altLang="ko-KR" sz="1600" dirty="0"/>
              <a:t>): </a:t>
            </a:r>
            <a:r>
              <a:rPr lang="ko-KR" altLang="en-US" sz="1600" dirty="0"/>
              <a:t>해당 키가 있는지 없는지를 검사합니다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keys(): </a:t>
            </a:r>
            <a:r>
              <a:rPr lang="en-US" altLang="ko-KR" sz="1600" dirty="0" err="1"/>
              <a:t>searchParams</a:t>
            </a:r>
            <a:r>
              <a:rPr lang="ko-KR" altLang="en-US" sz="1600" dirty="0"/>
              <a:t>의 모든 키를 </a:t>
            </a:r>
            <a:r>
              <a:rPr lang="ko-KR" altLang="en-US" sz="1600" dirty="0" err="1"/>
              <a:t>반복기</a:t>
            </a:r>
            <a:r>
              <a:rPr lang="en-US" altLang="ko-KR" sz="1600" dirty="0"/>
              <a:t>(iterator, ES2015 </a:t>
            </a:r>
            <a:r>
              <a:rPr lang="ko-KR" altLang="en-US" sz="1600" dirty="0"/>
              <a:t>문법</a:t>
            </a:r>
            <a:r>
              <a:rPr lang="en-US" altLang="ko-KR" sz="1600" dirty="0"/>
              <a:t>) </a:t>
            </a:r>
            <a:r>
              <a:rPr lang="ko-KR" altLang="en-US" sz="1600" dirty="0"/>
              <a:t>객체로 가져옵니다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values(): </a:t>
            </a:r>
            <a:r>
              <a:rPr lang="en-US" altLang="ko-KR" sz="1600" dirty="0" err="1"/>
              <a:t>searchParams</a:t>
            </a:r>
            <a:r>
              <a:rPr lang="ko-KR" altLang="en-US" sz="1600" dirty="0"/>
              <a:t>의 모든 값을 </a:t>
            </a:r>
            <a:r>
              <a:rPr lang="ko-KR" altLang="en-US" sz="1600" dirty="0" err="1"/>
              <a:t>반복기</a:t>
            </a:r>
            <a:r>
              <a:rPr lang="ko-KR" altLang="en-US" sz="1600" dirty="0"/>
              <a:t> 객체로 가져옵니다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append(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): </a:t>
            </a:r>
            <a:r>
              <a:rPr lang="ko-KR" altLang="en-US" sz="1600" dirty="0"/>
              <a:t>해당 키를 추가합니다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같은 키의 값이 있다면 유지하고 하나 더 추가합니다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set(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): append</a:t>
            </a:r>
            <a:r>
              <a:rPr lang="ko-KR" altLang="en-US" sz="1600" dirty="0"/>
              <a:t>와 비슷하지만 같은 키의 값들을 모두 지우고 새로 추가합니다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delete(</a:t>
            </a:r>
            <a:r>
              <a:rPr lang="ko-KR" altLang="en-US" sz="1600" dirty="0"/>
              <a:t>키</a:t>
            </a:r>
            <a:r>
              <a:rPr lang="en-US" altLang="ko-KR" sz="1600" dirty="0"/>
              <a:t>): </a:t>
            </a:r>
            <a:r>
              <a:rPr lang="ko-KR" altLang="en-US" sz="1600" dirty="0"/>
              <a:t>해당 키를 제거합니다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toString</a:t>
            </a:r>
            <a:r>
              <a:rPr lang="en-US" altLang="ko-KR" sz="1600" dirty="0"/>
              <a:t>(): </a:t>
            </a:r>
            <a:r>
              <a:rPr lang="ko-KR" altLang="en-US" sz="1600" dirty="0"/>
              <a:t>조작한 </a:t>
            </a:r>
            <a:r>
              <a:rPr lang="en-US" altLang="ko-KR" sz="1600" dirty="0" err="1"/>
              <a:t>searchParams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다시 문자열로 만듭니다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문자열을 </a:t>
            </a:r>
            <a:r>
              <a:rPr lang="en-US" altLang="ko-KR" sz="1600" dirty="0"/>
              <a:t>search</a:t>
            </a:r>
            <a:r>
              <a:rPr lang="ko-KR" altLang="en-US" sz="1600" dirty="0"/>
              <a:t>에 대입하면 주소 객체에 반영됩니다</a:t>
            </a:r>
            <a:r>
              <a:rPr lang="en-US" altLang="ko-KR" sz="1600" dirty="0"/>
              <a:t>.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080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단방향 암호화</a:t>
            </a:r>
            <a:r>
              <a:rPr lang="en-US" altLang="ko-KR" dirty="0">
                <a:solidFill>
                  <a:schemeClr val="bg1"/>
                </a:solidFill>
              </a:rPr>
              <a:t>(crypto)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20198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암호화는 가능하지만 복호화는 불가능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암호화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평문을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암호로 만듦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복호화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암호를 평문으로 해독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단방향 암호화의 대표 주자는 해시 기법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문자열을 고정된 길이의 다른 문자열로 바꾸는 방식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abcdefgh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qvew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4B998C-FC29-4570-AEC3-5F3217FB1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54" y="4575752"/>
            <a:ext cx="6419850" cy="1162050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A89A319-982A-F7B8-2732-907E2DB48FF1}"/>
              </a:ext>
            </a:extLst>
          </p:cNvPr>
          <p:cNvSpPr txBox="1">
            <a:spLocks/>
          </p:cNvSpPr>
          <p:nvPr/>
        </p:nvSpPr>
        <p:spPr>
          <a:xfrm>
            <a:off x="9337674" y="212815"/>
            <a:ext cx="2854326" cy="382533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모듈 알아보기</a:t>
            </a:r>
          </a:p>
        </p:txBody>
      </p:sp>
    </p:spTree>
    <p:extLst>
      <p:ext uri="{BB962C8B-B14F-4D97-AF65-F5344CB8AC3E}">
        <p14:creationId xmlns:p14="http://schemas.microsoft.com/office/powerpoint/2010/main" val="72789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670430" y="1780930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REPL 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사용하기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670430" y="2774752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JS 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파일 실행하기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8DC2EA-A427-92A5-B96D-D03988CA6FAF}"/>
              </a:ext>
            </a:extLst>
          </p:cNvPr>
          <p:cNvGrpSpPr/>
          <p:nvPr/>
        </p:nvGrpSpPr>
        <p:grpSpPr>
          <a:xfrm>
            <a:off x="670430" y="3825567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D584560-EC04-F856-B9E1-FE3261CCC2EE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2043E3-5BBA-235B-C691-BCEDB67BA4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ea typeface="KoPub돋움체_Pro Bold" panose="02020603020101020101" pitchFamily="18" charset="-127"/>
                </a:rPr>
                <a:t>모듈로 만들기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2244BC5-7AD8-6054-E49F-693F2A16F19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27EA40-CC67-A8E0-5A59-297AB0E4D432}"/>
              </a:ext>
            </a:extLst>
          </p:cNvPr>
          <p:cNvGrpSpPr/>
          <p:nvPr/>
        </p:nvGrpSpPr>
        <p:grpSpPr>
          <a:xfrm>
            <a:off x="670430" y="4819389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918BB6-EC28-590E-E5BA-FF3E54A89EC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F3BC8-0324-1D93-A718-3503AA0E808D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ea typeface="KoPub돋움체_Pro Bold" panose="02020603020101020101" pitchFamily="18" charset="-127"/>
                </a:rPr>
                <a:t>노드 내장 객체 알아보기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29938AB-49BB-E7CB-00C9-E3C755A319AD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EEFD47-83B4-D050-81BF-5A38E16C4B70}"/>
              </a:ext>
            </a:extLst>
          </p:cNvPr>
          <p:cNvGrpSpPr/>
          <p:nvPr/>
        </p:nvGrpSpPr>
        <p:grpSpPr>
          <a:xfrm>
            <a:off x="6363821" y="1818874"/>
            <a:ext cx="4686299" cy="485775"/>
            <a:chOff x="2282994" y="2753427"/>
            <a:chExt cx="4686299" cy="4857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F28B88-65EB-5F08-75D1-9F1FE497775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91992C-0C4F-7F40-2093-7D1450782B2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ea typeface="KoPub돋움체_Pro Bold" panose="02020603020101020101" pitchFamily="18" charset="-127"/>
                </a:rPr>
                <a:t>노드 내장 모듈 사용하기</a:t>
              </a:r>
              <a:endParaRPr lang="ko-KR" altLang="en-US" b="1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7670B2-A352-1D49-03B3-D132676A10A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0E7DA5-4C44-97C7-FD28-D359B520D995}"/>
              </a:ext>
            </a:extLst>
          </p:cNvPr>
          <p:cNvGrpSpPr/>
          <p:nvPr/>
        </p:nvGrpSpPr>
        <p:grpSpPr>
          <a:xfrm>
            <a:off x="6363821" y="2812696"/>
            <a:ext cx="4686299" cy="485775"/>
            <a:chOff x="2282994" y="2753427"/>
            <a:chExt cx="4686299" cy="4857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562AC70-3186-D868-D549-86E8329C75BB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360C4F-D8E1-D5B6-992D-73A370F2666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ea typeface="KoPub돋움체_Pro Bold" panose="02020603020101020101" pitchFamily="18" charset="-127"/>
                </a:rPr>
                <a:t>파일 시스템 접근하기</a:t>
              </a:r>
              <a:endParaRPr lang="ko-KR" altLang="en-US" b="1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99D29D8-D01F-D114-B1DF-5BACEADBC39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2B6FB1-8549-3CBC-DD56-AAF1FEE62035}"/>
              </a:ext>
            </a:extLst>
          </p:cNvPr>
          <p:cNvGrpSpPr/>
          <p:nvPr/>
        </p:nvGrpSpPr>
        <p:grpSpPr>
          <a:xfrm>
            <a:off x="6363821" y="3863511"/>
            <a:ext cx="4686299" cy="485775"/>
            <a:chOff x="2282994" y="2753427"/>
            <a:chExt cx="4686299" cy="4857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4AFB474-8A5F-3DDC-5AD1-C9E9BDBB0FF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90000"/>
                    </a:schemeClr>
                  </a:solidFill>
                </a:rPr>
                <a:t>03-7</a:t>
              </a:r>
              <a:endParaRPr lang="ko-KR" altLang="en-US" sz="16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538A8F-A158-1921-BFEB-5F5EE3FBE0B5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2">
                      <a:lumMod val="90000"/>
                    </a:schemeClr>
                  </a:solidFill>
                  <a:ea typeface="KoPub돋움체_Pro Bold" panose="02020603020101020101" pitchFamily="18" charset="-127"/>
                </a:rPr>
                <a:t>이벤트 이해하기</a:t>
              </a:r>
              <a:endParaRPr lang="ko-KR" altLang="en-US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1324ED1-68C3-5FB6-4303-D7C960E115A3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EC3B9F-C845-A6BC-3BAF-1FF964BF9D54}"/>
              </a:ext>
            </a:extLst>
          </p:cNvPr>
          <p:cNvGrpSpPr/>
          <p:nvPr/>
        </p:nvGrpSpPr>
        <p:grpSpPr>
          <a:xfrm>
            <a:off x="6363821" y="4857333"/>
            <a:ext cx="4686299" cy="485775"/>
            <a:chOff x="2282994" y="2753427"/>
            <a:chExt cx="4686299" cy="4857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3F2C23-499F-772A-2804-75A7FD03A68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90000"/>
                    </a:schemeClr>
                  </a:solidFill>
                </a:rPr>
                <a:t>03-8</a:t>
              </a:r>
              <a:endParaRPr lang="ko-KR" altLang="en-US" sz="16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E35DFD-E4E8-0C74-F62E-15769E399369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2">
                      <a:lumMod val="90000"/>
                    </a:schemeClr>
                  </a:solidFill>
                  <a:ea typeface="KoPub돋움체_Pro Bold" panose="02020603020101020101" pitchFamily="18" charset="-127"/>
                </a:rPr>
                <a:t>예외 처리하기</a:t>
              </a:r>
              <a:endParaRPr lang="ko-KR" altLang="en-US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465FE01-BF0B-8944-E6C9-69C037438E4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Hash </a:t>
            </a:r>
            <a:r>
              <a:rPr lang="ko-KR" altLang="en-US" dirty="0">
                <a:solidFill>
                  <a:schemeClr val="bg1"/>
                </a:solidFill>
              </a:rPr>
              <a:t>사용하기</a:t>
            </a:r>
            <a:r>
              <a:rPr lang="en-US" altLang="ko-KR" dirty="0">
                <a:solidFill>
                  <a:schemeClr val="bg1"/>
                </a:solidFill>
              </a:rPr>
              <a:t>(sha512)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createHash</a:t>
            </a:r>
            <a:r>
              <a:rPr lang="en-US" altLang="ko-KR" sz="1600" dirty="0"/>
              <a:t>(</a:t>
            </a:r>
            <a:r>
              <a:rPr lang="ko-KR" altLang="en-US" sz="1600" dirty="0"/>
              <a:t>알고리즘</a:t>
            </a:r>
            <a:r>
              <a:rPr lang="en-US" altLang="ko-KR" sz="1600" dirty="0"/>
              <a:t>): </a:t>
            </a:r>
            <a:r>
              <a:rPr lang="ko-KR" altLang="en-US" sz="1600" dirty="0"/>
              <a:t>사용할 해시 알고리즘을 넣어줍니다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md5, sha1, sha256, sha512 </a:t>
            </a:r>
            <a:r>
              <a:rPr lang="ko-KR" altLang="en-US" sz="1600" dirty="0"/>
              <a:t>등이 가능하지만</a:t>
            </a:r>
            <a:r>
              <a:rPr lang="en-US" altLang="ko-KR" sz="1600" dirty="0"/>
              <a:t>, md5</a:t>
            </a:r>
            <a:r>
              <a:rPr lang="ko-KR" altLang="en-US" sz="1600" dirty="0"/>
              <a:t>와 </a:t>
            </a:r>
            <a:r>
              <a:rPr lang="en-US" altLang="ko-KR" sz="1600" dirty="0"/>
              <a:t>sha1</a:t>
            </a:r>
            <a:r>
              <a:rPr lang="ko-KR" altLang="en-US" sz="1600" dirty="0"/>
              <a:t>은 이미 취약점이 발견되었습니다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현재는 </a:t>
            </a:r>
            <a:r>
              <a:rPr lang="en-US" altLang="ko-KR" sz="1600" dirty="0"/>
              <a:t>sha512 </a:t>
            </a:r>
            <a:r>
              <a:rPr lang="ko-KR" altLang="en-US" sz="1600" dirty="0"/>
              <a:t>정도로 충분하지만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나중에 </a:t>
            </a:r>
            <a:r>
              <a:rPr lang="en-US" altLang="ko-KR" sz="1600" dirty="0"/>
              <a:t>sha512</a:t>
            </a:r>
            <a:r>
              <a:rPr lang="ko-KR" altLang="en-US" sz="1600" dirty="0"/>
              <a:t>마저도 취약해지면 더 강화된 알고리즘으로 바꿔야 합니다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1600" dirty="0"/>
              <a:t>update(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): </a:t>
            </a:r>
            <a:r>
              <a:rPr lang="ko-KR" altLang="en-US" sz="1600" dirty="0"/>
              <a:t>변환할 문자열을 넣어줍니다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digest(</a:t>
            </a:r>
            <a:r>
              <a:rPr lang="ko-KR" altLang="en-US" sz="1600" dirty="0"/>
              <a:t>인코딩</a:t>
            </a:r>
            <a:r>
              <a:rPr lang="en-US" altLang="ko-KR" sz="1600" dirty="0"/>
              <a:t>): </a:t>
            </a:r>
            <a:r>
              <a:rPr lang="ko-KR" altLang="en-US" sz="1600" dirty="0"/>
              <a:t>인코딩할 알고리즘을 넣어줍니다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base64, hex, latin1</a:t>
            </a:r>
            <a:r>
              <a:rPr lang="ko-KR" altLang="en-US" sz="1600" dirty="0"/>
              <a:t>이 주로 사용되는데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그중 </a:t>
            </a:r>
            <a:r>
              <a:rPr lang="en-US" altLang="ko-KR" sz="1600" dirty="0"/>
              <a:t>base64</a:t>
            </a:r>
            <a:r>
              <a:rPr lang="ko-KR" altLang="en-US" sz="1600" dirty="0"/>
              <a:t>가 결과 문자열이 가장 짧아 애용됩니다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결과물로 변환된 문자열을 반환합니다</a:t>
            </a:r>
            <a:r>
              <a:rPr lang="en-US" altLang="ko-KR" sz="1600" dirty="0"/>
              <a:t>.</a:t>
            </a: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9A10A51A-6932-FF1F-3017-EA2254DC665B}"/>
              </a:ext>
            </a:extLst>
          </p:cNvPr>
          <p:cNvSpPr txBox="1">
            <a:spLocks/>
          </p:cNvSpPr>
          <p:nvPr/>
        </p:nvSpPr>
        <p:spPr>
          <a:xfrm>
            <a:off x="9337674" y="212815"/>
            <a:ext cx="2854326" cy="382533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모듈 알아보기</a:t>
            </a:r>
          </a:p>
        </p:txBody>
      </p:sp>
    </p:spTree>
    <p:extLst>
      <p:ext uri="{BB962C8B-B14F-4D97-AF65-F5344CB8AC3E}">
        <p14:creationId xmlns:p14="http://schemas.microsoft.com/office/powerpoint/2010/main" val="421022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8769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양방향 암호화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76403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대칭형 암호화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1600" dirty="0"/>
              <a:t>암호문 복호화 가능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Key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사용됨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암호화할 때와 복호화 할 때 같은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Key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EE79CBF-8BE9-F944-133B-43B34FC36127}"/>
              </a:ext>
            </a:extLst>
          </p:cNvPr>
          <p:cNvSpPr txBox="1">
            <a:spLocks/>
          </p:cNvSpPr>
          <p:nvPr/>
        </p:nvSpPr>
        <p:spPr>
          <a:xfrm>
            <a:off x="9337674" y="212815"/>
            <a:ext cx="2854326" cy="382533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모듈 알아보기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229977-E1B4-1C19-C52B-43DE47DCF142}"/>
              </a:ext>
            </a:extLst>
          </p:cNvPr>
          <p:cNvSpPr txBox="1">
            <a:spLocks/>
          </p:cNvSpPr>
          <p:nvPr/>
        </p:nvSpPr>
        <p:spPr>
          <a:xfrm>
            <a:off x="436098" y="2340463"/>
            <a:ext cx="10807700" cy="496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r>
              <a:rPr lang="en-US" altLang="ko-KR" sz="1600" dirty="0" err="1"/>
              <a:t>crypto.createCipheriv</a:t>
            </a:r>
            <a:r>
              <a:rPr lang="en-US" altLang="ko-KR" sz="1600" dirty="0"/>
              <a:t>(</a:t>
            </a:r>
            <a:r>
              <a:rPr lang="ko-KR" altLang="en-US" sz="1600" dirty="0"/>
              <a:t>알고리즘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, iv): </a:t>
            </a:r>
            <a:r>
              <a:rPr lang="ko-KR" altLang="en-US" sz="1600" dirty="0"/>
              <a:t>암호화 알고리즘과 키</a:t>
            </a:r>
            <a:r>
              <a:rPr lang="en-US" altLang="ko-KR" sz="1600" dirty="0"/>
              <a:t>, </a:t>
            </a:r>
            <a:r>
              <a:rPr lang="ko-KR" altLang="en-US" sz="1600" dirty="0"/>
              <a:t>초기화벡터를 넣어줍니다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cipher.update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인코딩</a:t>
            </a:r>
            <a:r>
              <a:rPr lang="en-US" altLang="ko-KR" sz="1600" dirty="0"/>
              <a:t>, </a:t>
            </a:r>
            <a:r>
              <a:rPr lang="ko-KR" altLang="en-US" sz="1600" dirty="0"/>
              <a:t>출력 인코딩</a:t>
            </a:r>
            <a:r>
              <a:rPr lang="en-US" altLang="ko-KR" sz="1600" dirty="0"/>
              <a:t>): </a:t>
            </a:r>
            <a:r>
              <a:rPr lang="ko-KR" altLang="en-US" sz="1600" dirty="0"/>
              <a:t>암호화할 대상과 대상의 인코딩</a:t>
            </a:r>
            <a:r>
              <a:rPr lang="en-US" altLang="ko-KR" sz="1600" dirty="0"/>
              <a:t>, </a:t>
            </a:r>
            <a:r>
              <a:rPr lang="ko-KR" altLang="en-US" sz="1600" dirty="0"/>
              <a:t>출력 결과물의 인코딩을 넣어줍니다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보통 문자열은 </a:t>
            </a:r>
            <a:r>
              <a:rPr lang="en-US" altLang="ko-KR" sz="1600" dirty="0"/>
              <a:t>utf8 </a:t>
            </a:r>
            <a:r>
              <a:rPr lang="ko-KR" altLang="en-US" sz="1600" dirty="0"/>
              <a:t>인코딩을</a:t>
            </a:r>
            <a:r>
              <a:rPr lang="en-US" altLang="ko-KR" sz="1600" dirty="0"/>
              <a:t>, </a:t>
            </a:r>
            <a:r>
              <a:rPr lang="ko-KR" altLang="en-US" sz="1600" dirty="0"/>
              <a:t>암호는 </a:t>
            </a:r>
            <a:r>
              <a:rPr lang="en-US" altLang="ko-KR" sz="1600" dirty="0"/>
              <a:t>base64</a:t>
            </a:r>
            <a:r>
              <a:rPr lang="ko-KR" altLang="en-US" sz="1600" dirty="0"/>
              <a:t>를 많이 사용합니다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1600" dirty="0" err="1"/>
              <a:t>cipher.final</a:t>
            </a:r>
            <a:r>
              <a:rPr lang="en-US" altLang="ko-KR" sz="1600" dirty="0"/>
              <a:t>(</a:t>
            </a:r>
            <a:r>
              <a:rPr lang="ko-KR" altLang="en-US" sz="1600" dirty="0"/>
              <a:t>출력 인코딩</a:t>
            </a:r>
            <a:r>
              <a:rPr lang="en-US" altLang="ko-KR" sz="1600" dirty="0"/>
              <a:t>): </a:t>
            </a:r>
            <a:r>
              <a:rPr lang="ko-KR" altLang="en-US" sz="1600" dirty="0"/>
              <a:t>출력 결과물의 인코딩을 넣어주면 암호화가 완료됩니다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crypto.createDecipheriv</a:t>
            </a:r>
            <a:r>
              <a:rPr lang="en-US" altLang="ko-KR" sz="1600" dirty="0"/>
              <a:t>(</a:t>
            </a:r>
            <a:r>
              <a:rPr lang="ko-KR" altLang="en-US" sz="1600" dirty="0"/>
              <a:t>알고리즘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, iv): </a:t>
            </a:r>
            <a:r>
              <a:rPr lang="ko-KR" altLang="en-US" sz="1600" dirty="0" err="1"/>
              <a:t>복호화할</a:t>
            </a:r>
            <a:r>
              <a:rPr lang="ko-KR" altLang="en-US" sz="1600" dirty="0"/>
              <a:t> 때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암호화할 때 사용했던 알고리즘과 키</a:t>
            </a:r>
            <a:r>
              <a:rPr lang="en-US" altLang="ko-KR" sz="1600" dirty="0"/>
              <a:t>, iv</a:t>
            </a:r>
            <a:r>
              <a:rPr lang="ko-KR" altLang="en-US" sz="1600" dirty="0"/>
              <a:t>를 그대로 넣어주어야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decipher.update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인코딩</a:t>
            </a:r>
            <a:r>
              <a:rPr lang="en-US" altLang="ko-KR" sz="1600" dirty="0"/>
              <a:t>, </a:t>
            </a:r>
            <a:r>
              <a:rPr lang="ko-KR" altLang="en-US" sz="1600" dirty="0"/>
              <a:t>출력 인코딩</a:t>
            </a:r>
            <a:r>
              <a:rPr lang="en-US" altLang="ko-KR" sz="1600" dirty="0"/>
              <a:t>): </a:t>
            </a:r>
            <a:r>
              <a:rPr lang="ko-KR" altLang="en-US" sz="1600" dirty="0"/>
              <a:t>암호화된 문장</a:t>
            </a:r>
            <a:r>
              <a:rPr lang="en-US" altLang="ko-KR" sz="1600" dirty="0"/>
              <a:t>, </a:t>
            </a:r>
            <a:r>
              <a:rPr lang="ko-KR" altLang="en-US" sz="1600" dirty="0"/>
              <a:t>그 문장의 인코딩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복호화할</a:t>
            </a:r>
            <a:r>
              <a:rPr lang="ko-KR" altLang="en-US" sz="1600" dirty="0"/>
              <a:t> 인코딩을 넣어줍니다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createCipher</a:t>
            </a:r>
            <a:r>
              <a:rPr lang="ko-KR" altLang="en-US" sz="1600" dirty="0"/>
              <a:t>의 </a:t>
            </a:r>
            <a:r>
              <a:rPr lang="en-US" altLang="ko-KR" sz="1600" dirty="0"/>
              <a:t>update()</a:t>
            </a:r>
            <a:r>
              <a:rPr lang="ko-KR" altLang="en-US" sz="1600" dirty="0"/>
              <a:t>에서 </a:t>
            </a:r>
            <a:r>
              <a:rPr lang="en-US" altLang="ko-KR" sz="1600" dirty="0"/>
              <a:t>utf8, base64 </a:t>
            </a:r>
            <a:r>
              <a:rPr lang="ko-KR" altLang="en-US" sz="1600" dirty="0"/>
              <a:t>순으로 넣었다면 </a:t>
            </a:r>
            <a:r>
              <a:rPr lang="en-US" altLang="ko-KR" sz="1600" dirty="0" err="1"/>
              <a:t>createDecipher</a:t>
            </a:r>
            <a:r>
              <a:rPr lang="ko-KR" altLang="en-US" sz="1600" dirty="0"/>
              <a:t>의 </a:t>
            </a:r>
            <a:r>
              <a:rPr lang="en-US" altLang="ko-KR" sz="1600" dirty="0"/>
              <a:t>update()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base64, utf8 </a:t>
            </a:r>
            <a:r>
              <a:rPr lang="ko-KR" altLang="en-US" sz="1600" dirty="0"/>
              <a:t>순으로 넣으면 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decipher.final</a:t>
            </a:r>
            <a:r>
              <a:rPr lang="en-US" altLang="ko-KR" sz="1600" dirty="0"/>
              <a:t>(</a:t>
            </a:r>
            <a:r>
              <a:rPr lang="ko-KR" altLang="en-US" sz="1600" dirty="0"/>
              <a:t>출력 인코딩</a:t>
            </a:r>
            <a:r>
              <a:rPr lang="en-US" altLang="ko-KR" sz="1600" dirty="0"/>
              <a:t>): </a:t>
            </a:r>
            <a:r>
              <a:rPr lang="ko-KR" altLang="en-US" sz="1600" dirty="0"/>
              <a:t>복호화 결과물의 인코딩을 넣어줍니다</a:t>
            </a:r>
            <a:r>
              <a:rPr lang="en-US" altLang="ko-KR" sz="1600" dirty="0"/>
              <a:t>.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51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93793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57381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파일 시스템에 접근하는 모듈</a:t>
            </a:r>
            <a:endParaRPr lang="en-US" altLang="ko-KR" sz="1600" dirty="0"/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 생성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읽기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쓰기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 브라우저에서는 제한적이었으나 노드는 권한을 가지고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CA9B36-307F-415C-9702-52950B53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850" y="2557812"/>
            <a:ext cx="2895600" cy="2752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07901A-8347-4466-818D-7C894C51A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327" y="5547856"/>
            <a:ext cx="48482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5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fs </a:t>
            </a:r>
            <a:r>
              <a:rPr lang="ko-KR" altLang="en-US" dirty="0">
                <a:solidFill>
                  <a:schemeClr val="bg1"/>
                </a:solidFill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48832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콜백</a:t>
            </a:r>
            <a:r>
              <a:rPr lang="ko-KR" altLang="en-US" sz="1600" dirty="0"/>
              <a:t> 방식 대신</a:t>
            </a:r>
            <a:r>
              <a:rPr lang="en-US" altLang="ko-KR" sz="1600" dirty="0"/>
              <a:t> </a:t>
            </a:r>
            <a:r>
              <a:rPr lang="ko-KR" altLang="en-US" sz="1600" dirty="0"/>
              <a:t>프로미스 방식으로 사용 가능</a:t>
            </a:r>
            <a:endParaRPr lang="en-US" altLang="ko-KR" sz="1600" dirty="0"/>
          </a:p>
          <a:p>
            <a:pPr lvl="1"/>
            <a:r>
              <a:rPr lang="en-US" altLang="ko-KR" sz="1600" dirty="0"/>
              <a:t>require(‘fs’).promises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A6FE59-925B-47C9-BFBD-9F01F399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80" y="2564895"/>
            <a:ext cx="3524250" cy="3448050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703CD34F-8694-7F77-9214-EB38754CF199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223452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6792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동기 메서드와 비동기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노드는 대부분의 내장 모듈 메서드를 비동기 방식으로 처리</a:t>
            </a:r>
            <a:endParaRPr lang="en-US" altLang="ko-KR" sz="1600" dirty="0"/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비동기는 코드의 순서와 실행 순서가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일치하지 않는 것을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일부는 동기 방식으로 사용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43356F-5909-4450-90E1-BA1CEC28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09" y="2031960"/>
            <a:ext cx="2032294" cy="761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BD7795-2CD0-41E3-AB92-8A479815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17" y="2793025"/>
            <a:ext cx="2607450" cy="4057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8D94FB-78F2-46D2-B0DA-F9FADABC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211" y="4585339"/>
            <a:ext cx="2581275" cy="2257425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C116D4AE-CD36-27DD-BC96-9D4EF053F245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5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6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7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5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5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8839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동기 메서드와 비동기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이전 예제를 여러 번 실행해보기</a:t>
            </a:r>
            <a:endParaRPr lang="en-US" altLang="ko-KR" sz="1600" dirty="0"/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 번 순서가 다르게 실행됨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순서에 맞게 실행하려면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</a:p>
          <a:p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동기와 비동기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 작업 완료 확인 여부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블로킹과 논 블로킹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함수가 바로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return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되는지 여부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노드에서는 대부분 동기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블로킹 방식과 비동기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논 블로킹 방식임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3929A9-E8F4-4BAF-94BA-55A6F2B0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47" y="4062678"/>
            <a:ext cx="5074053" cy="2246673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6B1FE3B-34EF-1184-0F97-801D21C663E1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3650682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94085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버퍼와 스트림 이해하기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64444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버퍼</a:t>
            </a:r>
            <a:r>
              <a:rPr lang="en-US" altLang="ko-KR" sz="1600" dirty="0"/>
              <a:t>: </a:t>
            </a:r>
            <a:r>
              <a:rPr lang="ko-KR" altLang="en-US" sz="1600" dirty="0"/>
              <a:t>일정한 크기로 모아두는 데이터</a:t>
            </a:r>
            <a:endParaRPr lang="en-US" altLang="ko-KR" sz="1600" dirty="0"/>
          </a:p>
          <a:p>
            <a:pPr lvl="1"/>
            <a:r>
              <a:rPr lang="ko-KR" altLang="en-US" sz="1600" dirty="0"/>
              <a:t>일정한 크기가 되면 한 번에 처리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버퍼링</a:t>
            </a:r>
            <a:r>
              <a:rPr lang="en-US" altLang="ko-KR" sz="1600" dirty="0"/>
              <a:t>: </a:t>
            </a:r>
            <a:r>
              <a:rPr lang="ko-KR" altLang="en-US" sz="1600" dirty="0"/>
              <a:t>버퍼에 데이터가 찰 때까지 모으는 작업</a:t>
            </a:r>
            <a:endParaRPr lang="en-US" altLang="ko-KR" sz="1600" dirty="0"/>
          </a:p>
          <a:p>
            <a:r>
              <a:rPr lang="ko-KR" altLang="en-US" sz="1600" dirty="0"/>
              <a:t>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데이터의 흐름</a:t>
            </a:r>
            <a:endParaRPr lang="en-US" altLang="ko-KR" sz="1600" dirty="0"/>
          </a:p>
          <a:p>
            <a:pPr lvl="1"/>
            <a:r>
              <a:rPr lang="ko-KR" altLang="en-US" sz="1600" dirty="0"/>
              <a:t>일정한 크기로 나눠서 여러 번에 걸쳐서 처리</a:t>
            </a:r>
            <a:endParaRPr lang="en-US" altLang="ko-KR" sz="1600" dirty="0"/>
          </a:p>
          <a:p>
            <a:pPr lvl="1"/>
            <a:r>
              <a:rPr lang="ko-KR" altLang="en-US" sz="1600" dirty="0"/>
              <a:t>버퍼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청크</a:t>
            </a:r>
            <a:r>
              <a:rPr lang="en-US" altLang="ko-KR" sz="1600" dirty="0"/>
              <a:t>)</a:t>
            </a:r>
            <a:r>
              <a:rPr lang="ko-KR" altLang="en-US" sz="1600" dirty="0"/>
              <a:t>의 크기를 작게 만들어서 주기적으로 데이터를 전달</a:t>
            </a:r>
            <a:endParaRPr lang="en-US" altLang="ko-KR" sz="1600" dirty="0"/>
          </a:p>
          <a:p>
            <a:pPr lvl="1"/>
            <a:r>
              <a:rPr lang="ko-KR" altLang="en-US" sz="1600" dirty="0"/>
              <a:t>스트리밍</a:t>
            </a:r>
            <a:r>
              <a:rPr lang="en-US" altLang="ko-KR" sz="1600" dirty="0"/>
              <a:t>: </a:t>
            </a:r>
            <a:r>
              <a:rPr lang="ko-KR" altLang="en-US" sz="1600" dirty="0"/>
              <a:t>일정한 크기의 데이터를 지속적으로 전달하는 작업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2022474" y="87314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36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0951C1-9B5A-4E50-B9A1-EDE2C624F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341" y="4273819"/>
            <a:ext cx="3763851" cy="1576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C98E52-5477-411F-86E0-466F5C6D8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192" y="4197542"/>
            <a:ext cx="4755332" cy="1689394"/>
          </a:xfrm>
          <a:prstGeom prst="rect">
            <a:avLst/>
          </a:prstGeom>
        </p:spPr>
      </p:pic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687E11B3-C8D9-4F1E-6A52-9C777A7C8027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63875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94085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Buffer</a:t>
            </a:r>
            <a:r>
              <a:rPr lang="ko-KR" altLang="en-US" dirty="0">
                <a:solidFill>
                  <a:schemeClr val="bg1"/>
                </a:solidFill>
              </a:rPr>
              <a:t>의 메서드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노드에서는 </a:t>
            </a:r>
            <a:r>
              <a:rPr lang="en-US" altLang="ko-KR" sz="1600" dirty="0"/>
              <a:t>Buffer </a:t>
            </a:r>
            <a:r>
              <a:rPr lang="ko-KR" altLang="en-US" sz="1600" dirty="0"/>
              <a:t>객체 사용</a:t>
            </a:r>
            <a:endParaRPr lang="en-US" altLang="ko-KR" sz="1600" dirty="0"/>
          </a:p>
          <a:p>
            <a:pPr lvl="1"/>
            <a:r>
              <a:rPr lang="en-US" altLang="ko-KR" sz="1600" dirty="0"/>
              <a:t>from(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): </a:t>
            </a:r>
            <a:r>
              <a:rPr lang="ko-KR" altLang="en-US" sz="1600" dirty="0"/>
              <a:t>문자열을 버퍼로 바꿀 수 있습니다</a:t>
            </a:r>
            <a:r>
              <a:rPr lang="en-US" altLang="ko-KR" sz="1600" dirty="0"/>
              <a:t>. length </a:t>
            </a:r>
            <a:r>
              <a:rPr lang="ko-KR" altLang="en-US" sz="1600" dirty="0"/>
              <a:t>속성은 버퍼의 크기를 알려줍니다</a:t>
            </a:r>
            <a:r>
              <a:rPr lang="en-US" altLang="ko-KR" sz="1600" dirty="0"/>
              <a:t>. </a:t>
            </a:r>
            <a:r>
              <a:rPr lang="ko-KR" altLang="en-US" sz="1600" dirty="0"/>
              <a:t>바이트 단위입니다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toString</a:t>
            </a:r>
            <a:r>
              <a:rPr lang="en-US" altLang="ko-KR" sz="1600" dirty="0"/>
              <a:t>(</a:t>
            </a:r>
            <a:r>
              <a:rPr lang="ko-KR" altLang="en-US" sz="1600" dirty="0"/>
              <a:t>버퍼</a:t>
            </a:r>
            <a:r>
              <a:rPr lang="en-US" altLang="ko-KR" sz="1600" dirty="0"/>
              <a:t>): </a:t>
            </a:r>
            <a:r>
              <a:rPr lang="ko-KR" altLang="en-US" sz="1600" dirty="0"/>
              <a:t>버퍼를 다시 문자열로 바꿀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en-US" altLang="ko-KR" sz="1600" dirty="0"/>
              <a:t>base64</a:t>
            </a:r>
            <a:r>
              <a:rPr lang="ko-KR" altLang="en-US" sz="1600" dirty="0"/>
              <a:t>나 </a:t>
            </a:r>
            <a:r>
              <a:rPr lang="en-US" altLang="ko-KR" sz="1600" dirty="0"/>
              <a:t>hex</a:t>
            </a:r>
            <a:r>
              <a:rPr lang="ko-KR" altLang="en-US" sz="1600" dirty="0"/>
              <a:t>를 인자로 넣으면 해당 인코딩으로도 변환할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concat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): </a:t>
            </a:r>
            <a:r>
              <a:rPr lang="ko-KR" altLang="en-US" sz="1600" dirty="0"/>
              <a:t>배열 안에 든 버퍼들을 하나로 합칩니다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alloc</a:t>
            </a:r>
            <a:r>
              <a:rPr lang="en-US" altLang="ko-KR" sz="1600" dirty="0"/>
              <a:t>(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): </a:t>
            </a:r>
            <a:r>
              <a:rPr lang="ko-KR" altLang="en-US" sz="1600" dirty="0"/>
              <a:t>빈 버퍼를 생성합니다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바이트를 인자로 지정해주면 해당 크기의 버퍼가 생성됩니다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1D94A44F-5487-3CB7-D8B3-AF41197A6412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422956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3355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버퍼 사용하기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노드에서는 </a:t>
            </a:r>
            <a:r>
              <a:rPr lang="en-US" altLang="ko-KR" sz="1600" dirty="0"/>
              <a:t>Buffer </a:t>
            </a:r>
            <a:r>
              <a:rPr lang="ko-KR" altLang="en-US" sz="1600" dirty="0"/>
              <a:t>객체 사용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2022474" y="87314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파일 시스템접근하기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CF7056-5A0B-4082-A144-91F4F4AC4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45" y="1816004"/>
            <a:ext cx="6034604" cy="4731520"/>
          </a:xfrm>
          <a:prstGeom prst="rect">
            <a:avLst/>
          </a:prstGeom>
        </p:spPr>
      </p:pic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18A03952-9FCA-0063-8C91-07C190494D9F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391416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992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 읽는 스트림 사용하기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337" y="1036130"/>
            <a:ext cx="10807700" cy="4964113"/>
          </a:xfrm>
        </p:spPr>
        <p:txBody>
          <a:bodyPr/>
          <a:lstStyle/>
          <a:p>
            <a:r>
              <a:rPr lang="en-US" altLang="ko-KR" sz="1600" dirty="0" err="1"/>
              <a:t>fs.createReadStream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createReadStream</a:t>
            </a:r>
            <a:r>
              <a:rPr lang="ko-KR" altLang="en-US" sz="1600" dirty="0"/>
              <a:t>에 인자로 파일 경로와 옵션 객체 전달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highWaterMark</a:t>
            </a:r>
            <a:r>
              <a:rPr lang="en-US" altLang="ko-KR" sz="1600" dirty="0"/>
              <a:t> </a:t>
            </a:r>
            <a:r>
              <a:rPr lang="ko-KR" altLang="en-US" sz="1600" dirty="0"/>
              <a:t>옵션은 버퍼의 크기</a:t>
            </a:r>
            <a:r>
              <a:rPr lang="en-US" altLang="ko-KR" sz="1600" dirty="0"/>
              <a:t>(</a:t>
            </a:r>
            <a:r>
              <a:rPr lang="ko-KR" altLang="en-US" sz="1600" dirty="0"/>
              <a:t>바이트 단위</a:t>
            </a:r>
            <a:r>
              <a:rPr lang="en-US" altLang="ko-KR" sz="1600" dirty="0"/>
              <a:t>, </a:t>
            </a:r>
            <a:r>
              <a:rPr lang="ko-KR" altLang="en-US" sz="1600" dirty="0"/>
              <a:t>기본값 </a:t>
            </a:r>
            <a:r>
              <a:rPr lang="en-US" altLang="ko-KR" sz="1600" dirty="0"/>
              <a:t>64KB)</a:t>
            </a:r>
          </a:p>
          <a:p>
            <a:pPr lvl="1"/>
            <a:r>
              <a:rPr lang="en-US" altLang="ko-KR" sz="1600" dirty="0"/>
              <a:t>data(chunk </a:t>
            </a:r>
            <a:r>
              <a:rPr lang="ko-KR" altLang="en-US" sz="1600" dirty="0"/>
              <a:t>전달</a:t>
            </a:r>
            <a:r>
              <a:rPr lang="en-US" altLang="ko-KR" sz="1600" dirty="0"/>
              <a:t>), end(</a:t>
            </a:r>
            <a:r>
              <a:rPr lang="ko-KR" altLang="en-US" sz="1600" dirty="0"/>
              <a:t>전달 완료</a:t>
            </a:r>
            <a:r>
              <a:rPr lang="en-US" altLang="ko-KR" sz="1600" dirty="0"/>
              <a:t>), error(</a:t>
            </a:r>
            <a:r>
              <a:rPr lang="ko-KR" altLang="en-US" sz="1600" dirty="0"/>
              <a:t>에러 발생</a:t>
            </a:r>
            <a:r>
              <a:rPr lang="en-US" altLang="ko-KR" sz="1600" dirty="0"/>
              <a:t>)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리스너와</a:t>
            </a:r>
            <a:r>
              <a:rPr lang="ko-KR" altLang="en-US" sz="1600" dirty="0"/>
              <a:t> 같이 사용</a:t>
            </a:r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2022474" y="87314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파일시스템 접근하기</a:t>
            </a: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B50E948E-3161-CCF6-45DA-E3745D39588E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39409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54501" y="14287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REPL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자바스크립트는 스크립트 언어라서 즉석에서 코드를 실행할 수 있음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REPL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콘솔 제공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R(Read), E(Evaluate), P(Print), L(Loop)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윈도에서는 명령 프롬프트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맥이나 리눅스에서는 터미널에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947274" y="142877"/>
            <a:ext cx="2244726" cy="450848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3.1 REPL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27341-F3D6-406E-BC7D-99B3FBE04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017" y="3555903"/>
            <a:ext cx="2505075" cy="1419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3C2A-155A-4933-BE48-0DA4A76FD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045" y="3429000"/>
            <a:ext cx="3381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94085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 쓰는 스트림 사용하기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57284"/>
            <a:ext cx="10807700" cy="4964113"/>
          </a:xfrm>
        </p:spPr>
        <p:txBody>
          <a:bodyPr/>
          <a:lstStyle/>
          <a:p>
            <a:r>
              <a:rPr lang="en-US" altLang="ko-KR" sz="1600" dirty="0" err="1"/>
              <a:t>fs.createWriteStream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createReadStream</a:t>
            </a:r>
            <a:r>
              <a:rPr lang="ko-KR" altLang="en-US" sz="1600" dirty="0"/>
              <a:t>에 인자로 파일 경로 전달</a:t>
            </a:r>
            <a:endParaRPr lang="en-US" altLang="ko-KR" sz="1600" dirty="0"/>
          </a:p>
          <a:p>
            <a:pPr lvl="1"/>
            <a:r>
              <a:rPr lang="en-US" altLang="ko-KR" sz="1600" dirty="0"/>
              <a:t>write</a:t>
            </a:r>
            <a:r>
              <a:rPr lang="ko-KR" altLang="en-US" sz="1600" dirty="0"/>
              <a:t>로 </a:t>
            </a:r>
            <a:r>
              <a:rPr lang="en-US" altLang="ko-KR" sz="1600" dirty="0"/>
              <a:t>chunk </a:t>
            </a:r>
            <a:r>
              <a:rPr lang="ko-KR" altLang="en-US" sz="1600" dirty="0"/>
              <a:t>입력</a:t>
            </a:r>
            <a:r>
              <a:rPr lang="en-US" altLang="ko-KR" sz="1600" dirty="0"/>
              <a:t>, end</a:t>
            </a:r>
            <a:r>
              <a:rPr lang="ko-KR" altLang="en-US" sz="1600" dirty="0"/>
              <a:t>로 스트림 종료</a:t>
            </a:r>
            <a:endParaRPr lang="en-US" altLang="ko-KR" sz="1600" dirty="0"/>
          </a:p>
          <a:p>
            <a:pPr lvl="1"/>
            <a:r>
              <a:rPr lang="ko-KR" altLang="en-US" sz="1600" dirty="0"/>
              <a:t>스트림 종료 시 </a:t>
            </a:r>
            <a:r>
              <a:rPr lang="en-US" altLang="ko-KR" sz="1600" dirty="0"/>
              <a:t>finish </a:t>
            </a:r>
            <a:r>
              <a:rPr lang="ko-KR" altLang="en-US" sz="1600" dirty="0"/>
              <a:t>이벤트 발생</a:t>
            </a:r>
            <a:endParaRPr lang="en-US" altLang="ko-KR" sz="1600" dirty="0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2771EE6D-7885-1EF8-516F-686386019D0C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131483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22647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스트림 사이에 </a:t>
            </a:r>
            <a:r>
              <a:rPr lang="en-US" altLang="ko-KR" dirty="0">
                <a:solidFill>
                  <a:schemeClr val="bg1"/>
                </a:solidFill>
              </a:rPr>
              <a:t>pipe </a:t>
            </a:r>
            <a:r>
              <a:rPr lang="ko-KR" altLang="en-US" dirty="0">
                <a:solidFill>
                  <a:schemeClr val="bg1"/>
                </a:solidFill>
              </a:rPr>
              <a:t>사용하기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83118"/>
            <a:ext cx="10807700" cy="4964113"/>
          </a:xfrm>
        </p:spPr>
        <p:txBody>
          <a:bodyPr/>
          <a:lstStyle/>
          <a:p>
            <a:r>
              <a:rPr lang="en-US" altLang="ko-KR" sz="1600" dirty="0"/>
              <a:t>pipe</a:t>
            </a:r>
            <a:r>
              <a:rPr lang="ko-KR" altLang="en-US" sz="1600" dirty="0"/>
              <a:t>로 여러 개의 스트림을 이을 수 있음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F96446-3A05-4144-BB7D-EB900684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65" y="2155463"/>
            <a:ext cx="5419725" cy="3019425"/>
          </a:xfrm>
          <a:prstGeom prst="rect">
            <a:avLst/>
          </a:prstGeom>
        </p:spPr>
      </p:pic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B04A9108-D56A-D092-753C-25A634D53B56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4014912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access, </a:t>
            </a:r>
            <a:r>
              <a:rPr lang="en-US" altLang="ko-KR" dirty="0" err="1">
                <a:solidFill>
                  <a:schemeClr val="bg1"/>
                </a:solidFill>
              </a:rPr>
              <a:t>mkdir</a:t>
            </a:r>
            <a:r>
              <a:rPr lang="en-US" altLang="ko-KR" dirty="0">
                <a:solidFill>
                  <a:schemeClr val="bg1"/>
                </a:solidFill>
              </a:rPr>
              <a:t>, open, rename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파일 및 폴더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fs.access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, </a:t>
            </a:r>
            <a:r>
              <a:rPr lang="ko-KR" altLang="en-US" sz="1600" dirty="0"/>
              <a:t>옵션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): </a:t>
            </a:r>
            <a:r>
              <a:rPr lang="ko-KR" altLang="en-US" sz="1600" dirty="0"/>
              <a:t>폴더나 파일에 접근할 수 있는지를 체크합니다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두 번째 인자로 상수들을 넣었습니다</a:t>
            </a:r>
            <a:r>
              <a:rPr lang="en-US" altLang="ko-KR" sz="1600" dirty="0"/>
              <a:t>. F_OK</a:t>
            </a:r>
            <a:r>
              <a:rPr lang="ko-KR" altLang="en-US" sz="1600" dirty="0"/>
              <a:t>는 파일 존재 여부</a:t>
            </a:r>
            <a:r>
              <a:rPr lang="en-US" altLang="ko-KR" sz="1600" dirty="0"/>
              <a:t>, R_OK</a:t>
            </a:r>
            <a:r>
              <a:rPr lang="ko-KR" altLang="en-US" sz="1600" dirty="0"/>
              <a:t>는 읽기 권한 여부</a:t>
            </a:r>
            <a:r>
              <a:rPr lang="en-US" altLang="ko-KR" sz="1600" dirty="0"/>
              <a:t>, W_OK</a:t>
            </a:r>
            <a:r>
              <a:rPr lang="ko-KR" altLang="en-US" sz="1600" dirty="0"/>
              <a:t>는 쓰기 권한 여부를 체크합니다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파일</a:t>
            </a:r>
            <a:r>
              <a:rPr lang="en-US" altLang="ko-KR" sz="1600" dirty="0"/>
              <a:t>/</a:t>
            </a:r>
            <a:r>
              <a:rPr lang="ko-KR" altLang="en-US" sz="1600" dirty="0"/>
              <a:t>폴더나 권한이 없다면 에러가 발생하는데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파일</a:t>
            </a:r>
            <a:r>
              <a:rPr lang="en-US" altLang="ko-KR" sz="1600" dirty="0"/>
              <a:t>/</a:t>
            </a:r>
            <a:r>
              <a:rPr lang="ko-KR" altLang="en-US" sz="1600" dirty="0"/>
              <a:t>폴더가 없을 때의 에러 코드는 </a:t>
            </a:r>
            <a:r>
              <a:rPr lang="en-US" altLang="ko-KR" sz="1600" dirty="0"/>
              <a:t>ENOENT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fs.mkdir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): </a:t>
            </a:r>
            <a:r>
              <a:rPr lang="ko-KR" altLang="en-US" sz="1600" dirty="0"/>
              <a:t>폴더를 만드는 메서드입니다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이미 폴더가 있다면 에러가 발생하므로 먼저 </a:t>
            </a:r>
            <a:r>
              <a:rPr lang="en-US" altLang="ko-KR" sz="1600" dirty="0"/>
              <a:t>access() </a:t>
            </a:r>
            <a:r>
              <a:rPr lang="ko-KR" altLang="en-US" sz="1600" dirty="0"/>
              <a:t>메서드를 호출해서 확인하는 것이 중요합니다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fs.open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, </a:t>
            </a:r>
            <a:r>
              <a:rPr lang="ko-KR" altLang="en-US" sz="1600" dirty="0"/>
              <a:t>옵션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): </a:t>
            </a:r>
            <a:r>
              <a:rPr lang="ko-KR" altLang="en-US" sz="1600" dirty="0"/>
              <a:t>파일의 아이디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 </a:t>
            </a:r>
            <a:r>
              <a:rPr lang="ko-KR" altLang="en-US" sz="1600" dirty="0"/>
              <a:t>변수</a:t>
            </a:r>
            <a:r>
              <a:rPr lang="en-US" altLang="ko-KR" sz="1600" dirty="0"/>
              <a:t>)</a:t>
            </a:r>
            <a:r>
              <a:rPr lang="ko-KR" altLang="en-US" sz="1600" dirty="0"/>
              <a:t>를 가져오는 메서드입니다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파일이 없다면 파일을 생성한 뒤 그 아이디를 가져옵니다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가져온 아이디를 사용해 </a:t>
            </a:r>
            <a:r>
              <a:rPr lang="en-US" altLang="ko-KR" sz="1600" dirty="0" err="1"/>
              <a:t>fs.read</a:t>
            </a:r>
            <a:r>
              <a:rPr lang="en-US" altLang="ko-KR" sz="1600" dirty="0"/>
              <a:t>()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fs.write</a:t>
            </a:r>
            <a:r>
              <a:rPr lang="en-US" altLang="ko-KR" sz="1600" dirty="0"/>
              <a:t>()</a:t>
            </a:r>
            <a:r>
              <a:rPr lang="ko-KR" altLang="en-US" sz="1600" dirty="0"/>
              <a:t>로 읽거나 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두 번째 인자로 어떤 동작을 할 것인지 설정할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쓰려면 </a:t>
            </a:r>
            <a:r>
              <a:rPr lang="en-US" altLang="ko-KR" sz="1600" dirty="0"/>
              <a:t>w, </a:t>
            </a:r>
            <a:r>
              <a:rPr lang="ko-KR" altLang="en-US" sz="1600" dirty="0"/>
              <a:t>읽으려면 </a:t>
            </a:r>
            <a:r>
              <a:rPr lang="en-US" altLang="ko-KR" sz="1600" dirty="0"/>
              <a:t>r, </a:t>
            </a:r>
            <a:r>
              <a:rPr lang="ko-KR" altLang="en-US" sz="1600" dirty="0"/>
              <a:t>기존 파일에 추가하려면 </a:t>
            </a:r>
            <a:r>
              <a:rPr lang="en-US" altLang="ko-KR" sz="1600" dirty="0"/>
              <a:t>a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예제에서는 </a:t>
            </a:r>
            <a:r>
              <a:rPr lang="en-US" altLang="ko-KR" sz="1600" dirty="0"/>
              <a:t>w</a:t>
            </a:r>
            <a:r>
              <a:rPr lang="ko-KR" altLang="en-US" sz="1600" dirty="0"/>
              <a:t>로 설정했으므로 파일이 없을 때 새로 만들 수 있었습니다</a:t>
            </a:r>
            <a:r>
              <a:rPr lang="en-US" altLang="ko-KR" sz="1600" dirty="0"/>
              <a:t>. r</a:t>
            </a:r>
            <a:r>
              <a:rPr lang="ko-KR" altLang="en-US" sz="1600" dirty="0"/>
              <a:t>이었다면 에러가 발생하였을 것입니다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fs.rename</a:t>
            </a:r>
            <a:r>
              <a:rPr lang="en-US" altLang="ko-KR" sz="1600" dirty="0"/>
              <a:t>(</a:t>
            </a:r>
            <a:r>
              <a:rPr lang="ko-KR" altLang="en-US" sz="1600" dirty="0"/>
              <a:t>기존 경로</a:t>
            </a:r>
            <a:r>
              <a:rPr lang="en-US" altLang="ko-KR" sz="1600" dirty="0"/>
              <a:t>, </a:t>
            </a:r>
            <a:r>
              <a:rPr lang="ko-KR" altLang="en-US" sz="1600" dirty="0"/>
              <a:t>새 경로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): </a:t>
            </a:r>
            <a:r>
              <a:rPr lang="ko-KR" altLang="en-US" sz="1600" dirty="0"/>
              <a:t>파일의 이름을 바꾸는 메서드입니다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기존 파일 위치와 새로운 파일 위치를 적어주면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반드시 같은 폴더를 지정할 필요는 없으므로 </a:t>
            </a:r>
            <a:r>
              <a:rPr lang="ko-KR" altLang="en-US" sz="1600" dirty="0" err="1"/>
              <a:t>잘라내기</a:t>
            </a:r>
            <a:r>
              <a:rPr lang="ko-KR" altLang="en-US" sz="1600" dirty="0"/>
              <a:t> 같은 기능을 할 수도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2022474" y="87314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일 시스템 접근하기</a:t>
            </a: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6FCF2E4D-4F50-8D51-8102-EDAA5DA6149F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10877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39284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폴더 내용 확인 및 삭제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295" y="1229116"/>
            <a:ext cx="11099409" cy="4964113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fs.readdir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): </a:t>
            </a:r>
            <a:r>
              <a:rPr lang="ko-KR" altLang="en-US" sz="1600" dirty="0"/>
              <a:t>폴더 안의 내용물을 확인할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배열 안에 내부 파일과 폴더명이 나옵니다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fs.unlink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): </a:t>
            </a:r>
            <a:r>
              <a:rPr lang="ko-KR" altLang="en-US" sz="1600" dirty="0"/>
              <a:t>파일을 지울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파일이 없다면 에러가 발생하므로 먼저 파일이 있는지를 꼭 확인해야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fs.rmdir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): </a:t>
            </a:r>
            <a:r>
              <a:rPr lang="ko-KR" altLang="en-US" sz="1600" dirty="0"/>
              <a:t>폴더를 지울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폴더 안에 파일이 있다면 에러가 발생하므로 먼저 내부 파일을 모두 지우고 호출해야 합니다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749021-3B20-0544-7684-525A33025677}"/>
              </a:ext>
            </a:extLst>
          </p:cNvPr>
          <p:cNvSpPr txBox="1">
            <a:spLocks/>
          </p:cNvSpPr>
          <p:nvPr/>
        </p:nvSpPr>
        <p:spPr>
          <a:xfrm>
            <a:off x="9490074" y="194085"/>
            <a:ext cx="2701926" cy="344077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3.6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시스템 접근하기</a:t>
            </a:r>
          </a:p>
        </p:txBody>
      </p:sp>
    </p:spTree>
    <p:extLst>
      <p:ext uri="{BB962C8B-B14F-4D97-AF65-F5344CB8AC3E}">
        <p14:creationId xmlns:p14="http://schemas.microsoft.com/office/powerpoint/2010/main" val="3530459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67722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REPL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프롬프트가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&gt;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모양으로 바뀌면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자바스크립트 코드 입력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입력한 값의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결괏값이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바로 출력됨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간단한 코드를 테스트하는 용도로 적합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긴 코드를 입력하기에는 부적합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9A3D4B-52BB-41D4-B348-5D758345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3175962"/>
            <a:ext cx="4914900" cy="2781300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A2692AC1-FA5D-5FCA-A4E5-DF81402F58E9}"/>
              </a:ext>
            </a:extLst>
          </p:cNvPr>
          <p:cNvSpPr txBox="1">
            <a:spLocks/>
          </p:cNvSpPr>
          <p:nvPr/>
        </p:nvSpPr>
        <p:spPr>
          <a:xfrm>
            <a:off x="9947274" y="142877"/>
            <a:ext cx="2244726" cy="450848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3.1 REPL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03663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JS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파일을 만들어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자바스크립트 파일을 만들어 통째로 코드를 실행하는 방법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 폴더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helloWorld.js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만들어보자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 [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자바스크립트 파일 경로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결괏값이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출력됨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692264" y="189997"/>
            <a:ext cx="2230871" cy="403728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3.2 JS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파일 실행하기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658890-AAFC-484E-AC4F-15C4001B9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532" y="2592291"/>
            <a:ext cx="2938935" cy="3497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2CF64D-F952-48A7-9082-DCF5C2EDA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626" y="2922719"/>
            <a:ext cx="23431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06343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노드는 자바스크립트 코드를 모듈로 만들 수 있음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특정한 기능을 하는 함수나 변수들의 집합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모듈로 만들면 여러 프로그램에서 재사용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0168514" y="189997"/>
            <a:ext cx="2383271" cy="403728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모듈로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992D5E-C376-45E1-AABA-20C3EB8CC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976" y="2828132"/>
            <a:ext cx="4476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1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63120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모듈 만들어보기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같은 폴더 내에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var.js, func.js, index.js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만들기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끝에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module.exports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모듈로 만들 값을 지정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파일에서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경로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그 모듈의 내용 가져올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82D105-44C5-43A4-9569-DA4B4EAC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86" y="3305319"/>
            <a:ext cx="1975177" cy="20247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F4B09E-4443-40EB-90E7-CF676578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12" y="3322154"/>
            <a:ext cx="2885300" cy="25931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89E4D3-45DA-4B3A-A0D8-D7C34A880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274" y="3311339"/>
            <a:ext cx="3045837" cy="2940404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1502DD7-9A38-01CE-A98C-E4B738B6243C}"/>
              </a:ext>
            </a:extLst>
          </p:cNvPr>
          <p:cNvSpPr txBox="1">
            <a:spLocks/>
          </p:cNvSpPr>
          <p:nvPr/>
        </p:nvSpPr>
        <p:spPr>
          <a:xfrm>
            <a:off x="10168514" y="189997"/>
            <a:ext cx="2383271" cy="403728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5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6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7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5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5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모듈로 만들기</a:t>
            </a:r>
          </a:p>
        </p:txBody>
      </p:sp>
    </p:spTree>
    <p:extLst>
      <p:ext uri="{BB962C8B-B14F-4D97-AF65-F5344CB8AC3E}">
        <p14:creationId xmlns:p14="http://schemas.microsoft.com/office/powerpoint/2010/main" val="323379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global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노드의 전역 객체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window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역할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파일에서 접근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window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생략도 가능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(console, require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global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속성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185274" y="215109"/>
            <a:ext cx="2826617" cy="506411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객체 알아보기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BC8EE3-5CBE-4121-98A0-EC5D7A178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442" y="2559797"/>
            <a:ext cx="3341206" cy="39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9656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global </a:t>
            </a:r>
            <a:r>
              <a:rPr lang="ko-KR" altLang="en-US" dirty="0">
                <a:solidFill>
                  <a:schemeClr val="bg1"/>
                </a:solidFill>
              </a:rPr>
              <a:t>속성 공유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72417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global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속성에 값을 대입하면 다른 파일에서도 사용 가능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956A74-10A2-4740-8F6E-6D47F9A9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90" y="1792681"/>
            <a:ext cx="4419600" cy="1000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EEA68D-6662-4A08-AD9D-27245489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08" y="2765225"/>
            <a:ext cx="3629025" cy="1990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375138-5217-45E1-9C7D-D0F71294B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590" y="4812555"/>
            <a:ext cx="1981200" cy="1323975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686204E0-C987-2008-D58D-A36CEF1190C4}"/>
              </a:ext>
            </a:extLst>
          </p:cNvPr>
          <p:cNvSpPr txBox="1">
            <a:spLocks/>
          </p:cNvSpPr>
          <p:nvPr/>
        </p:nvSpPr>
        <p:spPr>
          <a:xfrm>
            <a:off x="9185274" y="215109"/>
            <a:ext cx="2826617" cy="506411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5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6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7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5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5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내장 객체 알아보기</a:t>
            </a:r>
          </a:p>
        </p:txBody>
      </p:sp>
    </p:spTree>
    <p:extLst>
      <p:ext uri="{BB962C8B-B14F-4D97-AF65-F5344CB8AC3E}">
        <p14:creationId xmlns:p14="http://schemas.microsoft.com/office/powerpoint/2010/main" val="4172240579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14566</TotalTime>
  <Words>1832</Words>
  <Application>Microsoft Office PowerPoint</Application>
  <PresentationFormat>와이드스크린</PresentationFormat>
  <Paragraphs>238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KoPub돋움체_Pro Bold</vt:lpstr>
      <vt:lpstr>KoPub돋움체_Pro Medium</vt:lpstr>
      <vt:lpstr>Livvic</vt:lpstr>
      <vt:lpstr>나눔고딕</vt:lpstr>
      <vt:lpstr>Arial</vt:lpstr>
      <vt:lpstr>Wingdings</vt:lpstr>
      <vt:lpstr>Helvetica73-Extended</vt:lpstr>
      <vt:lpstr>맑은 고딕</vt:lpstr>
      <vt:lpstr>Roboto</vt:lpstr>
      <vt:lpstr>Catamaran Light</vt:lpstr>
      <vt:lpstr>Engineering Project Proposal by Slidesgo</vt:lpstr>
      <vt:lpstr>PowerPoint 프레젠테이션</vt:lpstr>
      <vt:lpstr>PowerPoint 프레젠테이션</vt:lpstr>
      <vt:lpstr>REPL</vt:lpstr>
      <vt:lpstr>REPL</vt:lpstr>
      <vt:lpstr>JS 파일을 만들어 실행하기</vt:lpstr>
      <vt:lpstr>모듈</vt:lpstr>
      <vt:lpstr>모듈 만들어보기</vt:lpstr>
      <vt:lpstr>global</vt:lpstr>
      <vt:lpstr>global 속성 공유</vt:lpstr>
      <vt:lpstr>console 객체</vt:lpstr>
      <vt:lpstr>타이머 메서드</vt:lpstr>
      <vt:lpstr>process</vt:lpstr>
      <vt:lpstr>process.env</vt:lpstr>
      <vt:lpstr>process.nextTick(콜백)</vt:lpstr>
      <vt:lpstr>path 모듈 메서드</vt:lpstr>
      <vt:lpstr>url 모듈</vt:lpstr>
      <vt:lpstr>url 모듈 예제</vt:lpstr>
      <vt:lpstr>searchParams</vt:lpstr>
      <vt:lpstr>단방향 암호화(crypto)</vt:lpstr>
      <vt:lpstr>Hash 사용하기(sha512)</vt:lpstr>
      <vt:lpstr>양방향 암호화</vt:lpstr>
      <vt:lpstr>fs</vt:lpstr>
      <vt:lpstr>fs 프로미스</vt:lpstr>
      <vt:lpstr>동기 메서드와 비동기 메서드</vt:lpstr>
      <vt:lpstr>동기 메서드와 비동기 메서드</vt:lpstr>
      <vt:lpstr>버퍼와 스트림 이해하기</vt:lpstr>
      <vt:lpstr>Buffer의 메서드</vt:lpstr>
      <vt:lpstr>버퍼 사용하기</vt:lpstr>
      <vt:lpstr>파일 읽는 스트림 사용하기</vt:lpstr>
      <vt:lpstr>파일 쓰는 스트림 사용하기</vt:lpstr>
      <vt:lpstr>스트림 사이에 pipe 사용하기</vt:lpstr>
      <vt:lpstr>access, mkdir, open, rename</vt:lpstr>
      <vt:lpstr>폴더 내용 확인 및 삭제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User</cp:lastModifiedBy>
  <cp:revision>149</cp:revision>
  <dcterms:modified xsi:type="dcterms:W3CDTF">2023-12-12T23:40:25Z</dcterms:modified>
</cp:coreProperties>
</file>