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9"/>
  </p:notesMasterIdLst>
  <p:sldIdLst>
    <p:sldId id="295" r:id="rId2"/>
    <p:sldId id="259" r:id="rId3"/>
    <p:sldId id="283" r:id="rId4"/>
    <p:sldId id="414" r:id="rId5"/>
    <p:sldId id="444" r:id="rId6"/>
    <p:sldId id="445" r:id="rId7"/>
    <p:sldId id="446" r:id="rId8"/>
    <p:sldId id="447" r:id="rId9"/>
    <p:sldId id="448" r:id="rId10"/>
    <p:sldId id="449" r:id="rId11"/>
    <p:sldId id="465" r:id="rId12"/>
    <p:sldId id="450" r:id="rId13"/>
    <p:sldId id="451" r:id="rId14"/>
    <p:sldId id="453" r:id="rId15"/>
    <p:sldId id="455" r:id="rId16"/>
    <p:sldId id="456" r:id="rId17"/>
    <p:sldId id="268" r:id="rId18"/>
  </p:sldIdLst>
  <p:sldSz cx="12192000" cy="6858000"/>
  <p:notesSz cx="6858000" cy="9144000"/>
  <p:embeddedFontLst>
    <p:embeddedFont>
      <p:font typeface="Catamaran Light" panose="020B0600000101010101" charset="0"/>
      <p:regular r:id="rId20"/>
      <p:bold r:id="rId21"/>
    </p:embeddedFont>
    <p:embeddedFont>
      <p:font typeface="Helvetica73-Extended" panose="020B0600000101010101"/>
      <p:bold r:id="rId22"/>
    </p:embeddedFont>
    <p:embeddedFont>
      <p:font typeface="Livvic" pitchFamily="2" charset="0"/>
      <p:regular r:id="rId23"/>
      <p:bold r:id="rId24"/>
      <p:italic r:id="rId25"/>
      <p:boldItalic r:id="rId26"/>
    </p:embeddedFont>
    <p:embeddedFont>
      <p:font typeface="NanumGothicCoding" panose="020D0009000000000000" pitchFamily="49" charset="-127"/>
      <p:regular r:id="rId27"/>
      <p:bold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나눔고딕" pitchFamily="2" charset="-127"/>
      <p:regular r:id="rId33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826A"/>
    <a:srgbClr val="908269"/>
    <a:srgbClr val="7F8C92"/>
    <a:srgbClr val="BEEBFD"/>
    <a:srgbClr val="82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2F6D7-435F-43EB-B29E-4B5A15D60C48}">
  <a:tblStyle styleId="{9362F6D7-435F-43EB-B29E-4B5A15D60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1" autoAdjust="0"/>
    <p:restoredTop sz="96412" autoAdjust="0"/>
  </p:normalViewPr>
  <p:slideViewPr>
    <p:cSldViewPr snapToGrid="0">
      <p:cViewPr varScale="1">
        <p:scale>
          <a:sx n="85" d="100"/>
          <a:sy n="85" d="100"/>
        </p:scale>
        <p:origin x="130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610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652F0-718B-4EF6-9F81-44E925C5CF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7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 preserve="1" userDrawn="1">
  <p:cSld name="1_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752C87-A8E6-7058-DCDC-3F2F98E71D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Google Shape;212;p31">
            <a:extLst>
              <a:ext uri="{FF2B5EF4-FFF2-40B4-BE49-F238E27FC236}">
                <a16:creationId xmlns:a16="http://schemas.microsoft.com/office/drawing/2014/main" id="{480E90D0-EF1F-9B61-5613-963B5449BC21}"/>
              </a:ext>
            </a:extLst>
          </p:cNvPr>
          <p:cNvSpPr/>
          <p:nvPr userDrawn="1"/>
        </p:nvSpPr>
        <p:spPr>
          <a:xfrm rot="-5400000">
            <a:off x="4610034" y="-681056"/>
            <a:ext cx="2971932" cy="11323606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82CF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5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2;p31">
            <a:extLst>
              <a:ext uri="{FF2B5EF4-FFF2-40B4-BE49-F238E27FC236}">
                <a16:creationId xmlns:a16="http://schemas.microsoft.com/office/drawing/2014/main" id="{193A0139-5D0A-3782-5008-C222E778209B}"/>
              </a:ext>
            </a:extLst>
          </p:cNvPr>
          <p:cNvSpPr/>
          <p:nvPr userDrawn="1"/>
        </p:nvSpPr>
        <p:spPr>
          <a:xfrm rot="-5400000">
            <a:off x="5062995" y="-11033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05FD-9568-59A5-8734-C4EFE726FD0D}"/>
              </a:ext>
            </a:extLst>
          </p:cNvPr>
          <p:cNvSpPr txBox="1"/>
          <p:nvPr userDrawn="1"/>
        </p:nvSpPr>
        <p:spPr>
          <a:xfrm>
            <a:off x="3468852" y="48283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FD14F3-DABC-7B89-F533-02C9AC0A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Google Shape;212;p31">
            <a:extLst>
              <a:ext uri="{FF2B5EF4-FFF2-40B4-BE49-F238E27FC236}">
                <a16:creationId xmlns:a16="http://schemas.microsoft.com/office/drawing/2014/main" id="{989BAC95-31A0-5C4E-540C-871CC0EA79D0}"/>
              </a:ext>
            </a:extLst>
          </p:cNvPr>
          <p:cNvSpPr/>
          <p:nvPr userDrawn="1"/>
        </p:nvSpPr>
        <p:spPr>
          <a:xfrm rot="-5400000">
            <a:off x="5250564" y="4207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BB97-0B84-1FA3-7741-D428F1C3A819}"/>
              </a:ext>
            </a:extLst>
          </p:cNvPr>
          <p:cNvSpPr txBox="1"/>
          <p:nvPr userDrawn="1"/>
        </p:nvSpPr>
        <p:spPr>
          <a:xfrm>
            <a:off x="3656420" y="49807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80DEDA15-7108-18FB-DF60-AEFD8294DE26}"/>
              </a:ext>
            </a:extLst>
          </p:cNvPr>
          <p:cNvSpPr/>
          <p:nvPr userDrawn="1"/>
        </p:nvSpPr>
        <p:spPr>
          <a:xfrm rot="-5400000" flipH="1">
            <a:off x="5730436" y="-5730366"/>
            <a:ext cx="731200" cy="12191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" name="Google Shape;198;p29">
            <a:extLst>
              <a:ext uri="{FF2B5EF4-FFF2-40B4-BE49-F238E27FC236}">
                <a16:creationId xmlns:a16="http://schemas.microsoft.com/office/drawing/2014/main" id="{9F24D9AB-5D8F-E9CE-7D7D-9944ED79554D}"/>
              </a:ext>
            </a:extLst>
          </p:cNvPr>
          <p:cNvSpPr/>
          <p:nvPr userDrawn="1"/>
        </p:nvSpPr>
        <p:spPr>
          <a:xfrm rot="10800000" flipH="1">
            <a:off x="-65" y="593002"/>
            <a:ext cx="12191999" cy="2764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36064" y="210412"/>
            <a:ext cx="9899860" cy="5078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rgbClr val="2C3D6E"/>
              </a:contourClr>
            </a:sp3d>
          </a:bodyPr>
          <a:lstStyle>
            <a:lvl1pPr marL="0" algn="l" defTabSz="914423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100" b="1" kern="1200" spc="-6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1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26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4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27" y="1355148"/>
            <a:ext cx="10807328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392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61" r:id="rId2"/>
    <p:sldLayoutId id="2147483654" r:id="rId3"/>
    <p:sldLayoutId id="2147483670" r:id="rId4"/>
    <p:sldLayoutId id="2147483683" r:id="rId5"/>
    <p:sldLayoutId id="2147483684" r:id="rId6"/>
    <p:sldLayoutId id="214748368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npmjs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00">
            <a:extLst>
              <a:ext uri="{FF2B5EF4-FFF2-40B4-BE49-F238E27FC236}">
                <a16:creationId xmlns:a16="http://schemas.microsoft.com/office/drawing/2014/main" id="{9D9F454C-3CE8-49FC-2BD1-53DB76264923}"/>
              </a:ext>
            </a:extLst>
          </p:cNvPr>
          <p:cNvSpPr txBox="1">
            <a:spLocks/>
          </p:cNvSpPr>
          <p:nvPr/>
        </p:nvSpPr>
        <p:spPr>
          <a:xfrm>
            <a:off x="2027835" y="4489448"/>
            <a:ext cx="813633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6350"/>
              <a:contourClr>
                <a:srgbClr val="2C3D6E"/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05.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패키지 매니저</a:t>
            </a:r>
            <a:endParaRPr lang="en-US" altLang="ko-KR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9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01612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개발용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8105775" cy="5011738"/>
          </a:xfrm>
        </p:spPr>
        <p:txBody>
          <a:bodyPr>
            <a:normAutofit/>
          </a:bodyPr>
          <a:lstStyle/>
          <a:p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install --save-dev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패키지명 또는 </a:t>
            </a:r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i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-D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패키지명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devDependencies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추가됨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8105775" y="201612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B3CA9-0D9F-4EC9-A9A5-7A856E94B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484" y="2339049"/>
            <a:ext cx="4114800" cy="1038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7878AC-0A7C-44F8-95EC-EE01468A5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2485" y="3480729"/>
            <a:ext cx="24098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2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96496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Peer Dependencies</a:t>
            </a:r>
            <a:endParaRPr lang="ko-KR" altLang="en-US" dirty="0">
              <a:solidFill>
                <a:schemeClr val="bg1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8105775" cy="5011738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A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라이브러리의 </a:t>
            </a:r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peerDependencies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가 다음과 같은 경우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라이브러리는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jQuery@3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설치되었다고 간주하고 코딩한 것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algn="l"/>
            <a:r>
              <a:rPr lang="en-US" altLang="ko-KR" sz="1600" dirty="0">
                <a:latin typeface="NanumGothicCoding" panose="020D0009000000000000" pitchFamily="49" charset="-127"/>
                <a:ea typeface="NanumGothicCoding" panose="020D0009000000000000" pitchFamily="49" charset="-127"/>
              </a:rPr>
              <a:t>ERESOLVE unable to resolve dependency tree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--force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모든 버전 설치하기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--legacy-peer-deps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peerDependencies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무시하기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8232206" y="196496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FC9F47-FED1-3047-245F-552076437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7758" y="2632063"/>
            <a:ext cx="3359886" cy="159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2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16404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글로벌</a:t>
            </a: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전역</a:t>
            </a: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79992"/>
            <a:ext cx="8105775" cy="5011738"/>
          </a:xfrm>
        </p:spPr>
        <p:txBody>
          <a:bodyPr>
            <a:normAutofit/>
          </a:bodyPr>
          <a:lstStyle/>
          <a:p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install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--global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패키지명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또는 </a:t>
            </a:r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i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-g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패키지명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프로젝트와 콘솔에서 패키지를 사용할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 –rf(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삭제 명령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흉내내는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rimraf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패키지의 글로벌 설치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npx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글로벌 설치 없이 글로벌 명령어 사용 가능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8105775" y="201612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BF5A41-539E-4AC7-BD6F-705BDB80C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726" y="4465926"/>
            <a:ext cx="1743075" cy="533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95F02A-5AD4-4B3D-A035-E600F46B1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9771" y="5314745"/>
            <a:ext cx="2562225" cy="790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8F2987-EF09-48C5-B2C6-724CBD7DDC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3787" y="2830448"/>
            <a:ext cx="5196417" cy="1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8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03627"/>
            <a:ext cx="11360150" cy="76358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SemVer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버저닝</a:t>
            </a:r>
            <a:endParaRPr lang="ko-KR" altLang="en-US" dirty="0">
              <a:solidFill>
                <a:schemeClr val="bg1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137361"/>
            <a:ext cx="8105775" cy="5011738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노드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패키지의 버전은 </a:t>
            </a:r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SemVer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유의적 </a:t>
            </a:r>
            <a:r>
              <a:rPr lang="ko-KR" altLang="en-US" sz="1600" dirty="0" err="1">
                <a:latin typeface="KoPub돋움체_Pro Bold" pitchFamily="18" charset="-127"/>
                <a:ea typeface="KoPub돋움체_Pro Bold" pitchFamily="18" charset="-127"/>
              </a:rPr>
              <a:t>버저닝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)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방식을 따름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Major(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 버전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Minor(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부 버전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Patch(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수 버전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노드에서는 배포를 할 때 항상 버전을 올려야 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Major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하위 버전과 호환되지 않은 수정 사항이 생겼을 때 올림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Minor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하위 버전과 호환되는 수정 사항이 생겼을 때 올림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Patch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기능에 버그를 해결했을 때 올림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556038" y="196496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5.3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패키지 버전 이해하기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BAFB8F-4AFF-4252-A6D7-19949EFC3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882" y="3599845"/>
            <a:ext cx="45434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5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96496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버전 기호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8105775" cy="5011738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버전 앞에 기호를 붙여 의미를 더함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^1.1.1: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업데이트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minor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버전까지만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업데이트 됨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(2.0.0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버전은 안 됨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~1.1.1: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업데이트 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patch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버전까지만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업데이트 됨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(1.2.0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버전은 안 됨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&gt;=, &lt;=, &gt;, 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이상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초과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@latest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최신 버전을 설치하라는 의미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실험적인 버전이 존재한다면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@next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실험적인 버전 설치 가능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불안정함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각 버전마다 부가적으로 알파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베타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/RC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버전이 존재할 수도 있음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(1.1.1-alpha.0, 2.0.0-beta.1, 2.0.0-rc.0)</a:t>
            </a: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528743" y="196496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5.3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패키지 버전 이해하기</a:t>
            </a:r>
          </a:p>
        </p:txBody>
      </p:sp>
    </p:spTree>
    <p:extLst>
      <p:ext uri="{BB962C8B-B14F-4D97-AF65-F5344CB8AC3E}">
        <p14:creationId xmlns:p14="http://schemas.microsoft.com/office/powerpoint/2010/main" val="27478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26306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기타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8105775" cy="5011738"/>
          </a:xfrm>
        </p:spPr>
        <p:txBody>
          <a:bodyPr>
            <a:normAutofit/>
          </a:bodyPr>
          <a:lstStyle/>
          <a:p>
            <a:r>
              <a:rPr lang="en-US" altLang="ko-KR" sz="1600" b="1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1600" b="1" dirty="0">
                <a:latin typeface="KoPub돋움체_Pro Bold" pitchFamily="18" charset="-127"/>
                <a:ea typeface="KoPub돋움체_Pro Bold" pitchFamily="18" charset="-127"/>
              </a:rPr>
              <a:t> outdated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어떤 패키지에 </a:t>
            </a:r>
            <a:r>
              <a:rPr lang="ko-KR" altLang="en-US" sz="1600" dirty="0"/>
              <a:t>기능 변화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가 생겼는지 알 수 있음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/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/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1600" b="1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1600" b="1" dirty="0">
                <a:latin typeface="KoPub돋움체_Pro Bold" pitchFamily="18" charset="-127"/>
                <a:ea typeface="KoPub돋움체_Pro Bold" pitchFamily="18" charset="-127"/>
              </a:rPr>
              <a:t> update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에 따라 </a:t>
            </a:r>
            <a:r>
              <a:rPr lang="ko-KR" altLang="en-US" sz="1600" dirty="0"/>
              <a:t>패키지 업데이트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1600" b="1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1600" b="1" dirty="0">
                <a:latin typeface="KoPub돋움체_Pro Bold" pitchFamily="18" charset="-127"/>
                <a:ea typeface="KoPub돋움체_Pro Bold" pitchFamily="18" charset="-127"/>
              </a:rPr>
              <a:t> uninstall </a:t>
            </a:r>
            <a:r>
              <a:rPr lang="ko-KR" altLang="en-US" sz="1600" b="1" dirty="0">
                <a:latin typeface="KoPub돋움체_Pro Bold" pitchFamily="18" charset="-127"/>
                <a:ea typeface="KoPub돋움체_Pro Bold" pitchFamily="18" charset="-127"/>
              </a:rPr>
              <a:t>패키지명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패키지 삭제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rm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패키지명으로도 가능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r>
              <a:rPr lang="en-US" altLang="ko-KR" sz="1600" b="1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1600" b="1" dirty="0">
                <a:latin typeface="KoPub돋움체_Pro Bold" pitchFamily="18" charset="-127"/>
                <a:ea typeface="KoPub돋움체_Pro Bold" pitchFamily="18" charset="-127"/>
              </a:rPr>
              <a:t> search </a:t>
            </a:r>
            <a:r>
              <a:rPr lang="ko-KR" altLang="en-US" sz="1600" b="1" dirty="0">
                <a:latin typeface="KoPub돋움체_Pro Bold" pitchFamily="18" charset="-127"/>
                <a:ea typeface="KoPub돋움체_Pro Bold" pitchFamily="18" charset="-127"/>
              </a:rPr>
              <a:t>검색어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패키지를 검색할 수 있음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(npmjs.com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에서도 가능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r>
              <a:rPr lang="en-US" altLang="ko-KR" sz="1600" b="1" dirty="0" err="1"/>
              <a:t>npm</a:t>
            </a:r>
            <a:r>
              <a:rPr lang="en-US" altLang="ko-KR" sz="1600" b="1" dirty="0"/>
              <a:t> info </a:t>
            </a:r>
            <a:r>
              <a:rPr lang="ko-KR" altLang="en-US" sz="1600" b="1" dirty="0"/>
              <a:t>패키지명</a:t>
            </a:r>
            <a:r>
              <a:rPr lang="en-US" altLang="ko-KR" sz="1600" dirty="0"/>
              <a:t>: </a:t>
            </a:r>
            <a:r>
              <a:rPr lang="ko-KR" altLang="en-US" sz="1600" dirty="0"/>
              <a:t>패키지의 세부 정보</a:t>
            </a:r>
            <a:r>
              <a:rPr lang="en-US" altLang="ko-KR" sz="1600" dirty="0"/>
              <a:t> </a:t>
            </a:r>
            <a:r>
              <a:rPr lang="ko-KR" altLang="en-US" sz="1600" dirty="0"/>
              <a:t>파악 가능</a:t>
            </a:r>
            <a:endParaRPr lang="en-US" altLang="ko-KR" sz="1600" dirty="0"/>
          </a:p>
          <a:p>
            <a:r>
              <a:rPr lang="en-US" altLang="ko-KR" sz="1600" b="1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1600" b="1" dirty="0">
                <a:latin typeface="KoPub돋움체_Pro Bold" pitchFamily="18" charset="-127"/>
                <a:ea typeface="KoPub돋움체_Pro Bold" pitchFamily="18" charset="-127"/>
              </a:rPr>
              <a:t> login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npm</a:t>
            </a:r>
            <a:r>
              <a:rPr lang="ko-KR" altLang="en-US" sz="1600" dirty="0"/>
              <a:t>에 로그인을 하기 위한 명령어</a:t>
            </a:r>
            <a:r>
              <a:rPr lang="en-US" altLang="ko-KR" sz="1600" dirty="0"/>
              <a:t>(npmjs.com</a:t>
            </a:r>
            <a:r>
              <a:rPr lang="ko-KR" altLang="en-US" sz="1600" dirty="0"/>
              <a:t>에서 회원가입 필요</a:t>
            </a:r>
            <a:r>
              <a:rPr lang="en-US" altLang="ko-KR" sz="1600" dirty="0"/>
              <a:t>)</a:t>
            </a:r>
          </a:p>
          <a:p>
            <a:r>
              <a:rPr lang="en-US" altLang="ko-KR" sz="1600" b="1" dirty="0" err="1"/>
              <a:t>npm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whoami</a:t>
            </a:r>
            <a:r>
              <a:rPr lang="en-US" altLang="ko-KR" sz="1600" dirty="0"/>
              <a:t>: </a:t>
            </a:r>
            <a:r>
              <a:rPr lang="ko-KR" altLang="en-US" sz="1600" dirty="0"/>
              <a:t>현재 사용자가 누구인지 알려줌</a:t>
            </a:r>
            <a:endParaRPr lang="en-US" altLang="ko-KR" sz="1600" dirty="0"/>
          </a:p>
          <a:p>
            <a:r>
              <a:rPr lang="en-US" altLang="ko-KR" sz="1600" b="1" dirty="0" err="1"/>
              <a:t>npm</a:t>
            </a:r>
            <a:r>
              <a:rPr lang="en-US" altLang="ko-KR" sz="1600" b="1" dirty="0"/>
              <a:t> logout</a:t>
            </a:r>
            <a:r>
              <a:rPr lang="en-US" altLang="ko-KR" sz="1600" dirty="0"/>
              <a:t>: </a:t>
            </a:r>
            <a:r>
              <a:rPr lang="ko-KR" altLang="en-US" sz="1600" dirty="0"/>
              <a:t>로그인한 계정을 로그아웃</a:t>
            </a:r>
            <a:endParaRPr lang="en-US" altLang="ko-KR" sz="1600" dirty="0"/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/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/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842641" y="219175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5.4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기타 </a:t>
            </a:r>
            <a:r>
              <a:rPr lang="en-US" altLang="ko-KR" dirty="0" err="1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명령어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FFC3E7-B0DA-45E1-B65F-DE60F8F93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31081"/>
            <a:ext cx="52482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2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96496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기타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8105775" cy="5011738"/>
          </a:xfrm>
        </p:spPr>
        <p:txBody>
          <a:bodyPr>
            <a:normAutofit/>
          </a:bodyPr>
          <a:lstStyle/>
          <a:p>
            <a:r>
              <a:rPr lang="en-US" altLang="ko-KR" sz="1600" b="1" dirty="0" err="1"/>
              <a:t>npm</a:t>
            </a:r>
            <a:r>
              <a:rPr lang="en-US" altLang="ko-KR" sz="1600" b="1" dirty="0"/>
              <a:t> version </a:t>
            </a:r>
            <a:r>
              <a:rPr lang="ko-KR" altLang="en-US" sz="1600" b="1" dirty="0"/>
              <a:t>버전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package.json</a:t>
            </a:r>
            <a:r>
              <a:rPr lang="ko-KR" altLang="en-US" sz="1600" dirty="0"/>
              <a:t>의 버전을 올림</a:t>
            </a:r>
            <a:r>
              <a:rPr lang="en-US" altLang="ko-KR" sz="1600" dirty="0"/>
              <a:t>(Git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커밋도</a:t>
            </a:r>
            <a:r>
              <a:rPr lang="ko-KR" altLang="en-US" sz="1600" dirty="0"/>
              <a:t> 함</a:t>
            </a:r>
            <a:r>
              <a:rPr lang="en-US" altLang="ko-KR" sz="1600" dirty="0"/>
              <a:t>)</a:t>
            </a: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1600" b="1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1600" b="1" dirty="0">
                <a:latin typeface="KoPub돋움체_Pro Bold" pitchFamily="18" charset="-127"/>
                <a:ea typeface="KoPub돋움체_Pro Bold" pitchFamily="18" charset="-127"/>
              </a:rPr>
              <a:t> deprecate [</a:t>
            </a:r>
            <a:r>
              <a:rPr lang="ko-KR" altLang="en-US" sz="1600" b="1" dirty="0">
                <a:latin typeface="KoPub돋움체_Pro Bold" pitchFamily="18" charset="-127"/>
                <a:ea typeface="KoPub돋움체_Pro Bold" pitchFamily="18" charset="-127"/>
              </a:rPr>
              <a:t>패키지명</a:t>
            </a:r>
            <a:r>
              <a:rPr lang="en-US" altLang="ko-KR" sz="1600" b="1" dirty="0">
                <a:latin typeface="KoPub돋움체_Pro Bold" pitchFamily="18" charset="-127"/>
                <a:ea typeface="KoPub돋움체_Pro Bold" pitchFamily="18" charset="-127"/>
              </a:rPr>
              <a:t>][</a:t>
            </a:r>
            <a:r>
              <a:rPr lang="ko-KR" altLang="en-US" sz="1600" b="1" dirty="0">
                <a:latin typeface="KoPub돋움체_Pro Bold" pitchFamily="18" charset="-127"/>
                <a:ea typeface="KoPub돋움체_Pro Bold" pitchFamily="18" charset="-127"/>
              </a:rPr>
              <a:t>버전</a:t>
            </a:r>
            <a:r>
              <a:rPr lang="en-US" altLang="ko-KR" sz="1600" b="1" dirty="0">
                <a:latin typeface="KoPub돋움체_Pro Bold" pitchFamily="18" charset="-127"/>
                <a:ea typeface="KoPub돋움체_Pro Bold" pitchFamily="18" charset="-127"/>
              </a:rPr>
              <a:t>] [</a:t>
            </a:r>
            <a:r>
              <a:rPr lang="ko-KR" altLang="en-US" sz="1600" b="1" dirty="0">
                <a:latin typeface="KoPub돋움체_Pro Bold" pitchFamily="18" charset="-127"/>
                <a:ea typeface="KoPub돋움체_Pro Bold" pitchFamily="18" charset="-127"/>
              </a:rPr>
              <a:t>메시지</a:t>
            </a:r>
            <a:r>
              <a:rPr lang="en-US" altLang="ko-KR" sz="1600" b="1" dirty="0">
                <a:latin typeface="KoPub돋움체_Pro Bold" pitchFamily="18" charset="-127"/>
                <a:ea typeface="KoPub돋움체_Pro Bold" pitchFamily="18" charset="-127"/>
              </a:rPr>
              <a:t>]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패키지를 설치할 때 경고 메시지를 띄우게 함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sz="1600" dirty="0"/>
              <a:t>오류가 있는 패키지에 적용</a:t>
            </a:r>
            <a:r>
              <a:rPr lang="en-US" altLang="ko-KR" sz="1600" dirty="0"/>
              <a:t>)</a:t>
            </a:r>
          </a:p>
          <a:p>
            <a:r>
              <a:rPr lang="en-US" altLang="ko-KR" sz="1600" b="1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1600" b="1" dirty="0">
                <a:latin typeface="KoPub돋움체_Pro Bold" pitchFamily="18" charset="-127"/>
                <a:ea typeface="KoPub돋움체_Pro Bold" pitchFamily="18" charset="-127"/>
              </a:rPr>
              <a:t> publish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자신이 만든 패키지를 배포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1600" b="1" dirty="0" err="1"/>
              <a:t>npm</a:t>
            </a:r>
            <a:r>
              <a:rPr lang="en-US" altLang="ko-KR" sz="1600" b="1" dirty="0"/>
              <a:t> unpublish --force</a:t>
            </a:r>
            <a:r>
              <a:rPr lang="en-US" altLang="ko-KR" sz="1600" dirty="0"/>
              <a:t>: </a:t>
            </a:r>
            <a:r>
              <a:rPr lang="ko-KR" altLang="en-US" sz="1600" dirty="0"/>
              <a:t>자신이 만든 패키지를 배포 중단</a:t>
            </a:r>
            <a:r>
              <a:rPr lang="en-US" altLang="ko-KR" sz="1600" dirty="0"/>
              <a:t>(</a:t>
            </a:r>
            <a:r>
              <a:rPr lang="ko-KR" altLang="en-US" sz="1600" dirty="0"/>
              <a:t>배포 후 </a:t>
            </a:r>
            <a:r>
              <a:rPr lang="en-US" altLang="ko-KR" sz="1600" dirty="0"/>
              <a:t>24</a:t>
            </a:r>
            <a:r>
              <a:rPr lang="ko-KR" altLang="en-US" sz="1600" dirty="0"/>
              <a:t>시간 내에만 가능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사람이 내 패키지를 사용하고 있는데 배포가 중단되면 문제가 생기기 때문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sz="1600" dirty="0"/>
              <a:t>기타 명령어는 </a:t>
            </a:r>
            <a:r>
              <a:rPr lang="en-US" altLang="ko-KR" sz="1600" dirty="0">
                <a:hlinkClick r:id="rId2"/>
              </a:rPr>
              <a:t>https://docs.npmjs.com</a:t>
            </a:r>
            <a:r>
              <a:rPr lang="ko-KR" altLang="en-US" sz="1600" dirty="0"/>
              <a:t>의 </a:t>
            </a:r>
            <a:r>
              <a:rPr lang="en-US" altLang="ko-KR" sz="1600" dirty="0"/>
              <a:t>CLI Commands</a:t>
            </a:r>
            <a:r>
              <a:rPr lang="ko-KR" altLang="en-US" sz="1600" dirty="0"/>
              <a:t>에서 확인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/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/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842641" y="196496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5.4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기타 </a:t>
            </a:r>
            <a:r>
              <a:rPr lang="en-US" altLang="ko-KR" dirty="0" err="1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명령어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79BE82-2CF8-447D-A073-438806971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3938" y="1758397"/>
            <a:ext cx="2895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8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0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5FC1985-DC95-776B-8191-C4E28A0EBE51}"/>
              </a:ext>
            </a:extLst>
          </p:cNvPr>
          <p:cNvGrpSpPr/>
          <p:nvPr/>
        </p:nvGrpSpPr>
        <p:grpSpPr>
          <a:xfrm>
            <a:off x="2293929" y="1592396"/>
            <a:ext cx="4686299" cy="485775"/>
            <a:chOff x="2282994" y="2753427"/>
            <a:chExt cx="4686299" cy="48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4B29C1F-13C4-90AC-CC5A-1774C21F4108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05-1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52977A-B466-A842-B07A-04FB88664B47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err="1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npm</a:t>
              </a:r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 알아보기</a:t>
              </a:r>
              <a:endParaRPr lang="ko-KR" altLang="en-US" b="1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D9658BA-0290-3F54-4101-9B15CD6BABF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6515EB-29DB-D857-0AB3-D04BAC188F83}"/>
              </a:ext>
            </a:extLst>
          </p:cNvPr>
          <p:cNvGrpSpPr/>
          <p:nvPr/>
        </p:nvGrpSpPr>
        <p:grpSpPr>
          <a:xfrm>
            <a:off x="2293929" y="2586218"/>
            <a:ext cx="4686299" cy="485775"/>
            <a:chOff x="2282994" y="2753427"/>
            <a:chExt cx="4686299" cy="4857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C7DB6D-72E3-15F4-FDB8-35D00EAE473A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05-2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875DC2-85FC-3AFA-A923-276D738EE06A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err="1">
                  <a:ea typeface="KoPub돋움체_Pro Bold" panose="02020603020101020101" pitchFamily="18" charset="-127"/>
                </a:rPr>
                <a:t>package.json</a:t>
              </a:r>
              <a:r>
                <a:rPr lang="ko-KR" altLang="en-US" sz="1800" b="1" dirty="0">
                  <a:ea typeface="KoPub돋움체_Pro Bold" panose="02020603020101020101" pitchFamily="18" charset="-127"/>
                </a:rPr>
                <a:t>으로 패키지 관리하기</a:t>
              </a:r>
              <a:endParaRPr lang="ko-KR" altLang="en-US" b="1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6B74F64-AF7A-CC48-B32A-0A5E6A0759E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F53A5D-66F8-9685-A77C-77C484CD8DB1}"/>
              </a:ext>
            </a:extLst>
          </p:cNvPr>
          <p:cNvGrpSpPr/>
          <p:nvPr/>
        </p:nvGrpSpPr>
        <p:grpSpPr>
          <a:xfrm>
            <a:off x="2293929" y="3696483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270E25B-2618-A7EF-22EB-78955DF32E2D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05-3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6FE48F-9C35-382D-C3A5-7728C512526C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ea typeface="KoPub돋움체_Pro Bold" panose="02020603020101020101" pitchFamily="18" charset="-127"/>
                </a:rPr>
                <a:t>패키지 버전 이해하기</a:t>
              </a:r>
              <a:endParaRPr lang="ko-KR" altLang="en-US" b="1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8EBE313-8FE9-CE4D-CB23-B2B736BA9E8A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D38C75-7855-2A50-586C-FCD49541835A}"/>
              </a:ext>
            </a:extLst>
          </p:cNvPr>
          <p:cNvGrpSpPr/>
          <p:nvPr/>
        </p:nvGrpSpPr>
        <p:grpSpPr>
          <a:xfrm>
            <a:off x="2293929" y="4690305"/>
            <a:ext cx="4686299" cy="485775"/>
            <a:chOff x="2282994" y="2753427"/>
            <a:chExt cx="4686299" cy="48577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A6A70F7-011D-5D85-4B63-064840BA2760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05-4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FF687D-1ED5-08BD-A0DE-F848432C0E43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ea typeface="KoPub돋움체_Pro Bold" panose="02020603020101020101" pitchFamily="18" charset="-127"/>
                </a:rPr>
                <a:t>기타 </a:t>
              </a:r>
              <a:r>
                <a:rPr lang="en-US" altLang="ko-KR" sz="1800" b="1" dirty="0" err="1">
                  <a:ea typeface="KoPub돋움체_Pro Bold" panose="02020603020101020101" pitchFamily="18" charset="-127"/>
                </a:rPr>
                <a:t>npm</a:t>
              </a:r>
              <a:r>
                <a:rPr lang="en-US" altLang="ko-KR" sz="1800" b="1" dirty="0">
                  <a:ea typeface="KoPub돋움체_Pro Bold" panose="02020603020101020101" pitchFamily="18" charset="-127"/>
                </a:rPr>
                <a:t> </a:t>
              </a:r>
              <a:r>
                <a:rPr lang="ko-KR" altLang="en-US" sz="1800" b="1" dirty="0">
                  <a:ea typeface="KoPub돋움체_Pro Bold" panose="02020603020101020101" pitchFamily="18" charset="-127"/>
                </a:rPr>
                <a:t>명령어</a:t>
              </a:r>
              <a:endParaRPr lang="ko-KR" altLang="en-US" b="1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5FF40D0-B8F7-09E9-C18C-33B2083FFED0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93514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Node Package Manager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노드의 패키지 매니저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사람들이 만든 소스 코드들을 모아둔 저장소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남의 코드를 사용하여 프로그래밍 가능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이미 있는 기능을 다시 구현할 필요가 없어 효율적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오픈 소스 생태계를 구성중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업로드된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 모듈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모듈이 다른 모듈을 사용할 수 있듯 패키지도 다른 패키지를 사용할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의존 관계라고 부름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10087317" y="229926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5.1 </a:t>
            </a:r>
            <a:r>
              <a:rPr lang="en-US" altLang="ko-KR" dirty="0" err="1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알아보기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2C067D-9E96-4986-A9F1-7F6A05609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147" y="2728460"/>
            <a:ext cx="41148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41769"/>
            <a:ext cx="11360150" cy="76358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endParaRPr lang="ko-KR" altLang="en-US" dirty="0">
              <a:solidFill>
                <a:schemeClr val="bg1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현재 프로젝트에 대한 정보와 사용 중인 패키지에 대한 정보를 담은 파일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패키지라도 버전별로 기능이 다를 수 있으므로 버전을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기록해두어야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동일한 버전을 설치하지 않으면 문제가 생길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 프로젝트 시작 전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package.json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부터 만들고 시작함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init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8163967" y="249237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73ADFD-8853-4F90-9C1D-6A85C145E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958" y="2761424"/>
            <a:ext cx="3150295" cy="9405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A576F4-601E-4B0E-98AF-56E95BEAF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8565" y="3683136"/>
            <a:ext cx="2166909" cy="299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2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속성들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package name: </a:t>
            </a:r>
            <a:r>
              <a:rPr lang="ko-KR" altLang="en-US" sz="1600" dirty="0"/>
              <a:t>패키지의 이름입니다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package.json</a:t>
            </a:r>
            <a:r>
              <a:rPr lang="ko-KR" altLang="en-US" sz="1600" dirty="0"/>
              <a:t>의 </a:t>
            </a:r>
            <a:r>
              <a:rPr lang="en-US" altLang="ko-KR" sz="1600" dirty="0"/>
              <a:t>name </a:t>
            </a:r>
            <a:r>
              <a:rPr lang="ko-KR" altLang="en-US" sz="1600" dirty="0"/>
              <a:t>속성에 저장됩니다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version: </a:t>
            </a:r>
            <a:r>
              <a:rPr lang="ko-KR" altLang="en-US" sz="1600" dirty="0"/>
              <a:t>패키지의 버전입니다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npm</a:t>
            </a:r>
            <a:r>
              <a:rPr lang="ko-KR" altLang="en-US" sz="1600" dirty="0"/>
              <a:t>의 버전은 다소 엄격하게 관리됩니다</a:t>
            </a:r>
            <a:r>
              <a:rPr lang="en-US" altLang="ko-KR" sz="1600" dirty="0"/>
              <a:t>. 5.3</a:t>
            </a:r>
            <a:r>
              <a:rPr lang="ko-KR" altLang="en-US" sz="1600" dirty="0"/>
              <a:t>절에서 다룹니다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entry point: </a:t>
            </a:r>
            <a:r>
              <a:rPr lang="ko-KR" altLang="en-US" sz="1600" dirty="0"/>
              <a:t>자바스크립트 실행 파일 </a:t>
            </a:r>
            <a:r>
              <a:rPr lang="ko-KR" altLang="en-US" sz="1600" dirty="0" err="1"/>
              <a:t>진입점입니다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보통 마지막으로 </a:t>
            </a:r>
            <a:r>
              <a:rPr lang="en-US" altLang="ko-KR" sz="1600" dirty="0" err="1"/>
              <a:t>module.exports</a:t>
            </a:r>
            <a:r>
              <a:rPr lang="ko-KR" altLang="en-US" sz="1600" dirty="0"/>
              <a:t>를 하는 파일을 지정합니다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package.json</a:t>
            </a:r>
            <a:r>
              <a:rPr lang="ko-KR" altLang="en-US" sz="1600" dirty="0"/>
              <a:t>의 </a:t>
            </a:r>
            <a:r>
              <a:rPr lang="en-US" altLang="ko-KR" sz="1600" dirty="0"/>
              <a:t>main </a:t>
            </a:r>
            <a:r>
              <a:rPr lang="ko-KR" altLang="en-US" sz="1600" dirty="0"/>
              <a:t>속성에 저장됩니다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test command: </a:t>
            </a:r>
            <a:r>
              <a:rPr lang="ko-KR" altLang="en-US" sz="1600" dirty="0"/>
              <a:t>코드를 테스트할 때 입력할 명령어를 의미합니다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package.json</a:t>
            </a:r>
            <a:r>
              <a:rPr lang="en-US" altLang="ko-KR" sz="1600" dirty="0"/>
              <a:t> scripts </a:t>
            </a:r>
            <a:r>
              <a:rPr lang="ko-KR" altLang="en-US" sz="1600" dirty="0"/>
              <a:t>속성 안의 </a:t>
            </a:r>
            <a:r>
              <a:rPr lang="en-US" altLang="ko-KR" sz="1600" dirty="0"/>
              <a:t>test </a:t>
            </a:r>
            <a:r>
              <a:rPr lang="ko-KR" altLang="en-US" sz="1600" dirty="0"/>
              <a:t>속성에 저장됩니다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git repository: </a:t>
            </a:r>
            <a:r>
              <a:rPr lang="ko-KR" altLang="en-US" sz="1600" dirty="0"/>
              <a:t>코드를 저장해둔 </a:t>
            </a:r>
            <a:r>
              <a:rPr lang="en-US" altLang="ko-KR" sz="1600" dirty="0"/>
              <a:t>Git </a:t>
            </a:r>
            <a:r>
              <a:rPr lang="ko-KR" altLang="en-US" sz="1600" dirty="0"/>
              <a:t>저장소 주소를 의미합니다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나중에 소스에 문제가 생겼을 때 사용자들이 이 저장소에 방문해 문제를 제기할 수도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코드 수정본을 올릴 수도 있습니다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package.json</a:t>
            </a:r>
            <a:r>
              <a:rPr lang="ko-KR" altLang="en-US" sz="1600" dirty="0"/>
              <a:t>의 </a:t>
            </a:r>
            <a:r>
              <a:rPr lang="en-US" altLang="ko-KR" sz="1600" dirty="0"/>
              <a:t>repository </a:t>
            </a:r>
            <a:r>
              <a:rPr lang="ko-KR" altLang="en-US" sz="1600" dirty="0"/>
              <a:t>속성에 저장됩니다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keywords: </a:t>
            </a:r>
            <a:r>
              <a:rPr lang="ko-KR" altLang="en-US" sz="1600" dirty="0"/>
              <a:t>키워드는 </a:t>
            </a:r>
            <a:r>
              <a:rPr lang="en-US" altLang="ko-KR" sz="1600" dirty="0" err="1"/>
              <a:t>npm</a:t>
            </a:r>
            <a:r>
              <a:rPr lang="en-US" altLang="ko-KR" sz="1600" dirty="0"/>
              <a:t> </a:t>
            </a:r>
            <a:r>
              <a:rPr lang="ko-KR" altLang="en-US" sz="1600" dirty="0"/>
              <a:t>공식 홈페이지</a:t>
            </a:r>
            <a:r>
              <a:rPr lang="en-US" altLang="ko-KR" sz="1600" dirty="0"/>
              <a:t>(https://npmjs.com)</a:t>
            </a:r>
            <a:r>
              <a:rPr lang="ko-KR" altLang="en-US" sz="1600" dirty="0"/>
              <a:t>에서 패키지를 쉽게 찾을 수 있게 해줍니다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package.json</a:t>
            </a:r>
            <a:r>
              <a:rPr lang="ko-KR" altLang="en-US" sz="1600" dirty="0"/>
              <a:t>의 </a:t>
            </a:r>
            <a:r>
              <a:rPr lang="en-US" altLang="ko-KR" sz="1600" dirty="0"/>
              <a:t>keywords </a:t>
            </a:r>
            <a:r>
              <a:rPr lang="ko-KR" altLang="en-US" sz="1600" dirty="0"/>
              <a:t>속성에 저장됩니다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license: </a:t>
            </a:r>
            <a:r>
              <a:rPr lang="ko-KR" altLang="en-US" sz="1600" dirty="0"/>
              <a:t>해당 패키지의 라이선스를 넣어주면 됩니다</a:t>
            </a:r>
            <a:r>
              <a:rPr lang="en-US" altLang="ko-KR" sz="1600" dirty="0"/>
              <a:t>.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8177614" y="249237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</p:spTree>
    <p:extLst>
      <p:ext uri="{BB962C8B-B14F-4D97-AF65-F5344CB8AC3E}">
        <p14:creationId xmlns:p14="http://schemas.microsoft.com/office/powerpoint/2010/main" val="391037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99822"/>
            <a:ext cx="11360150" cy="76358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스크립트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30477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npm</a:t>
            </a:r>
            <a:r>
              <a:rPr lang="en-US" altLang="ko-KR" sz="1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init</a:t>
            </a:r>
            <a:r>
              <a:rPr lang="ko-KR" altLang="en-US" sz="1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이 완료되면 폴더에 </a:t>
            </a:r>
            <a:r>
              <a:rPr lang="en-US" altLang="ko-KR" sz="1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package.json</a:t>
            </a:r>
            <a:r>
              <a:rPr lang="ko-KR" altLang="en-US" sz="1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이 생성됨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run [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스크립트명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]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으로 스크립트 실행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8191262" y="249237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601E13-F259-4369-976B-8DE6EDB90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912" y="1147265"/>
            <a:ext cx="4164325" cy="28029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1B6D13-16D1-4A71-AB7F-A661C0299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4370" y="4578969"/>
            <a:ext cx="3223760" cy="174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0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96487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패키지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8105775" cy="5011738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express </a:t>
            </a:r>
            <a:r>
              <a:rPr lang="ko-KR" altLang="en-US" sz="1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설치하기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에 기록됨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(dependencies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에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express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이름과 버전 추가됨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8105775" y="201612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62C473-1E46-4970-BED4-DFEDC5089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410" y="1327185"/>
            <a:ext cx="5505330" cy="16917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788733-BE47-4D21-9604-8DCAAFFAE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545" y="4062678"/>
            <a:ext cx="25336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2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21609"/>
            <a:ext cx="11360150" cy="76358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node_modules</a:t>
            </a:r>
            <a:endParaRPr lang="ko-KR" altLang="en-US" dirty="0">
              <a:solidFill>
                <a:schemeClr val="bg1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69122"/>
            <a:ext cx="8105775" cy="5011738"/>
          </a:xfrm>
        </p:spPr>
        <p:txBody>
          <a:bodyPr>
            <a:normAutofit/>
          </a:bodyPr>
          <a:lstStyle/>
          <a:p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install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시 </a:t>
            </a:r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node_modules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폴더 생성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내부에 설치한 패키지들이 들어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express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외에도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express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의존 관계가 있는 패키지들이 모두 설치됨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package-</a:t>
            </a:r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lock.json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도 생성되어 패키지 간 의존 관계를 명확하게 표시함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8204909" y="214478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CF2CE8-BC58-4A24-A278-9E29BB3E0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338" y="2852931"/>
            <a:ext cx="1370900" cy="39748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084BF4-990E-456F-A3C2-30B3F629F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059" y="2844713"/>
            <a:ext cx="51720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8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65770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여러 패키지 동시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139609"/>
            <a:ext cx="8105775" cy="5011738"/>
          </a:xfrm>
        </p:spPr>
        <p:txBody>
          <a:bodyPr>
            <a:normAutofit/>
          </a:bodyPr>
          <a:lstStyle/>
          <a:p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install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패키지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1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패키지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2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패키지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3 …</a:t>
            </a: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8105775" y="24177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85ACEA-C00D-4B1F-B3B7-A1FFEC74E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588" y="1748596"/>
            <a:ext cx="3595760" cy="19234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E8BF62-0815-4E06-9308-CC0B59362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125" y="3645478"/>
            <a:ext cx="2483200" cy="14541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AC66F5-9315-4785-A605-2C8BF6C14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9152" y="5041996"/>
            <a:ext cx="2483200" cy="127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68966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8344</TotalTime>
  <Words>895</Words>
  <Application>Microsoft Office PowerPoint</Application>
  <PresentationFormat>와이드스크린</PresentationFormat>
  <Paragraphs>158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나눔고딕</vt:lpstr>
      <vt:lpstr>Helvetica73-Extended</vt:lpstr>
      <vt:lpstr>맑은 고딕</vt:lpstr>
      <vt:lpstr>Arial</vt:lpstr>
      <vt:lpstr>Catamaran Light</vt:lpstr>
      <vt:lpstr>NanumGothicCoding</vt:lpstr>
      <vt:lpstr>KoPub돋움체_Pro Medium</vt:lpstr>
      <vt:lpstr>Livvic</vt:lpstr>
      <vt:lpstr>KoPub돋움체_Pro Bold</vt:lpstr>
      <vt:lpstr>Wingdings</vt:lpstr>
      <vt:lpstr>Roboto</vt:lpstr>
      <vt:lpstr>Engineering Project Proposal by Slidesgo</vt:lpstr>
      <vt:lpstr>PowerPoint 프레젠테이션</vt:lpstr>
      <vt:lpstr>PowerPoint 프레젠테이션</vt:lpstr>
      <vt:lpstr>npm이란</vt:lpstr>
      <vt:lpstr>package.json</vt:lpstr>
      <vt:lpstr>package.json 속성들</vt:lpstr>
      <vt:lpstr>npm 스크립트</vt:lpstr>
      <vt:lpstr>패키지 설치하기</vt:lpstr>
      <vt:lpstr>node_modules</vt:lpstr>
      <vt:lpstr>여러 패키지 동시 설치하기</vt:lpstr>
      <vt:lpstr>개발용 패키지</vt:lpstr>
      <vt:lpstr>Peer Dependencies</vt:lpstr>
      <vt:lpstr>글로벌(전역) 패키지</vt:lpstr>
      <vt:lpstr>SemVer 버저닝</vt:lpstr>
      <vt:lpstr>버전 기호 사용하기</vt:lpstr>
      <vt:lpstr>기타 명령어</vt:lpstr>
      <vt:lpstr>기타 명령어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User</cp:lastModifiedBy>
  <cp:revision>118</cp:revision>
  <dcterms:modified xsi:type="dcterms:W3CDTF">2023-12-13T23:11:15Z</dcterms:modified>
</cp:coreProperties>
</file>