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0"/>
  </p:notesMasterIdLst>
  <p:sldIdLst>
    <p:sldId id="295" r:id="rId2"/>
    <p:sldId id="259" r:id="rId3"/>
    <p:sldId id="283" r:id="rId4"/>
    <p:sldId id="463" r:id="rId5"/>
    <p:sldId id="464" r:id="rId6"/>
    <p:sldId id="465" r:id="rId7"/>
    <p:sldId id="466" r:id="rId8"/>
    <p:sldId id="467" r:id="rId9"/>
    <p:sldId id="472" r:id="rId10"/>
    <p:sldId id="510" r:id="rId11"/>
    <p:sldId id="512" r:id="rId12"/>
    <p:sldId id="478" r:id="rId13"/>
    <p:sldId id="481" r:id="rId14"/>
    <p:sldId id="479" r:id="rId15"/>
    <p:sldId id="480" r:id="rId16"/>
    <p:sldId id="483" r:id="rId17"/>
    <p:sldId id="476" r:id="rId18"/>
    <p:sldId id="474" r:id="rId19"/>
    <p:sldId id="473" r:id="rId20"/>
    <p:sldId id="513" r:id="rId21"/>
    <p:sldId id="613" r:id="rId22"/>
    <p:sldId id="616" r:id="rId23"/>
    <p:sldId id="617" r:id="rId24"/>
    <p:sldId id="623" r:id="rId25"/>
    <p:sldId id="469" r:id="rId26"/>
    <p:sldId id="470" r:id="rId27"/>
    <p:sldId id="618" r:id="rId28"/>
    <p:sldId id="619" r:id="rId29"/>
    <p:sldId id="487" r:id="rId30"/>
    <p:sldId id="620" r:id="rId31"/>
    <p:sldId id="621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622" r:id="rId48"/>
    <p:sldId id="268" r:id="rId49"/>
  </p:sldIdLst>
  <p:sldSz cx="12192000" cy="6858000"/>
  <p:notesSz cx="6858000" cy="9144000"/>
  <p:embeddedFontLst>
    <p:embeddedFont>
      <p:font typeface="Catamaran Light" panose="020B0600000101010101" charset="0"/>
      <p:regular r:id="rId51"/>
      <p:bold r:id="rId52"/>
    </p:embeddedFont>
    <p:embeddedFont>
      <p:font typeface="Helvetica73-Extended" panose="020B0600000101010101"/>
      <p:bold r:id="rId53"/>
    </p:embeddedFont>
    <p:embeddedFont>
      <p:font typeface="Livvic" pitchFamily="2" charset="0"/>
      <p:regular r:id="rId54"/>
      <p:bold r:id="rId55"/>
      <p:italic r:id="rId56"/>
      <p:boldItalic r:id="rId57"/>
    </p:embeddedFont>
    <p:embeddedFont>
      <p:font typeface="Roboto" panose="02000000000000000000" pitchFamily="2" charset="0"/>
      <p:regular r:id="rId58"/>
      <p:bold r:id="rId59"/>
      <p:italic r:id="rId60"/>
      <p:boldItalic r:id="rId61"/>
    </p:embeddedFont>
    <p:embeddedFont>
      <p:font typeface="나눔고딕" pitchFamily="2" charset="-127"/>
      <p:regular r:id="rId62"/>
      <p:bold r:id="rId63"/>
    </p:embeddedFont>
    <p:embeddedFont>
      <p:font typeface="맑은 고딕" panose="020B0503020000020004" pitchFamily="50" charset="-127"/>
      <p:regular r:id="rId64"/>
      <p:bold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26A"/>
    <a:srgbClr val="908269"/>
    <a:srgbClr val="7F8C92"/>
    <a:srgbClr val="BEEBFD"/>
    <a:srgbClr val="82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1" autoAdjust="0"/>
    <p:restoredTop sz="96310" autoAdjust="0"/>
  </p:normalViewPr>
  <p:slideViewPr>
    <p:cSldViewPr snapToGrid="0">
      <p:cViewPr varScale="1">
        <p:scale>
          <a:sx n="85" d="100"/>
          <a:sy n="85" d="100"/>
        </p:scale>
        <p:origin x="12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652F0-718B-4EF6-9F81-44E925C5C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752C87-A8E6-7058-DCDC-3F2F98E71D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Google Shape;212;p31">
            <a:extLst>
              <a:ext uri="{FF2B5EF4-FFF2-40B4-BE49-F238E27FC236}">
                <a16:creationId xmlns:a16="http://schemas.microsoft.com/office/drawing/2014/main" id="{480E90D0-EF1F-9B61-5613-963B5449BC21}"/>
              </a:ext>
            </a:extLst>
          </p:cNvPr>
          <p:cNvSpPr/>
          <p:nvPr userDrawn="1"/>
        </p:nvSpPr>
        <p:spPr>
          <a:xfrm rot="-5400000">
            <a:off x="4610034" y="-681056"/>
            <a:ext cx="2971932" cy="11323606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82CF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4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27" y="1355148"/>
            <a:ext cx="10807328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506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61" r:id="rId2"/>
    <p:sldLayoutId id="2147483654" r:id="rId3"/>
    <p:sldLayoutId id="2147483670" r:id="rId4"/>
    <p:sldLayoutId id="2147483683" r:id="rId5"/>
    <p:sldLayoutId id="2147483684" r:id="rId6"/>
    <p:sldLayoutId id="214748368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2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2027835" y="44894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06.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익스프레스 웹 서버 만들기</a:t>
            </a:r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87312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에러 처리 미들웨어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23571"/>
            <a:ext cx="7875588" cy="541496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에러가 발생하면 에러 처리 미들웨어로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err, req, res, next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까지 매개변수가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err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에는 에러가 관한 정보가 담김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res.status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상태 코드를 지정 가능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기본값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200)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처리 미들웨어를 안 연결해도 익스프레스가 에러를 알아서 처리해주긴 함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특별한 경우가 아니면 가장 아래에 위치하도록 함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324026" y="261571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E5A7DA-11DC-46FD-9238-711862036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600" y="4262661"/>
            <a:ext cx="3489475" cy="15717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69F3B1-EAF8-459B-87FA-ABF83DAA8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572" y="3581034"/>
            <a:ext cx="4591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3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67468"/>
            <a:ext cx="11360150" cy="76358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dotenv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8108950" cy="541496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 .env </a:t>
            </a:r>
            <a:r>
              <a:rPr lang="ko-KR" altLang="en-US" sz="1600" dirty="0"/>
              <a:t>파일을 읽어서 </a:t>
            </a:r>
            <a:r>
              <a:rPr lang="en-US" altLang="ko-KR" sz="1600" dirty="0" err="1"/>
              <a:t>process.env</a:t>
            </a:r>
            <a:r>
              <a:rPr lang="ko-KR" altLang="en-US" sz="1600" dirty="0"/>
              <a:t>로 만듦</a:t>
            </a:r>
            <a:endParaRPr lang="en-US" altLang="ko-KR" sz="1600" dirty="0"/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dot(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점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+ env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process.env.COOKIE_SECRET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cookiesecret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값이 할당됨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=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값 형식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 키들을 소스 코드에 그대로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적어두면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소스 코드가 유출되었을 때 비밀 키도 같이 유출됨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.env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 비밀 키들을 모아두고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.env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파일만 잘 관리하면 됨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364970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A81B53-F3CB-19CF-4BC9-0BA71102E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812" y="4317804"/>
            <a:ext cx="2238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1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574" y="121479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morgan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8480" y="1028179"/>
            <a:ext cx="8221662" cy="5414963"/>
          </a:xfrm>
        </p:spPr>
        <p:txBody>
          <a:bodyPr>
            <a:no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서버로 들어온 요청과 응답을 기록해주는 미들웨어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로그의 자세한 정도 선택 가능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(dev, tiny, short, common, combined)</a:t>
            </a: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GET / 200 51.267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– 1539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순서대로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요청주소 상태코드 응답속도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–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응답바이트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개발환경에서는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dev,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배포환경에서는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combined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애용함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/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/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296731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9E3A0-A218-429C-8F28-A25A8BE85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974" y="2109596"/>
            <a:ext cx="3114675" cy="1895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AD3B8-B6B4-4CE1-B591-11F9C1524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871" y="2449682"/>
            <a:ext cx="3487842" cy="51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2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35127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static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82770"/>
            <a:ext cx="8221662" cy="5414963"/>
          </a:xfrm>
        </p:spPr>
        <p:txBody>
          <a:bodyPr>
            <a:no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정적인 파일들을 제공하는 미들웨어</a:t>
            </a:r>
            <a:endParaRPr lang="en-US" altLang="ko-KR" sz="1600" dirty="0"/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인수로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정적 파일의 경로를 제공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파일이 있을 때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fs.readFile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직접 읽을 필요 없음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요청하는 파일이 없으면 알아서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호출해 다음 미들웨어로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넘어감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발견했다면 다음 미들웨어는 실행되지 않음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/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sz="1600" dirty="0"/>
              <a:t>컨텐츠 요청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 주소와 실제 컨텐츠의 경로를 다르게 만들 수 있음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주소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localhost:3000/stylesheets/style.css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실제 컨텐츠 경로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/public/stylesheets/style.css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구조를 파악하기 어려워져서 보안에 도움이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378618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C28BD5-967A-4603-B610-BADAEBD4D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799" y="3488629"/>
            <a:ext cx="47720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9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35127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body-parser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72717"/>
            <a:ext cx="8221662" cy="5414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요청의 본문을 해석해주는 미들웨어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폼 데이터나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AJAX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요청의 데이터 처리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json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미들웨어는 요청 본문이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json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 해석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urlencoded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미들웨어는 폼 요청 해석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put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patch, post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시에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req.body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프런트에서 온 데이터를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넣어줌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버퍼 데이터나 </a:t>
            </a:r>
            <a:r>
              <a:rPr lang="en-US" altLang="ko-KR" sz="1600" dirty="0"/>
              <a:t>text </a:t>
            </a:r>
            <a:r>
              <a:rPr lang="ko-KR" altLang="en-US" sz="1600" dirty="0"/>
              <a:t>데이터일 때는 </a:t>
            </a:r>
            <a:r>
              <a:rPr lang="en-US" altLang="ko-KR" sz="1600" dirty="0"/>
              <a:t>body-parser</a:t>
            </a:r>
            <a:r>
              <a:rPr lang="ko-KR" altLang="en-US" sz="1600" dirty="0"/>
              <a:t>를 직접 설치해야 함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Multipart </a:t>
            </a:r>
            <a:r>
              <a:rPr lang="ko-KR" altLang="en-US" sz="1600" dirty="0"/>
              <a:t>데이터</a:t>
            </a:r>
            <a:r>
              <a:rPr lang="en-US" altLang="ko-KR" sz="1600" dirty="0"/>
              <a:t>(</a:t>
            </a:r>
            <a:r>
              <a:rPr lang="ko-KR" altLang="en-US" sz="1600" dirty="0"/>
              <a:t>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동영상 등</a:t>
            </a:r>
            <a:r>
              <a:rPr lang="en-US" altLang="ko-KR" sz="1600" dirty="0"/>
              <a:t>)</a:t>
            </a:r>
            <a:r>
              <a:rPr lang="ko-KR" altLang="en-US" sz="1600" dirty="0"/>
              <a:t>인 경우는 다른 미들웨어를 사용해야 함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multer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337674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577BAC-0605-4069-92F3-607538B4E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165" y="2968193"/>
            <a:ext cx="4147704" cy="6374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88CE03-ACA3-4BCB-8F9B-57F4F4F74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475" y="3889808"/>
            <a:ext cx="34956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0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8062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cookie-parser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3556" y="988195"/>
            <a:ext cx="8221662" cy="541496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요청</a:t>
            </a:r>
            <a:r>
              <a:rPr lang="en-US" altLang="ko-KR" sz="1600" dirty="0"/>
              <a:t> </a:t>
            </a:r>
            <a:r>
              <a:rPr lang="ko-KR" altLang="en-US" sz="1600" dirty="0"/>
              <a:t>헤더의 쿠키를 해석해주는 미들웨어</a:t>
            </a:r>
            <a:endParaRPr lang="en-US" altLang="ko-KR" sz="1600" dirty="0"/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parseCookies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함수와 기능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비슷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req.cookies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안에 쿠키들이 들어있음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/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 키로 쿠키 뒤에 서명을 붙여 내 서버가 만든 쿠키임을 검증할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sz="1600" dirty="0"/>
              <a:t>실제 쿠키 옵션들을 넣을 수 있음</a:t>
            </a:r>
            <a:endParaRPr lang="en-US" altLang="ko-KR" sz="1600" dirty="0"/>
          </a:p>
          <a:p>
            <a:pPr lvl="1"/>
            <a:r>
              <a:rPr lang="en-US" altLang="ko-KR" sz="1600" dirty="0"/>
              <a:t>expires, domain, </a:t>
            </a:r>
            <a:r>
              <a:rPr lang="en-US" altLang="ko-KR" sz="1600" dirty="0" err="1"/>
              <a:t>httpOnly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maxAge</a:t>
            </a:r>
            <a:r>
              <a:rPr lang="en-US" altLang="ko-KR" sz="1600" dirty="0"/>
              <a:t>, path, secure, </a:t>
            </a:r>
            <a:r>
              <a:rPr lang="en-US" altLang="ko-KR" sz="1600" dirty="0" err="1"/>
              <a:t>sameSite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endParaRPr lang="en-US" altLang="ko-KR" sz="1600" dirty="0"/>
          </a:p>
          <a:p>
            <a:pPr lvl="1"/>
            <a:r>
              <a:rPr lang="ko-KR" altLang="en-US" sz="1600" dirty="0"/>
              <a:t>지울 때는 </a:t>
            </a:r>
            <a:r>
              <a:rPr lang="en-US" altLang="ko-KR" sz="1600" dirty="0" err="1"/>
              <a:t>clearCookie</a:t>
            </a:r>
            <a:r>
              <a:rPr lang="ko-KR" altLang="en-US" sz="1600" dirty="0"/>
              <a:t>로</a:t>
            </a:r>
            <a:r>
              <a:rPr lang="en-US" altLang="ko-KR" sz="1600" dirty="0"/>
              <a:t>(expires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maxAge</a:t>
            </a:r>
            <a:r>
              <a:rPr lang="ko-KR" altLang="en-US" sz="1600" dirty="0"/>
              <a:t>를 제외한 옵션들이 일치해야 함</a:t>
            </a:r>
            <a:r>
              <a:rPr lang="en-US" altLang="ko-KR" sz="1600" dirty="0"/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255787" y="336561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67246-DF4B-4D01-9FE4-2C0EF2013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284" y="2557804"/>
            <a:ext cx="258127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1A30DE-F3EA-4701-A2B1-407D17F83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778" y="5263563"/>
            <a:ext cx="5314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75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45196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express-session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40033" y="1082770"/>
            <a:ext cx="8221662" cy="541496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세션 관리용 미들웨어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세션 쿠키에 대한 설정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(secret: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 암호화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cookie: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세션 쿠키 옵션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세션 쿠키는 앞에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s%3A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붙은 후 암호화되어 프런트에 전송됨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resave: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요청이 왔을 때 세션에 수정사항이 생기지 않아도 다시 저장할지 여부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saveUninitialized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세션에 저장할 내역이 없더라도 세션을 저장할지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req.session.save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수동 저장도 가능하지만 할 일 거의 없음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296731" y="275614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1A0650-9CE7-4CD9-9C17-F0D6E12C3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743" y="4467225"/>
            <a:ext cx="2895600" cy="2390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3CEADB-2652-4CCB-B0C2-63ECBE6EA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2718" y="1992397"/>
            <a:ext cx="3248025" cy="828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9211C5-034E-4029-9C72-4DD1C44866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374" y="4865603"/>
            <a:ext cx="3979096" cy="184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8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48774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미들웨어의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41826"/>
            <a:ext cx="8221662" cy="541496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req, res, next</a:t>
            </a:r>
            <a:r>
              <a:rPr lang="ko-KR" altLang="en-US" sz="1600" dirty="0"/>
              <a:t>를 매개변수로 가지는 함수</a:t>
            </a:r>
            <a:endParaRPr lang="en-US" altLang="ko-KR" sz="1600" dirty="0"/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익스프레스 미들웨어들도 다음과 같이 축약 가능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순서가 중요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static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미들웨어에서 파일을 찾으면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호출 안 하므로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json,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urlencoded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cookieParser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실행되지 않음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255788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749D30-72F7-4499-8C8C-8636B61C3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973" y="4811568"/>
            <a:ext cx="4305300" cy="1771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0A6AFD-57BB-4B9C-8998-C051DAB0D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750" y="1267006"/>
            <a:ext cx="3238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4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30284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next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8965" y="1067810"/>
            <a:ext cx="8221662" cy="541496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next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를 호출해야 다음 코드로 </a:t>
            </a:r>
            <a:r>
              <a:rPr lang="ko-KR" altLang="en-US" sz="1600" dirty="0" err="1">
                <a:latin typeface="KoPub돋움체_Pro Bold" pitchFamily="18" charset="-127"/>
                <a:ea typeface="KoPub돋움체_Pro Bold" pitchFamily="18" charset="-127"/>
              </a:rPr>
              <a:t>넘어감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주석 처리하면 응답이 전송되지 않음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미들웨어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라우터 미들웨어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넘어가지 않기 때문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인수로 값을 넣으면 에러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핸들러로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넘어감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(‘route’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 다음 라우터로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296226" y="261829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F515FB-C8EC-46E2-9B79-EFA8A40DA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725" y="3140965"/>
            <a:ext cx="4487407" cy="32393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C8981F-2046-4A07-AB69-8FDDFA39C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276" y="3256180"/>
            <a:ext cx="26479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7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87312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미들웨어간 데이터 전달하기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34449"/>
            <a:ext cx="8221662" cy="541496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req</a:t>
            </a:r>
            <a:r>
              <a:rPr lang="ko-KR" altLang="en-US" sz="1600" dirty="0"/>
              <a:t>나 </a:t>
            </a:r>
            <a:r>
              <a:rPr lang="en-US" altLang="ko-KR" sz="1600" dirty="0"/>
              <a:t>res </a:t>
            </a:r>
            <a:r>
              <a:rPr lang="ko-KR" altLang="en-US" sz="1600" dirty="0"/>
              <a:t>객체 안에 값을 넣어 데이터 전달 가능</a:t>
            </a:r>
            <a:endParaRPr lang="en-US" altLang="ko-KR" sz="1600" dirty="0"/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app.set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과의 차이점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app.set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서버 내내 유지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req, res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요청 하나 동안만 유지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일반적으로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res.locals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객체를 데이터 전달용으로 많이 사용함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283083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78C3C4-E4BD-9212-8CF7-A27BFF4FE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950" y="2713231"/>
            <a:ext cx="3448050" cy="1028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4D8977-8BDC-F5C9-9345-EC8C770A12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2854" y="3679361"/>
            <a:ext cx="34480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8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FC1985-DC95-776B-8191-C4E28A0EBE51}"/>
              </a:ext>
            </a:extLst>
          </p:cNvPr>
          <p:cNvGrpSpPr/>
          <p:nvPr/>
        </p:nvGrpSpPr>
        <p:grpSpPr>
          <a:xfrm>
            <a:off x="2280865" y="1316906"/>
            <a:ext cx="4686299" cy="485775"/>
            <a:chOff x="2282994" y="2753427"/>
            <a:chExt cx="4686299" cy="48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B29C1F-13C4-90AC-CC5A-1774C21F4108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06-1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52977A-B466-A842-B07A-04FB88664B4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익스프레스 프로젝트 시작하기</a:t>
              </a:r>
              <a:endParaRPr lang="ko-KR" altLang="en-US" b="1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D9658BA-0290-3F54-4101-9B15CD6BAB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6515EB-29DB-D857-0AB3-D04BAC188F83}"/>
              </a:ext>
            </a:extLst>
          </p:cNvPr>
          <p:cNvGrpSpPr/>
          <p:nvPr/>
        </p:nvGrpSpPr>
        <p:grpSpPr>
          <a:xfrm>
            <a:off x="2280865" y="2310728"/>
            <a:ext cx="4686299" cy="485775"/>
            <a:chOff x="2282994" y="2753427"/>
            <a:chExt cx="4686299" cy="4857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C7DB6D-72E3-15F4-FDB8-35D00EAE473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06-2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875DC2-85FC-3AFA-A923-276D738EE06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ea typeface="KoPub돋움체_Pro Bold" panose="02020603020101020101" pitchFamily="18" charset="-127"/>
                </a:rPr>
                <a:t>자주 사용하는 미들웨어</a:t>
              </a:r>
              <a:endParaRPr lang="ko-KR" altLang="en-US" b="1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6B74F64-AF7A-CC48-B32A-0A5E6A0759E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A5B2B87-8525-B90F-D70B-E62DA337F9FD}"/>
              </a:ext>
            </a:extLst>
          </p:cNvPr>
          <p:cNvGrpSpPr/>
          <p:nvPr/>
        </p:nvGrpSpPr>
        <p:grpSpPr>
          <a:xfrm>
            <a:off x="2280865" y="3342494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C60548A-D696-7964-C03A-1811344FE164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06-3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EDB478-FC92-493D-2C11-D17D91AD699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ea typeface="KoPub돋움체_Pro Bold" panose="02020603020101020101" pitchFamily="18" charset="-127"/>
                </a:rPr>
                <a:t>Router </a:t>
              </a:r>
              <a:r>
                <a:rPr lang="ko-KR" altLang="en-US" sz="1800" b="1" dirty="0">
                  <a:ea typeface="KoPub돋움체_Pro Bold" panose="02020603020101020101" pitchFamily="18" charset="-127"/>
                </a:rPr>
                <a:t>객체로 라우팅 분리하기</a:t>
              </a:r>
              <a:endParaRPr lang="ko-KR" altLang="en-US" b="1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092499E-AC27-EBEB-0ED6-54F95D24CA16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A9226C7-4E71-6D5B-2CD6-C25F150F7B70}"/>
              </a:ext>
            </a:extLst>
          </p:cNvPr>
          <p:cNvGrpSpPr/>
          <p:nvPr/>
        </p:nvGrpSpPr>
        <p:grpSpPr>
          <a:xfrm>
            <a:off x="2280865" y="4336316"/>
            <a:ext cx="4686299" cy="485775"/>
            <a:chOff x="2282994" y="2753427"/>
            <a:chExt cx="4686299" cy="48577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8525958-A436-0EB7-FF7D-22153E360B8C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06-4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84BCF9-A883-E2A0-9EEB-78A920D0298E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ea typeface="KoPub돋움체_Pro Bold" panose="02020603020101020101" pitchFamily="18" charset="-127"/>
                </a:rPr>
                <a:t>req, res </a:t>
              </a:r>
              <a:r>
                <a:rPr lang="ko-KR" altLang="en-US" sz="1800" b="1" dirty="0">
                  <a:ea typeface="KoPub돋움체_Pro Bold" panose="02020603020101020101" pitchFamily="18" charset="-127"/>
                </a:rPr>
                <a:t>객체 살펴보기</a:t>
              </a:r>
              <a:endParaRPr lang="ko-KR" altLang="en-US" b="1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712516F-3831-3055-7BC8-958F312A3A07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9779740-71BA-C96A-4F72-05E981127707}"/>
              </a:ext>
            </a:extLst>
          </p:cNvPr>
          <p:cNvGrpSpPr/>
          <p:nvPr/>
        </p:nvGrpSpPr>
        <p:grpSpPr>
          <a:xfrm>
            <a:off x="2280865" y="5312971"/>
            <a:ext cx="4686299" cy="485775"/>
            <a:chOff x="2282994" y="2753427"/>
            <a:chExt cx="4686299" cy="48577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6EA4109-3D03-E25B-9AA8-1BE40C946F2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06-5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B0E1C9-AE1C-6093-2D5E-8143C83849E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ea typeface="KoPub돋움체_Pro Bold" panose="02020603020101020101" pitchFamily="18" charset="-127"/>
                </a:rPr>
                <a:t>템플릿 엔진 사용하기</a:t>
              </a:r>
              <a:endParaRPr lang="ko-KR" altLang="en-US" b="1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D8A91B3-134A-9E10-8ACB-EC6B7C8A2AC8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87312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미들웨어 확장하기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17204" y="1109854"/>
            <a:ext cx="8221662" cy="541496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미들웨어 안에 미들웨어를 넣는 방법</a:t>
            </a:r>
            <a:endParaRPr lang="en-US" altLang="ko-KR" sz="1600" dirty="0"/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아래 두 코드는 동일한 역할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아래처럼 다양하게 활용 가능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269435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4E6867-4E6E-44E8-BD79-BDBECA676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188" y="2155463"/>
            <a:ext cx="2581275" cy="1266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88C034-A486-427E-868D-D45B686310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555" y="4876608"/>
            <a:ext cx="36195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12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멀티파트 데이터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8108950" cy="496411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form</a:t>
            </a:r>
            <a:r>
              <a:rPr lang="ko-KR" altLang="en-US" sz="1600" dirty="0"/>
              <a:t> 태그의 </a:t>
            </a:r>
            <a:r>
              <a:rPr lang="en-US" altLang="ko-KR" sz="1600" dirty="0" err="1"/>
              <a:t>enctype</a:t>
            </a:r>
            <a:r>
              <a:rPr lang="ko-KR" altLang="en-US" sz="1600" dirty="0"/>
              <a:t>이</a:t>
            </a:r>
            <a:r>
              <a:rPr lang="en-US" altLang="ko-KR" sz="1600" dirty="0"/>
              <a:t> multipart/form-data</a:t>
            </a:r>
            <a:r>
              <a:rPr lang="ko-KR" altLang="en-US" sz="1600" dirty="0"/>
              <a:t>인 경우</a:t>
            </a:r>
            <a:endParaRPr lang="en-US" altLang="ko-KR" sz="1600" dirty="0"/>
          </a:p>
          <a:p>
            <a:pPr lvl="1"/>
            <a:r>
              <a:rPr lang="en-US" altLang="ko-KR" sz="1600" dirty="0"/>
              <a:t>body-parser</a:t>
            </a:r>
            <a:r>
              <a:rPr lang="ko-KR" altLang="en-US" sz="1600" dirty="0"/>
              <a:t>로는 요청 본문을 해석할 수 없음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multer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 필요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283083" y="305209"/>
            <a:ext cx="4591989" cy="288516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D41D8-20F4-4939-AA64-EDEC834AB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648" y="2422385"/>
            <a:ext cx="1476375" cy="819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900D2B-4B18-4604-B8CE-EFF94301F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0647" y="4553844"/>
            <a:ext cx="3889664" cy="20519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824629-0150-48C7-B2BA-DD787BD91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0647" y="3169941"/>
            <a:ext cx="4350520" cy="132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60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67673"/>
            <a:ext cx="11360150" cy="76358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multer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8108950" cy="5356225"/>
          </a:xfrm>
        </p:spPr>
        <p:txBody>
          <a:bodyPr>
            <a:noAutofit/>
          </a:bodyPr>
          <a:lstStyle/>
          <a:p>
            <a:r>
              <a:rPr lang="en-US" altLang="ko-KR" sz="1600" dirty="0" err="1"/>
              <a:t>multer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호출</a:t>
            </a:r>
            <a:endParaRPr lang="en-US" altLang="ko-KR" sz="1600" dirty="0"/>
          </a:p>
          <a:p>
            <a:pPr lvl="1"/>
            <a:r>
              <a:rPr lang="en-US" altLang="ko-KR" sz="1600" dirty="0"/>
              <a:t>storage</a:t>
            </a:r>
            <a:r>
              <a:rPr lang="ko-KR" altLang="en-US" sz="1600" dirty="0"/>
              <a:t>는 저장할 공간에 대한 정보</a:t>
            </a:r>
            <a:endParaRPr lang="en-US" altLang="ko-KR" sz="1600" dirty="0"/>
          </a:p>
          <a:p>
            <a:pPr lvl="2"/>
            <a:r>
              <a:rPr lang="en-US" altLang="ko-KR" sz="1600" dirty="0" err="1"/>
              <a:t>diskStorage</a:t>
            </a:r>
            <a:r>
              <a:rPr lang="ko-KR" altLang="en-US" sz="1600" dirty="0"/>
              <a:t>는 하드디스크에 업로드 파일을 저장한다는 것</a:t>
            </a:r>
            <a:endParaRPr lang="en-US" altLang="ko-KR" sz="1600" dirty="0"/>
          </a:p>
          <a:p>
            <a:pPr lvl="1"/>
            <a:r>
              <a:rPr lang="en-US" altLang="ko-KR" sz="1600" dirty="0"/>
              <a:t>destination</a:t>
            </a:r>
            <a:r>
              <a:rPr lang="ko-KR" altLang="en-US" sz="1600" dirty="0"/>
              <a:t>은 저장할 경로를 </a:t>
            </a:r>
            <a:r>
              <a:rPr lang="en-US" altLang="ko-KR" sz="1600" dirty="0"/>
              <a:t>done</a:t>
            </a:r>
            <a:r>
              <a:rPr lang="ko-KR" altLang="en-US" sz="1600" dirty="0"/>
              <a:t>의 두 번째 인수로 넘기면 됨</a:t>
            </a:r>
            <a:endParaRPr lang="en-US" altLang="ko-KR" sz="1600" dirty="0"/>
          </a:p>
          <a:p>
            <a:pPr lvl="1"/>
            <a:r>
              <a:rPr lang="en-US" altLang="ko-KR" sz="1600" dirty="0"/>
              <a:t>filename</a:t>
            </a:r>
            <a:r>
              <a:rPr lang="ko-KR" altLang="en-US" sz="1600" dirty="0"/>
              <a:t>은 저장할 파일명</a:t>
            </a:r>
            <a:r>
              <a:rPr lang="en-US" altLang="ko-KR" sz="1600" dirty="0"/>
              <a:t>(</a:t>
            </a:r>
            <a:r>
              <a:rPr lang="ko-KR" altLang="en-US" sz="1600" dirty="0"/>
              <a:t>파일명</a:t>
            </a:r>
            <a:r>
              <a:rPr lang="en-US" altLang="ko-KR" sz="1600" dirty="0"/>
              <a:t>+</a:t>
            </a:r>
            <a:r>
              <a:rPr lang="ko-KR" altLang="en-US" sz="1600" dirty="0"/>
              <a:t>날짜</a:t>
            </a:r>
            <a:r>
              <a:rPr lang="en-US" altLang="ko-KR" sz="1600" dirty="0"/>
              <a:t>+</a:t>
            </a:r>
            <a:r>
              <a:rPr lang="ko-KR" altLang="en-US" sz="1600" dirty="0"/>
              <a:t>확장자 형식</a:t>
            </a:r>
            <a:r>
              <a:rPr lang="en-US" altLang="ko-KR" sz="1600" dirty="0"/>
              <a:t>)</a:t>
            </a:r>
            <a:r>
              <a:rPr lang="ko-KR" altLang="en-US" sz="1600" dirty="0"/>
              <a:t>을 </a:t>
            </a:r>
            <a:r>
              <a:rPr lang="en-US" altLang="ko-KR" sz="1600" dirty="0"/>
              <a:t>done</a:t>
            </a:r>
            <a:r>
              <a:rPr lang="ko-KR" altLang="en-US" sz="1600" dirty="0"/>
              <a:t>으로 넘기면 됨</a:t>
            </a:r>
            <a:endParaRPr lang="en-US" altLang="ko-KR" sz="1600" dirty="0"/>
          </a:p>
          <a:p>
            <a:pPr lvl="1"/>
            <a:r>
              <a:rPr lang="en-US" altLang="ko-KR" sz="1600" dirty="0"/>
              <a:t>limits</a:t>
            </a:r>
            <a:r>
              <a:rPr lang="ko-KR" altLang="en-US" sz="1600" dirty="0"/>
              <a:t>는 파일 개수나 파일 사이즈를 제한할 수 있음</a:t>
            </a:r>
            <a:r>
              <a:rPr lang="en-US" altLang="ko-KR" sz="1600" dirty="0"/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310379" y="305209"/>
            <a:ext cx="4591989" cy="288516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7F7777-AA6C-48FA-9A6C-C3A873C84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911" y="1952027"/>
            <a:ext cx="4196300" cy="24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87076"/>
            <a:ext cx="11360150" cy="76358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multer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미들웨어들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45632"/>
            <a:ext cx="8108950" cy="4983163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single</a:t>
            </a:r>
            <a:r>
              <a:rPr lang="ko-KR" altLang="en-US" sz="1600" dirty="0"/>
              <a:t>과 </a:t>
            </a:r>
            <a:r>
              <a:rPr lang="en-US" altLang="ko-KR" sz="1600" dirty="0"/>
              <a:t>none, array, fields </a:t>
            </a:r>
            <a:r>
              <a:rPr lang="ko-KR" altLang="en-US" sz="1600" dirty="0"/>
              <a:t>미들웨어 존재</a:t>
            </a:r>
            <a:endParaRPr lang="en-US" altLang="ko-KR" sz="1600" dirty="0"/>
          </a:p>
          <a:p>
            <a:pPr lvl="1"/>
            <a:r>
              <a:rPr lang="en-US" altLang="ko-KR" sz="1600" dirty="0"/>
              <a:t>single</a:t>
            </a:r>
            <a:r>
              <a:rPr lang="ko-KR" altLang="en-US" sz="1600" dirty="0"/>
              <a:t>은 하나의 파일을 업로드할 때</a:t>
            </a:r>
            <a:r>
              <a:rPr lang="en-US" altLang="ko-KR" sz="1600" dirty="0"/>
              <a:t>, none</a:t>
            </a:r>
            <a:r>
              <a:rPr lang="ko-KR" altLang="en-US" sz="1600" dirty="0"/>
              <a:t>은 파일을 아예 업로드하지 않을 때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req.file</a:t>
            </a:r>
            <a:r>
              <a:rPr lang="en-US" altLang="ko-KR" sz="1600" dirty="0"/>
              <a:t> </a:t>
            </a:r>
            <a:r>
              <a:rPr lang="ko-KR" altLang="en-US" sz="1600" dirty="0"/>
              <a:t>안에 업로드 정보 저장</a:t>
            </a:r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269435" y="305209"/>
            <a:ext cx="4591989" cy="288516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25EA6C-8A9A-40FE-AE14-A1F032F40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415" y="3020373"/>
            <a:ext cx="3505585" cy="8172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BBD6E2-19DE-4926-9563-D73FC4A5C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002" y="3020373"/>
            <a:ext cx="2405848" cy="17194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4EBDE0E-C399-4D1A-838A-48CD2C2E75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1987" y="3849434"/>
            <a:ext cx="3675763" cy="83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94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87076"/>
            <a:ext cx="11360150" cy="76358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multer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미들웨어들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45632"/>
            <a:ext cx="8108950" cy="4983163"/>
          </a:xfrm>
        </p:spPr>
        <p:txBody>
          <a:bodyPr>
            <a:noAutofit/>
          </a:bodyPr>
          <a:lstStyle/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array</a:t>
            </a:r>
            <a:r>
              <a:rPr lang="ko-KR" altLang="en-US" sz="1600" dirty="0"/>
              <a:t>와 </a:t>
            </a:r>
            <a:r>
              <a:rPr lang="en-US" altLang="ko-KR" sz="1600" dirty="0"/>
              <a:t>fields</a:t>
            </a:r>
            <a:r>
              <a:rPr lang="ko-KR" altLang="en-US" sz="1600" dirty="0"/>
              <a:t>는 여러 개의 파일을 업로드 할 때 사용</a:t>
            </a:r>
            <a:endParaRPr lang="en-US" altLang="ko-KR" sz="1600" dirty="0"/>
          </a:p>
          <a:p>
            <a:pPr lvl="1"/>
            <a:r>
              <a:rPr lang="en-US" altLang="ko-KR" sz="1600" dirty="0"/>
              <a:t>array</a:t>
            </a:r>
            <a:r>
              <a:rPr lang="ko-KR" altLang="en-US" sz="1600" dirty="0"/>
              <a:t>는 하나의 요청 </a:t>
            </a:r>
            <a:r>
              <a:rPr lang="en-US" altLang="ko-KR" sz="1600" dirty="0"/>
              <a:t>body</a:t>
            </a:r>
            <a:r>
              <a:rPr lang="ko-KR" altLang="en-US" sz="1600" dirty="0"/>
              <a:t> 이름 아래 여러 파일이 있는 경우</a:t>
            </a:r>
            <a:endParaRPr lang="en-US" altLang="ko-KR" sz="1600" dirty="0"/>
          </a:p>
          <a:p>
            <a:pPr lvl="1"/>
            <a:r>
              <a:rPr lang="en-US" altLang="ko-KR" sz="1600" dirty="0"/>
              <a:t>fields</a:t>
            </a:r>
            <a:r>
              <a:rPr lang="ko-KR" altLang="en-US" sz="1600" dirty="0"/>
              <a:t>는 여러 개의 요청 </a:t>
            </a:r>
            <a:r>
              <a:rPr lang="en-US" altLang="ko-KR" sz="1600" dirty="0"/>
              <a:t>body</a:t>
            </a:r>
            <a:r>
              <a:rPr lang="ko-KR" altLang="en-US" sz="1600" dirty="0"/>
              <a:t> 이름 아래 파일이 하나씩 있는 경우</a:t>
            </a:r>
            <a:endParaRPr lang="en-US" altLang="ko-KR" sz="1600" dirty="0"/>
          </a:p>
          <a:p>
            <a:pPr lvl="1"/>
            <a:r>
              <a:rPr lang="ko-KR" altLang="en-US" sz="1600" dirty="0"/>
              <a:t>두 경우 모두 </a:t>
            </a:r>
            <a:r>
              <a:rPr lang="ko-KR" altLang="en-US" sz="1600" dirty="0" err="1"/>
              <a:t>업로드된</a:t>
            </a:r>
            <a:r>
              <a:rPr lang="ko-KR" altLang="en-US" sz="1600" dirty="0"/>
              <a:t> 이미지 정보가 </a:t>
            </a:r>
            <a:r>
              <a:rPr lang="en-US" altLang="ko-KR" sz="1600" dirty="0" err="1"/>
              <a:t>req.files</a:t>
            </a:r>
            <a:r>
              <a:rPr lang="en-US" altLang="ko-KR" sz="1600" dirty="0"/>
              <a:t> </a:t>
            </a:r>
            <a:r>
              <a:rPr lang="ko-KR" altLang="en-US" sz="1600" dirty="0"/>
              <a:t>아래에 존재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269435" y="305209"/>
            <a:ext cx="4591989" cy="288516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F9691B-93F0-455D-B750-42FF985B7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880" y="4235519"/>
            <a:ext cx="3398813" cy="7382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8B59583-2ECE-490F-986C-B323BAF90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907" y="4231611"/>
            <a:ext cx="3168385" cy="121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1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60373"/>
            <a:ext cx="11360150" cy="76358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express.Router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24816"/>
            <a:ext cx="8105775" cy="541496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app.js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가 길어지는 것을 막을 수 있</a:t>
            </a:r>
            <a:r>
              <a:rPr lang="ko-KR" altLang="en-US" sz="1600" dirty="0"/>
              <a:t>음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userRouter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/user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합쳐져서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/user/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600" dirty="0"/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573101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라우터 객체로 라우터 분리하기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615CE1-3397-4ED5-A010-FF8411F16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188" y="2219254"/>
            <a:ext cx="2163775" cy="4320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BC8B77-0A3A-414D-83E8-1210B7908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323" y="2219253"/>
            <a:ext cx="3110778" cy="4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0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76539"/>
            <a:ext cx="11360150" cy="763588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라우트</a:t>
            </a:r>
            <a:r>
              <a:rPr lang="ko-KR" altLang="en-US" dirty="0">
                <a:solidFill>
                  <a:schemeClr val="bg1"/>
                </a:solidFill>
              </a:rPr>
              <a:t> 매개변수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40127"/>
            <a:ext cx="8108950" cy="5414963"/>
          </a:xfrm>
        </p:spPr>
        <p:txBody>
          <a:bodyPr>
            <a:no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:id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를 넣으면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req.params.id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로 받을 수 있음</a:t>
            </a:r>
            <a:endParaRPr lang="en-US" altLang="ko-KR" sz="1600" dirty="0"/>
          </a:p>
          <a:p>
            <a:pPr lvl="1"/>
            <a:r>
              <a:rPr lang="ko-KR" altLang="en-US" sz="1600" dirty="0"/>
              <a:t>동적으로 변하는 부분을 </a:t>
            </a:r>
            <a:r>
              <a:rPr lang="ko-KR" altLang="en-US" sz="1600" dirty="0" err="1"/>
              <a:t>라우트</a:t>
            </a:r>
            <a:r>
              <a:rPr lang="ko-KR" altLang="en-US" sz="1600" dirty="0"/>
              <a:t> 매개변수로 만듦</a:t>
            </a:r>
            <a:endParaRPr lang="en-US" altLang="ko-KR" sz="1600" dirty="0"/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일반 라우터보다 뒤에 위치해야 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6096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/users/123?limit=5&amp;skip=10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주소 요청인 경우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627990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라우터 객체로 라우터 분리하기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8AF817-0803-42B2-A35A-6D73B7592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99248"/>
            <a:ext cx="3638550" cy="828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FED294-8678-4FAA-A6FD-BEB3FDBBC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6475" y="4730078"/>
            <a:ext cx="3648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22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11931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404 </a:t>
            </a:r>
            <a:r>
              <a:rPr lang="ko-KR" altLang="en-US" dirty="0">
                <a:solidFill>
                  <a:schemeClr val="bg1"/>
                </a:solidFill>
              </a:rPr>
              <a:t>미들웨어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8108950" cy="541496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요청과 일치하는 라우터가 없는 경우를 대비해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404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라우터를 만들기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lvl="1"/>
            <a:r>
              <a:rPr lang="ko-KR" altLang="en-US" sz="1600" dirty="0"/>
              <a:t>이게 없으면 단순히 </a:t>
            </a:r>
            <a:r>
              <a:rPr lang="en-US" altLang="ko-KR" sz="1600" dirty="0"/>
              <a:t>Cannot GET </a:t>
            </a:r>
            <a:r>
              <a:rPr lang="ko-KR" altLang="en-US" sz="1600" dirty="0"/>
              <a:t>주소</a:t>
            </a:r>
            <a:r>
              <a:rPr lang="en-US" altLang="ko-KR" sz="1600" dirty="0"/>
              <a:t> </a:t>
            </a:r>
            <a:r>
              <a:rPr lang="ko-KR" altLang="en-US" sz="1600" dirty="0"/>
              <a:t>라는 문자열이 표시됨</a:t>
            </a:r>
            <a:endParaRPr lang="en-US" altLang="ko-KR" sz="1600" dirty="0"/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614342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라우터 객체로 라우터 분리하기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14C240-7D40-499B-8644-0B7CD0EF3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643" y="1946685"/>
            <a:ext cx="33337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78925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라우터 그룹화하기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8108950" cy="541496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주소는 같지만 메서드가 다른 코드가 있을 때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router.route</a:t>
            </a:r>
            <a:r>
              <a:rPr lang="ko-KR" altLang="en-US" sz="1600" dirty="0"/>
              <a:t>로 묶음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587047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라우터 객체로 라우터 분리하기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6730B3-EC6F-440A-9400-EC52E68ED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5" y="1703207"/>
            <a:ext cx="3333750" cy="733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E0974A-EB19-4E75-94AF-C19481A05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125" y="2446849"/>
            <a:ext cx="3333750" cy="733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2023F0-179D-4E75-8C2D-19456BFDC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125" y="4204047"/>
            <a:ext cx="31623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48774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req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10066"/>
            <a:ext cx="8221662" cy="5414963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req.app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req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객체를 통해 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객체에 접근할 수 있습니다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en-US" altLang="ko-KR" sz="160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req.app.get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('port')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같은 식으로 사용할 수 있습니다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req.body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body-parser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미들웨어가 만드는 요청의 본문을 해석한 객체입니다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req.cookies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cookie-parser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미들웨어가 만드는 요청의 쿠키를 해석한 객체입니다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req.ip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요청의 </a:t>
            </a:r>
            <a:r>
              <a:rPr lang="en-US" altLang="ko-KR" sz="160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ip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주소가 담겨 있습니다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req.params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라우트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매개변수에 대한 정보가 담긴 객체입니다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req.query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쿼리스트링에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대한 정보가 담긴 객체입니다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req.signedCookies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서명된 쿠키들은 </a:t>
            </a:r>
            <a:r>
              <a:rPr lang="en-US" altLang="ko-KR" sz="160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req.cookies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대신 여기에 담겨 있습니다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req.get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 이름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헤더의 값을 가져오고 싶을 때 사용하는 메서드입니다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337674" y="244311"/>
            <a:ext cx="4419168" cy="349414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6.4 req, res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객체 살펴보기</a:t>
            </a:r>
          </a:p>
        </p:txBody>
      </p:sp>
    </p:spTree>
    <p:extLst>
      <p:ext uri="{BB962C8B-B14F-4D97-AF65-F5344CB8AC3E}">
        <p14:creationId xmlns:p14="http://schemas.microsoft.com/office/powerpoint/2010/main" val="218384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3891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Express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모듈로 웹 서버를 만들 때 코드가 보기 좋지 않고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확장성도 떨어짐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프레임워크로 해결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대표적인 것이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Express(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익스프레스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Koa(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Hapi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 관리도 용이하고 편의성이 많이 높아짐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774137" y="232581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익스프레스 프로젝트 시작하기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042CBC-5FBF-7B1C-F5FF-FA27A7222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187" y="3271838"/>
            <a:ext cx="60769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2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11137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res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231900"/>
            <a:ext cx="8221662" cy="5414963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res.app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en-US" altLang="ko-KR" sz="160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req.app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처럼 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객체를 통해 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객체에 접근할 수 있습니다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res.cookie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값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쿠키를 설정하는 메서드입니다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res.clearCookie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값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쿠키를 제거하는 메서드입니다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res.end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()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 없이 응답을 보냅니다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res.json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(JSON)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JSON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형식의 응답을 보냅니다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res.redirect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리다이렉트할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주소와 함께 응답을 보냅니다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res.render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뷰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절에서 다룰 템플릿 엔진을 렌더링해서 응답할 때 사용하는 메서드입니다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res.send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데이터와 함께 응답을 보냅니다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데이터는 문자열일 수도 있고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 TML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 수도 있으며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버퍼일 수도 있고 객체나 배열일 수도 있습니다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res.sendFile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경로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경로에 위치한 파일을 응답합니다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res.setHeader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값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응답의 헤더를 설정합니다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algn="l"/>
            <a:r>
              <a:rPr lang="en-US" altLang="ko-KR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res.status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</a:t>
            </a:r>
            <a:r>
              <a:rPr lang="en-US" altLang="ko-KR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 시의 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 </a:t>
            </a:r>
            <a:r>
              <a:rPr lang="ko-KR" altLang="en-US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상태 코드를 지정합니다</a:t>
            </a:r>
            <a:r>
              <a:rPr lang="en-US" altLang="ko-KR" sz="1600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324026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6.4 req, res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객체 살펴보기</a:t>
            </a:r>
          </a:p>
        </p:txBody>
      </p:sp>
    </p:spTree>
    <p:extLst>
      <p:ext uri="{BB962C8B-B14F-4D97-AF65-F5344CB8AC3E}">
        <p14:creationId xmlns:p14="http://schemas.microsoft.com/office/powerpoint/2010/main" val="4165155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11137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기타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231900"/>
            <a:ext cx="8221662" cy="5414963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 </a:t>
            </a:r>
            <a:r>
              <a:rPr lang="ko-KR" altLang="en-US" sz="1600" b="1" dirty="0" err="1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체이닝을</a:t>
            </a:r>
            <a:r>
              <a:rPr lang="ko-KR" altLang="en-US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지원함</a:t>
            </a:r>
            <a:endParaRPr lang="en-US" altLang="ko-KR" sz="1600" b="1" dirty="0">
              <a:solidFill>
                <a:srgbClr val="00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00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00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00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algn="l"/>
            <a:endParaRPr lang="en-US" altLang="ko-KR" sz="1600" b="1" dirty="0">
              <a:solidFill>
                <a:srgbClr val="00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algn="l"/>
            <a:endParaRPr lang="en-US" altLang="ko-KR" sz="1600" b="1" dirty="0">
              <a:solidFill>
                <a:srgbClr val="00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응답은 한 번만 보내야 함</a:t>
            </a:r>
            <a:endParaRPr lang="en-US" altLang="ko-KR" sz="1600" b="1" dirty="0">
              <a:solidFill>
                <a:srgbClr val="00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00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00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283083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6.4 req, res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객체 살펴보기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46F21A-ED15-447D-972B-2D5F6BE66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938" y="4455253"/>
            <a:ext cx="5234324" cy="2095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903B24-559F-4104-A502-1A6CA8C21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3939" y="1988826"/>
            <a:ext cx="19907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11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11137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템플릿 엔진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231900"/>
            <a:ext cx="8221662" cy="541496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HTML</a:t>
            </a:r>
            <a:r>
              <a:rPr lang="ko-KR" altLang="en-US" sz="1600" dirty="0"/>
              <a:t>의 정적인 단점을 개선</a:t>
            </a:r>
            <a:endParaRPr lang="en-US" altLang="ko-KR" sz="1600" dirty="0"/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반복문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조건문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변수 등을 사용할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동적인 페이지 작성 가능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PHP, JSP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유사함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460504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</p:spTree>
    <p:extLst>
      <p:ext uri="{BB962C8B-B14F-4D97-AF65-F5344CB8AC3E}">
        <p14:creationId xmlns:p14="http://schemas.microsoft.com/office/powerpoint/2010/main" val="43477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87312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Pug(</a:t>
            </a:r>
            <a:r>
              <a:rPr lang="ko-KR" altLang="en-US" dirty="0">
                <a:solidFill>
                  <a:schemeClr val="bg1"/>
                </a:solidFill>
              </a:rPr>
              <a:t>구 </a:t>
            </a:r>
            <a:r>
              <a:rPr lang="en-US" altLang="ko-KR" dirty="0">
                <a:solidFill>
                  <a:schemeClr val="bg1"/>
                </a:solidFill>
              </a:rPr>
              <a:t>Jade)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54641"/>
            <a:ext cx="8221662" cy="541496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문법이 </a:t>
            </a:r>
            <a:r>
              <a:rPr lang="en-US" altLang="ko-KR" sz="1600" dirty="0"/>
              <a:t>Ruby</a:t>
            </a:r>
            <a:r>
              <a:rPr lang="ko-KR" altLang="en-US" sz="1600" dirty="0"/>
              <a:t>와 비슷해 코드 양이 많이 줄어듦</a:t>
            </a:r>
            <a:endParaRPr lang="en-US" altLang="ko-KR" sz="1600" dirty="0"/>
          </a:p>
          <a:p>
            <a:pPr lvl="1"/>
            <a:r>
              <a:rPr lang="en-US" altLang="ko-KR" sz="1600" dirty="0"/>
              <a:t>HTML</a:t>
            </a:r>
            <a:r>
              <a:rPr lang="ko-KR" altLang="en-US" sz="1600" dirty="0"/>
              <a:t>과 많이 달라 </a:t>
            </a:r>
            <a:r>
              <a:rPr lang="ko-KR" altLang="en-US" sz="1600" dirty="0" err="1"/>
              <a:t>호불호가</a:t>
            </a:r>
            <a:r>
              <a:rPr lang="ko-KR" altLang="en-US" sz="1600" dirty="0"/>
              <a:t> 갈림</a:t>
            </a:r>
            <a:endParaRPr lang="en-US" altLang="ko-KR" sz="1600" dirty="0"/>
          </a:p>
          <a:p>
            <a:pPr lvl="1"/>
            <a:r>
              <a:rPr lang="ko-KR" altLang="en-US" sz="1600" dirty="0"/>
              <a:t>익스프레스에 </a:t>
            </a:r>
            <a:r>
              <a:rPr lang="en-US" altLang="ko-KR" sz="1600" dirty="0" err="1"/>
              <a:t>app.set</a:t>
            </a:r>
            <a:r>
              <a:rPr lang="ko-KR" altLang="en-US" sz="1600" dirty="0"/>
              <a:t>으로 퍼그 연결</a:t>
            </a:r>
            <a:endParaRPr lang="en-US" altLang="ko-KR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566491" y="304511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1F7D45-385C-48BD-9F99-27B9209D0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419" y="1355148"/>
            <a:ext cx="2219325" cy="1743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B3EFAA-3D1B-43DE-BDD7-701AB00C62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832" y="2795323"/>
            <a:ext cx="38004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38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89030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Pug – HTML </a:t>
            </a:r>
            <a:r>
              <a:rPr lang="ko-KR" altLang="en-US" dirty="0">
                <a:solidFill>
                  <a:schemeClr val="bg1"/>
                </a:solidFill>
              </a:rPr>
              <a:t>표현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501447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C0C711-FE59-440A-B555-FDBD4C609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616" y="1465070"/>
            <a:ext cx="6867525" cy="2143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A5FB69-2E79-4FD8-9A68-965B2BB3D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190" y="3607790"/>
            <a:ext cx="6838950" cy="1447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BE5964-EC6C-4D4A-BC35-330A477E4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7953" y="5087049"/>
            <a:ext cx="68294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8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674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Pug – HTML </a:t>
            </a:r>
            <a:r>
              <a:rPr lang="ko-KR" altLang="en-US" dirty="0">
                <a:solidFill>
                  <a:schemeClr val="bg1"/>
                </a:solidFill>
              </a:rPr>
              <a:t>표현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501448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F97D03-1E41-4DE0-927B-AAB52A323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692" y="1465070"/>
            <a:ext cx="6810375" cy="1666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460413-EE12-447F-A886-14DF7A3DC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742" y="3138813"/>
            <a:ext cx="67913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63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29459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Pug - 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38562"/>
            <a:ext cx="8221662" cy="5414963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res.render</a:t>
            </a:r>
            <a:r>
              <a:rPr lang="ko-KR" altLang="en-US" sz="1600" dirty="0"/>
              <a:t>에서 두 번째 인수 객체에 </a:t>
            </a:r>
            <a:r>
              <a:rPr lang="en-US" altLang="ko-KR" sz="1600" dirty="0"/>
              <a:t>Pug </a:t>
            </a:r>
            <a:r>
              <a:rPr lang="ko-KR" altLang="en-US" sz="1600" dirty="0"/>
              <a:t>변수를 넣음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lvl="1"/>
            <a:r>
              <a:rPr lang="en-US" altLang="ko-KR" sz="1600" dirty="0" err="1"/>
              <a:t>res.locals</a:t>
            </a:r>
            <a:r>
              <a:rPr lang="en-US" altLang="ko-KR" sz="1600" dirty="0"/>
              <a:t> </a:t>
            </a:r>
            <a:r>
              <a:rPr lang="ko-KR" altLang="en-US" sz="1600" dirty="0"/>
              <a:t>객체에 넣는 것도 가능</a:t>
            </a:r>
            <a:r>
              <a:rPr lang="en-US" altLang="ko-KR" sz="1600" dirty="0"/>
              <a:t>(</a:t>
            </a:r>
            <a:r>
              <a:rPr lang="ko-KR" altLang="en-US" sz="1600" dirty="0"/>
              <a:t>미들웨어간 공유됨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=</a:t>
            </a:r>
            <a:r>
              <a:rPr lang="ko-KR" altLang="en-US" sz="1600" dirty="0"/>
              <a:t>이나 </a:t>
            </a:r>
            <a:r>
              <a:rPr lang="en-US" altLang="ko-KR" sz="1600" dirty="0"/>
              <a:t>#{}</a:t>
            </a:r>
            <a:r>
              <a:rPr lang="ko-KR" altLang="en-US" sz="1600" dirty="0"/>
              <a:t>으로 변수 렌더링 가능</a:t>
            </a:r>
            <a:r>
              <a:rPr lang="en-US" altLang="ko-KR" sz="1600" dirty="0"/>
              <a:t>(= </a:t>
            </a:r>
            <a:r>
              <a:rPr lang="ko-KR" altLang="en-US" sz="1600" dirty="0"/>
              <a:t>뒤에는 자바스크립트 문법 사용 가능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566491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DAB57A-0B43-4C39-B274-C56365A4D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075" y="1324895"/>
            <a:ext cx="3419475" cy="733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514F65-5A93-4EFD-98EA-3816C4B9E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0895" y="2755444"/>
            <a:ext cx="3390900" cy="99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B1EB9C-5B04-4B05-823A-62EBF1471F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032" y="4799681"/>
            <a:ext cx="68675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0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05875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Pug – </a:t>
            </a:r>
            <a:r>
              <a:rPr lang="ko-KR" altLang="en-US" dirty="0">
                <a:solidFill>
                  <a:schemeClr val="bg1"/>
                </a:solidFill>
              </a:rPr>
              <a:t>파일 내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59508"/>
            <a:ext cx="8221662" cy="541496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퍼그 파일 안에서 변수 선언 가능</a:t>
            </a:r>
            <a:endParaRPr lang="en-US" altLang="ko-KR" sz="1600" dirty="0"/>
          </a:p>
          <a:p>
            <a:pPr lvl="1"/>
            <a:r>
              <a:rPr lang="en-US" altLang="ko-KR" sz="1600" dirty="0"/>
              <a:t>- </a:t>
            </a:r>
            <a:r>
              <a:rPr lang="ko-KR" altLang="en-US" sz="1600" dirty="0"/>
              <a:t>뒤에 자바스크립트 사용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변수 값을 이스케이프 하지 않을 수도 있음</a:t>
            </a:r>
            <a:r>
              <a:rPr lang="en-US" altLang="ko-KR" sz="1600" dirty="0"/>
              <a:t>(</a:t>
            </a:r>
            <a:r>
              <a:rPr lang="ko-KR" altLang="en-US" sz="1600" dirty="0"/>
              <a:t>자동 이스케이프</a:t>
            </a:r>
            <a:r>
              <a:rPr lang="en-US" altLang="ko-KR" sz="1600" dirty="0"/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528743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DBFC09-9E12-4CFF-81FC-A7B388AC1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152" y="2045132"/>
            <a:ext cx="6858000" cy="1228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AEEEAB-0ECC-4996-88B3-673351B57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3439" y="4558560"/>
            <a:ext cx="68294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9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049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Pug – </a:t>
            </a:r>
            <a:r>
              <a:rPr lang="ko-KR" altLang="en-US" dirty="0" err="1">
                <a:solidFill>
                  <a:schemeClr val="bg1"/>
                </a:solidFill>
              </a:rPr>
              <a:t>반복문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64215"/>
            <a:ext cx="8221662" cy="541496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for in</a:t>
            </a:r>
            <a:r>
              <a:rPr lang="ko-KR" altLang="en-US" sz="1600" dirty="0"/>
              <a:t>이나 </a:t>
            </a:r>
            <a:r>
              <a:rPr lang="en-US" altLang="ko-KR" sz="1600" dirty="0"/>
              <a:t>each in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반복문</a:t>
            </a:r>
            <a:r>
              <a:rPr lang="ko-KR" altLang="en-US" sz="1600" dirty="0"/>
              <a:t> 돌릴 수 있음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lvl="1"/>
            <a:r>
              <a:rPr lang="ko-KR" altLang="en-US" sz="1600" dirty="0"/>
              <a:t>값과 인덱스 가져올 수 있음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419561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3D7F11-CF46-4F92-BC2A-C75F31F83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675" y="1276350"/>
            <a:ext cx="6848475" cy="2152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A0F244-B17A-482F-8532-DA2800A6B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674" y="4221812"/>
            <a:ext cx="68484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18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674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Pug – </a:t>
            </a:r>
            <a:r>
              <a:rPr lang="ko-KR" altLang="en-US" dirty="0" err="1">
                <a:solidFill>
                  <a:schemeClr val="bg1"/>
                </a:solidFill>
              </a:rPr>
              <a:t>조건문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96418"/>
            <a:ext cx="8221662" cy="541496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if else if else</a:t>
            </a:r>
            <a:r>
              <a:rPr lang="ko-KR" altLang="en-US" sz="1600" dirty="0"/>
              <a:t>문</a:t>
            </a:r>
            <a:r>
              <a:rPr lang="en-US" altLang="ko-KR" sz="1600" dirty="0"/>
              <a:t>, case when</a:t>
            </a:r>
            <a:r>
              <a:rPr lang="ko-KR" altLang="en-US" sz="1600" dirty="0"/>
              <a:t>문 사용 가능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433208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503D2D-6425-4603-9383-568B871CA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332" y="1774332"/>
            <a:ext cx="6829425" cy="1447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15491D-0D9E-4348-ACEF-CEA43D062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432" y="3313787"/>
            <a:ext cx="67913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8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22060"/>
            <a:ext cx="11360150" cy="76358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직접 만들거나 </a:t>
            </a:r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init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명령어 생성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nodemon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소스 코드 변경 시 서버를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재시작해줌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598116" y="215166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익스프레스 프로젝트 시작하기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B0C8BD-C835-45F4-9105-425296C3C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607" y="1516796"/>
            <a:ext cx="35623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56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89543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Pug – include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00883"/>
            <a:ext cx="8221662" cy="541496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퍼그 파일에 다른 퍼그 파일을 넣을 수 있음</a:t>
            </a:r>
            <a:endParaRPr lang="en-US" altLang="ko-KR" sz="1600" dirty="0"/>
          </a:p>
          <a:p>
            <a:pPr lvl="1"/>
            <a:r>
              <a:rPr lang="ko-KR" altLang="en-US" sz="1600" dirty="0"/>
              <a:t>헤더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푸터</a:t>
            </a:r>
            <a:r>
              <a:rPr lang="en-US" altLang="ko-KR" sz="1600" dirty="0"/>
              <a:t>, </a:t>
            </a:r>
            <a:r>
              <a:rPr lang="ko-KR" altLang="en-US" sz="1600" dirty="0"/>
              <a:t>내비게이션 등의 공통 부분을 따로 관리할 수 있어 편리</a:t>
            </a:r>
            <a:endParaRPr lang="en-US" altLang="ko-KR" sz="1600" dirty="0"/>
          </a:p>
          <a:p>
            <a:pPr lvl="1"/>
            <a:r>
              <a:rPr lang="en-US" altLang="ko-KR" sz="1600" dirty="0"/>
              <a:t>include</a:t>
            </a:r>
            <a:r>
              <a:rPr lang="ko-KR" altLang="en-US" sz="1600" dirty="0"/>
              <a:t>로 파일 경로 지정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419561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D25D99-07DF-487E-B1DA-0C979C125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476" y="2568716"/>
            <a:ext cx="6567198" cy="419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03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48774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Pug – extends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block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95547"/>
            <a:ext cx="8221662" cy="541496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레이아웃을 정할 수 있음</a:t>
            </a:r>
            <a:endParaRPr lang="en-US" altLang="ko-KR" sz="1600" dirty="0"/>
          </a:p>
          <a:p>
            <a:pPr lvl="1"/>
            <a:r>
              <a:rPr lang="ko-KR" altLang="en-US" sz="1600" dirty="0"/>
              <a:t>공통되는 레이아웃을 따로 관리할 수 있어 좋음</a:t>
            </a:r>
            <a:r>
              <a:rPr lang="en-US" altLang="ko-KR" sz="1600" dirty="0"/>
              <a:t>, include</a:t>
            </a:r>
            <a:r>
              <a:rPr lang="ko-KR" altLang="en-US" sz="1600" dirty="0"/>
              <a:t>와도 같이 사용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460504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DDDAF0-D5F0-4566-93B9-CF0169459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581" y="2026514"/>
            <a:ext cx="4954202" cy="448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99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11137"/>
            <a:ext cx="11360150" cy="763588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넌적스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82769"/>
            <a:ext cx="8221662" cy="541496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Pug</a:t>
            </a:r>
            <a:r>
              <a:rPr lang="ko-KR" altLang="en-US" sz="1600" dirty="0"/>
              <a:t>의 문법에 적응되지 않는다면 </a:t>
            </a:r>
            <a:r>
              <a:rPr lang="ko-KR" altLang="en-US" sz="1600" dirty="0" err="1"/>
              <a:t>넌적스를</a:t>
            </a:r>
            <a:r>
              <a:rPr lang="ko-KR" altLang="en-US" sz="1600" dirty="0"/>
              <a:t> 사용하면 좋음</a:t>
            </a:r>
            <a:endParaRPr lang="en-US" altLang="ko-KR" sz="1600" dirty="0"/>
          </a:p>
          <a:p>
            <a:pPr lvl="1"/>
            <a:r>
              <a:rPr lang="en-US" altLang="ko-KR" sz="1600" dirty="0"/>
              <a:t>Pug</a:t>
            </a:r>
            <a:r>
              <a:rPr lang="ko-KR" altLang="en-US" sz="1600" dirty="0"/>
              <a:t>를 지우고 </a:t>
            </a:r>
            <a:r>
              <a:rPr lang="en-US" altLang="ko-KR" sz="1600" dirty="0" err="1"/>
              <a:t>Nunjucks</a:t>
            </a:r>
            <a:r>
              <a:rPr lang="en-US" altLang="ko-KR" sz="1600" dirty="0"/>
              <a:t> </a:t>
            </a:r>
            <a:r>
              <a:rPr lang="ko-KR" altLang="en-US" sz="1600" dirty="0"/>
              <a:t>설치</a:t>
            </a:r>
            <a:endParaRPr lang="en-US" altLang="ko-KR" sz="1600" dirty="0"/>
          </a:p>
          <a:p>
            <a:pPr lvl="1"/>
            <a:r>
              <a:rPr lang="ko-KR" altLang="en-US" sz="1600" dirty="0"/>
              <a:t>확장자는 </a:t>
            </a:r>
            <a:r>
              <a:rPr lang="en-US" altLang="ko-KR" sz="1600" dirty="0"/>
              <a:t>html </a:t>
            </a:r>
            <a:r>
              <a:rPr lang="ko-KR" altLang="en-US" sz="1600" dirty="0"/>
              <a:t>또는 </a:t>
            </a:r>
            <a:r>
              <a:rPr lang="en-US" altLang="ko-KR" sz="1600" dirty="0" err="1"/>
              <a:t>njk</a:t>
            </a:r>
            <a:r>
              <a:rPr lang="en-US" altLang="ko-KR" sz="1600" dirty="0"/>
              <a:t>(view engine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njk</a:t>
            </a:r>
            <a:r>
              <a:rPr lang="ko-KR" altLang="en-US" sz="1600" dirty="0"/>
              <a:t>로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405913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C56D9A-3DA1-4EC5-B469-438293C59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106" y="1715540"/>
            <a:ext cx="2753093" cy="50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0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76505"/>
            <a:ext cx="11360150" cy="763588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넌적스</a:t>
            </a:r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90279"/>
            <a:ext cx="8221662" cy="541496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{{</a:t>
            </a:r>
            <a:r>
              <a:rPr lang="ko-KR" altLang="en-US" sz="1600" dirty="0"/>
              <a:t>변수</a:t>
            </a:r>
            <a:r>
              <a:rPr lang="en-US" altLang="ko-KR" sz="1600" dirty="0"/>
              <a:t>}}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내부 변수 선언 가능 </a:t>
            </a:r>
            <a:r>
              <a:rPr lang="en-US" altLang="ko-KR" sz="1600" dirty="0"/>
              <a:t>{%set </a:t>
            </a:r>
            <a:r>
              <a:rPr lang="ko-KR" altLang="en-US" sz="1600" dirty="0"/>
              <a:t>자바스크립트 구문 </a:t>
            </a:r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474152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AC073E-54E2-4359-A5FE-0458BBFD0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512" y="1191672"/>
            <a:ext cx="4229100" cy="1447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61E885-A61F-4FB6-9C80-EB7CC108D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8120" y="4018216"/>
            <a:ext cx="6810375" cy="12096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3787A7-6238-471D-917F-3DDE04374E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8119" y="5295567"/>
            <a:ext cx="6810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70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4499" y="110627"/>
            <a:ext cx="11360150" cy="763588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넌적스</a:t>
            </a:r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 err="1">
                <a:solidFill>
                  <a:schemeClr val="bg1"/>
                </a:solidFill>
              </a:rPr>
              <a:t>반복문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4499" y="1069122"/>
            <a:ext cx="8221662" cy="541496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{% %} </a:t>
            </a:r>
            <a:r>
              <a:rPr lang="ko-KR" altLang="en-US" sz="1600" dirty="0"/>
              <a:t>안에 </a:t>
            </a:r>
            <a:r>
              <a:rPr lang="en-US" altLang="ko-KR" sz="1600" dirty="0"/>
              <a:t>for in </a:t>
            </a:r>
            <a:r>
              <a:rPr lang="ko-KR" altLang="en-US" sz="1600" dirty="0"/>
              <a:t>작성</a:t>
            </a:r>
            <a:r>
              <a:rPr lang="en-US" altLang="ko-KR" sz="1600" dirty="0"/>
              <a:t>(</a:t>
            </a:r>
            <a:r>
              <a:rPr lang="ko-KR" altLang="en-US" sz="1600" dirty="0"/>
              <a:t>인덱스는 </a:t>
            </a:r>
            <a:r>
              <a:rPr lang="en-US" altLang="ko-KR" sz="1600" dirty="0"/>
              <a:t>loop </a:t>
            </a:r>
            <a:r>
              <a:rPr lang="ko-KR" altLang="en-US" sz="1600" dirty="0"/>
              <a:t>키워드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433208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635B0E-B655-41D4-AF89-798D30CA4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567" y="1831139"/>
            <a:ext cx="6791325" cy="2143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3E7EF0-A11D-4D65-A763-B82FE8C92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912" y="4173696"/>
            <a:ext cx="67913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33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95468"/>
            <a:ext cx="11360150" cy="763588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넌적스</a:t>
            </a:r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 err="1">
                <a:solidFill>
                  <a:schemeClr val="bg1"/>
                </a:solidFill>
              </a:rPr>
              <a:t>조건문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88392"/>
            <a:ext cx="8221662" cy="541496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{% if %} </a:t>
            </a:r>
            <a:r>
              <a:rPr lang="ko-KR" altLang="en-US" sz="1600" dirty="0"/>
              <a:t>안에 </a:t>
            </a:r>
            <a:r>
              <a:rPr lang="ko-KR" altLang="en-US" sz="1600" dirty="0" err="1"/>
              <a:t>조건문</a:t>
            </a:r>
            <a:r>
              <a:rPr lang="ko-KR" altLang="en-US" sz="1600" dirty="0"/>
              <a:t> 작성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433208" y="227012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98E5A1-EF47-4087-85EB-6D26D6FB9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189" y="1724026"/>
            <a:ext cx="6753225" cy="1704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7995C8-8BC0-4C1E-A1EE-28056E6EA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0613" y="3544214"/>
            <a:ext cx="6781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20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79521"/>
            <a:ext cx="11360150" cy="763588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넌적스</a:t>
            </a:r>
            <a:r>
              <a:rPr lang="en-US" altLang="ko-KR" dirty="0">
                <a:solidFill>
                  <a:schemeClr val="bg1"/>
                </a:solidFill>
              </a:rPr>
              <a:t> - include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3405" y="1164656"/>
            <a:ext cx="8221662" cy="541496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파일이 다른 파일을 불러올 수 있음</a:t>
            </a:r>
            <a:endParaRPr lang="en-US" altLang="ko-KR" sz="1600" dirty="0"/>
          </a:p>
          <a:p>
            <a:pPr lvl="1"/>
            <a:r>
              <a:rPr lang="en-US" altLang="ko-KR" sz="1600" dirty="0"/>
              <a:t>include</a:t>
            </a:r>
            <a:r>
              <a:rPr lang="ko-KR" altLang="en-US" sz="1600" dirty="0"/>
              <a:t>에 파일 경로 넣어줄 수 있음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474152" y="28484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58BD25-1939-4048-8F8F-AF777085F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974" y="2180957"/>
            <a:ext cx="5703093" cy="43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80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07831"/>
            <a:ext cx="11360150" cy="763588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넌적스</a:t>
            </a:r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28179"/>
            <a:ext cx="8221662" cy="541496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레이아웃을 정할 수 있음</a:t>
            </a:r>
            <a:endParaRPr lang="en-US" altLang="ko-KR" sz="1600" dirty="0"/>
          </a:p>
          <a:p>
            <a:pPr lvl="1"/>
            <a:r>
              <a:rPr lang="ko-KR" altLang="en-US" sz="1600" dirty="0"/>
              <a:t>공통되는 레이아웃을 따로 관리할 수 있어 좋음</a:t>
            </a:r>
            <a:r>
              <a:rPr lang="en-US" altLang="ko-KR" sz="1600" dirty="0"/>
              <a:t>, include</a:t>
            </a:r>
            <a:r>
              <a:rPr lang="ko-KR" altLang="en-US" sz="1600" dirty="0"/>
              <a:t>와도 같이 사용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364969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템플릿 엔진 사용하기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A8E604-0152-4D8A-B414-6FFF779A1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188" y="2046432"/>
            <a:ext cx="3697766" cy="45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76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87793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app.js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12825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서버 구동의 핵심이 되는 파일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app.set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(‘port’,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포트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서버가 실행될 포트 지정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app.get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’,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라우터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요청이 올 때 어떤 동작을 할지 지정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app.listen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포트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’,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몇 번 포트에서 서버를 실행할지 지정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764468" y="249237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익스프레스 프로젝트 시작하기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5ABF68-6847-45E3-8E01-ACBF5BB09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269" y="2905125"/>
            <a:ext cx="48958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1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app.js: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핵심 서버 스크립트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public: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외부에서 접근 가능한 파일들 모아둠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views: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템플릿 파일을 모아둠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routes: 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서버의 라우터와 로직을 모아둠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추후에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models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를 만들어 데이터베이스 사용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598116" y="249237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익스프레스 프로젝트 시작하기</a:t>
            </a:r>
          </a:p>
        </p:txBody>
      </p:sp>
    </p:spTree>
    <p:extLst>
      <p:ext uri="{BB962C8B-B14F-4D97-AF65-F5344CB8AC3E}">
        <p14:creationId xmlns:p14="http://schemas.microsoft.com/office/powerpoint/2010/main" val="254190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68105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익스프레스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start(</a:t>
            </a:r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의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start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스크립트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콘솔에서 실행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localhost:3000</a:t>
            </a: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709877" y="218736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익스프레스 프로젝트 시작하기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3C6872-DC57-4C99-A068-A88C00DB3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138" y="3728976"/>
            <a:ext cx="3676650" cy="2590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00E6BD-34EE-E70E-4C3A-74F4B3DE0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7138" y="1732302"/>
            <a:ext cx="1965438" cy="15268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20C5F0-3C8A-1037-E1E6-6F924FB8F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0612" y="2346266"/>
            <a:ext cx="2651075" cy="9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1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HTML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서빙하기</a:t>
            </a:r>
            <a:endParaRPr lang="ko-KR" altLang="en-US" dirty="0">
              <a:solidFill>
                <a:schemeClr val="bg1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res.sendFile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로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HTML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서빙 가능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8723525" y="249237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익스프레스 프로젝트 시작하기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9A6AC2-E3AB-4577-84A1-7DE2D5A52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324" y="1758398"/>
            <a:ext cx="4067175" cy="24669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8CE71B2-8E76-4471-B988-B753F8982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0524" y="4109428"/>
            <a:ext cx="49053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0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43980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미들웨어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98427"/>
            <a:ext cx="4419600" cy="541496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익스프레스는 미들웨어로 구성됨</a:t>
            </a:r>
            <a:endParaRPr lang="en-US" altLang="ko-KR" sz="1600" dirty="0"/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요청과 응답의 중간에 위치하여 미들웨어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app.use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장착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위에서 아래로 순서대로 실행됨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req, res, next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매개변수인 함수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res: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 조작 가능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next()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다음 미들웨어로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넘어감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283083" y="236849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자주 사용하는 미들웨어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D5ABB8-8659-4D2C-97B0-D1A290B79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055" y="1355147"/>
            <a:ext cx="3968863" cy="52660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2E0A72-2CB1-4D82-BC4C-F6F5878CC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853" y="5162798"/>
            <a:ext cx="4163147" cy="119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83041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14004</TotalTime>
  <Words>1857</Words>
  <Application>Microsoft Office PowerPoint</Application>
  <PresentationFormat>와이드스크린</PresentationFormat>
  <Paragraphs>498</Paragraphs>
  <Slides>48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9" baseType="lpstr">
      <vt:lpstr>KoPub돋움체_Pro Medium</vt:lpstr>
      <vt:lpstr>Roboto</vt:lpstr>
      <vt:lpstr>나눔고딕</vt:lpstr>
      <vt:lpstr>Arial</vt:lpstr>
      <vt:lpstr>Wingdings</vt:lpstr>
      <vt:lpstr>Livvic</vt:lpstr>
      <vt:lpstr>KoPub돋움체_Pro Bold</vt:lpstr>
      <vt:lpstr>Helvetica73-Extended</vt:lpstr>
      <vt:lpstr>맑은 고딕</vt:lpstr>
      <vt:lpstr>Catamaran Light</vt:lpstr>
      <vt:lpstr>Engineering Project Proposal by Slidesgo</vt:lpstr>
      <vt:lpstr>PowerPoint 프레젠테이션</vt:lpstr>
      <vt:lpstr>PowerPoint 프레젠테이션</vt:lpstr>
      <vt:lpstr>Express 소개</vt:lpstr>
      <vt:lpstr>package.json 만들기</vt:lpstr>
      <vt:lpstr>app.js 작성하기</vt:lpstr>
      <vt:lpstr>서버 실행하기</vt:lpstr>
      <vt:lpstr>익스프레스 서버 실행하기</vt:lpstr>
      <vt:lpstr>HTML 서빙하기</vt:lpstr>
      <vt:lpstr>미들웨어</vt:lpstr>
      <vt:lpstr>에러 처리 미들웨어</vt:lpstr>
      <vt:lpstr>dotenv</vt:lpstr>
      <vt:lpstr>morgan</vt:lpstr>
      <vt:lpstr>static</vt:lpstr>
      <vt:lpstr>body-parser</vt:lpstr>
      <vt:lpstr>cookie-parser</vt:lpstr>
      <vt:lpstr>express-session</vt:lpstr>
      <vt:lpstr>미들웨어의 특성</vt:lpstr>
      <vt:lpstr>next</vt:lpstr>
      <vt:lpstr>미들웨어간 데이터 전달하기</vt:lpstr>
      <vt:lpstr>미들웨어 확장하기</vt:lpstr>
      <vt:lpstr>멀티파트 데이터 형식</vt:lpstr>
      <vt:lpstr>multer 설정하기</vt:lpstr>
      <vt:lpstr>multer 미들웨어들</vt:lpstr>
      <vt:lpstr>multer 미들웨어들</vt:lpstr>
      <vt:lpstr>express.Router</vt:lpstr>
      <vt:lpstr>라우트 매개변수</vt:lpstr>
      <vt:lpstr>404 미들웨어</vt:lpstr>
      <vt:lpstr>라우터 그룹화하기</vt:lpstr>
      <vt:lpstr>req</vt:lpstr>
      <vt:lpstr>res</vt:lpstr>
      <vt:lpstr>기타</vt:lpstr>
      <vt:lpstr>템플릿 엔진</vt:lpstr>
      <vt:lpstr>Pug(구 Jade)</vt:lpstr>
      <vt:lpstr>Pug – HTML 표현</vt:lpstr>
      <vt:lpstr>Pug – HTML 표현</vt:lpstr>
      <vt:lpstr>Pug - 변수</vt:lpstr>
      <vt:lpstr>Pug – 파일 내 변수</vt:lpstr>
      <vt:lpstr>Pug – 반복문</vt:lpstr>
      <vt:lpstr>Pug – 조건문</vt:lpstr>
      <vt:lpstr>Pug – include</vt:lpstr>
      <vt:lpstr>Pug – extends와 block</vt:lpstr>
      <vt:lpstr>넌적스</vt:lpstr>
      <vt:lpstr>넌적스 - 변수</vt:lpstr>
      <vt:lpstr>넌적스 - 반복문</vt:lpstr>
      <vt:lpstr>넌적스 - 조건문</vt:lpstr>
      <vt:lpstr>넌적스 - include</vt:lpstr>
      <vt:lpstr>넌적스 - 레이아웃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User</cp:lastModifiedBy>
  <cp:revision>133</cp:revision>
  <dcterms:modified xsi:type="dcterms:W3CDTF">2023-12-13T23:11:41Z</dcterms:modified>
</cp:coreProperties>
</file>