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95" r:id="rId2"/>
    <p:sldId id="259" r:id="rId3"/>
    <p:sldId id="650" r:id="rId4"/>
    <p:sldId id="782" r:id="rId5"/>
    <p:sldId id="746" r:id="rId6"/>
    <p:sldId id="761" r:id="rId7"/>
    <p:sldId id="767" r:id="rId8"/>
    <p:sldId id="768" r:id="rId9"/>
    <p:sldId id="770" r:id="rId10"/>
    <p:sldId id="771" r:id="rId11"/>
    <p:sldId id="780" r:id="rId12"/>
    <p:sldId id="774" r:id="rId13"/>
    <p:sldId id="268" r:id="rId14"/>
  </p:sldIdLst>
  <p:sldSz cx="12192000" cy="6858000"/>
  <p:notesSz cx="6858000" cy="9144000"/>
  <p:embeddedFontLst>
    <p:embeddedFont>
      <p:font typeface="Catamaran Light" panose="020B0600000101010101" charset="0"/>
      <p:regular r:id="rId17"/>
      <p:bold r:id="rId18"/>
    </p:embeddedFont>
    <p:embeddedFont>
      <p:font typeface="Helvetica73-Extended" panose="020B0800000000000000" pitchFamily="34" charset="0"/>
      <p:bold r:id="rId19"/>
    </p:embeddedFont>
    <p:embeddedFont>
      <p:font typeface="KoPub돋움체 Bold" panose="02020603020101020101" pitchFamily="18" charset="-127"/>
      <p:regular r:id="rId20"/>
    </p:embeddedFont>
    <p:embeddedFont>
      <p:font typeface="KoPub돋움체 Medium" panose="02020603020101020101" pitchFamily="18" charset="-127"/>
      <p:regular r:id="rId21"/>
    </p:embeddedFont>
    <p:embeddedFont>
      <p:font typeface="KoPub돋움체_Pro Bold" panose="02020603020101020101" pitchFamily="18" charset="-127"/>
      <p:regular r:id="rId22"/>
    </p:embeddedFont>
    <p:embeddedFont>
      <p:font typeface="Livvic" pitchFamily="2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나눔고딕" panose="020D0604000000000000" pitchFamily="50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휴먼모음T" panose="02030504000101010101" pitchFamily="18" charset="-127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1" autoAdjust="0"/>
    <p:restoredTop sz="94959" autoAdjust="0"/>
  </p:normalViewPr>
  <p:slideViewPr>
    <p:cSldViewPr snapToGrid="0">
      <p:cViewPr varScale="1">
        <p:scale>
          <a:sx n="83" d="100"/>
          <a:sy n="83" d="100"/>
        </p:scale>
        <p:origin x="126" y="18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>
            <a:extLst>
              <a:ext uri="{FF2B5EF4-FFF2-40B4-BE49-F238E27FC236}">
                <a16:creationId xmlns:a16="http://schemas.microsoft.com/office/drawing/2014/main" id="{34B1AE76-6599-4472-B24B-540D8BDAB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5150" y="625475"/>
            <a:ext cx="5681663" cy="3197225"/>
          </a:xfrm>
          <a:ln/>
        </p:spPr>
      </p:sp>
      <p:sp>
        <p:nvSpPr>
          <p:cNvPr id="46083" name="슬라이드 노트 개체 틀 2">
            <a:extLst>
              <a:ext uri="{FF2B5EF4-FFF2-40B4-BE49-F238E27FC236}">
                <a16:creationId xmlns:a16="http://schemas.microsoft.com/office/drawing/2014/main" id="{C7903AD4-4F01-4C03-B4E4-F5E2B8A2A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>
                <a:latin typeface="나눔고딕" pitchFamily="2" charset="-127"/>
                <a:ea typeface="나눔고딕" pitchFamily="2" charset="-127"/>
              </a:rPr>
              <a:t>고차 컴포넌트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(HOC)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로 할 수 있는 일들</a:t>
            </a:r>
            <a:endParaRPr lang="en-US" altLang="ko-KR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>
                <a:latin typeface="나눔고딕" pitchFamily="2" charset="-127"/>
                <a:ea typeface="나눔고딕" pitchFamily="2" charset="-127"/>
              </a:rPr>
              <a:t>컴포넌트 내부의 공통 기능을 모듈화하여 코드 재사용</a:t>
            </a:r>
            <a:endParaRPr lang="en-US" altLang="ko-KR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>
                <a:latin typeface="나눔고딕" pitchFamily="2" charset="-127"/>
                <a:ea typeface="나눔고딕" pitchFamily="2" charset="-127"/>
              </a:rPr>
              <a:t>렌더링 과정 하이재킹</a:t>
            </a:r>
            <a:endParaRPr lang="en-US" altLang="ko-KR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>
                <a:latin typeface="나눔고딕" pitchFamily="2" charset="-127"/>
                <a:ea typeface="나눔고딕" pitchFamily="2" charset="-127"/>
              </a:rPr>
              <a:t>상태의 추상화</a:t>
            </a:r>
            <a:r>
              <a:rPr lang="en-US" altLang="ko-KR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>
                <a:latin typeface="나눔고딕" pitchFamily="2" charset="-127"/>
                <a:ea typeface="나눔고딕" pitchFamily="2" charset="-127"/>
              </a:rPr>
              <a:t>조작</a:t>
            </a:r>
            <a:endParaRPr lang="en-US" altLang="ko-KR">
              <a:latin typeface="나눔고딕" pitchFamily="2" charset="-127"/>
              <a:ea typeface="나눔고딕" pitchFamily="2" charset="-127"/>
            </a:endParaRPr>
          </a:p>
          <a:p>
            <a:pPr lvl="1"/>
            <a:r>
              <a:rPr lang="ko-KR" altLang="en-US">
                <a:latin typeface="나눔고딕" pitchFamily="2" charset="-127"/>
                <a:ea typeface="나눔고딕" pitchFamily="2" charset="-127"/>
              </a:rPr>
              <a:t>속성 조작</a:t>
            </a:r>
            <a:endParaRPr lang="en-US" altLang="ko-KR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6084" name="슬라이드 번호 개체 틀 3">
            <a:extLst>
              <a:ext uri="{FF2B5EF4-FFF2-40B4-BE49-F238E27FC236}">
                <a16:creationId xmlns:a16="http://schemas.microsoft.com/office/drawing/2014/main" id="{69020F89-4427-4445-AA17-0EE39DAA4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002FC4E-DC4C-454C-B50C-B01DFEA79437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721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5150" y="625475"/>
            <a:ext cx="5681663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DB61FA-451D-4C3C-89C7-E6F8D59BD67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392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1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5" y="1016732"/>
            <a:ext cx="11748548" cy="5472608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557213" indent="-214313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032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06. </a:t>
            </a:r>
            <a:r>
              <a:rPr lang="ko-KR" altLang="en-US" sz="3200" b="1" dirty="0">
                <a:solidFill>
                  <a:schemeClr val="bg2"/>
                </a:solidFill>
                <a:latin typeface="+mj-ea"/>
                <a:ea typeface="+mj-ea"/>
              </a:rPr>
              <a:t>고차 컴포넌트와 렌더링 최적화</a:t>
            </a:r>
            <a:endParaRPr lang="en-US" altLang="ko-KR" sz="3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BF780-F037-4700-9224-196C4F443C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렌더링 최적화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단계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React.memo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두번째 인자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E0FAE-3895-48C9-B0FC-9F0D4D9C69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useCallback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훅 적용 문제점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필드에 입력할 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re-render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되는 현상은 사라졌음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하지만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할일을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추가할 때마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TodoListItem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모두가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re-render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이유는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useCallback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의존 객체인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todoList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변경되면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deleteTodo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함수가 다시 만들어지 때문에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때의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re-render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꼭 필요한 것임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4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useCallback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메서드가 생성될 때 의존 객체 값을 사용하기 때문에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3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77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9AF2-EBEB-4054-89E9-1D6B6D6988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렌더링 최적화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단계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React.memo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두번째 인자 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656ED-D7B4-4955-B0CC-189378DA86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React.memo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두번째 인자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React.memo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(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prevProps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nextProps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)=&gt; { ... } )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컴포넌트의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shouldComponentUpdate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생명주기 메서드와 유사한 기능 제공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함수의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true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이면 렌더링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(X), false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이면 렌더링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(O)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shouldComponetUpdate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생명주기 메서드는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리턴값이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true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이면 렌더링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(O)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5BB03F-6477-76AE-0CD0-AD90E7569B59}"/>
              </a:ext>
            </a:extLst>
          </p:cNvPr>
          <p:cNvSpPr/>
          <p:nvPr/>
        </p:nvSpPr>
        <p:spPr>
          <a:xfrm>
            <a:off x="1968500" y="4208117"/>
            <a:ext cx="7812087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/>
              <a:t>......</a:t>
            </a:r>
          </a:p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default </a:t>
            </a:r>
            <a:r>
              <a:rPr lang="en-US" altLang="ko-KR" sz="1400" dirty="0" err="1"/>
              <a:t>React.memo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TodoListItem</a:t>
            </a:r>
            <a:r>
              <a:rPr lang="en-US" altLang="ko-KR" sz="1400" b="1" dirty="0"/>
              <a:t>, (</a:t>
            </a:r>
            <a:r>
              <a:rPr lang="en-US" altLang="ko-KR" sz="1400" b="1" dirty="0" err="1"/>
              <a:t>prevProps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nextProps</a:t>
            </a:r>
            <a:r>
              <a:rPr lang="en-US" altLang="ko-KR" sz="1400" b="1" dirty="0"/>
              <a:t>) =&gt; {</a:t>
            </a:r>
          </a:p>
          <a:p>
            <a:pPr>
              <a:defRPr/>
            </a:pPr>
            <a:r>
              <a:rPr lang="en-US" altLang="ko-KR" sz="1400" b="1" dirty="0"/>
              <a:t>  return </a:t>
            </a:r>
            <a:r>
              <a:rPr lang="en-US" altLang="ko-KR" sz="1400" b="1" dirty="0" err="1"/>
              <a:t>prevProps.todoListItem</a:t>
            </a:r>
            <a:r>
              <a:rPr lang="en-US" altLang="ko-KR" sz="1400" b="1" dirty="0"/>
              <a:t> === </a:t>
            </a:r>
            <a:r>
              <a:rPr lang="en-US" altLang="ko-KR" sz="1400" b="1" dirty="0" err="1"/>
              <a:t>nextProps.todoListItem</a:t>
            </a:r>
            <a:r>
              <a:rPr lang="en-US" altLang="ko-KR" sz="1400" b="1" dirty="0"/>
              <a:t>;</a:t>
            </a:r>
          </a:p>
          <a:p>
            <a:pPr>
              <a:defRPr/>
            </a:pPr>
            <a:r>
              <a:rPr lang="en-US" altLang="ko-KR" sz="1400" b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108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ABBC1-D434-400E-AD0D-60C87EF9B1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렌더링 최적화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단계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컴포넌트 분할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7F53B-EEBD-4AEE-9DAD-CD9BD17F0E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49264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이전의  문제는 어떻게 해결할까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적절히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컴포넌트의 분할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TodoListItem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컴포넌트를 자식 컴포넌트로 분할함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아래 그림의 예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계속해서 바뀌는 속성을 전달받을 컴포넌트와 그렇지 않은 컴포넌트를 분할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TodoListItemBody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TodoListItemDeleteButton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D6B1FB-1B8A-4378-9BE2-3378F595A1AD}"/>
              </a:ext>
            </a:extLst>
          </p:cNvPr>
          <p:cNvSpPr/>
          <p:nvPr/>
        </p:nvSpPr>
        <p:spPr>
          <a:xfrm>
            <a:off x="7738090" y="3429000"/>
            <a:ext cx="1764196" cy="6120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TodoListItem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6DEDF3-C386-49BB-B11B-8E42FE37D6A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962280" y="4041068"/>
            <a:ext cx="1657908" cy="41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1B262F-B0B1-48B2-B3AA-F824D271DB5C}"/>
              </a:ext>
            </a:extLst>
          </p:cNvPr>
          <p:cNvSpPr/>
          <p:nvPr/>
        </p:nvSpPr>
        <p:spPr>
          <a:xfrm>
            <a:off x="5469838" y="4453402"/>
            <a:ext cx="2984884" cy="6120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TodoListItemBody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B2F50D-2B88-4C6E-85A8-ED0201885F8C}"/>
              </a:ext>
            </a:extLst>
          </p:cNvPr>
          <p:cNvSpPr/>
          <p:nvPr/>
        </p:nvSpPr>
        <p:spPr>
          <a:xfrm>
            <a:off x="8764204" y="4453402"/>
            <a:ext cx="2984884" cy="61206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TodoListItemDeleteButton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B8A512-C9BF-4025-AF63-75D796B4CF9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620188" y="4041068"/>
            <a:ext cx="1636458" cy="412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10A925-41E7-44DD-826B-16188E99CA7B}"/>
              </a:ext>
            </a:extLst>
          </p:cNvPr>
          <p:cNvGrpSpPr/>
          <p:nvPr/>
        </p:nvGrpSpPr>
        <p:grpSpPr>
          <a:xfrm>
            <a:off x="6967781" y="5735616"/>
            <a:ext cx="3592845" cy="794792"/>
            <a:chOff x="7319825" y="3809388"/>
            <a:chExt cx="3592845" cy="79479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7D86C5-A829-429A-B9D2-8F82553B5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6398" y="3913615"/>
              <a:ext cx="3306272" cy="64931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0BD253F-492F-4860-BDB1-662907DDF826}"/>
                </a:ext>
              </a:extLst>
            </p:cNvPr>
            <p:cNvSpPr/>
            <p:nvPr/>
          </p:nvSpPr>
          <p:spPr>
            <a:xfrm>
              <a:off x="7319825" y="3809388"/>
              <a:ext cx="3142576" cy="79479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1F0175B-742C-469A-8B68-C64A6E239AE4}"/>
                </a:ext>
              </a:extLst>
            </p:cNvPr>
            <p:cNvSpPr/>
            <p:nvPr/>
          </p:nvSpPr>
          <p:spPr>
            <a:xfrm>
              <a:off x="7472225" y="3961788"/>
              <a:ext cx="1078249" cy="45966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9EDE08-E18E-47FC-AB10-E6E6AA3E4E98}"/>
                </a:ext>
              </a:extLst>
            </p:cNvPr>
            <p:cNvSpPr/>
            <p:nvPr/>
          </p:nvSpPr>
          <p:spPr>
            <a:xfrm>
              <a:off x="8653488" y="3947932"/>
              <a:ext cx="1431776" cy="5038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CEA64E41-EBFF-485C-807B-290B872899D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7732355" y="4847783"/>
            <a:ext cx="1694548" cy="8111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03DA3E2-321F-4F7A-A016-0028ADCED95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6899520" y="5128230"/>
            <a:ext cx="822546" cy="697026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1199C38C-9AA4-4248-91AB-ECFAA516ACE5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5400000">
            <a:off x="9232644" y="4850158"/>
            <a:ext cx="808690" cy="123931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88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06-1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고차 컴포넌트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2308161" y="3143242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06-2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렌더링 최적화</a:t>
              </a:r>
              <a:endParaRPr lang="ko-KR" altLang="en-US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9B0DA131-F745-4617-9B79-644EC7496D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고차 컴포넌트란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5059" name="내용 개체 틀 2">
            <a:extLst>
              <a:ext uri="{FF2B5EF4-FFF2-40B4-BE49-F238E27FC236}">
                <a16:creationId xmlns:a16="http://schemas.microsoft.com/office/drawing/2014/main" id="{6B36A2DD-EF6D-4846-9E16-ADD75BD3819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HOC :  Higher-Order Component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입력값으로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받아 새로운 기능을 추가하여 다시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리턴하는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고차 함수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Higher Order Function  ==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고차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함수를 인자로 받거나 그 결과로 함수를 반환하는 함수다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함수로 컴포넌트를 작성하므로 고차 컴포넌트는 고차 함수라고 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컴포넌트들 사이의 공통 로직을 분리하고 재사용할 수 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로그인 여부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권한 상태 확인 기능 추가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에러 발생시 에러 페이지 보여주기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로깅 기능 추가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5060" name="그룹 54">
            <a:extLst>
              <a:ext uri="{FF2B5EF4-FFF2-40B4-BE49-F238E27FC236}">
                <a16:creationId xmlns:a16="http://schemas.microsoft.com/office/drawing/2014/main" id="{06D7C37C-BF98-499D-97A1-9620E0064C6D}"/>
              </a:ext>
            </a:extLst>
          </p:cNvPr>
          <p:cNvGrpSpPr>
            <a:grpSpLocks/>
          </p:cNvGrpSpPr>
          <p:nvPr/>
        </p:nvGrpSpPr>
        <p:grpSpPr bwMode="auto">
          <a:xfrm>
            <a:off x="4775305" y="4842606"/>
            <a:ext cx="6408712" cy="1548172"/>
            <a:chOff x="1368849" y="4221088"/>
            <a:chExt cx="5586254" cy="1709892"/>
          </a:xfrm>
        </p:grpSpPr>
        <p:grpSp>
          <p:nvGrpSpPr>
            <p:cNvPr id="45061" name="그룹 19">
              <a:extLst>
                <a:ext uri="{FF2B5EF4-FFF2-40B4-BE49-F238E27FC236}">
                  <a16:creationId xmlns:a16="http://schemas.microsoft.com/office/drawing/2014/main" id="{C45A9F00-2891-4871-824C-0074E64A4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5796" y="4221088"/>
              <a:ext cx="2808312" cy="1709892"/>
              <a:chOff x="1778255" y="4185084"/>
              <a:chExt cx="2808312" cy="170989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E1C387E-CEF2-49F2-B201-EBAA7E0244BE}"/>
                  </a:ext>
                </a:extLst>
              </p:cNvPr>
              <p:cNvSpPr/>
              <p:nvPr/>
            </p:nvSpPr>
            <p:spPr>
              <a:xfrm>
                <a:off x="1778496" y="4617547"/>
                <a:ext cx="2807418" cy="8627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800" b="1">
                    <a:solidFill>
                      <a:schemeClr val="tx1"/>
                    </a:solidFill>
                  </a:rPr>
                  <a:t>함수</a:t>
                </a:r>
                <a:endParaRPr lang="en-US" altLang="ko-KR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수동 연산 5">
                <a:extLst>
                  <a:ext uri="{FF2B5EF4-FFF2-40B4-BE49-F238E27FC236}">
                    <a16:creationId xmlns:a16="http://schemas.microsoft.com/office/drawing/2014/main" id="{21A37134-8FB9-4149-B552-8FD84DF8CECA}"/>
                  </a:ext>
                </a:extLst>
              </p:cNvPr>
              <p:cNvSpPr/>
              <p:nvPr/>
            </p:nvSpPr>
            <p:spPr>
              <a:xfrm>
                <a:off x="2088137" y="4185084"/>
                <a:ext cx="466844" cy="467948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순서도: 수동 연산 6">
                <a:extLst>
                  <a:ext uri="{FF2B5EF4-FFF2-40B4-BE49-F238E27FC236}">
                    <a16:creationId xmlns:a16="http://schemas.microsoft.com/office/drawing/2014/main" id="{9521185F-A3DC-4613-9E61-D3B6AF7D85DD}"/>
                  </a:ext>
                </a:extLst>
              </p:cNvPr>
              <p:cNvSpPr/>
              <p:nvPr/>
            </p:nvSpPr>
            <p:spPr>
              <a:xfrm rot="10800000">
                <a:off x="3923757" y="5427028"/>
                <a:ext cx="466844" cy="467948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12D632C9-A07D-4FD2-A63A-17DAFFBC4E23}"/>
                  </a:ext>
                </a:extLst>
              </p:cNvPr>
              <p:cNvCxnSpPr/>
              <p:nvPr/>
            </p:nvCxnSpPr>
            <p:spPr>
              <a:xfrm>
                <a:off x="1988100" y="4258271"/>
                <a:ext cx="179433" cy="359277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4758B42-3953-4238-89A5-9C498939E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2410" y="4238310"/>
                <a:ext cx="139736" cy="394761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E74B82B-2AD0-4D2D-838B-9FB7A518E47E}"/>
                  </a:ext>
                </a:extLst>
              </p:cNvPr>
              <p:cNvCxnSpPr/>
              <p:nvPr/>
            </p:nvCxnSpPr>
            <p:spPr>
              <a:xfrm>
                <a:off x="4301678" y="5469166"/>
                <a:ext cx="179434" cy="359277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5779801-1DBE-4E7C-A4E8-9EC42B07A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7175" y="4238310"/>
                <a:ext cx="138147" cy="394761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10F9817-961A-4CB2-B75E-38353E899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180" y="5471384"/>
                <a:ext cx="138147" cy="392544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8ECD41C-2CCA-4EE8-B451-B10F38C9E9CC}"/>
                </a:ext>
              </a:extLst>
            </p:cNvPr>
            <p:cNvSpPr/>
            <p:nvPr/>
          </p:nvSpPr>
          <p:spPr>
            <a:xfrm>
              <a:off x="1368849" y="4238830"/>
              <a:ext cx="1116299" cy="4147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chemeClr val="tx1"/>
                  </a:solidFill>
                </a:rPr>
                <a:t>컴포넌트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5D8AFBA-2347-40CD-B464-36E8F82C45CC}"/>
                </a:ext>
              </a:extLst>
            </p:cNvPr>
            <p:cNvSpPr/>
            <p:nvPr/>
          </p:nvSpPr>
          <p:spPr>
            <a:xfrm>
              <a:off x="5838805" y="5463032"/>
              <a:ext cx="1116298" cy="4147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>
                  <a:solidFill>
                    <a:schemeClr val="tx1"/>
                  </a:solidFill>
                </a:rPr>
                <a:t>컴포넌트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D8828DD-B6D1-4336-BA6C-982966B8A471}"/>
                </a:ext>
              </a:extLst>
            </p:cNvPr>
            <p:cNvSpPr/>
            <p:nvPr/>
          </p:nvSpPr>
          <p:spPr>
            <a:xfrm>
              <a:off x="3063145" y="4706778"/>
              <a:ext cx="465256" cy="13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C3716975-31B9-4C55-A55A-4DC16D73598B}"/>
                </a:ext>
              </a:extLst>
            </p:cNvPr>
            <p:cNvCxnSpPr>
              <a:cxnSpLocks/>
              <a:stCxn id="21" idx="0"/>
              <a:endCxn id="32" idx="0"/>
            </p:cNvCxnSpPr>
            <p:nvPr/>
          </p:nvCxnSpPr>
          <p:spPr>
            <a:xfrm rot="16200000" flipH="1">
              <a:off x="2377412" y="3787623"/>
              <a:ext cx="467948" cy="1370363"/>
            </a:xfrm>
            <a:prstGeom prst="curvedConnector3">
              <a:avLst>
                <a:gd name="adj1" fmla="val -49077"/>
              </a:avLst>
            </a:prstGeom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연결선: 구부러짐 38">
              <a:extLst>
                <a:ext uri="{FF2B5EF4-FFF2-40B4-BE49-F238E27FC236}">
                  <a16:creationId xmlns:a16="http://schemas.microsoft.com/office/drawing/2014/main" id="{CBF1334E-1F26-4A66-998E-33BEE0817D76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rot="16200000" flipH="1">
              <a:off x="5546354" y="5026360"/>
              <a:ext cx="432463" cy="1270325"/>
            </a:xfrm>
            <a:prstGeom prst="curvedConnector3">
              <a:avLst>
                <a:gd name="adj1" fmla="val 153044"/>
              </a:avLst>
            </a:prstGeom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9">
            <a:extLst>
              <a:ext uri="{FF2B5EF4-FFF2-40B4-BE49-F238E27FC236}">
                <a16:creationId xmlns:a16="http://schemas.microsoft.com/office/drawing/2014/main" id="{29A0ADF9-784E-D3C6-ABDF-45BB322BA976}"/>
              </a:ext>
            </a:extLst>
          </p:cNvPr>
          <p:cNvGrpSpPr>
            <a:grpSpLocks/>
          </p:cNvGrpSpPr>
          <p:nvPr/>
        </p:nvGrpSpPr>
        <p:grpSpPr bwMode="auto">
          <a:xfrm>
            <a:off x="2299881" y="1664803"/>
            <a:ext cx="3220751" cy="1520060"/>
            <a:chOff x="1778496" y="4185084"/>
            <a:chExt cx="2807418" cy="167884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B8388D-B0F6-8DFB-B7FF-A74FD9955078}"/>
                </a:ext>
              </a:extLst>
            </p:cNvPr>
            <p:cNvSpPr/>
            <p:nvPr/>
          </p:nvSpPr>
          <p:spPr>
            <a:xfrm>
              <a:off x="1778496" y="4617547"/>
              <a:ext cx="2807418" cy="8627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tx1"/>
                  </a:solidFill>
                </a:rPr>
                <a:t>connectClockTime(...)</a:t>
              </a:r>
            </a:p>
          </p:txBody>
        </p:sp>
        <p:sp>
          <p:nvSpPr>
            <p:cNvPr id="12" name="순서도: 수동 연산 11">
              <a:extLst>
                <a:ext uri="{FF2B5EF4-FFF2-40B4-BE49-F238E27FC236}">
                  <a16:creationId xmlns:a16="http://schemas.microsoft.com/office/drawing/2014/main" id="{BE845FF5-45DD-CA37-5730-4DDF5D69C088}"/>
                </a:ext>
              </a:extLst>
            </p:cNvPr>
            <p:cNvSpPr/>
            <p:nvPr/>
          </p:nvSpPr>
          <p:spPr>
            <a:xfrm>
              <a:off x="2088137" y="4185084"/>
              <a:ext cx="466844" cy="467948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순서도: 수동 연산 12">
              <a:extLst>
                <a:ext uri="{FF2B5EF4-FFF2-40B4-BE49-F238E27FC236}">
                  <a16:creationId xmlns:a16="http://schemas.microsoft.com/office/drawing/2014/main" id="{BE74B200-471D-F471-3C95-6F6307F99507}"/>
                </a:ext>
              </a:extLst>
            </p:cNvPr>
            <p:cNvSpPr/>
            <p:nvPr/>
          </p:nvSpPr>
          <p:spPr>
            <a:xfrm rot="10800000">
              <a:off x="3923756" y="5427028"/>
              <a:ext cx="466844" cy="229359"/>
            </a:xfrm>
            <a:prstGeom prst="flowChartManualOperat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CCDE84E-7927-7060-0AC1-3FD86F2D8F51}"/>
                </a:ext>
              </a:extLst>
            </p:cNvPr>
            <p:cNvCxnSpPr/>
            <p:nvPr/>
          </p:nvCxnSpPr>
          <p:spPr>
            <a:xfrm>
              <a:off x="1988100" y="4258271"/>
              <a:ext cx="179433" cy="359277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B774E0E-93B7-47E0-136A-4E78ACB5A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410" y="4238310"/>
              <a:ext cx="139736" cy="394761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39C97C2-698B-AC42-E262-BF27966B33AD}"/>
                </a:ext>
              </a:extLst>
            </p:cNvPr>
            <p:cNvCxnSpPr/>
            <p:nvPr/>
          </p:nvCxnSpPr>
          <p:spPr>
            <a:xfrm>
              <a:off x="4301678" y="5469166"/>
              <a:ext cx="179434" cy="359277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D2596DE-0673-7040-B199-EDB9662C57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7175" y="4238310"/>
              <a:ext cx="138147" cy="394761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C3D2618-3C80-348A-A11A-DE28A9587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180" y="5471384"/>
              <a:ext cx="138147" cy="392544"/>
            </a:xfrm>
            <a:prstGeom prst="lin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A964595A-245A-B346-B818-255603FF1BEC}"/>
              </a:ext>
            </a:extLst>
          </p:cNvPr>
          <p:cNvSpPr/>
          <p:nvPr/>
        </p:nvSpPr>
        <p:spPr bwMode="auto">
          <a:xfrm>
            <a:off x="515380" y="1680868"/>
            <a:ext cx="1584176" cy="5921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1">
                <a:solidFill>
                  <a:schemeClr val="tx1"/>
                </a:solidFill>
              </a:rPr>
              <a:t>Child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56BBE1-33C5-DCF8-AC5B-2D118B04BFF1}"/>
              </a:ext>
            </a:extLst>
          </p:cNvPr>
          <p:cNvSpPr/>
          <p:nvPr/>
        </p:nvSpPr>
        <p:spPr bwMode="auto">
          <a:xfrm>
            <a:off x="2675149" y="2104558"/>
            <a:ext cx="533755" cy="12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AB2FD6F3-8E34-FBDF-7B83-5BA28552E041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 bwMode="auto">
          <a:xfrm rot="16200000" flipH="1">
            <a:off x="1912902" y="1075434"/>
            <a:ext cx="423690" cy="1634559"/>
          </a:xfrm>
          <a:prstGeom prst="curvedConnector3">
            <a:avLst>
              <a:gd name="adj1" fmla="val -53955"/>
            </a:avLst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F537EE7-44B1-6C5E-B0DF-3BF95CB05090}"/>
              </a:ext>
            </a:extLst>
          </p:cNvPr>
          <p:cNvCxnSpPr>
            <a:cxnSpLocks/>
            <a:stCxn id="13" idx="0"/>
            <a:endCxn id="32" idx="0"/>
          </p:cNvCxnSpPr>
          <p:nvPr/>
        </p:nvCxnSpPr>
        <p:spPr bwMode="auto">
          <a:xfrm rot="16200000" flipH="1">
            <a:off x="4612495" y="3413228"/>
            <a:ext cx="866617" cy="3406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그룹 54">
            <a:extLst>
              <a:ext uri="{FF2B5EF4-FFF2-40B4-BE49-F238E27FC236}">
                <a16:creationId xmlns:a16="http://schemas.microsoft.com/office/drawing/2014/main" id="{A466B7F7-926A-402B-66CA-0515DC9CA3BD}"/>
              </a:ext>
            </a:extLst>
          </p:cNvPr>
          <p:cNvGrpSpPr>
            <a:grpSpLocks/>
          </p:cNvGrpSpPr>
          <p:nvPr/>
        </p:nvGrpSpPr>
        <p:grpSpPr bwMode="auto">
          <a:xfrm>
            <a:off x="4439816" y="3151577"/>
            <a:ext cx="5040559" cy="2628531"/>
            <a:chOff x="2736037" y="3769607"/>
            <a:chExt cx="4393682" cy="2903104"/>
          </a:xfrm>
        </p:grpSpPr>
        <p:grpSp>
          <p:nvGrpSpPr>
            <p:cNvPr id="25" name="그룹 19">
              <a:extLst>
                <a:ext uri="{FF2B5EF4-FFF2-40B4-BE49-F238E27FC236}">
                  <a16:creationId xmlns:a16="http://schemas.microsoft.com/office/drawing/2014/main" id="{AEB1D369-9258-0874-8899-8AEF4FED2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037" y="4274314"/>
              <a:ext cx="2807418" cy="1656666"/>
              <a:chOff x="1778496" y="4238310"/>
              <a:chExt cx="2807418" cy="165666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8888CE1-1E45-873C-6324-DFA3C38E21A2}"/>
                  </a:ext>
                </a:extLst>
              </p:cNvPr>
              <p:cNvSpPr/>
              <p:nvPr/>
            </p:nvSpPr>
            <p:spPr>
              <a:xfrm>
                <a:off x="1778496" y="4617547"/>
                <a:ext cx="2807418" cy="86270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1600" b="1">
                    <a:solidFill>
                      <a:schemeClr val="tx1"/>
                    </a:solidFill>
                  </a:rPr>
                  <a:t>connectMousePos(...)</a:t>
                </a:r>
              </a:p>
            </p:txBody>
          </p:sp>
          <p:sp>
            <p:nvSpPr>
              <p:cNvPr id="32" name="순서도: 수동 연산 31">
                <a:extLst>
                  <a:ext uri="{FF2B5EF4-FFF2-40B4-BE49-F238E27FC236}">
                    <a16:creationId xmlns:a16="http://schemas.microsoft.com/office/drawing/2014/main" id="{20537F2A-1931-8DBD-D281-C80671FEBCAF}"/>
                  </a:ext>
                </a:extLst>
              </p:cNvPr>
              <p:cNvSpPr/>
              <p:nvPr/>
            </p:nvSpPr>
            <p:spPr>
              <a:xfrm>
                <a:off x="2088137" y="4519967"/>
                <a:ext cx="466844" cy="133065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sp>
            <p:nvSpPr>
              <p:cNvPr id="33" name="순서도: 수동 연산 32">
                <a:extLst>
                  <a:ext uri="{FF2B5EF4-FFF2-40B4-BE49-F238E27FC236}">
                    <a16:creationId xmlns:a16="http://schemas.microsoft.com/office/drawing/2014/main" id="{0C65E5E2-AE39-23EE-5F77-C3BA624FBC1F}"/>
                  </a:ext>
                </a:extLst>
              </p:cNvPr>
              <p:cNvSpPr/>
              <p:nvPr/>
            </p:nvSpPr>
            <p:spPr>
              <a:xfrm rot="10800000">
                <a:off x="3923757" y="5427028"/>
                <a:ext cx="466844" cy="467948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2000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E3F4631-0208-B42A-E5D8-DECCC26DFF44}"/>
                  </a:ext>
                </a:extLst>
              </p:cNvPr>
              <p:cNvCxnSpPr/>
              <p:nvPr/>
            </p:nvCxnSpPr>
            <p:spPr>
              <a:xfrm>
                <a:off x="1988100" y="4258271"/>
                <a:ext cx="179433" cy="359277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325AC31-08EF-5CB1-DE33-D8A85FF7AC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2410" y="4238310"/>
                <a:ext cx="139736" cy="394761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F2A4D089-F419-223F-93D3-78FD12656649}"/>
                  </a:ext>
                </a:extLst>
              </p:cNvPr>
              <p:cNvCxnSpPr/>
              <p:nvPr/>
            </p:nvCxnSpPr>
            <p:spPr>
              <a:xfrm>
                <a:off x="4301678" y="5469166"/>
                <a:ext cx="179434" cy="359277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C495118C-EEF4-A434-603F-B30C5E7FA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77175" y="4238310"/>
                <a:ext cx="138147" cy="394761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625E4F8-BC88-0821-C9D7-B63BE38DF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68180" y="5471384"/>
                <a:ext cx="138147" cy="392544"/>
              </a:xfrm>
              <a:prstGeom prst="lin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91F52-FF9D-90B5-6F39-2A53D478556B}"/>
                </a:ext>
              </a:extLst>
            </p:cNvPr>
            <p:cNvSpPr/>
            <p:nvPr/>
          </p:nvSpPr>
          <p:spPr>
            <a:xfrm>
              <a:off x="5577037" y="5746135"/>
              <a:ext cx="1552682" cy="9265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Child +</a:t>
              </a:r>
            </a:p>
            <a:p>
              <a:pPr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clocktime</a:t>
              </a:r>
              <a:r>
                <a:rPr lang="ko-KR" altLang="en-US" sz="1200" b="1">
                  <a:solidFill>
                    <a:schemeClr val="tx1"/>
                  </a:solidFill>
                </a:rPr>
                <a:t> </a:t>
              </a:r>
              <a:r>
                <a:rPr lang="en-US" altLang="ko-KR" sz="1200" b="1">
                  <a:solidFill>
                    <a:schemeClr val="tx1"/>
                  </a:solidFill>
                </a:rPr>
                <a:t>+</a:t>
              </a:r>
            </a:p>
            <a:p>
              <a:pPr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mousepos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2384BC8-1FB4-BA8C-1FAE-B1F90561D3F1}"/>
                </a:ext>
              </a:extLst>
            </p:cNvPr>
            <p:cNvSpPr/>
            <p:nvPr/>
          </p:nvSpPr>
          <p:spPr>
            <a:xfrm>
              <a:off x="3063145" y="4706778"/>
              <a:ext cx="465256" cy="13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/>
            </a:p>
          </p:txBody>
        </p:sp>
        <p:cxnSp>
          <p:nvCxnSpPr>
            <p:cNvPr id="30" name="연결선: 구부러짐 29">
              <a:extLst>
                <a:ext uri="{FF2B5EF4-FFF2-40B4-BE49-F238E27FC236}">
                  <a16:creationId xmlns:a16="http://schemas.microsoft.com/office/drawing/2014/main" id="{9BDF1F28-BACA-14BC-D342-13FAF659B686}"/>
                </a:ext>
              </a:extLst>
            </p:cNvPr>
            <p:cNvCxnSpPr>
              <a:cxnSpLocks/>
              <a:stCxn id="33" idx="0"/>
              <a:endCxn id="27" idx="4"/>
            </p:cNvCxnSpPr>
            <p:nvPr/>
          </p:nvCxnSpPr>
          <p:spPr>
            <a:xfrm rot="16200000" flipH="1">
              <a:off x="5363183" y="5682515"/>
              <a:ext cx="741731" cy="1238659"/>
            </a:xfrm>
            <a:prstGeom prst="curvedConnector3">
              <a:avLst>
                <a:gd name="adj1" fmla="val 134039"/>
              </a:avLst>
            </a:prstGeom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DECA2D6-FDA6-6454-D002-5936D56530A3}"/>
                </a:ext>
              </a:extLst>
            </p:cNvPr>
            <p:cNvSpPr/>
            <p:nvPr/>
          </p:nvSpPr>
          <p:spPr>
            <a:xfrm>
              <a:off x="3363404" y="3769607"/>
              <a:ext cx="1552682" cy="5658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Child +</a:t>
              </a:r>
            </a:p>
            <a:p>
              <a:pPr algn="ctr">
                <a:defRPr/>
              </a:pPr>
              <a:r>
                <a:rPr lang="en-US" altLang="ko-KR" sz="1200" b="1">
                  <a:solidFill>
                    <a:schemeClr val="tx1"/>
                  </a:solidFill>
                </a:rPr>
                <a:t>clocktime</a:t>
              </a:r>
              <a:r>
                <a:rPr lang="ko-KR" altLang="en-US" sz="1200" b="1">
                  <a:solidFill>
                    <a:schemeClr val="tx1"/>
                  </a:solidFill>
                </a:rPr>
                <a:t> </a:t>
              </a:r>
              <a:endParaRPr lang="en-US" altLang="ko-KR" sz="1200" b="1">
                <a:solidFill>
                  <a:schemeClr val="tx1"/>
                </a:solidFill>
              </a:endParaRP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CDAC9800-41C3-DA38-84F3-888BA39CBE1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고차 컴포넌트란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7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469AF-99E4-D000-C95D-78CD5091CF8B}"/>
              </a:ext>
            </a:extLst>
          </p:cNvPr>
          <p:cNvSpPr/>
          <p:nvPr/>
        </p:nvSpPr>
        <p:spPr>
          <a:xfrm>
            <a:off x="1580356" y="1657608"/>
            <a:ext cx="7812087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en-US" altLang="ko-KR" sz="1400" dirty="0"/>
          </a:p>
          <a:p>
            <a:pPr>
              <a:defRPr/>
            </a:pPr>
            <a:r>
              <a:rPr lang="en-US" altLang="ko-KR" sz="1400" dirty="0"/>
              <a:t>export const </a:t>
            </a:r>
            <a:r>
              <a:rPr lang="en-US" altLang="ko-KR" sz="1400" dirty="0" err="1"/>
              <a:t>connectMousePos</a:t>
            </a:r>
            <a:r>
              <a:rPr lang="en-US" altLang="ko-KR" sz="1400" dirty="0"/>
              <a:t> </a:t>
            </a:r>
            <a:r>
              <a:rPr lang="en-US" altLang="ko-KR" sz="1400" b="1" dirty="0"/>
              <a:t>= (</a:t>
            </a:r>
            <a:r>
              <a:rPr lang="en-US" altLang="ko-KR" sz="1400" b="1" dirty="0" err="1"/>
              <a:t>TargetComponent</a:t>
            </a:r>
            <a:r>
              <a:rPr lang="en-US" altLang="ko-KR" sz="1400" b="1" dirty="0"/>
              <a:t>) </a:t>
            </a:r>
            <a:r>
              <a:rPr lang="en-US" altLang="ko-KR" sz="1400" dirty="0"/>
              <a:t>=&gt; {</a:t>
            </a:r>
          </a:p>
          <a:p>
            <a:pPr>
              <a:defRPr/>
            </a:pPr>
            <a:r>
              <a:rPr lang="en-US" altLang="ko-KR" sz="1400" dirty="0"/>
              <a:t>  return (props) =&gt; {</a:t>
            </a:r>
          </a:p>
          <a:p>
            <a:pPr>
              <a:defRPr/>
            </a:pPr>
            <a:r>
              <a:rPr lang="en-US" altLang="ko-KR" sz="1400" dirty="0"/>
              <a:t>    //…………………………</a:t>
            </a:r>
          </a:p>
          <a:p>
            <a:pPr>
              <a:defRPr/>
            </a:pPr>
            <a:r>
              <a:rPr lang="en-US" altLang="ko-KR" sz="1400" b="1" dirty="0"/>
              <a:t>    return &lt;</a:t>
            </a:r>
            <a:r>
              <a:rPr lang="en-US" altLang="ko-KR" sz="1400" b="1" dirty="0" err="1"/>
              <a:t>TargetComponent</a:t>
            </a:r>
            <a:r>
              <a:rPr lang="en-US" altLang="ko-KR" sz="1400" b="1" dirty="0"/>
              <a:t> {...props} position={position} /&gt;;</a:t>
            </a:r>
          </a:p>
          <a:p>
            <a:pPr>
              <a:defRPr/>
            </a:pPr>
            <a:r>
              <a:rPr lang="en-US" altLang="ko-KR" sz="1400" dirty="0"/>
              <a:t>  };</a:t>
            </a:r>
          </a:p>
          <a:p>
            <a:pPr>
              <a:defRPr/>
            </a:pPr>
            <a:r>
              <a:rPr lang="en-US" altLang="ko-KR" sz="1400" dirty="0"/>
              <a:t>};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0DF7699-9E8F-790B-7B00-0D015C71AF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고차 컴포넌트란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51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6AE86-C177-4E52-911F-DB503BCB7F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React.memo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고차 함수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컴포넌트가 동일한 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속성을 가지고 있다면 불필요한 렌더링을 방지할 수 있도록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 컴포넌트에서의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PureComponent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동일한 기능을 제공함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shallow compare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비교하여 렌더링 최적화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이전 장의 클래스 컴포넌트 참조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불변성 필수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방법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단순함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export default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React.memo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731C487-D540-F761-1EC7-6DCC4DE86061}"/>
              </a:ext>
            </a:extLst>
          </p:cNvPr>
          <p:cNvSpPr txBox="1">
            <a:spLocks/>
          </p:cNvSpPr>
          <p:nvPr/>
        </p:nvSpPr>
        <p:spPr>
          <a:xfrm>
            <a:off x="0" y="136525"/>
            <a:ext cx="1097280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렌더링 최적화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단계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–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React.memo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79695-8F05-4539-99A5-F807BE1E50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렌더링 최적화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단계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useCallback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32DB7-655F-4CAA-A596-534094E96B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최적화가 완료된 걸까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메서드가 속성으로 전달되는 상황에서는 어떨까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상위 컴포넌트가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re-render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되면서 함수가 새로 생성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함수가 하위 컴포넌트에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1824FD-B370-476B-A7AC-200E35ECC420}"/>
              </a:ext>
            </a:extLst>
          </p:cNvPr>
          <p:cNvSpPr/>
          <p:nvPr/>
        </p:nvSpPr>
        <p:spPr>
          <a:xfrm>
            <a:off x="1968500" y="2519382"/>
            <a:ext cx="7812087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/>
              <a:t>......</a:t>
            </a:r>
          </a:p>
          <a:p>
            <a:pPr>
              <a:defRPr/>
            </a:pPr>
            <a:r>
              <a:rPr lang="en-US" altLang="ko-KR" sz="1200" dirty="0"/>
              <a:t>const App = () =&gt; {</a:t>
            </a:r>
          </a:p>
          <a:p>
            <a:pPr>
              <a:defRPr/>
            </a:pPr>
            <a:r>
              <a:rPr lang="en-US" altLang="ko-KR" sz="1200" dirty="0"/>
              <a:t>  ......</a:t>
            </a:r>
          </a:p>
          <a:p>
            <a:pPr>
              <a:defRPr/>
            </a:pPr>
            <a:r>
              <a:rPr lang="en-US" altLang="ko-KR" sz="1200" b="1" dirty="0"/>
              <a:t>  const </a:t>
            </a:r>
            <a:r>
              <a:rPr lang="en-US" altLang="ko-KR" sz="1200" b="1" dirty="0" err="1"/>
              <a:t>deleteTodo</a:t>
            </a:r>
            <a:r>
              <a:rPr lang="en-US" altLang="ko-KR" sz="1200" b="1" dirty="0"/>
              <a:t> = (id) =&gt; {</a:t>
            </a:r>
          </a:p>
          <a:p>
            <a:pPr>
              <a:defRPr/>
            </a:pPr>
            <a:r>
              <a:rPr lang="en-US" altLang="ko-KR" sz="1200" b="1" dirty="0"/>
              <a:t>    ……………………</a:t>
            </a:r>
          </a:p>
          <a:p>
            <a:pPr>
              <a:defRPr/>
            </a:pPr>
            <a:r>
              <a:rPr lang="en-US" altLang="ko-KR" sz="1200" b="1" dirty="0"/>
              <a:t>  };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  return (</a:t>
            </a:r>
          </a:p>
          <a:p>
            <a:pPr>
              <a:defRPr/>
            </a:pPr>
            <a:r>
              <a:rPr lang="en-US" altLang="ko-KR" sz="1200" dirty="0"/>
              <a:t>    &lt;div </a:t>
            </a:r>
            <a:r>
              <a:rPr lang="en-US" altLang="ko-KR" sz="1200" dirty="0" err="1"/>
              <a:t>className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boxStyle</a:t>
            </a:r>
            <a:r>
              <a:rPr lang="en-US" altLang="ko-KR" sz="1200" dirty="0"/>
              <a:t>"&gt;</a:t>
            </a:r>
          </a:p>
          <a:p>
            <a:pPr>
              <a:defRPr/>
            </a:pPr>
            <a:r>
              <a:rPr lang="en-US" altLang="ko-KR" sz="1200" dirty="0"/>
              <a:t>       &lt;</a:t>
            </a:r>
            <a:r>
              <a:rPr lang="en-US" altLang="ko-KR" sz="1200" dirty="0" err="1"/>
              <a:t>TodoList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todoList</a:t>
            </a:r>
            <a:r>
              <a:rPr lang="en-US" altLang="ko-KR" sz="1200" dirty="0"/>
              <a:t>={</a:t>
            </a:r>
            <a:r>
              <a:rPr lang="en-US" altLang="ko-KR" sz="1200" dirty="0" err="1"/>
              <a:t>todoList</a:t>
            </a:r>
            <a:r>
              <a:rPr lang="en-US" altLang="ko-KR" sz="1200" dirty="0"/>
              <a:t>} </a:t>
            </a:r>
            <a:r>
              <a:rPr lang="en-US" altLang="ko-KR" sz="1200" b="1" dirty="0" err="1"/>
              <a:t>deleteTodo</a:t>
            </a:r>
            <a:r>
              <a:rPr lang="en-US" altLang="ko-KR" sz="1200" b="1" dirty="0"/>
              <a:t>={</a:t>
            </a:r>
            <a:r>
              <a:rPr lang="en-US" altLang="ko-KR" sz="1200" b="1" dirty="0" err="1"/>
              <a:t>deleteTodo</a:t>
            </a:r>
            <a:r>
              <a:rPr lang="en-US" altLang="ko-KR" sz="1200" b="1" dirty="0"/>
              <a:t>} </a:t>
            </a:r>
            <a:r>
              <a:rPr lang="en-US" altLang="ko-KR" sz="1200" dirty="0"/>
              <a:t>/&gt;</a:t>
            </a:r>
          </a:p>
          <a:p>
            <a:pPr>
              <a:defRPr/>
            </a:pPr>
            <a:r>
              <a:rPr lang="en-US" altLang="ko-KR" sz="1200" dirty="0"/>
              <a:t>    &lt;/div&gt;</a:t>
            </a:r>
          </a:p>
          <a:p>
            <a:pPr>
              <a:defRPr/>
            </a:pPr>
            <a:r>
              <a:rPr lang="en-US" altLang="ko-KR" sz="1200" dirty="0"/>
              <a:t>  );</a:t>
            </a:r>
          </a:p>
          <a:p>
            <a:pPr>
              <a:defRPr/>
            </a:pPr>
            <a:r>
              <a:rPr lang="en-US" altLang="ko-KR" sz="1200" dirty="0"/>
              <a:t>};</a:t>
            </a:r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223993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7456C-3473-45B9-A6AE-C4EA728352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렌더링 최적화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단계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useCallback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B03F0-DE60-49FD-BBB2-450B7F39EE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React.memo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사용했다고 하더라도 매번 컴포넌트가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re-render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Memo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고차함수는 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shallow compare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상태나 속성이 동일한지를 비교하는 것이다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속성이 매번 변경된 것으로 판단하게 된다</a:t>
            </a:r>
            <a:r>
              <a:rPr lang="en-US" altLang="ko-KR" sz="16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ko-KR" sz="16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어떻게 해결할 것인가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 배웠던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useCallback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훅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추가로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React.memo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고차 함수의 두번째 인자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39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17C04-09D8-499A-B5E0-BDFE9CAD53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렌더링 최적화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단계 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en-US" altLang="ko-KR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useCallback</a:t>
            </a:r>
            <a:r>
              <a:rPr lang="en-US" altLang="ko-KR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활용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39231-CD44-4456-A0B5-7E16D23CFF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useCallback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훅 적용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렌더링할 때마다 함수를 매번 생성하는 것을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막아줌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의존 객체를 정확하게 지정해야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378640-EABF-4FF2-B746-71FB45903163}"/>
              </a:ext>
            </a:extLst>
          </p:cNvPr>
          <p:cNvSpPr/>
          <p:nvPr/>
        </p:nvSpPr>
        <p:spPr>
          <a:xfrm>
            <a:off x="2189956" y="2680252"/>
            <a:ext cx="7812087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/>
              <a:t>import React, { </a:t>
            </a:r>
            <a:r>
              <a:rPr lang="en-US" altLang="ko-KR" sz="1200" b="1" dirty="0" err="1"/>
              <a:t>useCallback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useState</a:t>
            </a:r>
            <a:r>
              <a:rPr lang="en-US" altLang="ko-KR" sz="1200" dirty="0"/>
              <a:t> } from "react";</a:t>
            </a:r>
          </a:p>
          <a:p>
            <a:pPr>
              <a:defRPr/>
            </a:pPr>
            <a:r>
              <a:rPr lang="en-US" altLang="ko-KR" sz="1200" dirty="0"/>
              <a:t>......</a:t>
            </a:r>
          </a:p>
          <a:p>
            <a:pPr>
              <a:defRPr/>
            </a:pPr>
            <a:r>
              <a:rPr lang="en-US" altLang="ko-KR" sz="1200" dirty="0"/>
              <a:t>const App = () =&gt; {</a:t>
            </a:r>
          </a:p>
          <a:p>
            <a:pPr>
              <a:defRPr/>
            </a:pPr>
            <a:r>
              <a:rPr lang="en-US" altLang="ko-KR" sz="1200" dirty="0"/>
              <a:t>   ......</a:t>
            </a:r>
          </a:p>
          <a:p>
            <a:pPr>
              <a:defRPr/>
            </a:pPr>
            <a:r>
              <a:rPr lang="en-US" altLang="ko-KR" sz="1200" b="1" dirty="0"/>
              <a:t> const </a:t>
            </a:r>
            <a:r>
              <a:rPr lang="en-US" altLang="ko-KR" sz="1200" b="1" dirty="0" err="1"/>
              <a:t>addTodo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useCallback</a:t>
            </a:r>
            <a:r>
              <a:rPr lang="en-US" altLang="ko-KR" sz="1200" b="1" dirty="0"/>
              <a:t>((</a:t>
            </a:r>
            <a:r>
              <a:rPr lang="en-US" altLang="ko-KR" sz="1200" b="1" dirty="0" err="1"/>
              <a:t>todo</a:t>
            </a:r>
            <a:r>
              <a:rPr lang="en-US" altLang="ko-KR" sz="1200" b="1" dirty="0"/>
              <a:t>) =&gt; {</a:t>
            </a:r>
          </a:p>
          <a:p>
            <a:pPr>
              <a:defRPr/>
            </a:pPr>
            <a:r>
              <a:rPr lang="en-US" altLang="ko-KR" sz="1200" b="1" dirty="0"/>
              <a:t>    ………………………….</a:t>
            </a:r>
          </a:p>
          <a:p>
            <a:pPr>
              <a:defRPr/>
            </a:pPr>
            <a:r>
              <a:rPr lang="en-US" altLang="ko-KR" sz="1200" b="1" dirty="0"/>
              <a:t>  }, [</a:t>
            </a:r>
            <a:r>
              <a:rPr lang="en-US" altLang="ko-KR" sz="1200" b="1" dirty="0" err="1"/>
              <a:t>todoList</a:t>
            </a:r>
            <a:r>
              <a:rPr lang="en-US" altLang="ko-KR" sz="1200" b="1" dirty="0"/>
              <a:t>]);</a:t>
            </a:r>
          </a:p>
          <a:p>
            <a:pPr>
              <a:defRPr/>
            </a:pPr>
            <a:endParaRPr lang="en-US" altLang="ko-KR" sz="1200" b="1" dirty="0"/>
          </a:p>
          <a:p>
            <a:pPr>
              <a:defRPr/>
            </a:pPr>
            <a:r>
              <a:rPr lang="en-US" altLang="ko-KR" sz="1200" b="1" dirty="0"/>
              <a:t>  const </a:t>
            </a:r>
            <a:r>
              <a:rPr lang="en-US" altLang="ko-KR" sz="1200" b="1" dirty="0" err="1"/>
              <a:t>deleteTodo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useCallback</a:t>
            </a:r>
            <a:r>
              <a:rPr lang="en-US" altLang="ko-KR" sz="1200" b="1"/>
              <a:t>((id) </a:t>
            </a:r>
            <a:r>
              <a:rPr lang="en-US" altLang="ko-KR" sz="1200" b="1" dirty="0"/>
              <a:t>=&gt; {</a:t>
            </a:r>
          </a:p>
          <a:p>
            <a:pPr>
              <a:defRPr/>
            </a:pPr>
            <a:r>
              <a:rPr lang="en-US" altLang="ko-KR" sz="1200" b="1" dirty="0"/>
              <a:t>    ………………………….</a:t>
            </a:r>
          </a:p>
          <a:p>
            <a:pPr>
              <a:defRPr/>
            </a:pPr>
            <a:r>
              <a:rPr lang="en-US" altLang="ko-KR" sz="1200" b="1" dirty="0"/>
              <a:t>  },[</a:t>
            </a:r>
            <a:r>
              <a:rPr lang="en-US" altLang="ko-KR" sz="1200" b="1" dirty="0" err="1"/>
              <a:t>todoList</a:t>
            </a:r>
            <a:r>
              <a:rPr lang="en-US" altLang="ko-KR" sz="1200" b="1" dirty="0"/>
              <a:t>]);</a:t>
            </a:r>
          </a:p>
          <a:p>
            <a:pPr>
              <a:defRPr/>
            </a:pPr>
            <a:r>
              <a:rPr lang="en-US" altLang="ko-KR" sz="1200" dirty="0"/>
              <a:t>  ...... </a:t>
            </a:r>
          </a:p>
          <a:p>
            <a:pPr>
              <a:defRPr/>
            </a:pPr>
            <a:r>
              <a:rPr lang="en-US" altLang="ko-KR" sz="1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85524470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10055</TotalTime>
  <Words>655</Words>
  <Application>Microsoft Office PowerPoint</Application>
  <PresentationFormat>와이드스크린</PresentationFormat>
  <Paragraphs>135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KoPub돋움체 Bold</vt:lpstr>
      <vt:lpstr>Arial</vt:lpstr>
      <vt:lpstr>KoPub돋움체 Medium</vt:lpstr>
      <vt:lpstr>나눔고딕</vt:lpstr>
      <vt:lpstr>Catamaran Light</vt:lpstr>
      <vt:lpstr>한컴산뜻돋움</vt:lpstr>
      <vt:lpstr>Wingdings</vt:lpstr>
      <vt:lpstr>KoPub돋움체_Pro Bold</vt:lpstr>
      <vt:lpstr>Helvetica73-Extended</vt:lpstr>
      <vt:lpstr>Roboto</vt:lpstr>
      <vt:lpstr>휴먼모음T</vt:lpstr>
      <vt:lpstr>Livvic</vt:lpstr>
      <vt:lpstr>맑은 고딕</vt:lpstr>
      <vt:lpstr>Engineering Project Proposal by Slidesgo</vt:lpstr>
      <vt:lpstr>PowerPoint 프레젠테이션</vt:lpstr>
      <vt:lpstr>PowerPoint 프레젠테이션</vt:lpstr>
      <vt:lpstr>고차 컴포넌트란?</vt:lpstr>
      <vt:lpstr>PowerPoint 프레젠테이션</vt:lpstr>
      <vt:lpstr>PowerPoint 프레젠테이션</vt:lpstr>
      <vt:lpstr>PowerPoint 프레젠테이션</vt:lpstr>
      <vt:lpstr>렌더링 최적화 2단계 – useCallback 활용</vt:lpstr>
      <vt:lpstr>렌더링 최적화 2단계 – useCallback 활용</vt:lpstr>
      <vt:lpstr>렌더링 최적화 2단계 – useCallback 활용</vt:lpstr>
      <vt:lpstr>렌더링 최적화 3단계 – React.memo 두번째 인자 활용</vt:lpstr>
      <vt:lpstr>렌더링 최적화 3단계 – React.memo 두번째 인자 활용</vt:lpstr>
      <vt:lpstr>렌더링 최적화 4단계 – 컴포넌트 분할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125</cp:revision>
  <dcterms:modified xsi:type="dcterms:W3CDTF">2023-12-27T09:56:06Z</dcterms:modified>
</cp:coreProperties>
</file>