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295" r:id="rId2"/>
    <p:sldId id="259" r:id="rId3"/>
    <p:sldId id="703" r:id="rId4"/>
    <p:sldId id="764" r:id="rId5"/>
    <p:sldId id="705" r:id="rId6"/>
    <p:sldId id="706" r:id="rId7"/>
    <p:sldId id="722" r:id="rId8"/>
    <p:sldId id="736" r:id="rId9"/>
    <p:sldId id="709" r:id="rId10"/>
    <p:sldId id="710" r:id="rId11"/>
    <p:sldId id="714" r:id="rId12"/>
    <p:sldId id="762" r:id="rId13"/>
    <p:sldId id="724" r:id="rId14"/>
    <p:sldId id="726" r:id="rId15"/>
    <p:sldId id="763" r:id="rId16"/>
    <p:sldId id="749" r:id="rId17"/>
    <p:sldId id="751" r:id="rId18"/>
    <p:sldId id="757" r:id="rId19"/>
    <p:sldId id="760" r:id="rId20"/>
    <p:sldId id="733" r:id="rId21"/>
    <p:sldId id="268" r:id="rId22"/>
  </p:sldIdLst>
  <p:sldSz cx="12192000" cy="6858000"/>
  <p:notesSz cx="6858000" cy="9144000"/>
  <p:embeddedFontLst>
    <p:embeddedFont>
      <p:font typeface="Catamaran Light" panose="020B0600000101010101" charset="0"/>
      <p:regular r:id="rId25"/>
      <p:bold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Helvetica73-Extended" panose="020B0800000000000000" pitchFamily="34" charset="0"/>
      <p:bold r:id="rId31"/>
    </p:embeddedFont>
    <p:embeddedFont>
      <p:font typeface="KoPub돋움체 Bold" panose="02020603020101020101" pitchFamily="18" charset="-127"/>
      <p:regular r:id="rId32"/>
    </p:embeddedFont>
    <p:embeddedFont>
      <p:font typeface="KoPub돋움체 Medium" panose="02020603020101020101" pitchFamily="18" charset="-127"/>
      <p:regular r:id="rId33"/>
    </p:embeddedFont>
    <p:embeddedFont>
      <p:font typeface="KoPub돋움체_Pro Bold" panose="02020603020101020101" pitchFamily="18" charset="-127"/>
      <p:regular r:id="rId34"/>
    </p:embeddedFont>
    <p:embeddedFont>
      <p:font typeface="Livvic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휴먼모음T" panose="02030504000101010101" pitchFamily="18" charset="-127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164" d="100"/>
          <a:sy n="164" d="100"/>
        </p:scale>
        <p:origin x="95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024D1051-3933-4A20-B0D0-A0BE121D8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5CC528C1-FFAF-4DE1-A8F1-979B7F6C8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7A90EFB3-BCD1-45F3-B284-1A77E722C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F385B10-0FE8-47CF-8D0A-5ACB6A511B5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024D1051-3933-4A20-B0D0-A0BE121D8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5CC528C1-FFAF-4DE1-A8F1-979B7F6C8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7A90EFB3-BCD1-45F3-B284-1A77E722C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F385B10-0FE8-47CF-8D0A-5ACB6A511B5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1019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024D1051-3933-4A20-B0D0-A0BE121D8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5CC528C1-FFAF-4DE1-A8F1-979B7F6C8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7A90EFB3-BCD1-45F3-B284-1A77E722C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F385B10-0FE8-47CF-8D0A-5ACB6A511B5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584780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>
            <a:extLst>
              <a:ext uri="{FF2B5EF4-FFF2-40B4-BE49-F238E27FC236}">
                <a16:creationId xmlns:a16="http://schemas.microsoft.com/office/drawing/2014/main" id="{56149D27-46EC-4AD3-AE4F-EFA3255F8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3555" name="슬라이드 노트 개체 틀 2">
            <a:extLst>
              <a:ext uri="{FF2B5EF4-FFF2-40B4-BE49-F238E27FC236}">
                <a16:creationId xmlns:a16="http://schemas.microsoft.com/office/drawing/2014/main" id="{2A3CDE7D-DB41-4F95-9D4E-B1DF776F2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Browser DOM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직접적으로 접근하기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다음과 같이 참조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객체를 생성함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2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const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elName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=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useRef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(null); 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다음과 같이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Element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에서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ref Attribute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를 이용해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ref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객체를 참조함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419100" marR="0" lvl="2" indent="-112713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elName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Browser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DOM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접근할 때는 다음과 같이 참조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객체를 이용함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419100" marR="0" lvl="2" indent="-112713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elName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19100" marR="0" lvl="2" indent="-112713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/>
            </a:pP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elName.curent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와 같이 항상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속성을 통해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 DOM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요소에 접근함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A0C9EF89-C167-4A3A-901C-A8277D429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A45B6E-55C0-4926-8620-39D55C8F06A1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0771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2D2917E5-195C-4797-AA5A-A1E088F46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E08EAB9E-2D2F-481A-87C0-E10C3C837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todolist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는 변경된 것이 없어도 이 컴포넌트가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re-render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가 일어나면 </a:t>
            </a:r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getTodoListCount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()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함수는 매번 실행되므로 개선이 필요함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8433D69E-785E-4601-9D2F-E631FC36E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14CF383-DB23-4B3C-9080-F3C77707EF1E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9159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DD45A912-70F2-4252-80DD-951CD000D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D6051FD3-1346-437B-AA61-DA387B56D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2B2D2BC2-FA29-4D39-BFB4-77825E9E3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DC74A84-90B1-4E8A-99D4-3D8343BF6703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62850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>
            <a:extLst>
              <a:ext uri="{FF2B5EF4-FFF2-40B4-BE49-F238E27FC236}">
                <a16:creationId xmlns:a16="http://schemas.microsoft.com/office/drawing/2014/main" id="{7C628320-9081-4F2D-99A4-D61DBDA61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3795" name="슬라이드 노트 개체 틀 2">
            <a:extLst>
              <a:ext uri="{FF2B5EF4-FFF2-40B4-BE49-F238E27FC236}">
                <a16:creationId xmlns:a16="http://schemas.microsoft.com/office/drawing/2014/main" id="{F8ADB58D-C045-4CF7-8361-08C7A9FE1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B90735D0-D129-4135-8000-52D8211AD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5BAC8A-F247-4206-BBAC-2AA787306C0A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94369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AAA344D9-F07B-436B-8E64-8B86F8AE0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7EE4BBA4-F78C-40EB-8112-06724C2AD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관심사의 분리가 주목적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컴포넌트를 작성할 때 마우스 위치는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신경쓰고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싶지 않음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2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마우스 위치를 알아내는 기능을 훅으로 작성하여 재사용하도록 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예제는 다음 문서를 기반으로 작성하였음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en-US" altLang="ko-KR">
                <a:latin typeface="나눔고딕" pitchFamily="2" charset="-127"/>
                <a:ea typeface="나눔고딕" pitchFamily="2" charset="-127"/>
              </a:rPr>
              <a:t>https://codedaily.io/tutorials/Create-a-useMousePosition-Hook-with-useEffect-and-useState-in-React</a:t>
            </a: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E287CD8B-86C4-4A80-A754-2B7CE51E7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5A7B27E-25D9-4742-A9F9-89706662612E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52173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52EF5D32-4F96-464F-92D3-EE804E1A2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11B8576F-D48E-45E2-BB1B-8C460DA2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8FA05A13-E1F0-4BF2-BA5B-ECCCD7D5D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5FE244-A4AF-48C0-9E32-4FE82167CE7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52EF5D32-4F96-464F-92D3-EE804E1A2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11B8576F-D48E-45E2-BB1B-8C460DA28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8FA05A13-E1F0-4BF2-BA5B-ECCCD7D5D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5FE244-A4AF-48C0-9E32-4FE82167CE7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9975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8AFD2A19-8C6B-47CD-A0EF-CBC01C3C5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BF3B548F-E853-4927-801A-361D72F77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2A019713-8722-4E39-AF6C-B723B32CC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EBEAD0-52D6-4BFF-82C8-ED974D195FA1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37BC25BA-53CE-481F-85A9-837CF40DB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82FB044E-32A5-4BFA-B45B-F4A6EBC25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useEffect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()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함수의 두번째 인자에 배열로 의존객체를 지정할 수 있음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의존 객체로 등록된 것이 변경될 때만 함수가 실행됨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lvl="0"/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App04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와 같이 의존 객체를 등록하지 않으면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?</a:t>
            </a: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처음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마운트될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때만 실행됨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App04.js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예제를 실행해보면 서버를 실행시킨 콘솔에 다음과 같은 경고 메시지가 나타남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이유는 무엇인가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?</a:t>
            </a:r>
          </a:p>
          <a:p>
            <a:pPr marL="166687" lvl="1" indent="0">
              <a:buNone/>
            </a:pPr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WARNING in </a:t>
            </a:r>
            <a:r>
              <a:rPr lang="en-US" altLang="ko-KR" b="1" dirty="0" err="1">
                <a:latin typeface="나눔고딕" pitchFamily="2" charset="-127"/>
                <a:ea typeface="나눔고딕" pitchFamily="2" charset="-127"/>
              </a:rPr>
              <a:t>src</a:t>
            </a:r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\App04.js</a:t>
            </a:r>
          </a:p>
          <a:p>
            <a:pPr marL="166687" lvl="1" indent="0">
              <a:buNone/>
            </a:pPr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   Line 8:6:  React Hook </a:t>
            </a:r>
            <a:r>
              <a:rPr lang="en-US" altLang="ko-KR" b="1" dirty="0" err="1">
                <a:latin typeface="나눔고딕" pitchFamily="2" charset="-127"/>
                <a:ea typeface="나눔고딕" pitchFamily="2" charset="-127"/>
              </a:rPr>
              <a:t>useEffect</a:t>
            </a:r>
            <a:r>
              <a:rPr lang="en-US" altLang="ko-KR" b="1" dirty="0">
                <a:latin typeface="나눔고딕" pitchFamily="2" charset="-127"/>
                <a:ea typeface="나눔고딕" pitchFamily="2" charset="-127"/>
              </a:rPr>
              <a:t> has a missing dependency: 'count'. Either include it or remove the dependency array  react-hooks/exhaustive-deps</a:t>
            </a:r>
          </a:p>
          <a:p>
            <a:pPr lvl="1"/>
            <a:r>
              <a:rPr lang="en-US" altLang="ko-KR" dirty="0" err="1">
                <a:latin typeface="나눔고딕" pitchFamily="2" charset="-127"/>
                <a:ea typeface="나눔고딕" pitchFamily="2" charset="-127"/>
              </a:rPr>
              <a:t>useEffect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()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에 인자로 전달한 실행 함수가 상태 데이터를 사용하고 있지만 의존 객체를 등록하지 않았기 때문에 경고하는 것임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실행함수내에서 상태 데이터를 사용하지 않도록 변경하면 경고는 사라짐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50DCB48C-28D4-4232-A038-15980D5A2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A8CC1D0-C5C4-4BA9-A771-EB60046EA0BA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491E3-DD01-4621-97DB-7EC72A189C7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83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CAC01E8-1F4F-422F-9CC5-27EA524AD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E3B9EA8F-5F22-4DC3-9E73-506A7BE5D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2EBD4D9A-DDD6-40E1-AAFB-B93EAE4E8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B62F90-D5EA-4AC9-B8CB-44C0C35C6AD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D173DCB5-7439-413B-831A-55942B98A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016F6A73-0770-42FD-9C99-4B2F00794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나눔고딕" pitchFamily="2" charset="-127"/>
              <a:buNone/>
              <a:tabLst/>
              <a:defRPr/>
            </a:pPr>
            <a:endParaRPr lang="ko-KR" altLang="en-US" dirty="0"/>
          </a:p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4C2FDD7B-E0C9-45F3-9E47-0516828AF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3E3CE84-870C-4A15-A1B2-6F312D1C1D4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727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05. React Hook</a:t>
            </a: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C341BA04-D119-4186-8A80-46EB3828F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endParaRPr lang="ko-KR" altLang="en-US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AFBADB76-DA19-41F9-B41E-67333B5E149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인자로 전달되는 함수 내부에서 함수를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리턴하도록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함수를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cleanup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함수라고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1288D7-F013-4B9F-BAC9-D48451E58BE5}"/>
              </a:ext>
            </a:extLst>
          </p:cNvPr>
          <p:cNvSpPr/>
          <p:nvPr/>
        </p:nvSpPr>
        <p:spPr bwMode="auto">
          <a:xfrm>
            <a:off x="2459596" y="2747005"/>
            <a:ext cx="727280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/>
              <a:t>useEffect</a:t>
            </a:r>
            <a:r>
              <a:rPr lang="en-US" altLang="ko-KR" sz="1200" dirty="0"/>
              <a:t>(() =&gt; {</a:t>
            </a:r>
          </a:p>
          <a:p>
            <a:pPr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console.log</a:t>
            </a:r>
            <a:r>
              <a:rPr lang="en-US" altLang="ko-KR" sz="1200" dirty="0"/>
              <a:t>("### Clock component is mounted!!");</a:t>
            </a:r>
          </a:p>
          <a:p>
            <a:pPr>
              <a:defRPr/>
            </a:pPr>
            <a:r>
              <a:rPr lang="en-US" altLang="ko-KR" sz="1200" dirty="0"/>
              <a:t>    let handle = 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(() =&gt; {</a:t>
            </a:r>
          </a:p>
          <a:p>
            <a:pPr>
              <a:defRPr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setCurrentTime</a:t>
            </a:r>
            <a:r>
              <a:rPr lang="en-US" altLang="ko-KR" sz="1200" dirty="0"/>
              <a:t>(new Date());</a:t>
            </a:r>
          </a:p>
          <a:p>
            <a:pPr>
              <a:defRPr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console.log</a:t>
            </a:r>
            <a:r>
              <a:rPr lang="en-US" altLang="ko-KR" sz="1200" dirty="0"/>
              <a:t>("### Tick");</a:t>
            </a:r>
          </a:p>
          <a:p>
            <a:pPr>
              <a:defRPr/>
            </a:pPr>
            <a:r>
              <a:rPr lang="en-US" altLang="ko-KR" sz="1200" dirty="0"/>
              <a:t>    }, 1000);</a:t>
            </a:r>
          </a:p>
          <a:p>
            <a:pPr>
              <a:defRPr/>
            </a:pPr>
            <a:r>
              <a:rPr lang="en-US" altLang="ko-KR" sz="1200" b="1" dirty="0"/>
              <a:t>    return () =&gt; {</a:t>
            </a:r>
          </a:p>
          <a:p>
            <a:pPr>
              <a:defRPr/>
            </a:pPr>
            <a:r>
              <a:rPr lang="en-US" altLang="ko-KR" sz="1200" b="1" dirty="0"/>
              <a:t>      </a:t>
            </a:r>
            <a:r>
              <a:rPr lang="en-US" altLang="ko-KR" sz="1200" b="1" dirty="0" err="1"/>
              <a:t>console.log</a:t>
            </a:r>
            <a:r>
              <a:rPr lang="en-US" altLang="ko-KR" sz="1200" b="1" dirty="0"/>
              <a:t>("### Clock component will be unmounted!!");</a:t>
            </a:r>
          </a:p>
          <a:p>
            <a:pPr>
              <a:defRPr/>
            </a:pPr>
            <a:r>
              <a:rPr lang="en-US" altLang="ko-KR" sz="1200" b="1" dirty="0"/>
              <a:t>      </a:t>
            </a:r>
            <a:r>
              <a:rPr lang="en-US" altLang="ko-KR" sz="1200" b="1" dirty="0" err="1"/>
              <a:t>clearInterval</a:t>
            </a:r>
            <a:r>
              <a:rPr lang="en-US" altLang="ko-KR" sz="1200" b="1" dirty="0"/>
              <a:t>(handle);</a:t>
            </a:r>
          </a:p>
          <a:p>
            <a:pPr>
              <a:defRPr/>
            </a:pPr>
            <a:r>
              <a:rPr lang="en-US" altLang="ko-KR" sz="1200" b="1" dirty="0"/>
              <a:t>    };</a:t>
            </a:r>
          </a:p>
          <a:p>
            <a:pPr>
              <a:defRPr/>
            </a:pPr>
            <a:r>
              <a:rPr lang="en-US" altLang="ko-KR" sz="1200" dirty="0"/>
              <a:t>  }, []);</a:t>
            </a:r>
          </a:p>
          <a:p>
            <a:pPr>
              <a:defRPr/>
            </a:pPr>
            <a:endParaRPr lang="en-US" altLang="ko-KR" sz="12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FB7CFA79-5F8E-4DBA-85C3-65620F38B688}"/>
              </a:ext>
            </a:extLst>
          </p:cNvPr>
          <p:cNvSpPr/>
          <p:nvPr/>
        </p:nvSpPr>
        <p:spPr bwMode="auto">
          <a:xfrm>
            <a:off x="7046284" y="3978937"/>
            <a:ext cx="358775" cy="5762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84E8E-49A4-486A-936B-9DCF5E92C828}"/>
              </a:ext>
            </a:extLst>
          </p:cNvPr>
          <p:cNvSpPr txBox="1"/>
          <p:nvPr/>
        </p:nvSpPr>
        <p:spPr bwMode="auto">
          <a:xfrm>
            <a:off x="7568572" y="4097999"/>
            <a:ext cx="16321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Cleanup </a:t>
            </a:r>
            <a:r>
              <a:rPr lang="ko-KR" altLang="en-US" sz="1600" dirty="0">
                <a:latin typeface="+mn-ea"/>
                <a:ea typeface="+mn-ea"/>
              </a:rPr>
              <a:t>메서드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CD04F14B-F489-4D14-8D6F-7908506700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7965ECF2-3EAF-4755-99DE-AA83D575863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순수함수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순수함수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(pure function)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다음의 조건을 만족해야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입력인자가 동일하면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동일해야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부수효과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(side effect)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없어야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함수에 전달된 인자는 불변성으로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여겨짐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인자는 변경할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CD04F14B-F489-4D14-8D6F-7908506700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7965ECF2-3EAF-4755-99DE-AA83D575863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순수함수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(Array)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메서드 중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인자로 전달하는 함수가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메서드는 매개변수로 전달되는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배열 개수 만큼 호출하면서 이전 호출에서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리턴되었던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값을 전달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합계 값을 구할 때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두개의 인자를 이용해 연산한 값을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그 다름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호출할 때 매개변수로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00063" lvl="2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EA724-EEA2-4997-B16B-F8AB4FC213E5}"/>
              </a:ext>
            </a:extLst>
          </p:cNvPr>
          <p:cNvSpPr/>
          <p:nvPr/>
        </p:nvSpPr>
        <p:spPr>
          <a:xfrm>
            <a:off x="1376484" y="4431112"/>
            <a:ext cx="417614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familyMembers</a:t>
            </a:r>
            <a:r>
              <a:rPr lang="en-US" altLang="ko-KR" sz="1200" dirty="0"/>
              <a:t> = [</a:t>
            </a:r>
          </a:p>
          <a:p>
            <a:pPr>
              <a:defRPr/>
            </a:pPr>
            <a:r>
              <a:rPr lang="en-US" altLang="ko-KR" sz="1200" dirty="0"/>
              <a:t>  { name:"</a:t>
            </a:r>
            <a:r>
              <a:rPr lang="ko-KR" altLang="en-US" sz="1200" dirty="0"/>
              <a:t>홍길동</a:t>
            </a:r>
            <a:r>
              <a:rPr lang="en-US" altLang="ko-KR" sz="1200" dirty="0"/>
              <a:t>", point: 10000,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:"</a:t>
            </a:r>
            <a:r>
              <a:rPr lang="ko-KR" altLang="en-US" sz="1200" dirty="0"/>
              <a:t>본인</a:t>
            </a:r>
            <a:r>
              <a:rPr lang="en-US" altLang="ko-KR" sz="1200" dirty="0"/>
              <a:t>" },  </a:t>
            </a:r>
          </a:p>
          <a:p>
            <a:pPr>
              <a:defRPr/>
            </a:pPr>
            <a:r>
              <a:rPr lang="en-US" altLang="ko-KR" sz="1200" dirty="0"/>
              <a:t>  { name:"</a:t>
            </a:r>
            <a:r>
              <a:rPr lang="ko-KR" altLang="en-US" sz="1200" dirty="0" err="1"/>
              <a:t>성춘향</a:t>
            </a:r>
            <a:r>
              <a:rPr lang="en-US" altLang="ko-KR" sz="1200" dirty="0"/>
              <a:t>", point: 20000,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:"</a:t>
            </a:r>
            <a:r>
              <a:rPr lang="ko-KR" altLang="en-US" sz="1200" dirty="0"/>
              <a:t>처</a:t>
            </a:r>
            <a:r>
              <a:rPr lang="en-US" altLang="ko-KR" sz="1200" dirty="0"/>
              <a:t>"  },</a:t>
            </a:r>
          </a:p>
          <a:p>
            <a:pPr>
              <a:defRPr/>
            </a:pPr>
            <a:r>
              <a:rPr lang="en-US" altLang="ko-KR" sz="1200" dirty="0"/>
              <a:t>  { name:"</a:t>
            </a:r>
            <a:r>
              <a:rPr lang="ko-KR" altLang="en-US" sz="1200" dirty="0" err="1"/>
              <a:t>홍예지</a:t>
            </a:r>
            <a:r>
              <a:rPr lang="en-US" altLang="ko-KR" sz="1200" dirty="0"/>
              <a:t>", point: 15000,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:"</a:t>
            </a:r>
            <a:r>
              <a:rPr lang="ko-KR" altLang="en-US" sz="1200" dirty="0"/>
              <a:t>딸</a:t>
            </a:r>
            <a:r>
              <a:rPr lang="en-US" altLang="ko-KR" sz="1200" dirty="0"/>
              <a:t>" },</a:t>
            </a:r>
          </a:p>
          <a:p>
            <a:pPr>
              <a:defRPr/>
            </a:pPr>
            <a:r>
              <a:rPr lang="en-US" altLang="ko-KR" sz="1200" dirty="0"/>
              <a:t>  { name:"</a:t>
            </a:r>
            <a:r>
              <a:rPr lang="ko-KR" altLang="en-US" sz="1200" dirty="0" err="1"/>
              <a:t>홍철수</a:t>
            </a:r>
            <a:r>
              <a:rPr lang="en-US" altLang="ko-KR" sz="1200" dirty="0"/>
              <a:t>", point: 5000,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:"</a:t>
            </a:r>
            <a:r>
              <a:rPr lang="ko-KR" altLang="en-US" sz="1200" dirty="0"/>
              <a:t>아들</a:t>
            </a:r>
            <a:r>
              <a:rPr lang="en-US" altLang="ko-KR" sz="1200" dirty="0"/>
              <a:t>" },</a:t>
            </a:r>
          </a:p>
          <a:p>
            <a:pPr>
              <a:defRPr/>
            </a:pPr>
            <a:r>
              <a:rPr lang="en-US" altLang="ko-KR" sz="1200" dirty="0"/>
              <a:t>  { name:"</a:t>
            </a:r>
            <a:r>
              <a:rPr lang="ko-KR" altLang="en-US" sz="1200" dirty="0" err="1"/>
              <a:t>홍희수</a:t>
            </a:r>
            <a:r>
              <a:rPr lang="en-US" altLang="ko-KR" sz="1200" dirty="0"/>
              <a:t>", point: 10000,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:"</a:t>
            </a:r>
            <a:r>
              <a:rPr lang="ko-KR" altLang="en-US" sz="1200" dirty="0"/>
              <a:t>아들</a:t>
            </a:r>
            <a:r>
              <a:rPr lang="en-US" altLang="ko-KR" sz="1200" dirty="0"/>
              <a:t>" },</a:t>
            </a:r>
          </a:p>
          <a:p>
            <a:pPr>
              <a:defRPr/>
            </a:pPr>
            <a:r>
              <a:rPr lang="en-US" altLang="ko-KR" sz="1200" dirty="0"/>
              <a:t>];</a:t>
            </a:r>
          </a:p>
          <a:p>
            <a:pPr>
              <a:defRPr/>
            </a:pP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D36095-9404-4203-A0FB-D05951BB8351}"/>
              </a:ext>
            </a:extLst>
          </p:cNvPr>
          <p:cNvSpPr/>
          <p:nvPr/>
        </p:nvSpPr>
        <p:spPr>
          <a:xfrm>
            <a:off x="5751980" y="4431112"/>
            <a:ext cx="417614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initialPoint</a:t>
            </a:r>
            <a:r>
              <a:rPr lang="en-US" altLang="ko-KR" sz="1200" dirty="0"/>
              <a:t> = 10000;</a:t>
            </a:r>
          </a:p>
          <a:p>
            <a:pPr>
              <a:defRPr/>
            </a:pPr>
            <a:r>
              <a:rPr lang="en-US" altLang="ko-KR" sz="1200" b="1" dirty="0"/>
              <a:t>const reducer = (</a:t>
            </a:r>
            <a:r>
              <a:rPr lang="en-US" altLang="ko-KR" sz="1200" b="1" dirty="0" err="1"/>
              <a:t>totalPoint</a:t>
            </a:r>
            <a:r>
              <a:rPr lang="en-US" altLang="ko-KR" sz="1200" b="1" dirty="0"/>
              <a:t>, member) =&gt; {</a:t>
            </a:r>
          </a:p>
          <a:p>
            <a:pPr>
              <a:defRPr/>
            </a:pPr>
            <a:r>
              <a:rPr lang="en-US" altLang="ko-KR" sz="1200" b="1" dirty="0"/>
              <a:t>   </a:t>
            </a:r>
            <a:r>
              <a:rPr lang="en-US" altLang="ko-KR" sz="1200" b="1" dirty="0" err="1"/>
              <a:t>totalPoint</a:t>
            </a:r>
            <a:r>
              <a:rPr lang="en-US" altLang="ko-KR" sz="1200" b="1" dirty="0"/>
              <a:t> += </a:t>
            </a:r>
            <a:r>
              <a:rPr lang="en-US" altLang="ko-KR" sz="1200" b="1" dirty="0" err="1"/>
              <a:t>member.point</a:t>
            </a:r>
            <a:r>
              <a:rPr lang="en-US" altLang="ko-KR" sz="1200" b="1" dirty="0"/>
              <a:t>;</a:t>
            </a:r>
          </a:p>
          <a:p>
            <a:pPr>
              <a:defRPr/>
            </a:pPr>
            <a:r>
              <a:rPr lang="en-US" altLang="ko-KR" sz="1200" b="1" dirty="0"/>
              <a:t>   return </a:t>
            </a:r>
            <a:r>
              <a:rPr lang="en-US" altLang="ko-KR" sz="1200" b="1" dirty="0" err="1"/>
              <a:t>totalPoint</a:t>
            </a:r>
            <a:r>
              <a:rPr lang="en-US" altLang="ko-KR" sz="1200" b="1" dirty="0"/>
              <a:t>;</a:t>
            </a:r>
          </a:p>
          <a:p>
            <a:pPr>
              <a:defRPr/>
            </a:pPr>
            <a:r>
              <a:rPr lang="en-US" altLang="ko-KR" sz="1200" b="1" dirty="0"/>
              <a:t>}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totalPoint</a:t>
            </a:r>
            <a:r>
              <a:rPr lang="en-US" altLang="ko-KR" sz="1200" dirty="0"/>
              <a:t> = </a:t>
            </a:r>
          </a:p>
          <a:p>
            <a:pPr>
              <a:defRPr/>
            </a:pPr>
            <a:r>
              <a:rPr lang="en-US" altLang="ko-KR" sz="1200" dirty="0"/>
              <a:t>     </a:t>
            </a:r>
            <a:r>
              <a:rPr lang="en-US" altLang="ko-KR" sz="1200" dirty="0" err="1"/>
              <a:t>familyMembers.reduce</a:t>
            </a:r>
            <a:r>
              <a:rPr lang="en-US" altLang="ko-KR" sz="1200" dirty="0"/>
              <a:t>(</a:t>
            </a:r>
            <a:r>
              <a:rPr lang="en-US" altLang="ko-KR" sz="1200" b="1" dirty="0"/>
              <a:t>reducer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initialPoint</a:t>
            </a:r>
            <a:r>
              <a:rPr lang="en-US" altLang="ko-KR" sz="1200" dirty="0"/>
              <a:t>);</a:t>
            </a:r>
          </a:p>
          <a:p>
            <a:pPr>
              <a:defRPr/>
            </a:pPr>
            <a:r>
              <a:rPr lang="en-US" altLang="ko-KR" sz="1200" dirty="0"/>
              <a:t>console.log(`</a:t>
            </a:r>
            <a:r>
              <a:rPr lang="ko-KR" altLang="en-US" sz="1200" dirty="0"/>
              <a:t>가족 합계 포인트 </a:t>
            </a:r>
            <a:r>
              <a:rPr lang="en-US" altLang="ko-KR" sz="1200" dirty="0"/>
              <a:t>: ${</a:t>
            </a:r>
            <a:r>
              <a:rPr lang="en-US" altLang="ko-KR" sz="1200" dirty="0" err="1"/>
              <a:t>totalPoint</a:t>
            </a:r>
            <a:r>
              <a:rPr lang="en-US" altLang="ko-KR" sz="1200" dirty="0"/>
              <a:t>}`)</a:t>
            </a:r>
          </a:p>
        </p:txBody>
      </p:sp>
    </p:spTree>
    <p:extLst>
      <p:ext uri="{BB962C8B-B14F-4D97-AF65-F5344CB8AC3E}">
        <p14:creationId xmlns:p14="http://schemas.microsoft.com/office/powerpoint/2010/main" val="315500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CD04F14B-F489-4D14-8D6F-7908506700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endParaRPr lang="ko-KR" altLang="en-US" dirty="0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7965ECF2-3EAF-4755-99DE-AA83D575863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사용하는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구조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(state, action) =&gt; {   }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action(type, payload)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기존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</a:t>
            </a:r>
            <a:r>
              <a:rPr lang="ko-KR" altLang="en-US" sz="1600" b="1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상태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만들어서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불변성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(immutability)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불변성을 사용하는 이유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 최적화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데이터에 대한 변경 추적과 효과적인 디버깅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7D825-1858-4DD5-AF74-70BC8DFC68AD}"/>
              </a:ext>
            </a:extLst>
          </p:cNvPr>
          <p:cNvSpPr/>
          <p:nvPr/>
        </p:nvSpPr>
        <p:spPr>
          <a:xfrm>
            <a:off x="2989862" y="6021648"/>
            <a:ext cx="1260140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(state, action) =&gt; {  ...  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5C46CC-DE91-4A33-AA2C-9454A9C7B3D6}"/>
              </a:ext>
            </a:extLst>
          </p:cNvPr>
          <p:cNvSpPr/>
          <p:nvPr/>
        </p:nvSpPr>
        <p:spPr>
          <a:xfrm>
            <a:off x="2017754" y="4947816"/>
            <a:ext cx="126014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state #1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0D3E5D-3989-4EAA-AFE5-895B1A988323}"/>
              </a:ext>
            </a:extLst>
          </p:cNvPr>
          <p:cNvSpPr/>
          <p:nvPr/>
        </p:nvSpPr>
        <p:spPr>
          <a:xfrm>
            <a:off x="4069982" y="4947816"/>
            <a:ext cx="126014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state #2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D2D9A9-49FA-4E37-9B24-88695DB951A5}"/>
              </a:ext>
            </a:extLst>
          </p:cNvPr>
          <p:cNvSpPr/>
          <p:nvPr/>
        </p:nvSpPr>
        <p:spPr>
          <a:xfrm>
            <a:off x="5138506" y="6021648"/>
            <a:ext cx="1260140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(state, action) =&gt; {  ...  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E02DE1-E994-4D79-ACE7-46FD7BA173BC}"/>
              </a:ext>
            </a:extLst>
          </p:cNvPr>
          <p:cNvSpPr/>
          <p:nvPr/>
        </p:nvSpPr>
        <p:spPr>
          <a:xfrm>
            <a:off x="6182622" y="4947816"/>
            <a:ext cx="126014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state #3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E9FD-9C6F-47E8-BC4C-EBD460AD4C78}"/>
              </a:ext>
            </a:extLst>
          </p:cNvPr>
          <p:cNvSpPr/>
          <p:nvPr/>
        </p:nvSpPr>
        <p:spPr>
          <a:xfrm>
            <a:off x="7238334" y="6021648"/>
            <a:ext cx="1260140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(state, action) =&gt; {  ...  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41BF50-8109-409E-B65A-1D61BE6E6924}"/>
              </a:ext>
            </a:extLst>
          </p:cNvPr>
          <p:cNvSpPr/>
          <p:nvPr/>
        </p:nvSpPr>
        <p:spPr>
          <a:xfrm>
            <a:off x="8282450" y="4947816"/>
            <a:ext cx="126014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state #4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733AB75-93E0-4526-92FF-F9955890894F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 flipH="1">
            <a:off x="2989862" y="5181842"/>
            <a:ext cx="288032" cy="1073832"/>
          </a:xfrm>
          <a:prstGeom prst="curvedConnector5">
            <a:avLst>
              <a:gd name="adj1" fmla="val -79366"/>
              <a:gd name="adj2" fmla="val 50000"/>
              <a:gd name="adj3" fmla="val 179366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5520AE7-C067-472D-97C9-FBA4B2DF0B79}"/>
              </a:ext>
            </a:extLst>
          </p:cNvPr>
          <p:cNvCxnSpPr>
            <a:cxnSpLocks/>
            <a:stCxn id="2" idx="3"/>
            <a:endCxn id="8" idx="2"/>
          </p:cNvCxnSpPr>
          <p:nvPr/>
        </p:nvCxnSpPr>
        <p:spPr>
          <a:xfrm flipH="1" flipV="1">
            <a:off x="4069982" y="5181842"/>
            <a:ext cx="180020" cy="1073832"/>
          </a:xfrm>
          <a:prstGeom prst="curvedConnector5">
            <a:avLst>
              <a:gd name="adj1" fmla="val -126986"/>
              <a:gd name="adj2" fmla="val 50000"/>
              <a:gd name="adj3" fmla="val 226986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1154D1E-2E2F-46A8-8109-F05795E61108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 flipH="1">
            <a:off x="5138506" y="5181842"/>
            <a:ext cx="191616" cy="1073832"/>
          </a:xfrm>
          <a:prstGeom prst="curvedConnector5">
            <a:avLst>
              <a:gd name="adj1" fmla="val -119301"/>
              <a:gd name="adj2" fmla="val 50000"/>
              <a:gd name="adj3" fmla="val 219301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C28568A-5531-46A0-B807-1A90C699E165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H="1" flipV="1">
            <a:off x="6182622" y="5181842"/>
            <a:ext cx="216024" cy="1073832"/>
          </a:xfrm>
          <a:prstGeom prst="curvedConnector5">
            <a:avLst>
              <a:gd name="adj1" fmla="val -105822"/>
              <a:gd name="adj2" fmla="val 50000"/>
              <a:gd name="adj3" fmla="val 205822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716F6784-403D-4838-9421-DACD058D08B3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 flipH="1">
            <a:off x="7238334" y="5181842"/>
            <a:ext cx="204428" cy="1073832"/>
          </a:xfrm>
          <a:prstGeom prst="curvedConnector5">
            <a:avLst>
              <a:gd name="adj1" fmla="val -111824"/>
              <a:gd name="adj2" fmla="val 50000"/>
              <a:gd name="adj3" fmla="val 211824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6BF1611B-489E-43B4-BA35-E569BC191064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H="1" flipV="1">
            <a:off x="8282450" y="5181842"/>
            <a:ext cx="216024" cy="1073832"/>
          </a:xfrm>
          <a:prstGeom prst="curvedConnector5">
            <a:avLst>
              <a:gd name="adj1" fmla="val -105822"/>
              <a:gd name="adj2" fmla="val 50000"/>
              <a:gd name="adj3" fmla="val 205822"/>
            </a:avLst>
          </a:prstGeom>
          <a:ln w="127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4DEE-2503-42D7-A1F0-7C3BDAF416BD}"/>
              </a:ext>
            </a:extLst>
          </p:cNvPr>
          <p:cNvSpPr txBox="1"/>
          <p:nvPr/>
        </p:nvSpPr>
        <p:spPr>
          <a:xfrm>
            <a:off x="4005172" y="551908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+mn-ea"/>
                <a:ea typeface="+mn-ea"/>
              </a:rPr>
              <a:t>리턴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12025-E98E-4738-81DD-1D0A754659D4}"/>
              </a:ext>
            </a:extLst>
          </p:cNvPr>
          <p:cNvSpPr txBox="1"/>
          <p:nvPr/>
        </p:nvSpPr>
        <p:spPr>
          <a:xfrm>
            <a:off x="6142344" y="551908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+mn-ea"/>
                <a:ea typeface="+mn-ea"/>
              </a:rPr>
              <a:t>리턴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579563-AE19-47EB-9182-816E45CB4D91}"/>
              </a:ext>
            </a:extLst>
          </p:cNvPr>
          <p:cNvSpPr txBox="1"/>
          <p:nvPr/>
        </p:nvSpPr>
        <p:spPr>
          <a:xfrm>
            <a:off x="8273092" y="551908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latin typeface="+mn-ea"/>
                <a:ea typeface="+mn-ea"/>
              </a:rPr>
              <a:t>리턴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42190-3D61-4B39-BCDD-85B6A34CD1AB}"/>
              </a:ext>
            </a:extLst>
          </p:cNvPr>
          <p:cNvSpPr txBox="1"/>
          <p:nvPr/>
        </p:nvSpPr>
        <p:spPr>
          <a:xfrm>
            <a:off x="2403083" y="5519089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+mn-ea"/>
                <a:ea typeface="+mn-ea"/>
              </a:rPr>
              <a:t>첫번째 인자로</a:t>
            </a:r>
            <a:endParaRPr lang="en-US" altLang="ko-KR" sz="1050" b="1" dirty="0">
              <a:latin typeface="+mn-ea"/>
              <a:ea typeface="+mn-ea"/>
            </a:endParaRPr>
          </a:p>
          <a:p>
            <a:r>
              <a:rPr lang="ko-KR" altLang="en-US" sz="1050" b="1" dirty="0">
                <a:latin typeface="+mn-ea"/>
                <a:ea typeface="+mn-ea"/>
              </a:rPr>
              <a:t> 전달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2AFC9F-5ABB-4CEB-A275-621E2198F476}"/>
              </a:ext>
            </a:extLst>
          </p:cNvPr>
          <p:cNvSpPr txBox="1"/>
          <p:nvPr/>
        </p:nvSpPr>
        <p:spPr>
          <a:xfrm>
            <a:off x="4541302" y="5519089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+mn-ea"/>
                <a:ea typeface="+mn-ea"/>
              </a:rPr>
              <a:t>첫번째 인자로</a:t>
            </a:r>
            <a:endParaRPr lang="en-US" altLang="ko-KR" sz="1050" b="1" dirty="0">
              <a:latin typeface="+mn-ea"/>
              <a:ea typeface="+mn-ea"/>
            </a:endParaRPr>
          </a:p>
          <a:p>
            <a:r>
              <a:rPr lang="ko-KR" altLang="en-US" sz="1050" b="1" dirty="0">
                <a:latin typeface="+mn-ea"/>
                <a:ea typeface="+mn-ea"/>
              </a:rPr>
              <a:t> 전달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1D72769-830D-4C00-827B-312B3BE3CC18}"/>
              </a:ext>
            </a:extLst>
          </p:cNvPr>
          <p:cNvSpPr/>
          <p:nvPr/>
        </p:nvSpPr>
        <p:spPr>
          <a:xfrm>
            <a:off x="7251146" y="6021648"/>
            <a:ext cx="1260140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(state, action) =&gt; {  ...  }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74713-8306-4D06-8B8A-86177476517F}"/>
              </a:ext>
            </a:extLst>
          </p:cNvPr>
          <p:cNvSpPr txBox="1"/>
          <p:nvPr/>
        </p:nvSpPr>
        <p:spPr>
          <a:xfrm>
            <a:off x="6653942" y="5519089"/>
            <a:ext cx="10406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+mn-ea"/>
                <a:ea typeface="+mn-ea"/>
              </a:rPr>
              <a:t>첫번째 인자로</a:t>
            </a:r>
            <a:endParaRPr lang="en-US" altLang="ko-KR" sz="1050" b="1" dirty="0">
              <a:latin typeface="+mn-ea"/>
              <a:ea typeface="+mn-ea"/>
            </a:endParaRPr>
          </a:p>
          <a:p>
            <a:r>
              <a:rPr lang="ko-KR" altLang="en-US" sz="1050" b="1" dirty="0">
                <a:latin typeface="+mn-ea"/>
                <a:ea typeface="+mn-ea"/>
              </a:rPr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17977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4BA1-98CA-423E-9C4C-C061D310BF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75CA-46F6-45A3-983D-5F93DAE280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Hook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상태를 변경할 수 있도록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관리하는 기능을 컴포넌트로부터 분리시킬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단방향 흐름으로 상태 변경 추적으로 용이하게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 [state, dispatch] =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(reducer,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initialState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);</a:t>
            </a: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입력값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initialState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초기 상태 값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reducer : reducer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6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4BA1-98CA-423E-9C4C-C061D310BF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75CA-46F6-45A3-983D-5F93DAE280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useReducer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Hook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첫번째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배열값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읽기 전용의 상태 값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두번째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배열값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변경을 위해 액션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인자로 전달하여 호출할 함수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(dispatch)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변경은 반드시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이용해야만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형식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type(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 유형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+ payload(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액션을 수행할 때 필요한 데이터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  {  type:"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", payload : {  id: 1001,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:"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강아지 산책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 } } 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dispatch()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호출 형식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 dispatch( { type:"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", payload : {  id: 1001,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:"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강아지 산책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 } } )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38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14FD641B-31C2-4516-B168-C0D67EBEF4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useRef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3903D0CC-CA77-4458-B6A3-AF7644F367C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useRef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용도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Browser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직접적인 접근을 허용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상태가 아닌 데이터 관리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useRef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의해 생성된 데이터는 상태가 아니므로 변경해도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일어나지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6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08373EBC-CA33-4BCD-B9A1-5A37AA680B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useMemo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D32138F4-B585-45F7-9704-C302E6169F1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함수의 실행 결과를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state, props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값에 대한 실행된 함수의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캐싱값을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저장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렌더링될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때마다 함수가 실행되지 않도록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func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두번째 인자 배열에 등록된  의존 객체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변경될 때 함수가 실행하여 값을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6BC5EF-AD70-7585-1AE3-5DDBC58F6D92}"/>
              </a:ext>
            </a:extLst>
          </p:cNvPr>
          <p:cNvSpPr/>
          <p:nvPr/>
        </p:nvSpPr>
        <p:spPr>
          <a:xfrm>
            <a:off x="1469486" y="3563155"/>
            <a:ext cx="925302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React</a:t>
            </a:r>
            <a:r>
              <a:rPr lang="ko-KR" altLang="en-US" sz="1400" dirty="0"/>
              <a:t>, { </a:t>
            </a:r>
            <a:r>
              <a:rPr lang="ko-KR" altLang="en-US" sz="1400" dirty="0" err="1"/>
              <a:t>useState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useMemo</a:t>
            </a:r>
            <a:r>
              <a:rPr lang="ko-KR" altLang="en-US" sz="1400" dirty="0"/>
              <a:t> } </a:t>
            </a:r>
            <a:r>
              <a:rPr lang="ko-KR" altLang="en-US" sz="1400" dirty="0" err="1"/>
              <a:t>from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react</a:t>
            </a:r>
            <a:r>
              <a:rPr lang="ko-KR" altLang="en-US" sz="1400" dirty="0"/>
              <a:t>";</a:t>
            </a:r>
          </a:p>
          <a:p>
            <a:pPr>
              <a:defRPr/>
            </a:pPr>
            <a:r>
              <a:rPr lang="en-US" altLang="ko-KR" sz="1400" dirty="0"/>
              <a:t>......</a:t>
            </a:r>
            <a:endParaRPr lang="ko-KR" altLang="en-US" sz="1400" dirty="0"/>
          </a:p>
          <a:p>
            <a:pPr>
              <a:defRPr/>
            </a:pPr>
            <a:r>
              <a:rPr lang="en-US" altLang="ko-KR" sz="1400" b="1" dirty="0"/>
              <a:t>  const </a:t>
            </a:r>
            <a:r>
              <a:rPr lang="en-US" altLang="ko-KR" sz="1400" b="1" dirty="0" err="1"/>
              <a:t>todolistCount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useMemo</a:t>
            </a:r>
            <a:r>
              <a:rPr lang="en-US" altLang="ko-KR" sz="1400" b="1" dirty="0"/>
              <a:t>(() =&gt; </a:t>
            </a:r>
            <a:r>
              <a:rPr lang="en-US" altLang="ko-KR" sz="1400" b="1" dirty="0" err="1"/>
              <a:t>getTodoListCount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todoList</a:t>
            </a:r>
            <a:r>
              <a:rPr lang="en-US" altLang="ko-KR" sz="1400" b="1" dirty="0"/>
              <a:t>), [</a:t>
            </a:r>
            <a:r>
              <a:rPr lang="en-US" altLang="ko-KR" sz="1400" b="1" dirty="0" err="1"/>
              <a:t>todoList</a:t>
            </a:r>
            <a:r>
              <a:rPr lang="en-US" altLang="ko-KR" sz="1400" b="1" dirty="0"/>
              <a:t>]);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057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155DCBFC-F4D3-47D7-9169-1FAAC43290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useCallback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E74F600-A22E-40FD-A4F3-6F959D2F7E7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함수의 중복 생성을 방지함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컴포넌트 내부의 함수는 렌더링할 때마다 재생성됨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이것을 막기 위해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두번째 인자는 함수 실행시에 의존하는 참조형 값을 기재한다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330A2E-703E-104B-87A6-477B80594BE2}"/>
              </a:ext>
            </a:extLst>
          </p:cNvPr>
          <p:cNvSpPr/>
          <p:nvPr/>
        </p:nvSpPr>
        <p:spPr>
          <a:xfrm>
            <a:off x="1811524" y="3124481"/>
            <a:ext cx="8568952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React</a:t>
            </a:r>
            <a:r>
              <a:rPr lang="ko-KR" altLang="en-US" sz="1400" dirty="0"/>
              <a:t>, { </a:t>
            </a:r>
            <a:r>
              <a:rPr lang="ko-KR" altLang="en-US" sz="1400" dirty="0" err="1"/>
              <a:t>useState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useMemo</a:t>
            </a:r>
            <a:r>
              <a:rPr lang="ko-KR" altLang="en-US" sz="1400" dirty="0"/>
              <a:t>, </a:t>
            </a:r>
            <a:r>
              <a:rPr lang="ko-KR" altLang="en-US" sz="1400" b="1" dirty="0" err="1"/>
              <a:t>useCallback</a:t>
            </a:r>
            <a:r>
              <a:rPr lang="ko-KR" altLang="en-US" sz="1400" dirty="0"/>
              <a:t> } </a:t>
            </a:r>
            <a:r>
              <a:rPr lang="ko-KR" altLang="en-US" sz="1400" dirty="0" err="1"/>
              <a:t>from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react</a:t>
            </a:r>
            <a:r>
              <a:rPr lang="ko-KR" altLang="en-US" sz="1400" dirty="0"/>
              <a:t>";</a:t>
            </a:r>
          </a:p>
          <a:p>
            <a:pPr>
              <a:defRPr/>
            </a:pPr>
            <a:r>
              <a:rPr lang="ko-KR" altLang="en-US" sz="1400" dirty="0"/>
              <a:t>......</a:t>
            </a:r>
          </a:p>
          <a:p>
            <a:pPr>
              <a:defRPr/>
            </a:pPr>
            <a:r>
              <a:rPr lang="en-US" altLang="ko-KR" sz="1400" b="1" dirty="0"/>
              <a:t>  const </a:t>
            </a:r>
            <a:r>
              <a:rPr lang="en-US" altLang="ko-KR" sz="1400" b="1" dirty="0" err="1"/>
              <a:t>addTodo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useCallback</a:t>
            </a:r>
            <a:r>
              <a:rPr lang="en-US" altLang="ko-KR" sz="1400" b="1" dirty="0"/>
              <a:t>((</a:t>
            </a:r>
            <a:r>
              <a:rPr lang="en-US" altLang="ko-KR" sz="1400" b="1" dirty="0" err="1"/>
              <a:t>todo</a:t>
            </a:r>
            <a:r>
              <a:rPr lang="en-US" altLang="ko-KR" sz="1400" b="1" dirty="0"/>
              <a:t>: string) =&gt; {</a:t>
            </a:r>
          </a:p>
          <a:p>
            <a:pPr>
              <a:defRPr/>
            </a:pPr>
            <a:r>
              <a:rPr lang="en-US" altLang="ko-KR" sz="1400" b="1" dirty="0"/>
              <a:t>    //…………………….</a:t>
            </a:r>
          </a:p>
          <a:p>
            <a:pPr>
              <a:defRPr/>
            </a:pPr>
            <a:r>
              <a:rPr lang="en-US" altLang="ko-KR" sz="1400" b="1" dirty="0"/>
              <a:t>  }, [</a:t>
            </a:r>
            <a:r>
              <a:rPr lang="en-US" altLang="ko-KR" sz="1400" b="1" dirty="0" err="1"/>
              <a:t>todoList</a:t>
            </a:r>
            <a:r>
              <a:rPr lang="en-US" altLang="ko-KR" sz="1400" b="1" dirty="0"/>
              <a:t>]);</a:t>
            </a:r>
          </a:p>
          <a:p>
            <a:pPr>
              <a:defRPr/>
            </a:pPr>
            <a:endParaRPr lang="en-US" altLang="ko-KR" sz="1400" b="1" dirty="0"/>
          </a:p>
          <a:p>
            <a:pPr>
              <a:defRPr/>
            </a:pPr>
            <a:r>
              <a:rPr lang="en-US" altLang="ko-KR" sz="1400" b="1" dirty="0"/>
              <a:t>  const </a:t>
            </a:r>
            <a:r>
              <a:rPr lang="en-US" altLang="ko-KR" sz="1400" b="1" dirty="0" err="1"/>
              <a:t>deleteTodo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useCallback</a:t>
            </a:r>
            <a:r>
              <a:rPr lang="en-US" altLang="ko-KR" sz="1400" b="1" dirty="0"/>
              <a:t>((id: number) =&gt; {</a:t>
            </a:r>
          </a:p>
          <a:p>
            <a:pPr>
              <a:defRPr/>
            </a:pPr>
            <a:r>
              <a:rPr lang="en-US" altLang="ko-KR" sz="1400" b="1" dirty="0"/>
              <a:t>    //…………………..</a:t>
            </a:r>
          </a:p>
          <a:p>
            <a:pPr>
              <a:defRPr/>
            </a:pPr>
            <a:r>
              <a:rPr lang="en-US" altLang="ko-KR" sz="1400" b="1" dirty="0"/>
              <a:t>  }, [</a:t>
            </a:r>
            <a:r>
              <a:rPr lang="en-US" altLang="ko-KR" sz="1400" b="1" dirty="0" err="1"/>
              <a:t>todoList</a:t>
            </a:r>
            <a:r>
              <a:rPr lang="en-US" altLang="ko-KR" sz="1400" b="1" dirty="0"/>
              <a:t>]);</a:t>
            </a:r>
            <a:r>
              <a:rPr lang="ko-KR" altLang="en-US" sz="1400" dirty="0"/>
              <a:t>  ......</a:t>
            </a:r>
          </a:p>
          <a:p>
            <a:pPr>
              <a:defRPr/>
            </a:pPr>
            <a:r>
              <a:rPr lang="ko-KR" altLang="en-US" sz="1400" dirty="0"/>
              <a:t>};</a:t>
            </a:r>
          </a:p>
          <a:p>
            <a:pPr>
              <a:defRPr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744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FD5A5978-5994-4566-8A73-0284FCC954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useCallback</a:t>
            </a:r>
            <a:endParaRPr lang="ko-KR" altLang="en-US" dirty="0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43B002A3-1204-4BD5-96C6-7188BBBC4D9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반드시 써야 하는가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컴포넌트에 사용할 필요는 없다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진정으로 렌더링 성능 최적화가 필요하다고 판단되는 컴포넌트만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......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useMemo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캐싱으로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인해 추가로 메모리를 소비함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85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1994626" y="227605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useEffect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1994626" y="326987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useReducer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1994626" y="432068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useRef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6758517" y="2406677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useMemo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1194DD-BB80-5EF1-9B50-6DD26984243D}"/>
              </a:ext>
            </a:extLst>
          </p:cNvPr>
          <p:cNvGrpSpPr/>
          <p:nvPr/>
        </p:nvGrpSpPr>
        <p:grpSpPr>
          <a:xfrm>
            <a:off x="6758517" y="3362400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F54991-EC28-94EC-E7EC-B7C1C6DD300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0FC0B3-292D-BB5B-0F19-07C4D871304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useCallback</a:t>
              </a:r>
              <a:endParaRPr lang="ko-KR" altLang="en-US" b="1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BA5CA3-3907-022F-A5BB-A51523E5D87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24B32C-32EC-A724-DE69-895E7BF71F8F}"/>
              </a:ext>
            </a:extLst>
          </p:cNvPr>
          <p:cNvGrpSpPr/>
          <p:nvPr/>
        </p:nvGrpSpPr>
        <p:grpSpPr>
          <a:xfrm>
            <a:off x="6758516" y="4280024"/>
            <a:ext cx="4686299" cy="485775"/>
            <a:chOff x="2282994" y="2753427"/>
            <a:chExt cx="4686299" cy="4857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51C33F-C5D7-7B8B-0DB4-59A9A1137F1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05-6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1E60B7-EB2E-BFAE-90FB-76F5F697269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Custom Hook</a:t>
              </a:r>
              <a:endParaRPr lang="ko-KR" altLang="en-US" b="1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96667EC-24A1-3533-012F-CFCFB4438693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7069E350-3343-4618-A4C5-6B82C0443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Custom Hook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9AD92A9D-ACD7-4329-ADA7-5D50582AA0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들을 조합해 새로운 사용자 정의 훅을 생성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작성 및 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생명주기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추가적인 기능을 포함하는 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컴포넌트에서 이러한 기능들을 재사용하기 위해 작성함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8B023B-FDA1-E0CA-0F26-DBEB28AF3DE1}"/>
              </a:ext>
            </a:extLst>
          </p:cNvPr>
          <p:cNvSpPr/>
          <p:nvPr/>
        </p:nvSpPr>
        <p:spPr>
          <a:xfrm>
            <a:off x="2277985" y="2887682"/>
            <a:ext cx="781208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import { </a:t>
            </a:r>
            <a:r>
              <a:rPr lang="en-US" altLang="ko-KR" sz="1400" dirty="0" err="1"/>
              <a:t>useEffect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 } from "react";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const </a:t>
            </a:r>
            <a:r>
              <a:rPr lang="en-US" altLang="ko-KR" sz="1400" dirty="0" err="1"/>
              <a:t>useMousePosition</a:t>
            </a:r>
            <a:r>
              <a:rPr lang="en-US" altLang="ko-KR" sz="1400" dirty="0"/>
              <a:t> = () =&gt; {</a:t>
            </a:r>
          </a:p>
          <a:p>
            <a:pPr>
              <a:defRPr/>
            </a:pPr>
            <a:r>
              <a:rPr lang="en-US" altLang="ko-KR" sz="1400" dirty="0"/>
              <a:t>  //………………………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{ </a:t>
            </a:r>
            <a:r>
              <a:rPr lang="en-US" altLang="ko-KR" sz="1400" dirty="0" err="1"/>
              <a:t>useMousePosition</a:t>
            </a:r>
            <a:r>
              <a:rPr lang="en-US" altLang="ko-KR" sz="1400" dirty="0"/>
              <a:t>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510C1B-1BBE-78BA-742C-E3CCC0120F1E}"/>
              </a:ext>
            </a:extLst>
          </p:cNvPr>
          <p:cNvSpPr/>
          <p:nvPr/>
        </p:nvSpPr>
        <p:spPr>
          <a:xfrm>
            <a:off x="2277984" y="4697808"/>
            <a:ext cx="781208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/>
              <a:t>import { </a:t>
            </a:r>
            <a:r>
              <a:rPr lang="en-US" altLang="ko-KR" sz="1400" b="1" dirty="0" err="1"/>
              <a:t>useMousePosition</a:t>
            </a:r>
            <a:r>
              <a:rPr lang="en-US" altLang="ko-KR" sz="1400" b="1" dirty="0"/>
              <a:t> } from "./hooks/</a:t>
            </a:r>
            <a:r>
              <a:rPr lang="en-US" altLang="ko-KR" sz="1400" b="1" dirty="0" err="1"/>
              <a:t>useMousePosition</a:t>
            </a:r>
            <a:r>
              <a:rPr lang="en-US" altLang="ko-KR" sz="1400" b="1" dirty="0"/>
              <a:t>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b="1" dirty="0"/>
              <a:t>const position = </a:t>
            </a:r>
            <a:r>
              <a:rPr lang="en-US" altLang="ko-KR" sz="1400" b="1" dirty="0" err="1"/>
              <a:t>useMousePosition</a:t>
            </a:r>
            <a:r>
              <a:rPr lang="en-US" altLang="ko-KR" sz="1400" b="1" dirty="0"/>
              <a:t>();</a:t>
            </a:r>
          </a:p>
          <a:p>
            <a:pPr>
              <a:defRPr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021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EEC0BA4E-D1A3-4CA0-8282-CB36240A73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Hook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058F2931-5F6F-48AD-96F1-62E5539DD7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함수형 컴포넌트에서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 생명주기 등과 관련된 기능을 사용할 수 있도록 하는 새로운 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props, state, context, refs, and lifecycle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16.8 ~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지원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필수는 아님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컴포넌트는 계속해서 지원함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EEC0BA4E-D1A3-4CA0-8282-CB36240A73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Hook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058F2931-5F6F-48AD-96F1-62E5539DD7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사용하는가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함수형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함수형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(only render!!) + Hook(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기능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하지만 클래스 컴포넌트를 완벽히 대체하지는 못함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생명주기 메서드 중에서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만을 처리함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 사용해본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컴포넌트에서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수 있도록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81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8D824445-D76F-4838-A03A-B703C4C18E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15988FD4-F66C-4B5A-9BF6-2AE070284F7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생명주기 메서드 중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기능을 수행함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시에 함수가 호출됨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3D8488-BE17-4A99-96B3-E08308EDDEB4}"/>
              </a:ext>
            </a:extLst>
          </p:cNvPr>
          <p:cNvSpPr/>
          <p:nvPr/>
        </p:nvSpPr>
        <p:spPr>
          <a:xfrm>
            <a:off x="1725612" y="2657063"/>
            <a:ext cx="7521575" cy="18928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00" dirty="0"/>
              <a:t>import React, { </a:t>
            </a:r>
            <a:r>
              <a:rPr lang="en-US" altLang="ko-KR" sz="1300" dirty="0" err="1"/>
              <a:t>useEffect</a:t>
            </a:r>
            <a:r>
              <a:rPr lang="en-US" altLang="ko-KR" sz="1300" dirty="0"/>
              <a:t>, </a:t>
            </a:r>
            <a:r>
              <a:rPr lang="en-US" altLang="ko-KR" sz="1300" b="1" dirty="0" err="1"/>
              <a:t>useState</a:t>
            </a:r>
            <a:r>
              <a:rPr lang="en-US" altLang="ko-KR" sz="1300" dirty="0"/>
              <a:t> } from "react";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………………..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b="1" dirty="0" err="1"/>
              <a:t>useEffect</a:t>
            </a:r>
            <a:r>
              <a:rPr lang="en-US" altLang="ko-KR" sz="1300" b="1" dirty="0"/>
              <a:t>(() =&gt; {</a:t>
            </a:r>
          </a:p>
          <a:p>
            <a:pPr>
              <a:defRPr/>
            </a:pPr>
            <a:r>
              <a:rPr lang="en-US" altLang="ko-KR" sz="1300" b="1" dirty="0"/>
              <a:t>    </a:t>
            </a:r>
            <a:r>
              <a:rPr lang="en-US" altLang="ko-KR" sz="1300" b="1" dirty="0" err="1"/>
              <a:t>console.log</a:t>
            </a:r>
            <a:r>
              <a:rPr lang="en-US" altLang="ko-KR" sz="1300" b="1" dirty="0"/>
              <a:t>(`You clicked ${count} times`);</a:t>
            </a:r>
          </a:p>
          <a:p>
            <a:pPr>
              <a:defRPr/>
            </a:pPr>
            <a:r>
              <a:rPr lang="en-US" altLang="ko-KR" sz="1300" b="1" dirty="0"/>
              <a:t> });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dirty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6655480E-4C57-4F23-A24A-957548D475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endParaRPr lang="ko-KR" altLang="en-US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E1035D2F-1D34-4E90-9856-D7F1680A095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973138"/>
            <a:ext cx="11090275" cy="5114925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state, 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바뀌었을 때만 함수가 호출되도록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의존성 객체 지정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배열값으로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지정함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7695CB-1750-4806-BD9D-82E8F2427ABF}"/>
              </a:ext>
            </a:extLst>
          </p:cNvPr>
          <p:cNvSpPr/>
          <p:nvPr/>
        </p:nvSpPr>
        <p:spPr>
          <a:xfrm>
            <a:off x="1703512" y="2381825"/>
            <a:ext cx="878497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200" b="1" dirty="0"/>
          </a:p>
          <a:p>
            <a:pPr>
              <a:defRPr/>
            </a:pPr>
            <a:r>
              <a:rPr lang="en-US" altLang="ko-KR" sz="1200" b="1" dirty="0"/>
              <a:t>  </a:t>
            </a:r>
            <a:r>
              <a:rPr lang="en-US" altLang="ko-KR" sz="1200" b="1" dirty="0" err="1"/>
              <a:t>useEffect</a:t>
            </a:r>
            <a:r>
              <a:rPr lang="en-US" altLang="ko-KR" sz="1200" b="1" dirty="0"/>
              <a:t>(() =&gt; {</a:t>
            </a:r>
          </a:p>
          <a:p>
            <a:pPr>
              <a:defRPr/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console.log</a:t>
            </a:r>
            <a:r>
              <a:rPr lang="en-US" altLang="ko-KR" sz="1200" b="1" dirty="0"/>
              <a:t>(`You clicked ${count} times`);</a:t>
            </a:r>
          </a:p>
          <a:p>
            <a:pPr>
              <a:defRPr/>
            </a:pPr>
            <a:r>
              <a:rPr lang="en-US" altLang="ko-KR" sz="1200" b="1" dirty="0"/>
              <a:t>  }, [count]);</a:t>
            </a:r>
          </a:p>
          <a:p>
            <a:pPr>
              <a:defRPr/>
            </a:pPr>
            <a:endParaRPr lang="en-US" altLang="ko-K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E658A-4F9C-4B18-8CC1-174E45A59E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69D6C-7C72-47E2-93D6-44ED9E195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작성할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데이터를 중심으로 관련된 작업을 배치할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F03665-461B-479B-8FE8-933AFAD08C1E}"/>
              </a:ext>
            </a:extLst>
          </p:cNvPr>
          <p:cNvSpPr/>
          <p:nvPr/>
        </p:nvSpPr>
        <p:spPr>
          <a:xfrm>
            <a:off x="3336262" y="2639411"/>
            <a:ext cx="507656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useEffect</a:t>
            </a:r>
            <a:r>
              <a:rPr lang="en-US" altLang="ko-KR" sz="1400" dirty="0"/>
              <a:t>(() =&gt; {</a:t>
            </a:r>
          </a:p>
          <a:p>
            <a:pPr>
              <a:defRPr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(`You clicked ${count} times`);</a:t>
            </a:r>
          </a:p>
          <a:p>
            <a:pPr>
              <a:defRPr/>
            </a:pPr>
            <a:r>
              <a:rPr lang="en-US" altLang="ko-KR" sz="1400" dirty="0"/>
              <a:t>  }, [count]);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useEffect</a:t>
            </a:r>
            <a:r>
              <a:rPr lang="en-US" altLang="ko-KR" sz="1400" dirty="0"/>
              <a:t>(() =&gt; {</a:t>
            </a:r>
          </a:p>
          <a:p>
            <a:pPr>
              <a:defRPr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console.log</a:t>
            </a:r>
            <a:r>
              <a:rPr lang="en-US" altLang="ko-KR" sz="1400" dirty="0"/>
              <a:t>(`Name is '${name}' `);</a:t>
            </a:r>
          </a:p>
          <a:p>
            <a:pPr>
              <a:defRPr/>
            </a:pPr>
            <a:r>
              <a:rPr lang="en-US" altLang="ko-KR" sz="1400" dirty="0"/>
              <a:t>  }, [name]);</a:t>
            </a:r>
          </a:p>
        </p:txBody>
      </p:sp>
    </p:spTree>
    <p:extLst>
      <p:ext uri="{BB962C8B-B14F-4D97-AF65-F5344CB8AC3E}">
        <p14:creationId xmlns:p14="http://schemas.microsoft.com/office/powerpoint/2010/main" val="14789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6DB37-F66A-416A-BA52-0274E3115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21435-3B02-40C2-B750-4C9EA62F2A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의존성 객체로 빈 배열을 지정하면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경우에만 함수가 호출됨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A60150-BDC8-49C2-8FF3-695512790006}"/>
              </a:ext>
            </a:extLst>
          </p:cNvPr>
          <p:cNvSpPr/>
          <p:nvPr/>
        </p:nvSpPr>
        <p:spPr>
          <a:xfrm>
            <a:off x="1703512" y="2024844"/>
            <a:ext cx="878497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......</a:t>
            </a:r>
          </a:p>
          <a:p>
            <a:pPr>
              <a:defRPr/>
            </a:pPr>
            <a:r>
              <a:rPr lang="en-US" altLang="ko-KR" sz="1200" dirty="0"/>
              <a:t>  </a:t>
            </a:r>
            <a:r>
              <a:rPr lang="en-US" altLang="ko-KR" sz="1200" dirty="0" err="1"/>
              <a:t>useEffect</a:t>
            </a:r>
            <a:r>
              <a:rPr lang="en-US" altLang="ko-KR" sz="1200" dirty="0"/>
              <a:t>(() =&gt; {</a:t>
            </a:r>
          </a:p>
          <a:p>
            <a:pPr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console.log</a:t>
            </a:r>
            <a:r>
              <a:rPr lang="en-US" altLang="ko-KR" sz="1200" dirty="0"/>
              <a:t>(`You clicked ${count} times`);</a:t>
            </a:r>
          </a:p>
          <a:p>
            <a:pPr>
              <a:defRPr/>
            </a:pPr>
            <a:r>
              <a:rPr lang="en-US" altLang="ko-KR" sz="1200" dirty="0"/>
              <a:t>  </a:t>
            </a:r>
            <a:r>
              <a:rPr lang="en-US" altLang="ko-KR" sz="1200" b="1" dirty="0"/>
              <a:t>}, []);</a:t>
            </a:r>
          </a:p>
          <a:p>
            <a:pPr>
              <a:defRPr/>
            </a:pPr>
            <a:r>
              <a:rPr lang="en-US" altLang="ko-KR" sz="1200" dirty="0"/>
              <a:t>  ......</a:t>
            </a:r>
          </a:p>
        </p:txBody>
      </p:sp>
    </p:spTree>
    <p:extLst>
      <p:ext uri="{BB962C8B-B14F-4D97-AF65-F5344CB8AC3E}">
        <p14:creationId xmlns:p14="http://schemas.microsoft.com/office/powerpoint/2010/main" val="8529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D76E319-C122-433B-A56A-A3C797A316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useEffect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A861C542-470F-4F54-ADAF-4D73F7774E2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unmount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될 때의 처리를 수행함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시계를 만든다면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setInterval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이용해 주기적으로 시간정보를 갱신하고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clearInterval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주기적인 실행을 중단시킴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websocket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네트워크 연결이 필요하다면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소켓을 연결하고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소켓 연결을 해제한다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unmount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되었을 때 소켓 연결을 유지하거나 주기적인 실행을 하고 있을 필요가 없음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1526</Words>
  <Application>Microsoft Office PowerPoint</Application>
  <PresentationFormat>와이드스크린</PresentationFormat>
  <Paragraphs>266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맑은 고딕</vt:lpstr>
      <vt:lpstr>KoPub돋움체_Pro Bold</vt:lpstr>
      <vt:lpstr>Roboto</vt:lpstr>
      <vt:lpstr>Catamaran Light</vt:lpstr>
      <vt:lpstr>Arial</vt:lpstr>
      <vt:lpstr>Helvetica73-Extended</vt:lpstr>
      <vt:lpstr>Livvic</vt:lpstr>
      <vt:lpstr>KoPub돋움체 Medium</vt:lpstr>
      <vt:lpstr>Wingdings</vt:lpstr>
      <vt:lpstr>Consolas</vt:lpstr>
      <vt:lpstr>한컴산뜻돋움</vt:lpstr>
      <vt:lpstr>KoPub돋움체 Bold</vt:lpstr>
      <vt:lpstr>나눔고딕</vt:lpstr>
      <vt:lpstr>휴먼모음T</vt:lpstr>
      <vt:lpstr>Engineering Project Proposal by Slidesgo</vt:lpstr>
      <vt:lpstr>PowerPoint 프레젠테이션</vt:lpstr>
      <vt:lpstr>PowerPoint 프레젠테이션</vt:lpstr>
      <vt:lpstr>React Hook 개요</vt:lpstr>
      <vt:lpstr>React Hook 개요</vt:lpstr>
      <vt:lpstr>useEffect</vt:lpstr>
      <vt:lpstr>useEffect</vt:lpstr>
      <vt:lpstr>useEffect</vt:lpstr>
      <vt:lpstr>useEffect</vt:lpstr>
      <vt:lpstr>useEffect</vt:lpstr>
      <vt:lpstr>useEffect</vt:lpstr>
      <vt:lpstr>useReducer</vt:lpstr>
      <vt:lpstr>useReducer</vt:lpstr>
      <vt:lpstr>useReducer</vt:lpstr>
      <vt:lpstr>useReducer</vt:lpstr>
      <vt:lpstr>useReducer</vt:lpstr>
      <vt:lpstr>useRef</vt:lpstr>
      <vt:lpstr>useMemo</vt:lpstr>
      <vt:lpstr>useCallback</vt:lpstr>
      <vt:lpstr>useCallback</vt:lpstr>
      <vt:lpstr>Custom Hook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123</cp:revision>
  <dcterms:modified xsi:type="dcterms:W3CDTF">2023-12-18T10:46:21Z</dcterms:modified>
</cp:coreProperties>
</file>