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95" r:id="rId2"/>
    <p:sldId id="259" r:id="rId3"/>
    <p:sldId id="675" r:id="rId4"/>
    <p:sldId id="883" r:id="rId5"/>
    <p:sldId id="860" r:id="rId6"/>
    <p:sldId id="884" r:id="rId7"/>
    <p:sldId id="679" r:id="rId8"/>
    <p:sldId id="801" r:id="rId9"/>
    <p:sldId id="803" r:id="rId10"/>
    <p:sldId id="800" r:id="rId11"/>
    <p:sldId id="861" r:id="rId12"/>
    <p:sldId id="798" r:id="rId13"/>
    <p:sldId id="814" r:id="rId14"/>
    <p:sldId id="862" r:id="rId15"/>
    <p:sldId id="811" r:id="rId16"/>
    <p:sldId id="816" r:id="rId17"/>
    <p:sldId id="813" r:id="rId18"/>
    <p:sldId id="824" r:id="rId19"/>
    <p:sldId id="879" r:id="rId20"/>
    <p:sldId id="810" r:id="rId21"/>
    <p:sldId id="827" r:id="rId22"/>
    <p:sldId id="828" r:id="rId23"/>
    <p:sldId id="880" r:id="rId24"/>
    <p:sldId id="825" r:id="rId25"/>
    <p:sldId id="830" r:id="rId26"/>
    <p:sldId id="838" r:id="rId27"/>
    <p:sldId id="881" r:id="rId28"/>
    <p:sldId id="865" r:id="rId29"/>
    <p:sldId id="866" r:id="rId30"/>
    <p:sldId id="839" r:id="rId31"/>
    <p:sldId id="867" r:id="rId32"/>
    <p:sldId id="835" r:id="rId33"/>
    <p:sldId id="773" r:id="rId34"/>
    <p:sldId id="885" r:id="rId35"/>
    <p:sldId id="868" r:id="rId36"/>
    <p:sldId id="870" r:id="rId37"/>
    <p:sldId id="774" r:id="rId38"/>
    <p:sldId id="775" r:id="rId39"/>
    <p:sldId id="268" r:id="rId40"/>
  </p:sldIdLst>
  <p:sldSz cx="12192000" cy="6858000"/>
  <p:notesSz cx="6858000" cy="9144000"/>
  <p:embeddedFontLst>
    <p:embeddedFont>
      <p:font typeface="Catamaran Light" panose="020B0600000101010101" charset="0"/>
      <p:regular r:id="rId43"/>
      <p:bold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Helvetica73-Extended" panose="020B0800000000000000" pitchFamily="34" charset="0"/>
      <p:bold r:id="rId49"/>
    </p:embeddedFont>
    <p:embeddedFont>
      <p:font typeface="KoPub돋움체 Bold" panose="02020603020101020101" pitchFamily="18" charset="-127"/>
      <p:regular r:id="rId50"/>
    </p:embeddedFont>
    <p:embeddedFont>
      <p:font typeface="KoPub돋움체 Medium" panose="02020603020101020101" pitchFamily="18" charset="-127"/>
      <p:regular r:id="rId51"/>
    </p:embeddedFont>
    <p:embeddedFont>
      <p:font typeface="KoPub돋움체_Pro Bold" panose="02020603020101020101" pitchFamily="18" charset="-127"/>
      <p:regular r:id="rId52"/>
    </p:embeddedFont>
    <p:embeddedFont>
      <p:font typeface="Livvic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나눔고딕" panose="020D0604000000000000" pitchFamily="50" charset="-127"/>
      <p:regular r:id="rId65"/>
      <p:bold r:id="rId66"/>
    </p:embeddedFont>
    <p:embeddedFont>
      <p:font typeface="맑은 고딕" panose="020B0503020000020004" pitchFamily="50" charset="-127"/>
      <p:regular r:id="rId67"/>
      <p:bold r:id="rId68"/>
    </p:embeddedFont>
    <p:embeddedFont>
      <p:font typeface="휴먼모음T" panose="02030504000101010101" pitchFamily="18" charset="-127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4959" autoAdjust="0"/>
  </p:normalViewPr>
  <p:slideViewPr>
    <p:cSldViewPr snapToGrid="0">
      <p:cViewPr varScale="1">
        <p:scale>
          <a:sx n="83" d="100"/>
          <a:sy n="83" d="100"/>
        </p:scale>
        <p:origin x="126" y="18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65150" y="938213"/>
            <a:ext cx="7953375" cy="4475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6429E3-3BC4-4478-9C61-3C00F5D804C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829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65150" y="938213"/>
            <a:ext cx="7953375" cy="4475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PathMatch</a:t>
            </a:r>
            <a:r>
              <a:rPr lang="en-US" altLang="ko-KR" dirty="0"/>
              <a:t> </a:t>
            </a:r>
            <a:r>
              <a:rPr lang="ko-KR" altLang="en-US" dirty="0"/>
              <a:t>객체가 </a:t>
            </a:r>
            <a:r>
              <a:rPr lang="en-US" altLang="ko-KR" dirty="0"/>
              <a:t>null</a:t>
            </a:r>
            <a:r>
              <a:rPr lang="ko-KR" altLang="en-US" dirty="0"/>
              <a:t>이 아닐 때는 </a:t>
            </a:r>
            <a:r>
              <a:rPr lang="en-US" altLang="ko-KR" dirty="0"/>
              <a:t>/songs/:id </a:t>
            </a:r>
            <a:r>
              <a:rPr lang="ko-KR" altLang="en-US" dirty="0"/>
              <a:t>패턴으로 요청된 경우임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params.id(</a:t>
            </a:r>
            <a:r>
              <a:rPr lang="en-US" altLang="ko-KR" dirty="0" err="1"/>
              <a:t>param_id</a:t>
            </a:r>
            <a:r>
              <a:rPr lang="en-US" altLang="ko-KR" dirty="0"/>
              <a:t>) </a:t>
            </a:r>
            <a:r>
              <a:rPr lang="ko-KR" altLang="en-US" dirty="0"/>
              <a:t>값을 </a:t>
            </a:r>
            <a:r>
              <a:rPr lang="ko-KR" altLang="en-US" dirty="0" err="1"/>
              <a:t>받아냄</a:t>
            </a:r>
            <a:endParaRPr lang="en-US" altLang="ko-KR" dirty="0"/>
          </a:p>
          <a:p>
            <a:r>
              <a:rPr lang="ko-KR" altLang="en-US" dirty="0"/>
              <a:t>곡 목록을 만들 때 </a:t>
            </a:r>
            <a:r>
              <a:rPr lang="en-US" altLang="ko-KR" dirty="0" err="1"/>
              <a:t>param_id</a:t>
            </a:r>
            <a:r>
              <a:rPr lang="ko-KR" altLang="en-US" dirty="0"/>
              <a:t>와 각 곡의 </a:t>
            </a:r>
            <a:r>
              <a:rPr lang="en-US" altLang="ko-KR" dirty="0"/>
              <a:t>id</a:t>
            </a:r>
            <a:r>
              <a:rPr lang="ko-KR" altLang="en-US" dirty="0"/>
              <a:t>가 일치하는 경우 </a:t>
            </a:r>
            <a:r>
              <a:rPr lang="en-US" altLang="ko-KR" dirty="0"/>
              <a:t>--&gt; </a:t>
            </a:r>
            <a:r>
              <a:rPr lang="ko-KR" altLang="en-US" dirty="0"/>
              <a:t>현재 플레이중인 곡</a:t>
            </a:r>
            <a:endParaRPr lang="en-US" altLang="ko-KR" dirty="0"/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list-group-item-secondary CSS </a:t>
            </a:r>
            <a:r>
              <a:rPr lang="ko-KR" altLang="en-US" dirty="0"/>
              <a:t>클래스를 지정하도록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6429E3-3BC4-4478-9C61-3C00F5D804C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58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65150" y="938213"/>
            <a:ext cx="7953375" cy="4475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App.js </a:t>
            </a:r>
            <a:r>
              <a:rPr lang="ko-KR" altLang="en-US" dirty="0"/>
              <a:t>의 </a:t>
            </a:r>
            <a:r>
              <a:rPr lang="ko-KR" altLang="en-US" dirty="0" err="1"/>
              <a:t>라우트를</a:t>
            </a:r>
            <a:r>
              <a:rPr lang="ko-KR" altLang="en-US" dirty="0"/>
              <a:t> 살펴보면</a:t>
            </a:r>
            <a:r>
              <a:rPr lang="en-US" altLang="ko-KR" dirty="0"/>
              <a:t>...</a:t>
            </a:r>
            <a:r>
              <a:rPr lang="en-US" altLang="ko-KR" dirty="0" err="1"/>
              <a:t>SongList</a:t>
            </a:r>
            <a:r>
              <a:rPr lang="ko-KR" altLang="en-US" dirty="0"/>
              <a:t>와 </a:t>
            </a:r>
            <a:r>
              <a:rPr lang="en-US" altLang="ko-KR" dirty="0"/>
              <a:t>Player</a:t>
            </a:r>
            <a:r>
              <a:rPr lang="ko-KR" altLang="en-US" dirty="0"/>
              <a:t>로 </a:t>
            </a:r>
            <a:r>
              <a:rPr lang="en-US" altLang="ko-KR" dirty="0"/>
              <a:t>songs</a:t>
            </a:r>
            <a:r>
              <a:rPr lang="ko-KR" altLang="en-US" dirty="0"/>
              <a:t>를 전달하고 있음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"/songs"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SongList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songs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&lt;&gt;&lt;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현재 재생중인 곡 없음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/h3&gt;&lt;/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":id"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&lt;Player songs={songs}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&lt;/Route&gt;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SongList</a:t>
            </a:r>
            <a:r>
              <a:rPr lang="ko-KR" altLang="en-US" dirty="0"/>
              <a:t>에서 </a:t>
            </a:r>
            <a:r>
              <a:rPr lang="en-US" altLang="ko-KR" dirty="0"/>
              <a:t>Player</a:t>
            </a:r>
            <a:r>
              <a:rPr lang="ko-KR" altLang="en-US" dirty="0"/>
              <a:t>로 전달하는 것은 </a:t>
            </a:r>
            <a:r>
              <a:rPr lang="en-US" altLang="ko-KR" dirty="0" err="1"/>
              <a:t>OutletContext</a:t>
            </a:r>
            <a:r>
              <a:rPr lang="ko-KR" altLang="en-US" dirty="0"/>
              <a:t>를 이용하도록 변경해보자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6429E3-3BC4-4478-9C61-3C00F5D804C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23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>
            <a:extLst>
              <a:ext uri="{FF2B5EF4-FFF2-40B4-BE49-F238E27FC236}">
                <a16:creationId xmlns:a16="http://schemas.microsoft.com/office/drawing/2014/main" id="{898471E5-AC56-4785-8F1A-BF4BD05A6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72707" name="슬라이드 노트 개체 틀 2">
            <a:extLst>
              <a:ext uri="{FF2B5EF4-FFF2-40B4-BE49-F238E27FC236}">
                <a16:creationId xmlns:a16="http://schemas.microsoft.com/office/drawing/2014/main" id="{450D016C-90FF-4753-83B2-78DCCA82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BrowserRouter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+ Fallback UI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기능이 조합되면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브라우저가 존재하지 않는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라우트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경로로 요청하면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... (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예를 들어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asdfasdf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와 같은 경로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웹서버에서는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asdfasdf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 해당하는 경로의 문서가 없으므로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fallback UI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/index.html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을 응답함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React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은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SPA(Single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Page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Application)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이므로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index.html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로딩되고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react-router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 의해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asdfasdf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경로에 해당하는 컴포넌트를 렌더링하려고 시도함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4A490BD3-9606-4981-AC70-F1C6E12F8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CE1E005-8119-49E7-A0B7-1F5290BAD87D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9605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>
            <a:extLst>
              <a:ext uri="{FF2B5EF4-FFF2-40B4-BE49-F238E27FC236}">
                <a16:creationId xmlns:a16="http://schemas.microsoft.com/office/drawing/2014/main" id="{898471E5-AC56-4785-8F1A-BF4BD05A6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72707" name="슬라이드 노트 개체 틀 2">
            <a:extLst>
              <a:ext uri="{FF2B5EF4-FFF2-40B4-BE49-F238E27FC236}">
                <a16:creationId xmlns:a16="http://schemas.microsoft.com/office/drawing/2014/main" id="{450D016C-90FF-4753-83B2-78DCCA82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BrowserRouter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+ Fallback UI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기능이 조합되면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브라우저가 존재하지 않는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라우트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경로로 요청하면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... (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예를 들어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asdfasdf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와 같은 경로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웹서버에서는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asdfasdf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 해당하는 경로의 문서가 없으므로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fallback UI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/index.html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을 응답함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React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은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SPA(Single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Page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Application)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이므로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index.html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로딩되고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react-router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 의해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asdfasdf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경로에 해당하는 컴포넌트를 렌더링하려고 시도함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4A490BD3-9606-4981-AC70-F1C6E12F8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CE1E005-8119-49E7-A0B7-1F5290BAD87D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96940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38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>
            <a:extLst>
              <a:ext uri="{FF2B5EF4-FFF2-40B4-BE49-F238E27FC236}">
                <a16:creationId xmlns:a16="http://schemas.microsoft.com/office/drawing/2014/main" id="{1967D48B-6EB6-4386-B121-83D292AE53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BC60FD-9827-43D9-B794-0E40EC56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나눔고딕" pitchFamily="50" charset="-127"/>
              <a:buChar char="■"/>
              <a:defRPr/>
            </a:pPr>
            <a:r>
              <a:rPr lang="en-US" altLang="ko-KR" dirty="0"/>
              <a:t>Switch </a:t>
            </a:r>
            <a:r>
              <a:rPr lang="ko-KR" altLang="en-US" dirty="0"/>
              <a:t>컴포넌트를 사용하지 않으면</a:t>
            </a:r>
            <a:r>
              <a:rPr lang="en-US" altLang="ko-KR" dirty="0"/>
              <a:t>?</a:t>
            </a:r>
          </a:p>
          <a:p>
            <a:pPr lvl="1">
              <a:defRPr/>
            </a:pPr>
            <a:r>
              <a:rPr lang="ko-KR" altLang="en-US" dirty="0"/>
              <a:t>모든 </a:t>
            </a:r>
            <a:r>
              <a:rPr lang="en-US" altLang="ko-KR" dirty="0"/>
              <a:t>Route</a:t>
            </a:r>
            <a:r>
              <a:rPr lang="ko-KR" altLang="en-US" dirty="0"/>
              <a:t>에 대해 경로가 매칭되는지 여부를 확인함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따라서 전역 </a:t>
            </a:r>
            <a:r>
              <a:rPr lang="ko-KR" altLang="en-US" dirty="0" err="1"/>
              <a:t>라우트</a:t>
            </a:r>
            <a:r>
              <a:rPr lang="en-US" altLang="ko-KR" dirty="0"/>
              <a:t>(path </a:t>
            </a:r>
            <a:r>
              <a:rPr lang="ko-KR" altLang="en-US" dirty="0"/>
              <a:t>속성이 없는 </a:t>
            </a:r>
            <a:r>
              <a:rPr lang="ko-KR" altLang="en-US" dirty="0" err="1"/>
              <a:t>라우트</a:t>
            </a:r>
            <a:r>
              <a:rPr lang="en-US" altLang="ko-KR" dirty="0"/>
              <a:t>)</a:t>
            </a:r>
            <a:r>
              <a:rPr lang="ko-KR" altLang="en-US" dirty="0"/>
              <a:t>는 어떤 경우에도 항상 렌더링이 된다는 의미임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이런 기능으로는 매칭되는 경로가 없을 때 보여줄 </a:t>
            </a:r>
            <a:r>
              <a:rPr lang="en-US" altLang="ko-KR" dirty="0"/>
              <a:t>Not Found </a:t>
            </a:r>
            <a:r>
              <a:rPr lang="ko-KR" altLang="en-US" dirty="0"/>
              <a:t>화면을 구현할 수 없음</a:t>
            </a:r>
            <a:endParaRPr lang="en-US" altLang="ko-KR" dirty="0"/>
          </a:p>
          <a:p>
            <a:pPr marL="166687" lvl="1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74756" name="슬라이드 번호 개체 틀 3">
            <a:extLst>
              <a:ext uri="{FF2B5EF4-FFF2-40B4-BE49-F238E27FC236}">
                <a16:creationId xmlns:a16="http://schemas.microsoft.com/office/drawing/2014/main" id="{1BB1AF18-ADF7-40EA-AFA6-84FFB65C6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8AD69C-6AE6-4FCC-9CED-175663A0425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1825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7881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슬라이드 이미지 개체 틀 1">
            <a:extLst>
              <a:ext uri="{FF2B5EF4-FFF2-40B4-BE49-F238E27FC236}">
                <a16:creationId xmlns:a16="http://schemas.microsoft.com/office/drawing/2014/main" id="{07360AFB-E94B-42A5-A253-A1C454BF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28003" name="슬라이드 노트 개체 틀 2">
            <a:extLst>
              <a:ext uri="{FF2B5EF4-FFF2-40B4-BE49-F238E27FC236}">
                <a16:creationId xmlns:a16="http://schemas.microsoft.com/office/drawing/2014/main" id="{628F51A0-F011-4C1C-82AB-5774419CB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8004" name="슬라이드 번호 개체 틀 3">
            <a:extLst>
              <a:ext uri="{FF2B5EF4-FFF2-40B4-BE49-F238E27FC236}">
                <a16:creationId xmlns:a16="http://schemas.microsoft.com/office/drawing/2014/main" id="{08141305-E2A4-4AFB-A695-889783894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FF14B04-C1E8-426E-8A6C-4B1BE94B5459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슬라이드 이미지 개체 틀 1">
            <a:extLst>
              <a:ext uri="{FF2B5EF4-FFF2-40B4-BE49-F238E27FC236}">
                <a16:creationId xmlns:a16="http://schemas.microsoft.com/office/drawing/2014/main" id="{07360AFB-E94B-42A5-A253-A1C454BF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28003" name="슬라이드 노트 개체 틀 2">
            <a:extLst>
              <a:ext uri="{FF2B5EF4-FFF2-40B4-BE49-F238E27FC236}">
                <a16:creationId xmlns:a16="http://schemas.microsoft.com/office/drawing/2014/main" id="{628F51A0-F011-4C1C-82AB-5774419CB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8004" name="슬라이드 번호 개체 틀 3">
            <a:extLst>
              <a:ext uri="{FF2B5EF4-FFF2-40B4-BE49-F238E27FC236}">
                <a16:creationId xmlns:a16="http://schemas.microsoft.com/office/drawing/2014/main" id="{08141305-E2A4-4AFB-A695-889783894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FF14B04-C1E8-426E-8A6C-4B1BE94B5459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1507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885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>
            <a:extLst>
              <a:ext uri="{FF2B5EF4-FFF2-40B4-BE49-F238E27FC236}">
                <a16:creationId xmlns:a16="http://schemas.microsoft.com/office/drawing/2014/main" id="{9162A889-A9D4-4390-BB8A-3B51EE933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30051" name="슬라이드 노트 개체 틀 2">
            <a:extLst>
              <a:ext uri="{FF2B5EF4-FFF2-40B4-BE49-F238E27FC236}">
                <a16:creationId xmlns:a16="http://schemas.microsoft.com/office/drawing/2014/main" id="{E8EC1023-9A80-4266-AF54-505CF8370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0052" name="슬라이드 번호 개체 틀 3">
            <a:extLst>
              <a:ext uri="{FF2B5EF4-FFF2-40B4-BE49-F238E27FC236}">
                <a16:creationId xmlns:a16="http://schemas.microsoft.com/office/drawing/2014/main" id="{CB263E52-14D5-4948-B86E-1088B9A50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18A1D6C-C89A-4D04-89B3-ACA02D0FCB8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>
            <a:extLst>
              <a:ext uri="{FF2B5EF4-FFF2-40B4-BE49-F238E27FC236}">
                <a16:creationId xmlns:a16="http://schemas.microsoft.com/office/drawing/2014/main" id="{2F1AD034-E634-4DE8-B18F-788F79DA0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32099" name="슬라이드 노트 개체 틀 2">
            <a:extLst>
              <a:ext uri="{FF2B5EF4-FFF2-40B4-BE49-F238E27FC236}">
                <a16:creationId xmlns:a16="http://schemas.microsoft.com/office/drawing/2014/main" id="{6062D93B-1BA5-4E6D-A83E-AAAD9C968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2100" name="슬라이드 번호 개체 틀 3">
            <a:extLst>
              <a:ext uri="{FF2B5EF4-FFF2-40B4-BE49-F238E27FC236}">
                <a16:creationId xmlns:a16="http://schemas.microsoft.com/office/drawing/2014/main" id="{1D461643-627D-49A2-A0A8-863AAC1C8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06E07B3-221C-4986-9DD3-D2829C79F8D3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730E094B-513F-411E-B1EC-C5A224211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FDCFD895-0590-45CC-BAA6-EC2EB049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16FF9912-BB17-4559-AB66-9E25C8AE0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4FB2E8B-F38B-4E77-B4F6-CC230BAA019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730E094B-513F-411E-B1EC-C5A224211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FDCFD895-0590-45CC-BAA6-EC2EB049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16FF9912-BB17-4559-AB66-9E25C8AE0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4FB2E8B-F38B-4E77-B4F6-CC230BAA019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2652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038E48C6-639A-439D-85F0-7F7933CA6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FA48EBA5-C2F1-4D41-90D5-3201D108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나눔고딕" pitchFamily="2" charset="-127"/>
                <a:ea typeface="나눔고딕" pitchFamily="2" charset="-127"/>
              </a:rPr>
              <a:t>Link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는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URL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경로를 이동할 수 있는 하이퍼 링크를 생성한다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ko-KR" altLang="en-US">
                <a:latin typeface="나눔고딕" pitchFamily="2" charset="-127"/>
                <a:ea typeface="나눔고딕" pitchFamily="2" charset="-127"/>
              </a:rPr>
              <a:t>이동하고자 하는 경로는 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to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특성에 값을 부여한다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766BC404-9654-469F-A1FB-114952041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4917EE-EA22-4A3A-AE5D-0E48A752BE2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2DAF1F35-03D2-4356-B842-1BA1D562F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10CB892B-200E-4C0F-AF6E-22D889D81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여러개의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파라미터도 사용할 수 있음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/orders/:id/:date</a:t>
            </a:r>
          </a:p>
          <a:p>
            <a:pPr lvl="0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Wild Card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를 사용할 수 있음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/groups/*</a:t>
            </a:r>
          </a:p>
          <a:p>
            <a:pPr lvl="0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이전 버전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(V5)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까지는 정규표현식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US" altLang="ko-KR" b="0" i="0" dirty="0">
                <a:solidFill>
                  <a:srgbClr val="4D4D4D"/>
                </a:solidFill>
                <a:effectLst/>
                <a:latin typeface="Inter"/>
              </a:rPr>
              <a:t>path-to-</a:t>
            </a:r>
            <a:r>
              <a:rPr lang="en-US" altLang="ko-KR" b="0" i="0" dirty="0" err="1">
                <a:solidFill>
                  <a:srgbClr val="4D4D4D"/>
                </a:solidFill>
                <a:effectLst/>
                <a:latin typeface="Inter"/>
              </a:rPr>
              <a:t>regexp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을 지원했으나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V6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에서는 지원하지 않음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(2022.1.8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현재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따라서 경로 파라미터 값을 받아서 코드 수준에서 조건 또는 분기 처리해야 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향후 지원할 계획이라고 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796523DF-2ABD-4217-BDE3-A6E26A5E6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8D50A47-B462-46E4-B48D-2FF30FDB22A2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48998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>
            <a:extLst>
              <a:ext uri="{FF2B5EF4-FFF2-40B4-BE49-F238E27FC236}">
                <a16:creationId xmlns:a16="http://schemas.microsoft.com/office/drawing/2014/main" id="{2D86D381-4512-4B18-88D3-EA201F19F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48131" name="슬라이드 노트 개체 틀 2">
            <a:extLst>
              <a:ext uri="{FF2B5EF4-FFF2-40B4-BE49-F238E27FC236}">
                <a16:creationId xmlns:a16="http://schemas.microsoft.com/office/drawing/2014/main" id="{ECC84D84-CD1E-4933-A3C7-7D47937D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나눔고딕" pitchFamily="50" charset="-127"/>
              <a:buChar char="■"/>
              <a:defRPr/>
            </a:pPr>
            <a:r>
              <a:rPr lang="ko-KR" altLang="en-US" dirty="0"/>
              <a:t>기존 </a:t>
            </a:r>
            <a:r>
              <a:rPr lang="en-US" altLang="ko-KR" dirty="0" err="1"/>
              <a:t>SongDetail</a:t>
            </a:r>
            <a:r>
              <a:rPr lang="en-US" altLang="ko-KR" dirty="0"/>
              <a:t> </a:t>
            </a:r>
            <a:r>
              <a:rPr lang="ko-KR" altLang="en-US" dirty="0"/>
              <a:t>컴포넌트를 사용하지 않고 </a:t>
            </a:r>
            <a:r>
              <a:rPr lang="en-US" altLang="ko-KR" dirty="0"/>
              <a:t>Player </a:t>
            </a:r>
            <a:r>
              <a:rPr lang="ko-KR" altLang="en-US" dirty="0"/>
              <a:t>컴포넌트를 새로이 작성한다</a:t>
            </a:r>
            <a:r>
              <a:rPr lang="en-US" altLang="ko-KR" dirty="0"/>
              <a:t>.</a:t>
            </a:r>
          </a:p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045E7951-216A-48FC-BD80-F5C9BD42E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5E8B1D6-D7CA-4C88-AE84-E901467C05FF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1928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>
            <a:extLst>
              <a:ext uri="{FF2B5EF4-FFF2-40B4-BE49-F238E27FC236}">
                <a16:creationId xmlns:a16="http://schemas.microsoft.com/office/drawing/2014/main" id="{8339E2EC-4B90-43A5-B9F1-BB93A4D99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52227" name="슬라이드 노트 개체 틀 2">
            <a:extLst>
              <a:ext uri="{FF2B5EF4-FFF2-40B4-BE49-F238E27FC236}">
                <a16:creationId xmlns:a16="http://schemas.microsoft.com/office/drawing/2014/main" id="{21FD62BC-2794-41BE-BF7F-14D52ABA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845F7F48-8A5D-4C9A-8EC3-DD0B7EB03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1659B12-137A-48AB-A2B7-2439A8D27AF3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57077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65150" y="938213"/>
            <a:ext cx="7953375" cy="44751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6429E3-3BC4-4478-9C61-3C00F5D804C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72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717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08. React Router</a:t>
            </a: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2E0F6FF3-1051-4CE6-9D0B-6534F0E2A0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URI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파라미터 이용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03D25108-4B62-46D3-A798-5244F686117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경로를 이용해 데이터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경로를 동적으로 구성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 값을 획득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때 사용하는 것이 동적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파라미터이다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/songs/:id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:id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달라도 한 컴포넌트로 처리하려면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훅을 사용하여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:id 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경로에 해당하는 문자열을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받아냄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 params =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();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 id = params.id;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21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BA605-5719-70E8-BA41-3965A8E74CCF}"/>
              </a:ext>
            </a:extLst>
          </p:cNvPr>
          <p:cNvSpPr txBox="1"/>
          <p:nvPr/>
        </p:nvSpPr>
        <p:spPr>
          <a:xfrm>
            <a:off x="1222037" y="1753287"/>
            <a:ext cx="943304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8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"/songs/:id"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SongDetail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songs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Verdana" panose="020B0604030504040204" pitchFamily="34" charset="0"/>
              </a:rPr>
              <a:t>songs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B1027-FF99-D114-0A2D-373CE3314188}"/>
              </a:ext>
            </a:extLst>
          </p:cNvPr>
          <p:cNvSpPr txBox="1"/>
          <p:nvPr/>
        </p:nvSpPr>
        <p:spPr>
          <a:xfrm>
            <a:off x="1222037" y="3129594"/>
            <a:ext cx="943304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const </a:t>
            </a:r>
            <a:r>
              <a:rPr lang="en-US" altLang="ko-KR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SongDetail</a:t>
            </a:r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 = (......)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  .....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 const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{ 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} =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Verdana" panose="020B0604030504040204" pitchFamily="34" charset="0"/>
              </a:rPr>
              <a:t>useParams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  ......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39CE2C3-D042-AAEC-2EC9-CF0CAB2B5FA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URI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파라미터 이용</a:t>
            </a:r>
          </a:p>
        </p:txBody>
      </p:sp>
    </p:spTree>
    <p:extLst>
      <p:ext uri="{BB962C8B-B14F-4D97-AF65-F5344CB8AC3E}">
        <p14:creationId xmlns:p14="http://schemas.microsoft.com/office/powerpoint/2010/main" val="325438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DCA6B-EB33-4D16-A8B8-C5E2B6B87C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URI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파라미터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65BFF-1446-422A-B7F7-5D019F6C8A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파라미터 이용하기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해결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고차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고차함수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만들어서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훅으로 획득한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객체를 컴포넌트에 속성으로 전달함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ABECF7-D6D0-497D-85D6-C20D360302E9}"/>
              </a:ext>
            </a:extLst>
          </p:cNvPr>
          <p:cNvSpPr/>
          <p:nvPr/>
        </p:nvSpPr>
        <p:spPr>
          <a:xfrm>
            <a:off x="1435003" y="3020582"/>
            <a:ext cx="97570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//</a:t>
            </a:r>
            <a:r>
              <a:rPr lang="ko-KR" altLang="en-US" sz="1200" dirty="0"/>
              <a:t>고차 함수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b="1" dirty="0"/>
              <a:t>const </a:t>
            </a:r>
            <a:r>
              <a:rPr lang="en-US" altLang="ko-KR" sz="1200" b="1" dirty="0" err="1"/>
              <a:t>withParams</a:t>
            </a:r>
            <a:r>
              <a:rPr lang="en-US" altLang="ko-KR" sz="1200" b="1" dirty="0"/>
              <a:t> = (Component) =&gt; {</a:t>
            </a:r>
          </a:p>
          <a:p>
            <a:pPr>
              <a:defRPr/>
            </a:pPr>
            <a:r>
              <a:rPr lang="en-US" altLang="ko-KR" sz="1200" b="1" dirty="0"/>
              <a:t>  return (props) =&gt; &lt;Component {...props} params={</a:t>
            </a:r>
            <a:r>
              <a:rPr lang="en-US" altLang="ko-KR" sz="1200" b="1" dirty="0" err="1"/>
              <a:t>useParams</a:t>
            </a:r>
            <a:r>
              <a:rPr lang="en-US" altLang="ko-KR" sz="1200" b="1" dirty="0"/>
              <a:t>()} navigate={</a:t>
            </a:r>
            <a:r>
              <a:rPr lang="en-US" altLang="ko-KR" sz="1200" b="1" dirty="0" err="1"/>
              <a:t>useNavigate</a:t>
            </a:r>
            <a:r>
              <a:rPr lang="en-US" altLang="ko-KR" sz="1200" b="1" dirty="0"/>
              <a:t>()} /&gt;;</a:t>
            </a:r>
          </a:p>
          <a:p>
            <a:pPr>
              <a:defRPr/>
            </a:pPr>
            <a:r>
              <a:rPr lang="en-US" altLang="ko-KR" sz="1200" b="1" dirty="0"/>
              <a:t>};</a:t>
            </a:r>
          </a:p>
          <a:p>
            <a:pPr>
              <a:defRPr/>
            </a:pP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66146A-46F8-1EF7-802E-F18871310DF4}"/>
              </a:ext>
            </a:extLst>
          </p:cNvPr>
          <p:cNvSpPr/>
          <p:nvPr/>
        </p:nvSpPr>
        <p:spPr>
          <a:xfrm>
            <a:off x="1435003" y="4508248"/>
            <a:ext cx="97570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b="1" dirty="0"/>
              <a:t>    let id = </a:t>
            </a:r>
            <a:r>
              <a:rPr lang="en-US" altLang="ko-KR" sz="1200" b="1" dirty="0" err="1"/>
              <a:t>this.props.params.id</a:t>
            </a:r>
            <a:r>
              <a:rPr lang="en-US" altLang="ko-KR" sz="1200" b="1" dirty="0"/>
              <a:t> ? </a:t>
            </a:r>
            <a:r>
              <a:rPr lang="en-US" altLang="ko-KR" sz="1200" b="1" dirty="0" err="1"/>
              <a:t>this.props.params.id</a:t>
            </a:r>
            <a:r>
              <a:rPr lang="en-US" altLang="ko-KR" sz="1200" b="1" dirty="0"/>
              <a:t> : "0";</a:t>
            </a:r>
          </a:p>
          <a:p>
            <a:pPr>
              <a:defRPr/>
            </a:pPr>
            <a:r>
              <a:rPr lang="en-US" altLang="ko-KR" sz="1200" dirty="0"/>
              <a:t>……………………</a:t>
            </a:r>
          </a:p>
          <a:p>
            <a:pPr>
              <a:defRPr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this.props.navigate</a:t>
            </a:r>
            <a:r>
              <a:rPr lang="en-US" altLang="ko-KR" sz="1200" dirty="0"/>
              <a:t>("/songs");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b="1" dirty="0"/>
              <a:t>export default </a:t>
            </a:r>
            <a:r>
              <a:rPr lang="en-US" altLang="ko-KR" sz="1200" b="1" dirty="0" err="1"/>
              <a:t>withParams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SongDetail</a:t>
            </a:r>
            <a:r>
              <a:rPr lang="en-US" altLang="ko-KR" sz="12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002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20CA6E97-630B-4715-ACEE-2FB273C11B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중첩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라우트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6F3122BE-4C47-441E-9C6D-302656D14A1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496675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중첩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라우트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&lt;Route/&gt;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정보를 중첩으로 구성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outer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조건에 의한 컴포넌트가 출력되고 그 안에 다시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inner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조건에 의한 컴포넌트가 출력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요청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SongList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컴포넌트만 렌더링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/songs/:id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요청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SongList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SongDetail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함께 렌더링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20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87EA292-DD13-F253-A64C-124202AFF78F}"/>
              </a:ext>
            </a:extLst>
          </p:cNvPr>
          <p:cNvSpPr/>
          <p:nvPr/>
        </p:nvSpPr>
        <p:spPr bwMode="auto">
          <a:xfrm>
            <a:off x="4259796" y="2276872"/>
            <a:ext cx="2952328" cy="72008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&lt;Route path="/songs" ...... /&gt;</a:t>
            </a:r>
          </a:p>
          <a:p>
            <a:pPr algn="ctr">
              <a:defRPr/>
            </a:pP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SongList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컴포넌트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9E706F-49C3-7CEE-7847-1C413F9D732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>
            <a:off x="5735960" y="2996952"/>
            <a:ext cx="0" cy="576064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08E14-C1DF-AA61-C64D-EFF64070E05D}"/>
              </a:ext>
            </a:extLst>
          </p:cNvPr>
          <p:cNvSpPr/>
          <p:nvPr/>
        </p:nvSpPr>
        <p:spPr bwMode="auto">
          <a:xfrm>
            <a:off x="4259796" y="3573016"/>
            <a:ext cx="2952328" cy="792089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&lt;Route path=":id" ...... /&gt;</a:t>
            </a:r>
          </a:p>
          <a:p>
            <a:pPr algn="ctr">
              <a:defRPr/>
            </a:pP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Palyer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컴포넌트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A14984-5756-3BDB-4A2B-D9816E98D4C0}"/>
              </a:ext>
            </a:extLst>
          </p:cNvPr>
          <p:cNvCxnSpPr>
            <a:cxnSpLocks/>
          </p:cNvCxnSpPr>
          <p:nvPr/>
        </p:nvCxnSpPr>
        <p:spPr>
          <a:xfrm>
            <a:off x="7752184" y="2276872"/>
            <a:ext cx="0" cy="2088233"/>
          </a:xfrm>
          <a:prstGeom prst="straightConnector1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B4F74-432B-23D9-0411-3E0A2E52F166}"/>
              </a:ext>
            </a:extLst>
          </p:cNvPr>
          <p:cNvSpPr txBox="1"/>
          <p:nvPr/>
        </p:nvSpPr>
        <p:spPr>
          <a:xfrm>
            <a:off x="7854769" y="1340207"/>
            <a:ext cx="18694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600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/songs/:id</a:t>
            </a:r>
            <a:r>
              <a:rPr lang="ko-KR" altLang="en-US" sz="1600" u="sng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로 요청</a:t>
            </a:r>
            <a:endParaRPr lang="ko-KR" altLang="en-US" sz="1600" u="sng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C1F3F-F052-4C5A-A099-E49640B33838}"/>
              </a:ext>
            </a:extLst>
          </p:cNvPr>
          <p:cNvSpPr txBox="1"/>
          <p:nvPr/>
        </p:nvSpPr>
        <p:spPr>
          <a:xfrm>
            <a:off x="8244299" y="2436857"/>
            <a:ext cx="235513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400">
                <a:latin typeface="+mn-ea"/>
                <a:ea typeface="+mn-ea"/>
              </a:rPr>
              <a:t>요청경로가 </a:t>
            </a:r>
            <a:r>
              <a:rPr lang="en-US" altLang="ko-KR" sz="1400">
                <a:latin typeface="+mn-ea"/>
                <a:ea typeface="+mn-ea"/>
              </a:rPr>
              <a:t>/songs </a:t>
            </a:r>
            <a:r>
              <a:rPr lang="ko-KR" altLang="en-US" sz="1400">
                <a:latin typeface="+mn-ea"/>
                <a:ea typeface="+mn-ea"/>
              </a:rPr>
              <a:t>와 매칭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0FE6F-2E1E-2283-9927-F54F38445DF7}"/>
              </a:ext>
            </a:extLst>
          </p:cNvPr>
          <p:cNvSpPr txBox="1"/>
          <p:nvPr/>
        </p:nvSpPr>
        <p:spPr>
          <a:xfrm>
            <a:off x="8244299" y="3661283"/>
            <a:ext cx="26180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400">
                <a:latin typeface="+mn-ea"/>
                <a:ea typeface="+mn-ea"/>
              </a:rPr>
              <a:t>요청경로가 </a:t>
            </a:r>
            <a:r>
              <a:rPr lang="en-US" altLang="ko-KR" sz="1400">
                <a:latin typeface="+mn-ea"/>
                <a:ea typeface="+mn-ea"/>
              </a:rPr>
              <a:t>/songs/:id</a:t>
            </a:r>
            <a:r>
              <a:rPr lang="ko-KR" altLang="en-US" sz="1400">
                <a:latin typeface="+mn-ea"/>
                <a:ea typeface="+mn-ea"/>
              </a:rPr>
              <a:t> 와 매칭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FA651B-4224-85B9-3BA4-264C994F065A}"/>
              </a:ext>
            </a:extLst>
          </p:cNvPr>
          <p:cNvSpPr txBox="1"/>
          <p:nvPr/>
        </p:nvSpPr>
        <p:spPr>
          <a:xfrm>
            <a:off x="7696103" y="4891389"/>
            <a:ext cx="25394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SongList, Player</a:t>
            </a: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55600" indent="-355600">
              <a:defRPr/>
            </a:pP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모두 렌더링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51304-B463-0DD1-41DC-456A0474654D}"/>
              </a:ext>
            </a:extLst>
          </p:cNvPr>
          <p:cNvSpPr txBox="1"/>
          <p:nvPr/>
        </p:nvSpPr>
        <p:spPr>
          <a:xfrm>
            <a:off x="835185" y="1340207"/>
            <a:ext cx="14847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6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 </a:t>
            </a:r>
            <a:r>
              <a:rPr lang="ko-KR" altLang="en-US" sz="16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E79837-8468-DE5E-A48D-E4A9AC011BAC}"/>
              </a:ext>
            </a:extLst>
          </p:cNvPr>
          <p:cNvSpPr txBox="1"/>
          <p:nvPr/>
        </p:nvSpPr>
        <p:spPr>
          <a:xfrm>
            <a:off x="961822" y="2436857"/>
            <a:ext cx="235513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ko-KR" altLang="en-US" sz="1400">
                <a:latin typeface="+mn-ea"/>
                <a:ea typeface="+mn-ea"/>
              </a:rPr>
              <a:t>요청경로가 </a:t>
            </a:r>
            <a:r>
              <a:rPr lang="en-US" altLang="ko-KR" sz="1400">
                <a:latin typeface="+mn-ea"/>
                <a:ea typeface="+mn-ea"/>
              </a:rPr>
              <a:t>/songs </a:t>
            </a:r>
            <a:r>
              <a:rPr lang="ko-KR" altLang="en-US" sz="1400">
                <a:latin typeface="+mn-ea"/>
                <a:ea typeface="+mn-ea"/>
              </a:rPr>
              <a:t>와 매칭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0ECD00-EC43-9F62-CA8E-C1115BC5FDA8}"/>
              </a:ext>
            </a:extLst>
          </p:cNvPr>
          <p:cNvSpPr txBox="1"/>
          <p:nvPr/>
        </p:nvSpPr>
        <p:spPr>
          <a:xfrm>
            <a:off x="771156" y="4891389"/>
            <a:ext cx="194476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SongList</a:t>
            </a: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컴포넌트만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55600" indent="-355600">
              <a:defRPr/>
            </a:pP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A8524E-3700-015B-B3B6-C1222A139761}"/>
              </a:ext>
            </a:extLst>
          </p:cNvPr>
          <p:cNvCxnSpPr>
            <a:cxnSpLocks/>
          </p:cNvCxnSpPr>
          <p:nvPr/>
        </p:nvCxnSpPr>
        <p:spPr>
          <a:xfrm>
            <a:off x="3827748" y="2276872"/>
            <a:ext cx="0" cy="1008112"/>
          </a:xfrm>
          <a:prstGeom prst="straightConnector1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04857E9-5F31-19B4-0145-5E90D319F2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중첩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라우트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31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46A62-6784-434D-9D65-0BE63B6F8D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중첩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라우트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8C010-F089-4B9D-B02B-7752FB464D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중첩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라우트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작성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&lt;Route&gt;&lt;/Route&gt;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중첩시킴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밖에서 감싸고 있는 컴포넌트에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&lt;Outlet /&gt;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컴포넌트를 추가함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위치에 중첩된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&lt;Route /&gt; path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패턴이 일치하면 컴포넌트가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/songs/:id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패턴의 경로일 때만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&lt;Outlet /&gt;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Player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00063" lvl="2" indent="0">
              <a:buNone/>
            </a:pP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A27A30-C388-4357-BEFB-7C68DE9B471A}"/>
              </a:ext>
            </a:extLst>
          </p:cNvPr>
          <p:cNvSpPr/>
          <p:nvPr/>
        </p:nvSpPr>
        <p:spPr>
          <a:xfrm>
            <a:off x="1070075" y="1996158"/>
            <a:ext cx="77644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&lt;Route path="/songs" element={&lt;</a:t>
            </a:r>
            <a:r>
              <a:rPr lang="en-US" altLang="ko-KR" sz="1200" dirty="0" err="1"/>
              <a:t>SongList</a:t>
            </a:r>
            <a:r>
              <a:rPr lang="en-US" altLang="ko-KR" sz="1200" dirty="0"/>
              <a:t> songs={songs} /&gt;}&gt;</a:t>
            </a:r>
          </a:p>
          <a:p>
            <a:pPr>
              <a:defRPr/>
            </a:pPr>
            <a:r>
              <a:rPr lang="en-US" altLang="ko-KR" sz="1200" dirty="0"/>
              <a:t>    &lt;Route path=":id" element={&lt;Player songs={songs} /&gt;} /&gt;</a:t>
            </a:r>
          </a:p>
          <a:p>
            <a:pPr>
              <a:defRPr/>
            </a:pPr>
            <a:r>
              <a:rPr lang="en-US" altLang="ko-KR" sz="1200" dirty="0"/>
              <a:t>&lt;/Route&gt;</a:t>
            </a:r>
          </a:p>
        </p:txBody>
      </p:sp>
    </p:spTree>
    <p:extLst>
      <p:ext uri="{BB962C8B-B14F-4D97-AF65-F5344CB8AC3E}">
        <p14:creationId xmlns:p14="http://schemas.microsoft.com/office/powerpoint/2010/main" val="273932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CEBFBA08-1539-4A87-A34A-3A204281C3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중첩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라우트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A847C395-CE63-4FD9-B876-B6E333890F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계층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0C3784-F0CF-4FB5-BB24-69F3A5FBE2CA}"/>
              </a:ext>
            </a:extLst>
          </p:cNvPr>
          <p:cNvSpPr/>
          <p:nvPr/>
        </p:nvSpPr>
        <p:spPr bwMode="auto">
          <a:xfrm>
            <a:off x="3791744" y="2456458"/>
            <a:ext cx="1223963" cy="503237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App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2142A-C368-45C2-A4D0-EEE2785DACE1}"/>
              </a:ext>
            </a:extLst>
          </p:cNvPr>
          <p:cNvSpPr/>
          <p:nvPr/>
        </p:nvSpPr>
        <p:spPr bwMode="auto">
          <a:xfrm>
            <a:off x="694531" y="3428008"/>
            <a:ext cx="1223962" cy="50482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Header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92D10F-5315-4D5B-A9A1-CC5A7FFF5EAA}"/>
              </a:ext>
            </a:extLst>
          </p:cNvPr>
          <p:cNvSpPr/>
          <p:nvPr/>
        </p:nvSpPr>
        <p:spPr bwMode="auto">
          <a:xfrm>
            <a:off x="3791744" y="1700808"/>
            <a:ext cx="1223963" cy="50323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Router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C6067C-7214-4197-AB9C-7B610CB9C1F2}"/>
              </a:ext>
            </a:extLst>
          </p:cNvPr>
          <p:cNvCxnSpPr>
            <a:stCxn id="23" idx="2"/>
            <a:endCxn id="5" idx="0"/>
          </p:cNvCxnSpPr>
          <p:nvPr/>
        </p:nvCxnSpPr>
        <p:spPr bwMode="auto">
          <a:xfrm>
            <a:off x="4402931" y="2204045"/>
            <a:ext cx="0" cy="252413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DB3C07-651A-45EF-A0FB-F5BACA371747}"/>
              </a:ext>
            </a:extLst>
          </p:cNvPr>
          <p:cNvSpPr/>
          <p:nvPr/>
        </p:nvSpPr>
        <p:spPr bwMode="auto">
          <a:xfrm>
            <a:off x="2241549" y="4183659"/>
            <a:ext cx="1223963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Home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980D340-41B3-43E6-BEB8-207C7B19E015}"/>
              </a:ext>
            </a:extLst>
          </p:cNvPr>
          <p:cNvSpPr/>
          <p:nvPr/>
        </p:nvSpPr>
        <p:spPr bwMode="auto">
          <a:xfrm>
            <a:off x="3790949" y="4183659"/>
            <a:ext cx="1223963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About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8B3A99-D8D0-4A9B-9FB3-EEB1931C9E97}"/>
              </a:ext>
            </a:extLst>
          </p:cNvPr>
          <p:cNvSpPr/>
          <p:nvPr/>
        </p:nvSpPr>
        <p:spPr bwMode="auto">
          <a:xfrm>
            <a:off x="5302249" y="4183659"/>
            <a:ext cx="1223963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Members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38F8B3-AF3A-4A70-9D8A-201D1E16B962}"/>
              </a:ext>
            </a:extLst>
          </p:cNvPr>
          <p:cNvSpPr/>
          <p:nvPr/>
        </p:nvSpPr>
        <p:spPr bwMode="auto">
          <a:xfrm>
            <a:off x="6882607" y="4185244"/>
            <a:ext cx="1223962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tx1"/>
                </a:solidFill>
              </a:rPr>
              <a:t>SongList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5" name="Shape 74">
            <a:extLst>
              <a:ext uri="{FF2B5EF4-FFF2-40B4-BE49-F238E27FC236}">
                <a16:creationId xmlns:a16="http://schemas.microsoft.com/office/drawing/2014/main" id="{2EEED122-AA1C-4A01-9F71-2E46E70B01B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620963" y="1646039"/>
            <a:ext cx="468313" cy="309562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hape 74">
            <a:extLst>
              <a:ext uri="{FF2B5EF4-FFF2-40B4-BE49-F238E27FC236}">
                <a16:creationId xmlns:a16="http://schemas.microsoft.com/office/drawing/2014/main" id="{ADC8C800-4635-4F6A-9AC1-A59BBFB56954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rot="5400000">
            <a:off x="3016647" y="2796580"/>
            <a:ext cx="1223964" cy="155019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hape 74">
            <a:extLst>
              <a:ext uri="{FF2B5EF4-FFF2-40B4-BE49-F238E27FC236}">
                <a16:creationId xmlns:a16="http://schemas.microsoft.com/office/drawing/2014/main" id="{C84477C5-7362-4B19-B796-D3806A5F4070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5400000">
            <a:off x="3791347" y="3571280"/>
            <a:ext cx="1223964" cy="79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hape 74">
            <a:extLst>
              <a:ext uri="{FF2B5EF4-FFF2-40B4-BE49-F238E27FC236}">
                <a16:creationId xmlns:a16="http://schemas.microsoft.com/office/drawing/2014/main" id="{CFB6269A-F729-4715-ACF0-C6F5268061A2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 rot="16200000" flipH="1">
            <a:off x="4546996" y="2816424"/>
            <a:ext cx="1223964" cy="151050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hape 74">
            <a:extLst>
              <a:ext uri="{FF2B5EF4-FFF2-40B4-BE49-F238E27FC236}">
                <a16:creationId xmlns:a16="http://schemas.microsoft.com/office/drawing/2014/main" id="{DA3B9C4E-517E-432C-A302-B859368D4F7C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16200000" flipH="1">
            <a:off x="5336383" y="2027038"/>
            <a:ext cx="1225549" cy="309086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6BC38A2-39F5-4A91-83A9-6F674E11045C}"/>
              </a:ext>
            </a:extLst>
          </p:cNvPr>
          <p:cNvSpPr/>
          <p:nvPr/>
        </p:nvSpPr>
        <p:spPr bwMode="auto">
          <a:xfrm>
            <a:off x="6882607" y="4940895"/>
            <a:ext cx="1223962" cy="5048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Outlet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26D925-FF29-4DFB-ABC2-796B7A02C3E1}"/>
              </a:ext>
            </a:extLst>
          </p:cNvPr>
          <p:cNvCxnSpPr>
            <a:stCxn id="49" idx="2"/>
            <a:endCxn id="95" idx="0"/>
          </p:cNvCxnSpPr>
          <p:nvPr/>
        </p:nvCxnSpPr>
        <p:spPr bwMode="auto">
          <a:xfrm flipH="1">
            <a:off x="7495382" y="4688482"/>
            <a:ext cx="0" cy="252412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5E463D-F9EA-4B8C-8384-EAECFBF7FC03}"/>
              </a:ext>
            </a:extLst>
          </p:cNvPr>
          <p:cNvSpPr/>
          <p:nvPr/>
        </p:nvSpPr>
        <p:spPr bwMode="auto">
          <a:xfrm>
            <a:off x="6882607" y="5733058"/>
            <a:ext cx="1223962" cy="503237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Player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5F196FA-811B-42D3-A150-2EC3C7051C3C}"/>
              </a:ext>
            </a:extLst>
          </p:cNvPr>
          <p:cNvCxnSpPr>
            <a:stCxn id="95" idx="2"/>
            <a:endCxn id="103" idx="0"/>
          </p:cNvCxnSpPr>
          <p:nvPr/>
        </p:nvCxnSpPr>
        <p:spPr bwMode="auto">
          <a:xfrm>
            <a:off x="7495382" y="5445719"/>
            <a:ext cx="0" cy="287338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345D7D5-AA61-4DE2-8F36-936BDB26FAC8}"/>
              </a:ext>
            </a:extLst>
          </p:cNvPr>
          <p:cNvSpPr txBox="1"/>
          <p:nvPr/>
        </p:nvSpPr>
        <p:spPr>
          <a:xfrm>
            <a:off x="2886870" y="3932833"/>
            <a:ext cx="7032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exact  /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F37BE1-2CDE-48FA-BBCB-28169F78968F}"/>
              </a:ext>
            </a:extLst>
          </p:cNvPr>
          <p:cNvSpPr txBox="1"/>
          <p:nvPr/>
        </p:nvSpPr>
        <p:spPr>
          <a:xfrm>
            <a:off x="4434682" y="3932833"/>
            <a:ext cx="660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/about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36690A-9A42-4D85-BD66-33F90EF4CE3A}"/>
              </a:ext>
            </a:extLst>
          </p:cNvPr>
          <p:cNvSpPr txBox="1"/>
          <p:nvPr/>
        </p:nvSpPr>
        <p:spPr>
          <a:xfrm>
            <a:off x="5947569" y="3932833"/>
            <a:ext cx="9017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/members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0BFE17-DC07-442B-A5C1-0D9D720382F5}"/>
              </a:ext>
            </a:extLst>
          </p:cNvPr>
          <p:cNvSpPr txBox="1"/>
          <p:nvPr/>
        </p:nvSpPr>
        <p:spPr>
          <a:xfrm>
            <a:off x="7531895" y="3932833"/>
            <a:ext cx="652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/songs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15866F-7D98-40A6-B9E5-A41A5BF3E4A5}"/>
              </a:ext>
            </a:extLst>
          </p:cNvPr>
          <p:cNvSpPr txBox="1"/>
          <p:nvPr/>
        </p:nvSpPr>
        <p:spPr>
          <a:xfrm>
            <a:off x="7531895" y="5409208"/>
            <a:ext cx="8858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/songs/:id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0BB368-5623-6D1B-CF7C-16D975C73F14}"/>
              </a:ext>
            </a:extLst>
          </p:cNvPr>
          <p:cNvSpPr/>
          <p:nvPr/>
        </p:nvSpPr>
        <p:spPr bwMode="auto">
          <a:xfrm>
            <a:off x="3791744" y="3284788"/>
            <a:ext cx="1223963" cy="50323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Routes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5268F67-287D-5A42-59F4-F1D462B9676D}"/>
              </a:ext>
            </a:extLst>
          </p:cNvPr>
          <p:cNvGrpSpPr/>
          <p:nvPr/>
        </p:nvGrpSpPr>
        <p:grpSpPr>
          <a:xfrm>
            <a:off x="5626894" y="1718864"/>
            <a:ext cx="6096000" cy="1384995"/>
            <a:chOff x="5541758" y="940196"/>
            <a:chExt cx="6096000" cy="13849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54EE690-8B5A-FFDD-F4D3-F3630531090F}"/>
                </a:ext>
              </a:extLst>
            </p:cNvPr>
            <p:cNvSpPr txBox="1"/>
            <p:nvPr/>
          </p:nvSpPr>
          <p:spPr>
            <a:xfrm>
              <a:off x="5541758" y="940196"/>
              <a:ext cx="6096000" cy="138499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&lt;Routes&gt;</a:t>
              </a:r>
            </a:p>
            <a:p>
              <a:r>
                <a:rPr lang="ko-KR" altLang="en-US" sz="1400" b="1"/>
                <a:t>  ......</a:t>
              </a:r>
            </a:p>
            <a:p>
              <a:r>
                <a:rPr lang="ko-KR" altLang="en-US" sz="1400" b="1"/>
                <a:t>  &lt;Route path="/songs" element={&lt;SongList songs={songs} /&gt;}&gt;</a:t>
              </a:r>
            </a:p>
            <a:p>
              <a:r>
                <a:rPr lang="ko-KR" altLang="en-US" sz="1400" b="1"/>
                <a:t>    &lt;Route path=":id" element={&lt;Player songs={songs} /&gt;} /&gt;</a:t>
              </a:r>
            </a:p>
            <a:p>
              <a:r>
                <a:rPr lang="ko-KR" altLang="en-US" sz="1400" b="1"/>
                <a:t>  &lt;/Route&gt;</a:t>
              </a:r>
            </a:p>
            <a:p>
              <a:r>
                <a:rPr lang="ko-KR" altLang="en-US" sz="1400" b="1"/>
                <a:t>&lt;/Routes&gt;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49F1F6-4665-2FBB-3CA0-BB9F80B8DA2B}"/>
                </a:ext>
              </a:extLst>
            </p:cNvPr>
            <p:cNvSpPr/>
            <p:nvPr/>
          </p:nvSpPr>
          <p:spPr>
            <a:xfrm>
              <a:off x="8229600" y="1628775"/>
              <a:ext cx="1971675" cy="25717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B9B4A375-763C-0BB8-5B0C-3D24B7A5B782}"/>
              </a:ext>
            </a:extLst>
          </p:cNvPr>
          <p:cNvCxnSpPr>
            <a:cxnSpLocks/>
            <a:stCxn id="32" idx="2"/>
            <a:endCxn id="95" idx="3"/>
          </p:cNvCxnSpPr>
          <p:nvPr/>
        </p:nvCxnSpPr>
        <p:spPr>
          <a:xfrm rot="5400000">
            <a:off x="7439227" y="3331961"/>
            <a:ext cx="2528690" cy="1194005"/>
          </a:xfrm>
          <a:prstGeom prst="curvedConnector2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4717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113EA-810E-401E-8CE2-83FCEC7C12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중첩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라우트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11BB4-5A72-4839-9228-AA106CCF7D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default child route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요청된 경로가 부모 경로에 있을 때 기본적으로 보여줄 자식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라우트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 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SongList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+ Default Child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/songs/:id 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SongList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+ Player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7DEA41-9E3F-40CB-9ABB-04FA3575095E}"/>
              </a:ext>
            </a:extLst>
          </p:cNvPr>
          <p:cNvSpPr/>
          <p:nvPr/>
        </p:nvSpPr>
        <p:spPr>
          <a:xfrm>
            <a:off x="1466412" y="3988326"/>
            <a:ext cx="74322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&lt;Route path="/songs" element={&lt;</a:t>
            </a:r>
            <a:r>
              <a:rPr lang="en-US" altLang="ko-KR" sz="1200" dirty="0" err="1"/>
              <a:t>SongList</a:t>
            </a:r>
            <a:r>
              <a:rPr lang="en-US" altLang="ko-KR" sz="1200" dirty="0"/>
              <a:t> songs={songs} /&gt;}&gt;</a:t>
            </a:r>
          </a:p>
          <a:p>
            <a:pPr>
              <a:defRPr/>
            </a:pPr>
            <a:r>
              <a:rPr lang="en-US" altLang="ko-KR" sz="1200" dirty="0"/>
              <a:t>    </a:t>
            </a:r>
            <a:r>
              <a:rPr lang="en-US" altLang="ko-KR" sz="1200" b="1" dirty="0"/>
              <a:t>&lt;Route index element={&lt;&gt;&lt;</a:t>
            </a:r>
            <a:r>
              <a:rPr lang="en-US" altLang="ko-KR" sz="1200" b="1" dirty="0" err="1"/>
              <a:t>hr</a:t>
            </a:r>
            <a:r>
              <a:rPr lang="en-US" altLang="ko-KR" sz="1200" b="1" dirty="0"/>
              <a:t>/&gt;&lt;h3&gt;</a:t>
            </a:r>
            <a:r>
              <a:rPr lang="ko-KR" altLang="en-US" sz="1200" b="1" dirty="0"/>
              <a:t>현재 재생중인 곡 없음</a:t>
            </a:r>
            <a:r>
              <a:rPr lang="en-US" altLang="ko-KR" sz="1200" b="1" dirty="0"/>
              <a:t>&lt;/h3&gt;&lt;/&gt;} /&gt;</a:t>
            </a:r>
          </a:p>
          <a:p>
            <a:pPr>
              <a:defRPr/>
            </a:pPr>
            <a:r>
              <a:rPr lang="en-US" altLang="ko-KR" sz="1200" dirty="0"/>
              <a:t>    &lt;Route path=":id" element={&lt;Player songs={songs} /&gt;} /&gt;</a:t>
            </a:r>
          </a:p>
          <a:p>
            <a:pPr>
              <a:defRPr/>
            </a:pPr>
            <a:r>
              <a:rPr lang="en-US" altLang="ko-KR" sz="1200" dirty="0"/>
              <a:t>&lt;/Route&gt;</a:t>
            </a:r>
          </a:p>
        </p:txBody>
      </p:sp>
    </p:spTree>
    <p:extLst>
      <p:ext uri="{BB962C8B-B14F-4D97-AF65-F5344CB8AC3E}">
        <p14:creationId xmlns:p14="http://schemas.microsoft.com/office/powerpoint/2010/main" val="80451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E37B-24CA-47FC-B675-55AD7EB221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03C4E-CFA7-4D12-9406-3E57707B78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react-router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제공하는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useMatch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경로패턴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요청 경로가 지정한 경로 패턴에 부합하는 경우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PathMatch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리텀함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경로 파라미터 값을 포함한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파라미터 처리 방법을 학습할 때 살펴보았음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useSearchParams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요청의 쿼리문자열을 읽거나 수정할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9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E37B-24CA-47FC-B675-55AD7EB221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03C4E-CFA7-4D12-9406-3E57707B78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react-router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제공하는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useLocation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요청된 경로 정보를 포함하는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Location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useNavigate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전환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이동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위한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Navigate()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useOutletContext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상위 경로에 상태를 저장하고 자식 경로에 대한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Outlet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렌더링하는 자식 컴포넌트에서 상태를 이용할 수 있도록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1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1499277" y="1927241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08-1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react-router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1499277" y="2921063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08-2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컴포넌트로 속성 전달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1499277" y="3971878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08-3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중첩 </a:t>
              </a:r>
              <a:r>
                <a:rPr lang="ko-KR" altLang="en-US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라우트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7C95-0944-A0B5-76DC-CD1F9D51B4CD}"/>
              </a:ext>
            </a:extLst>
          </p:cNvPr>
          <p:cNvGrpSpPr/>
          <p:nvPr/>
        </p:nvGrpSpPr>
        <p:grpSpPr>
          <a:xfrm>
            <a:off x="1499277" y="4965700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A50B6-F4A3-27A1-4876-DE44D155D46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08-4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AA9D-4194-BBAF-2084-8F0CFC21C18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react-router hook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0828B1-286D-3C59-F133-D0E2736DD729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524268-EC74-28FC-66B8-3D721981E848}"/>
              </a:ext>
            </a:extLst>
          </p:cNvPr>
          <p:cNvGrpSpPr/>
          <p:nvPr/>
        </p:nvGrpSpPr>
        <p:grpSpPr>
          <a:xfrm>
            <a:off x="6335987" y="2566183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0F8356-89D9-13AD-658C-AF3DC474CF79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08-5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FEC41B-87F7-EB88-8C71-FC35875E33A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9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Router </a:t>
              </a:r>
              <a:r>
                <a:rPr lang="ko-KR" altLang="en-US" b="1" dirty="0"/>
                <a:t>관련 컴포넌트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ACE4579-FD1C-7D52-4B64-C4F3548F407A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E0FD52-051B-6D3D-A8D7-D45A66586CF0}"/>
              </a:ext>
            </a:extLst>
          </p:cNvPr>
          <p:cNvGrpSpPr/>
          <p:nvPr/>
        </p:nvGrpSpPr>
        <p:grpSpPr>
          <a:xfrm>
            <a:off x="6335987" y="4610820"/>
            <a:ext cx="4686299" cy="485775"/>
            <a:chOff x="2282994" y="2753427"/>
            <a:chExt cx="4686299" cy="4857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FDD0D1B-9199-FB1E-E915-C0F074063664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08-6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FAA2F-7A76-3DC4-9551-8745E9654E9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Lazy Loading</a:t>
              </a:r>
              <a:endParaRPr lang="ko-KR" altLang="en-US" b="1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13D39F-4960-2409-6808-DB7BEAEBD123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E37B-24CA-47FC-B675-55AD7EB221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03C4E-CFA7-4D12-9406-3E57707B78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useMatch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경로를 매개변수에 지정한 경로 패턴에 부합되는지 판단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부합하다면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정보를 매칭하여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PathMatch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PathMatch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경로 파라미터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pathname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요청된 경로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pattern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요청된 경로 패턴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D3B6C-0700-4196-A816-AD4A7EE7EBA8}"/>
              </a:ext>
            </a:extLst>
          </p:cNvPr>
          <p:cNvSpPr/>
          <p:nvPr/>
        </p:nvSpPr>
        <p:spPr>
          <a:xfrm>
            <a:off x="1933682" y="4108095"/>
            <a:ext cx="687676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import { Link, Outlet, </a:t>
            </a:r>
            <a:r>
              <a:rPr lang="en-US" altLang="ko-KR" sz="1200" b="1" dirty="0" err="1"/>
              <a:t>useMatch</a:t>
            </a:r>
            <a:r>
              <a:rPr lang="en-US" altLang="ko-KR" sz="1200" dirty="0"/>
              <a:t> } from 'react-router-</a:t>
            </a:r>
            <a:r>
              <a:rPr lang="en-US" altLang="ko-KR" sz="1200" dirty="0" err="1"/>
              <a:t>dom</a:t>
            </a:r>
            <a:r>
              <a:rPr lang="en-US" altLang="ko-KR" sz="1200" dirty="0"/>
              <a:t>’;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………………………….</a:t>
            </a:r>
          </a:p>
          <a:p>
            <a:pPr>
              <a:defRPr/>
            </a:pPr>
            <a:r>
              <a:rPr lang="en-US" altLang="ko-KR" sz="1200" b="1" dirty="0"/>
              <a:t>    const </a:t>
            </a:r>
            <a:r>
              <a:rPr lang="en-US" altLang="ko-KR" sz="1200" b="1" dirty="0" err="1"/>
              <a:t>pathMatch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useMatch</a:t>
            </a:r>
            <a:r>
              <a:rPr lang="en-US" altLang="ko-KR" sz="1200" b="1" dirty="0"/>
              <a:t>('/songs/:id');</a:t>
            </a:r>
          </a:p>
          <a:p>
            <a:pPr>
              <a:defRPr/>
            </a:pPr>
            <a:r>
              <a:rPr lang="en-US" altLang="ko-KR" sz="1200" b="1" dirty="0"/>
              <a:t>    let </a:t>
            </a:r>
            <a:r>
              <a:rPr lang="en-US" altLang="ko-KR" sz="1200" b="1" dirty="0" err="1"/>
              <a:t>param_id</a:t>
            </a:r>
            <a:r>
              <a:rPr lang="en-US" altLang="ko-KR" sz="1200" b="1" dirty="0"/>
              <a:t> = pathMatch.params.id</a:t>
            </a:r>
          </a:p>
        </p:txBody>
      </p:sp>
    </p:spTree>
    <p:extLst>
      <p:ext uri="{BB962C8B-B14F-4D97-AF65-F5344CB8AC3E}">
        <p14:creationId xmlns:p14="http://schemas.microsoft.com/office/powerpoint/2010/main" val="3890874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6C1C-4143-4EA6-9FE2-80908098F4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2692F-FB77-4BC9-BE27-330DE94B88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useSearchParams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첫번째 배열 값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읽기 전용의 객체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?a=1&amp;b=2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 경우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searchParams.get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('a') --&gt; 1 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두번째 배열 값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설정 전용의 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setSearchParams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({ a:3, b:4 })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같이 설정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setSearchParams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Navigate()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이용해 화면 전환까지 수행함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D2F511-028C-485E-BFC3-9B622A909947}"/>
              </a:ext>
            </a:extLst>
          </p:cNvPr>
          <p:cNvSpPr/>
          <p:nvPr/>
        </p:nvSpPr>
        <p:spPr>
          <a:xfrm>
            <a:off x="1243070" y="1987920"/>
            <a:ext cx="68676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ko-KR" sz="1200" dirty="0"/>
              <a:t>let [searchParams, setSearchParams] = useSearchParams();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3462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53309-B05E-4900-94C5-26F0AEB177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F2D3A-8986-464F-8F5D-D5D2AB30C0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useNavigate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navigate()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navigate(to, options)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이동하려는 경로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options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이동시의 옵션 정보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replace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내부적으로 이용하는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history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현재 항목을 교체할 것인지 여부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(true/false,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기본값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false)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 :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네비게이션할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때 전달할 상태 정보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옵션은 이동한 후에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location.state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속성을 이용해 접근할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59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53309-B05E-4900-94C5-26F0AEB177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F2D3A-8986-464F-8F5D-D5D2AB30C0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useNavigate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replace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옵션의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true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일때와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false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 때 차이점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경로가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/d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 상태에서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이동할 때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103DCA-2E32-4C09-92C2-754947223BEE}"/>
              </a:ext>
            </a:extLst>
          </p:cNvPr>
          <p:cNvGrpSpPr/>
          <p:nvPr/>
        </p:nvGrpSpPr>
        <p:grpSpPr>
          <a:xfrm>
            <a:off x="1639113" y="2600722"/>
            <a:ext cx="7471506" cy="1152128"/>
            <a:chOff x="1079612" y="4617132"/>
            <a:chExt cx="7471506" cy="115212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E31440-79D0-4B57-B341-370C2EA132B7}"/>
                </a:ext>
              </a:extLst>
            </p:cNvPr>
            <p:cNvSpPr/>
            <p:nvPr/>
          </p:nvSpPr>
          <p:spPr>
            <a:xfrm>
              <a:off x="1079612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A4B029-5B4D-44F3-8565-DE7DCDA3CDE0}"/>
                </a:ext>
              </a:extLst>
            </p:cNvPr>
            <p:cNvSpPr/>
            <p:nvPr/>
          </p:nvSpPr>
          <p:spPr>
            <a:xfrm>
              <a:off x="1547664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03558B-6765-4A21-9391-8BF2899F883B}"/>
                </a:ext>
              </a:extLst>
            </p:cNvPr>
            <p:cNvSpPr/>
            <p:nvPr/>
          </p:nvSpPr>
          <p:spPr>
            <a:xfrm>
              <a:off x="2014326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4C954B-2652-44BE-B56F-C0DBD2DB6F97}"/>
                </a:ext>
              </a:extLst>
            </p:cNvPr>
            <p:cNvSpPr/>
            <p:nvPr/>
          </p:nvSpPr>
          <p:spPr>
            <a:xfrm>
              <a:off x="2482378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ABAEC7E3-B99D-45BC-8BFB-66CC765A53B5}"/>
                </a:ext>
              </a:extLst>
            </p:cNvPr>
            <p:cNvSpPr/>
            <p:nvPr/>
          </p:nvSpPr>
          <p:spPr>
            <a:xfrm>
              <a:off x="3167844" y="4617132"/>
              <a:ext cx="249248" cy="3960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0B6379-69FE-43C3-AF40-DF3DBC0E7E0F}"/>
                </a:ext>
              </a:extLst>
            </p:cNvPr>
            <p:cNvSpPr/>
            <p:nvPr/>
          </p:nvSpPr>
          <p:spPr>
            <a:xfrm>
              <a:off x="3709294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6984D7-43D1-40BA-9CB2-29736DF4434D}"/>
                </a:ext>
              </a:extLst>
            </p:cNvPr>
            <p:cNvSpPr/>
            <p:nvPr/>
          </p:nvSpPr>
          <p:spPr>
            <a:xfrm>
              <a:off x="4177346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3A2FFF-C629-4D87-ADD3-08839B1DC7E7}"/>
                </a:ext>
              </a:extLst>
            </p:cNvPr>
            <p:cNvSpPr/>
            <p:nvPr/>
          </p:nvSpPr>
          <p:spPr>
            <a:xfrm>
              <a:off x="4644008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A02575-6404-427F-8DBC-1F6DCC101B7B}"/>
                </a:ext>
              </a:extLst>
            </p:cNvPr>
            <p:cNvSpPr/>
            <p:nvPr/>
          </p:nvSpPr>
          <p:spPr>
            <a:xfrm>
              <a:off x="5112060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693CAB1-721B-4819-8C5A-7CAEB7F9CCF4}"/>
                </a:ext>
              </a:extLst>
            </p:cNvPr>
            <p:cNvSpPr/>
            <p:nvPr/>
          </p:nvSpPr>
          <p:spPr>
            <a:xfrm>
              <a:off x="5578722" y="4617132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A814C04-FC4A-49F0-A87F-721FAFC848F7}"/>
                </a:ext>
              </a:extLst>
            </p:cNvPr>
            <p:cNvSpPr/>
            <p:nvPr/>
          </p:nvSpPr>
          <p:spPr>
            <a:xfrm>
              <a:off x="3709294" y="5373216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CC2D63D-FD0D-44FF-87EC-D30D979BB0BB}"/>
                </a:ext>
              </a:extLst>
            </p:cNvPr>
            <p:cNvSpPr/>
            <p:nvPr/>
          </p:nvSpPr>
          <p:spPr>
            <a:xfrm>
              <a:off x="4177346" y="5373216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A78F0D-FCCA-4E54-A580-2B17D66297FA}"/>
                </a:ext>
              </a:extLst>
            </p:cNvPr>
            <p:cNvSpPr/>
            <p:nvPr/>
          </p:nvSpPr>
          <p:spPr>
            <a:xfrm>
              <a:off x="4644008" y="5373216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AADE26-E9FF-4720-91FC-B4899BD5374F}"/>
                </a:ext>
              </a:extLst>
            </p:cNvPr>
            <p:cNvSpPr/>
            <p:nvPr/>
          </p:nvSpPr>
          <p:spPr>
            <a:xfrm>
              <a:off x="5112060" y="5373216"/>
              <a:ext cx="468052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/e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595A1F-F3CE-476B-9671-3F0DF06495D5}"/>
                </a:ext>
              </a:extLst>
            </p:cNvPr>
            <p:cNvSpPr txBox="1"/>
            <p:nvPr/>
          </p:nvSpPr>
          <p:spPr>
            <a:xfrm>
              <a:off x="6572290" y="4617132"/>
              <a:ext cx="1978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{ </a:t>
              </a:r>
              <a:r>
                <a:rPr lang="en-US" altLang="ko-KR" sz="1600" dirty="0" err="1">
                  <a:latin typeface="+mn-ea"/>
                  <a:ea typeface="+mn-ea"/>
                </a:rPr>
                <a:t>replace:false</a:t>
              </a:r>
              <a:r>
                <a:rPr lang="en-US" altLang="ko-KR" sz="1600" dirty="0">
                  <a:latin typeface="+mn-ea"/>
                  <a:ea typeface="+mn-ea"/>
                </a:rPr>
                <a:t> } 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1C1D53-93BA-49B9-8719-FF8E0654F8C5}"/>
                </a:ext>
              </a:extLst>
            </p:cNvPr>
            <p:cNvSpPr txBox="1"/>
            <p:nvPr/>
          </p:nvSpPr>
          <p:spPr>
            <a:xfrm>
              <a:off x="6572290" y="5373216"/>
              <a:ext cx="1978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{ </a:t>
              </a:r>
              <a:r>
                <a:rPr lang="en-US" altLang="ko-KR" sz="1600" dirty="0" err="1">
                  <a:latin typeface="+mn-ea"/>
                  <a:ea typeface="+mn-ea"/>
                </a:rPr>
                <a:t>replace:true</a:t>
              </a:r>
              <a:r>
                <a:rPr lang="en-US" altLang="ko-KR" sz="1600" dirty="0">
                  <a:latin typeface="+mn-ea"/>
                  <a:ea typeface="+mn-ea"/>
                </a:rPr>
                <a:t>} 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70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AFA8-C662-4CCE-BCCA-F062D3F5F0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3BDA4-DE1E-41E7-A19B-A6E363C061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useLocation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요청 경로 정보를 포함하는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location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객체를 리턴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pathname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요청된 경로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search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쿼리 문자열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 : navigate()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로 이동할 때 전달된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7E7C3-02E4-40D3-8D35-6F0893BAB119}"/>
              </a:ext>
            </a:extLst>
          </p:cNvPr>
          <p:cNvSpPr/>
          <p:nvPr/>
        </p:nvSpPr>
        <p:spPr>
          <a:xfrm>
            <a:off x="2539536" y="3683000"/>
            <a:ext cx="6867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ko-KR" sz="1200" dirty="0"/>
              <a:t>const location = useLocation();</a:t>
            </a:r>
          </a:p>
          <a:p>
            <a:pPr>
              <a:defRPr/>
            </a:pPr>
            <a:r>
              <a:rPr lang="fr-FR" altLang="ko-KR" sz="1200" dirty="0"/>
              <a:t>console.log(location);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5448A3-3BA4-46EF-84B2-E4FC3251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35" y="4262426"/>
            <a:ext cx="6867639" cy="13614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73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77664-45E3-4753-8759-6090FECC8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hook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C9B8D-B052-4A9A-AFA9-424E2D21A3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useOutletContext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중첩된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라우트를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사용할 때 상위 경로의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&lt;Outlet /&gt;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이용해 상태 정보를 저장해두고 하위 경로에서 접근할 수 있도록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데이터를 생성해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&lt;Outlet /&gt;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context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추가함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중첩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라우트의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자식 경로 컴포넌트에서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useOutletContext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접근자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획득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0350" lvl="1" indent="0">
              <a:buNone/>
            </a:pPr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&lt; </a:t>
            </a:r>
            <a:r>
              <a:rPr lang="en-US" altLang="ko-KR" sz="16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parentComponent</a:t>
            </a: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                         &lt;</a:t>
            </a:r>
            <a:r>
              <a:rPr lang="en-US" altLang="ko-KR" sz="16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childComponent</a:t>
            </a:r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</a:t>
            </a:r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36A25-A7A3-4F3E-8D66-148D60047B8C}"/>
              </a:ext>
            </a:extLst>
          </p:cNvPr>
          <p:cNvSpPr/>
          <p:nvPr/>
        </p:nvSpPr>
        <p:spPr>
          <a:xfrm>
            <a:off x="866263" y="3963247"/>
            <a:ext cx="3840993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ko-KR" sz="1200" dirty="0"/>
              <a:t>const </a:t>
            </a:r>
            <a:r>
              <a:rPr lang="en-US" altLang="ko-KR" sz="1200" dirty="0" err="1"/>
              <a:t>parentComponent</a:t>
            </a:r>
            <a:r>
              <a:rPr lang="fr-FR" altLang="ko-KR" sz="1200" dirty="0"/>
              <a:t> = () =&gt; {</a:t>
            </a:r>
          </a:p>
          <a:p>
            <a:pPr>
              <a:defRPr/>
            </a:pPr>
            <a:r>
              <a:rPr lang="en-US" altLang="ko-KR" sz="1200" b="1" dirty="0"/>
              <a:t>   const [title, </a:t>
            </a:r>
            <a:r>
              <a:rPr lang="en-US" altLang="ko-KR" sz="1200" b="1" dirty="0" err="1"/>
              <a:t>setTitle</a:t>
            </a:r>
            <a:r>
              <a:rPr lang="en-US" altLang="ko-KR" sz="1200" b="1" dirty="0"/>
              <a:t>] = </a:t>
            </a:r>
          </a:p>
          <a:p>
            <a:pPr>
              <a:defRPr/>
            </a:pPr>
            <a:r>
              <a:rPr lang="en-US" altLang="ko-KR" sz="1200" b="1" dirty="0"/>
              <a:t>      </a:t>
            </a:r>
            <a:r>
              <a:rPr lang="en-US" altLang="ko-KR" sz="1200" b="1" dirty="0" err="1"/>
              <a:t>React.useState</a:t>
            </a:r>
            <a:r>
              <a:rPr lang="en-US" altLang="ko-KR" sz="1200" b="1" dirty="0"/>
              <a:t>('Hello React!!');</a:t>
            </a:r>
          </a:p>
          <a:p>
            <a:pPr>
              <a:defRPr/>
            </a:pPr>
            <a:r>
              <a:rPr lang="en-US" altLang="ko-KR" sz="1200" b="1" dirty="0"/>
              <a:t>   return (</a:t>
            </a:r>
          </a:p>
          <a:p>
            <a:pPr>
              <a:defRPr/>
            </a:pPr>
            <a:r>
              <a:rPr lang="en-US" altLang="ko-KR" sz="1200" b="1" dirty="0"/>
              <a:t>      ......</a:t>
            </a:r>
          </a:p>
          <a:p>
            <a:pPr>
              <a:defRPr/>
            </a:pPr>
            <a:r>
              <a:rPr lang="en-US" altLang="ko-KR" sz="1200" b="1" dirty="0"/>
              <a:t>     &lt;Outlet context={ { title, </a:t>
            </a:r>
            <a:r>
              <a:rPr lang="en-US" altLang="ko-KR" sz="1200" b="1" dirty="0" err="1"/>
              <a:t>setTitle</a:t>
            </a:r>
            <a:r>
              <a:rPr lang="en-US" altLang="ko-KR" sz="1200" b="1" dirty="0"/>
              <a:t> } } /&gt;</a:t>
            </a:r>
          </a:p>
          <a:p>
            <a:pPr>
              <a:defRPr/>
            </a:pPr>
            <a:r>
              <a:rPr lang="en-US" altLang="ko-KR" sz="1200" b="1" dirty="0"/>
              <a:t>      ......</a:t>
            </a:r>
          </a:p>
          <a:p>
            <a:pPr>
              <a:defRPr/>
            </a:pPr>
            <a:r>
              <a:rPr lang="en-US" altLang="ko-KR" sz="1200" b="1" dirty="0"/>
              <a:t>   )</a:t>
            </a:r>
          </a:p>
          <a:p>
            <a:pPr>
              <a:defRPr/>
            </a:pPr>
            <a:r>
              <a:rPr lang="fr-FR" altLang="ko-KR" sz="1200" dirty="0"/>
              <a:t>};</a:t>
            </a:r>
          </a:p>
          <a:p>
            <a:pPr>
              <a:defRPr/>
            </a:pPr>
            <a:r>
              <a:rPr lang="fr-FR" altLang="ko-KR" sz="1200" dirty="0"/>
              <a:t>export default Home;</a:t>
            </a:r>
            <a:endParaRPr lang="fr-FR" altLang="ko-KR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82CDC5-E87F-40C2-A7F4-C1CE1E001A9B}"/>
              </a:ext>
            </a:extLst>
          </p:cNvPr>
          <p:cNvSpPr/>
          <p:nvPr/>
        </p:nvSpPr>
        <p:spPr>
          <a:xfrm>
            <a:off x="4934715" y="3963247"/>
            <a:ext cx="406845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const</a:t>
            </a:r>
            <a:r>
              <a:rPr lang="fr-FR" altLang="ko-KR" sz="1200" dirty="0"/>
              <a:t> childComponent = () =&gt; {</a:t>
            </a:r>
          </a:p>
          <a:p>
            <a:pPr>
              <a:defRPr/>
            </a:pPr>
            <a:r>
              <a:rPr lang="fr-FR" altLang="ko-KR" sz="1200" dirty="0"/>
              <a:t>  const { title, setTitle} = useOutletContext();</a:t>
            </a:r>
          </a:p>
          <a:p>
            <a:pPr>
              <a:defRPr/>
            </a:pPr>
            <a:r>
              <a:rPr lang="fr-FR" altLang="ko-KR" sz="1200" dirty="0"/>
              <a:t>  ......</a:t>
            </a:r>
          </a:p>
          <a:p>
            <a:pPr>
              <a:defRPr/>
            </a:pPr>
            <a:r>
              <a:rPr lang="fr-FR" altLang="ko-KR" sz="1200" dirty="0"/>
              <a:t>}</a:t>
            </a:r>
            <a:endParaRPr lang="fr-FR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72008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9099F6C3-D3A8-462C-9180-BA9DEF836F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컴포넌트</a:t>
            </a:r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C93AEA30-2FBE-4CD4-9C32-4E64A9D5FFA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Router 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BrowserRouter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HTML5 history 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사용하여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동기화한 상태로 유지함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권장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가장 직관적이다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웹에서 많이 사용하는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URI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형태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BrowserRouter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사용하기 위해서는 다음의 두가지 조건을 만족해야 함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브라우저가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HTML5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history 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지원해야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App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호스팅하는 웹서버가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fallback 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지원해야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fallback 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404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오류가 발생하더라도 일단 기본 페이지를 응답할 수 있도록 하는 기능임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90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9099F6C3-D3A8-462C-9180-BA9DEF836F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컴포넌트</a:t>
            </a:r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C93AEA30-2FBE-4CD4-9C32-4E64A9D5FFA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Router 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HashRouter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해시정보를 이용해 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동기화한 상태로 유지함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#,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window.location.hash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이용함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HTML5 History API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지원할 수 없는 이전 버전의 브라우저를 지원하기 위한 것임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가능하다면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BrowserHistory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사용할 것을 권장함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MemoryRouter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라우팅 경로가 </a:t>
            </a:r>
            <a:r>
              <a:rPr lang="en-US" altLang="ko-KR" sz="1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uri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경로로 표현되지</a:t>
            </a:r>
            <a:r>
              <a:rPr lang="en-US" altLang="ko-KR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않는 경우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경로 정보를 주소 표시줄에 나타내지 않고 메모리에 유지함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Native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하이브리드 앱과 같은 경우에 적합한 라우터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직접 입력하여 화면을 전환할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12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C6BFB-65DF-43B6-6924-4D995264D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fallback UI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지원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131DC-EB3F-B047-C5E5-DFEBCEF248FE}"/>
              </a:ext>
            </a:extLst>
          </p:cNvPr>
          <p:cNvSpPr/>
          <p:nvPr/>
        </p:nvSpPr>
        <p:spPr bwMode="auto">
          <a:xfrm>
            <a:off x="814744" y="1592796"/>
            <a:ext cx="828092" cy="291632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AAE9C5-D028-2881-9E6C-BEC420A9B8EB}"/>
              </a:ext>
            </a:extLst>
          </p:cNvPr>
          <p:cNvSpPr/>
          <p:nvPr/>
        </p:nvSpPr>
        <p:spPr bwMode="auto">
          <a:xfrm>
            <a:off x="6780076" y="1592796"/>
            <a:ext cx="828092" cy="291632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77CF6-AAD1-CEDB-A6AA-8B8A8B43D629}"/>
              </a:ext>
            </a:extLst>
          </p:cNvPr>
          <p:cNvSpPr txBox="1"/>
          <p:nvPr/>
        </p:nvSpPr>
        <p:spPr>
          <a:xfrm>
            <a:off x="619807" y="1088740"/>
            <a:ext cx="1217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35EC8A-402D-70E8-AB60-B462526782AF}"/>
              </a:ext>
            </a:extLst>
          </p:cNvPr>
          <p:cNvCxnSpPr>
            <a:cxnSpLocks/>
          </p:cNvCxnSpPr>
          <p:nvPr/>
        </p:nvCxnSpPr>
        <p:spPr>
          <a:xfrm>
            <a:off x="1642836" y="2348880"/>
            <a:ext cx="513724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C00EAC-36BF-AB4C-ECA2-15D9B278AE7F}"/>
              </a:ext>
            </a:extLst>
          </p:cNvPr>
          <p:cNvSpPr txBox="1"/>
          <p:nvPr/>
        </p:nvSpPr>
        <p:spPr>
          <a:xfrm>
            <a:off x="3139046" y="1963179"/>
            <a:ext cx="2144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/about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직접 요청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BA195-7261-E446-554B-3B84BFC3FE13}"/>
              </a:ext>
            </a:extLst>
          </p:cNvPr>
          <p:cNvSpPr txBox="1"/>
          <p:nvPr/>
        </p:nvSpPr>
        <p:spPr>
          <a:xfrm>
            <a:off x="6585139" y="1088740"/>
            <a:ext cx="1217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웹서버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E2BAC4-6705-8615-B18C-0981F396CE9F}"/>
              </a:ext>
            </a:extLst>
          </p:cNvPr>
          <p:cNvCxnSpPr>
            <a:cxnSpLocks/>
          </p:cNvCxnSpPr>
          <p:nvPr/>
        </p:nvCxnSpPr>
        <p:spPr>
          <a:xfrm flipH="1">
            <a:off x="1642836" y="3293618"/>
            <a:ext cx="513724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704916-A304-257E-1D1B-C90915479FB6}"/>
              </a:ext>
            </a:extLst>
          </p:cNvPr>
          <p:cNvSpPr txBox="1"/>
          <p:nvPr/>
        </p:nvSpPr>
        <p:spPr>
          <a:xfrm>
            <a:off x="2254904" y="3382323"/>
            <a:ext cx="4032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404 Not Found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오류 발생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BF9AAD-CD7E-D96D-A516-3870AAD81598}"/>
              </a:ext>
            </a:extLst>
          </p:cNvPr>
          <p:cNvSpPr txBox="1"/>
          <p:nvPr/>
        </p:nvSpPr>
        <p:spPr>
          <a:xfrm>
            <a:off x="7705889" y="2242641"/>
            <a:ext cx="2796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SPA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앱은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index.html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문서 하나만 존재하므로 </a:t>
            </a:r>
            <a:endParaRPr lang="en-US" altLang="ko-KR" sz="1600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/about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경로의 리소스가 존재하지 않음</a:t>
            </a:r>
          </a:p>
        </p:txBody>
      </p:sp>
    </p:spTree>
    <p:extLst>
      <p:ext uri="{BB962C8B-B14F-4D97-AF65-F5344CB8AC3E}">
        <p14:creationId xmlns:p14="http://schemas.microsoft.com/office/powerpoint/2010/main" val="297940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C6BFB-65DF-43B6-6924-4D995264D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fallback UI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지원 기능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131DC-EB3F-B047-C5E5-DFEBCEF248FE}"/>
              </a:ext>
            </a:extLst>
          </p:cNvPr>
          <p:cNvSpPr/>
          <p:nvPr/>
        </p:nvSpPr>
        <p:spPr bwMode="auto">
          <a:xfrm>
            <a:off x="814744" y="1592796"/>
            <a:ext cx="2004892" cy="457250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AAE9C5-D028-2881-9E6C-BEC420A9B8EB}"/>
              </a:ext>
            </a:extLst>
          </p:cNvPr>
          <p:cNvSpPr/>
          <p:nvPr/>
        </p:nvSpPr>
        <p:spPr bwMode="auto">
          <a:xfrm>
            <a:off x="6780076" y="1592796"/>
            <a:ext cx="828092" cy="457250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77CF6-AAD1-CEDB-A6AA-8B8A8B43D629}"/>
              </a:ext>
            </a:extLst>
          </p:cNvPr>
          <p:cNvSpPr txBox="1"/>
          <p:nvPr/>
        </p:nvSpPr>
        <p:spPr>
          <a:xfrm>
            <a:off x="1056412" y="1099486"/>
            <a:ext cx="1217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35EC8A-402D-70E8-AB60-B462526782AF}"/>
              </a:ext>
            </a:extLst>
          </p:cNvPr>
          <p:cNvCxnSpPr>
            <a:cxnSpLocks/>
          </p:cNvCxnSpPr>
          <p:nvPr/>
        </p:nvCxnSpPr>
        <p:spPr>
          <a:xfrm>
            <a:off x="2819636" y="2348880"/>
            <a:ext cx="396044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C00EAC-36BF-AB4C-ECA2-15D9B278AE7F}"/>
              </a:ext>
            </a:extLst>
          </p:cNvPr>
          <p:cNvSpPr txBox="1"/>
          <p:nvPr/>
        </p:nvSpPr>
        <p:spPr>
          <a:xfrm>
            <a:off x="3139045" y="1963179"/>
            <a:ext cx="3294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/about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직접 요청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BA195-7261-E446-554B-3B84BFC3FE13}"/>
              </a:ext>
            </a:extLst>
          </p:cNvPr>
          <p:cNvSpPr txBox="1"/>
          <p:nvPr/>
        </p:nvSpPr>
        <p:spPr>
          <a:xfrm>
            <a:off x="6585139" y="1088740"/>
            <a:ext cx="1217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웹서버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E2BAC4-6705-8615-B18C-0981F396CE9F}"/>
              </a:ext>
            </a:extLst>
          </p:cNvPr>
          <p:cNvCxnSpPr>
            <a:cxnSpLocks/>
          </p:cNvCxnSpPr>
          <p:nvPr/>
        </p:nvCxnSpPr>
        <p:spPr>
          <a:xfrm flipH="1">
            <a:off x="2819636" y="3679319"/>
            <a:ext cx="396044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704916-A304-257E-1D1B-C90915479FB6}"/>
              </a:ext>
            </a:extLst>
          </p:cNvPr>
          <p:cNvSpPr txBox="1"/>
          <p:nvPr/>
        </p:nvSpPr>
        <p:spPr>
          <a:xfrm>
            <a:off x="2860802" y="3749261"/>
            <a:ext cx="3864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/index.html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BF9AAD-CD7E-D96D-A516-3870AAD81598}"/>
              </a:ext>
            </a:extLst>
          </p:cNvPr>
          <p:cNvSpPr txBox="1"/>
          <p:nvPr/>
        </p:nvSpPr>
        <p:spPr>
          <a:xfrm>
            <a:off x="7705889" y="2242641"/>
            <a:ext cx="3286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웹서버가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fallback UI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제공한다면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fallback UI : /index.html</a:t>
            </a:r>
            <a:endParaRPr lang="ko-KR" altLang="en-US" sz="1600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F09540-9DA2-5120-BA0B-664696867248}"/>
              </a:ext>
            </a:extLst>
          </p:cNvPr>
          <p:cNvCxnSpPr>
            <a:cxnSpLocks/>
          </p:cNvCxnSpPr>
          <p:nvPr/>
        </p:nvCxnSpPr>
        <p:spPr>
          <a:xfrm>
            <a:off x="871793" y="3679319"/>
            <a:ext cx="1947843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24F1EF-7D9B-3B29-FE49-BD8955A70129}"/>
              </a:ext>
            </a:extLst>
          </p:cNvPr>
          <p:cNvCxnSpPr>
            <a:cxnSpLocks/>
          </p:cNvCxnSpPr>
          <p:nvPr/>
        </p:nvCxnSpPr>
        <p:spPr>
          <a:xfrm>
            <a:off x="1837773" y="3679319"/>
            <a:ext cx="0" cy="541769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원호 22">
            <a:extLst>
              <a:ext uri="{FF2B5EF4-FFF2-40B4-BE49-F238E27FC236}">
                <a16:creationId xmlns:a16="http://schemas.microsoft.com/office/drawing/2014/main" id="{416A7008-693D-5EC5-7387-28F30110A6E6}"/>
              </a:ext>
            </a:extLst>
          </p:cNvPr>
          <p:cNvSpPr/>
          <p:nvPr/>
        </p:nvSpPr>
        <p:spPr>
          <a:xfrm>
            <a:off x="1485674" y="4797153"/>
            <a:ext cx="720079" cy="792084"/>
          </a:xfrm>
          <a:prstGeom prst="arc">
            <a:avLst>
              <a:gd name="adj1" fmla="val 16200000"/>
              <a:gd name="adj2" fmla="val 13963146"/>
            </a:avLst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9357A2-E6A7-A416-A1B2-94E7ED99B8E4}"/>
              </a:ext>
            </a:extLst>
          </p:cNvPr>
          <p:cNvSpPr txBox="1"/>
          <p:nvPr/>
        </p:nvSpPr>
        <p:spPr>
          <a:xfrm>
            <a:off x="525401" y="4185955"/>
            <a:ext cx="2640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/about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경로에</a:t>
            </a:r>
            <a:endParaRPr lang="en-US" altLang="ko-KR" sz="1600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대한 라우팅 수행 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1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830B0CEA-F4E8-44DC-BDDC-8A009EDDBB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Router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BB9F4A92-E4F5-4E95-8262-01269E6ED2C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SPA(Single Page Application)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앱의 핵심 기능 중 하나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SPA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하나의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페이지 안에서 화면을 전환한다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페이지 이동은 일어나지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근거로 화면을 전환할 수 있는 기능을 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Router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제공함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7C8A76-C911-51E3-3F6F-CFD49204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3275266"/>
            <a:ext cx="46386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>
            <a:extLst>
              <a:ext uri="{FF2B5EF4-FFF2-40B4-BE49-F238E27FC236}">
                <a16:creationId xmlns:a16="http://schemas.microsoft.com/office/drawing/2014/main" id="{21558785-E81D-429E-BFD4-328072CA67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컴포넌트</a:t>
            </a:r>
          </a:p>
        </p:txBody>
      </p:sp>
      <p:sp>
        <p:nvSpPr>
          <p:cNvPr id="73731" name="내용 개체 틀 2">
            <a:extLst>
              <a:ext uri="{FF2B5EF4-FFF2-40B4-BE49-F238E27FC236}">
                <a16:creationId xmlns:a16="http://schemas.microsoft.com/office/drawing/2014/main" id="{918AD41D-39B2-4659-BE5E-17488546727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기타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NavLink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현재 요청 경로와 일치하다면 다른 스타일로 나타날 수 있도록 설정함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className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style 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속성에 적용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9D4361-F558-4C78-8DCD-08D2758719B7}"/>
              </a:ext>
            </a:extLst>
          </p:cNvPr>
          <p:cNvSpPr/>
          <p:nvPr/>
        </p:nvSpPr>
        <p:spPr>
          <a:xfrm>
            <a:off x="1414401" y="2955724"/>
            <a:ext cx="77768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ko-KR" sz="1200" dirty="0"/>
              <a:t>&lt;NavLink </a:t>
            </a:r>
            <a:r>
              <a:rPr lang="fr-FR" altLang="ko-KR" sz="1200" b="1" dirty="0"/>
              <a:t>className={({ isActive }) =&gt; isActive ? "btn menu btn-dark" : "btn menu btn-success"} to="/"&gt;</a:t>
            </a:r>
          </a:p>
          <a:p>
            <a:pPr>
              <a:defRPr/>
            </a:pPr>
            <a:r>
              <a:rPr lang="fr-FR" altLang="ko-KR" sz="1200" dirty="0"/>
              <a:t>     Home</a:t>
            </a:r>
          </a:p>
          <a:p>
            <a:pPr>
              <a:defRPr/>
            </a:pPr>
            <a:r>
              <a:rPr lang="fr-FR" altLang="ko-KR" sz="1200" dirty="0"/>
              <a:t>&lt;/NavLink&gt;</a:t>
            </a:r>
            <a:endParaRPr lang="fr-FR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532459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A94D09-26A9-4835-7E51-0A8A4D40F5C6}"/>
              </a:ext>
            </a:extLst>
          </p:cNvPr>
          <p:cNvSpPr txBox="1"/>
          <p:nvPr/>
        </p:nvSpPr>
        <p:spPr>
          <a:xfrm>
            <a:off x="1847528" y="1484784"/>
            <a:ext cx="9901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Routes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"/"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Home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"/about"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About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title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여우와 늙다리들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endParaRPr lang="ko-KR" altLang="en-US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"/members"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Members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members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Verdana" panose="020B0604030504040204" pitchFamily="34" charset="0"/>
              </a:rPr>
              <a:t>members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"/songs"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SongList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songs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Verdana" panose="020B0604030504040204" pitchFamily="34" charset="0"/>
              </a:rPr>
              <a:t>songs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 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index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SongIndex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 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Verdana" panose="020B0604030504040204" pitchFamily="34" charset="0"/>
              </a:rPr>
              <a:t>":id"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{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Player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}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/&gt;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Verdana" panose="020B0604030504040204" pitchFamily="34" charset="0"/>
              </a:rPr>
              <a:t>Routes</a:t>
            </a:r>
            <a:r>
              <a:rPr lang="en-US" altLang="ko-KR" sz="1600" b="0" dirty="0">
                <a:solidFill>
                  <a:srgbClr val="800000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altLang="ko-KR" sz="1600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폭발: 14pt 9">
            <a:extLst>
              <a:ext uri="{FF2B5EF4-FFF2-40B4-BE49-F238E27FC236}">
                <a16:creationId xmlns:a16="http://schemas.microsoft.com/office/drawing/2014/main" id="{F63991F3-69CD-E777-8EB3-4A137907412B}"/>
              </a:ext>
            </a:extLst>
          </p:cNvPr>
          <p:cNvSpPr/>
          <p:nvPr/>
        </p:nvSpPr>
        <p:spPr>
          <a:xfrm>
            <a:off x="911422" y="2624428"/>
            <a:ext cx="792086" cy="306034"/>
          </a:xfrm>
          <a:prstGeom prst="irregularSeal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7D326-2EE5-893D-DBD4-88F950506570}"/>
              </a:ext>
            </a:extLst>
          </p:cNvPr>
          <p:cNvSpPr txBox="1"/>
          <p:nvPr/>
        </p:nvSpPr>
        <p:spPr>
          <a:xfrm>
            <a:off x="828141" y="2851178"/>
            <a:ext cx="95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매칭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30275-BF71-139F-AA75-498F6186B182}"/>
              </a:ext>
            </a:extLst>
          </p:cNvPr>
          <p:cNvCxnSpPr>
            <a:cxnSpLocks/>
          </p:cNvCxnSpPr>
          <p:nvPr/>
        </p:nvCxnSpPr>
        <p:spPr>
          <a:xfrm flipH="1">
            <a:off x="1307465" y="1619799"/>
            <a:ext cx="1" cy="105311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5BA6FFF-A12B-1800-F765-823AFCEDF1DF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컴포넌트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95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8748B-7DDB-4AB2-9A41-F2C35734DE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0679A-1CD4-4B84-AD1E-F734FBC31C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404 Route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존재하는 경로가 없을 때 보여줄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Route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Redirection 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경로로 요청하면 자동으로 경로를 이동시킴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ex) / ---&gt; /home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DA9F2-7CCE-444C-8619-066147BA9E5A}"/>
              </a:ext>
            </a:extLst>
          </p:cNvPr>
          <p:cNvSpPr/>
          <p:nvPr/>
        </p:nvSpPr>
        <p:spPr>
          <a:xfrm>
            <a:off x="1055440" y="2047465"/>
            <a:ext cx="73088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ko-KR" sz="1200" dirty="0"/>
              <a:t>&lt;Route path="*" element={&lt;NotFound /&gt;} /&gt;</a:t>
            </a:r>
            <a:endParaRPr lang="fr-FR" altLang="ko-KR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CBADE1-BCAF-4DDD-90C7-C935EF212B45}"/>
              </a:ext>
            </a:extLst>
          </p:cNvPr>
          <p:cNvSpPr/>
          <p:nvPr/>
        </p:nvSpPr>
        <p:spPr>
          <a:xfrm>
            <a:off x="1055440" y="4176249"/>
            <a:ext cx="730881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&lt;Route path="/" element={&lt;Navigate to='/home' /&gt;} /&gt;</a:t>
            </a:r>
          </a:p>
          <a:p>
            <a:pPr>
              <a:defRPr/>
            </a:pPr>
            <a:r>
              <a:rPr lang="en-US" altLang="ko-KR" sz="1200" dirty="0"/>
              <a:t>&lt;Route path="/home" element={&lt;Home /&gt;} /&gt;</a:t>
            </a:r>
            <a:endParaRPr lang="fr-FR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893066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>
            <a:extLst>
              <a:ext uri="{FF2B5EF4-FFF2-40B4-BE49-F238E27FC236}">
                <a16:creationId xmlns:a16="http://schemas.microsoft.com/office/drawing/2014/main" id="{ECAE9B1A-3C34-4CBC-958A-82AF6DB294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Lazy Loading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6979" name="내용 개체 틀 2">
            <a:extLst>
              <a:ext uri="{FF2B5EF4-FFF2-40B4-BE49-F238E27FC236}">
                <a16:creationId xmlns:a16="http://schemas.microsoft.com/office/drawing/2014/main" id="{6133F9EA-6F3E-4F53-82CE-9962674C017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빌드된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SPA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 구성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index.html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 단 하나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몇개의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몇개의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파일과 기타 파일들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>
            <a:extLst>
              <a:ext uri="{FF2B5EF4-FFF2-40B4-BE49-F238E27FC236}">
                <a16:creationId xmlns:a16="http://schemas.microsoft.com/office/drawing/2014/main" id="{ECAE9B1A-3C34-4CBC-958A-82AF6DB294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Lazy Loading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6979" name="내용 개체 틀 2">
            <a:extLst>
              <a:ext uri="{FF2B5EF4-FFF2-40B4-BE49-F238E27FC236}">
                <a16:creationId xmlns:a16="http://schemas.microsoft.com/office/drawing/2014/main" id="{6133F9EA-6F3E-4F53-82CE-9962674C017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첫화면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로딩을 위해서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파일을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로딩한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후에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첫화면을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보여줌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첫화면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뿐만 아니라 모든 화면을 위한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그렇다면 해결책은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컴포넌트나 화면 단위로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파일을 분할하고 필요한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파일만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로딩하도록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Lazy loading!!</a:t>
            </a:r>
          </a:p>
        </p:txBody>
      </p:sp>
    </p:spTree>
    <p:extLst>
      <p:ext uri="{BB962C8B-B14F-4D97-AF65-F5344CB8AC3E}">
        <p14:creationId xmlns:p14="http://schemas.microsoft.com/office/powerpoint/2010/main" val="2808577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2F2D8-23E3-EE43-92B3-54544A1332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CSR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864A93-9ED5-D63A-4171-33104186E530}"/>
              </a:ext>
            </a:extLst>
          </p:cNvPr>
          <p:cNvSpPr/>
          <p:nvPr/>
        </p:nvSpPr>
        <p:spPr bwMode="auto">
          <a:xfrm>
            <a:off x="8568525" y="1736811"/>
            <a:ext cx="2616960" cy="3708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5562E-547A-2678-42FB-FDEBF27F2BF0}"/>
              </a:ext>
            </a:extLst>
          </p:cNvPr>
          <p:cNvSpPr txBox="1"/>
          <p:nvPr/>
        </p:nvSpPr>
        <p:spPr>
          <a:xfrm>
            <a:off x="9205265" y="1232756"/>
            <a:ext cx="1217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웹서버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CC82C2-F7BF-E2C3-05AF-B7C4CBBED6B2}"/>
              </a:ext>
            </a:extLst>
          </p:cNvPr>
          <p:cNvSpPr/>
          <p:nvPr/>
        </p:nvSpPr>
        <p:spPr bwMode="auto">
          <a:xfrm>
            <a:off x="8940316" y="2106143"/>
            <a:ext cx="1908212" cy="504056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index.html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253C40-515F-1D38-23F7-D4EC692FA79F}"/>
              </a:ext>
            </a:extLst>
          </p:cNvPr>
          <p:cNvSpPr/>
          <p:nvPr/>
        </p:nvSpPr>
        <p:spPr bwMode="auto">
          <a:xfrm>
            <a:off x="8940316" y="3034788"/>
            <a:ext cx="1908212" cy="504056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하나의 </a:t>
            </a:r>
            <a:r>
              <a:rPr lang="en-US" altLang="ko-KR" sz="16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.js </a:t>
            </a:r>
            <a:r>
              <a:rPr lang="ko-KR" altLang="en-US" sz="16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3C033-C833-332E-4D4B-073CAC4AF0C1}"/>
              </a:ext>
            </a:extLst>
          </p:cNvPr>
          <p:cNvSpPr/>
          <p:nvPr/>
        </p:nvSpPr>
        <p:spPr bwMode="auto">
          <a:xfrm>
            <a:off x="3017137" y="1736811"/>
            <a:ext cx="2530190" cy="3708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2E30C-A695-221D-9501-D5649E62F031}"/>
              </a:ext>
            </a:extLst>
          </p:cNvPr>
          <p:cNvSpPr txBox="1"/>
          <p:nvPr/>
        </p:nvSpPr>
        <p:spPr>
          <a:xfrm>
            <a:off x="3673249" y="1208057"/>
            <a:ext cx="1217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231FD2-2049-F2CA-B738-5E8BD1A25581}"/>
              </a:ext>
            </a:extLst>
          </p:cNvPr>
          <p:cNvCxnSpPr>
            <a:cxnSpLocks/>
          </p:cNvCxnSpPr>
          <p:nvPr/>
        </p:nvCxnSpPr>
        <p:spPr>
          <a:xfrm>
            <a:off x="5547326" y="2332511"/>
            <a:ext cx="3021199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1480B8-5F7B-F453-7ACD-C3F6CCF3C1D6}"/>
              </a:ext>
            </a:extLst>
          </p:cNvPr>
          <p:cNvSpPr txBox="1"/>
          <p:nvPr/>
        </p:nvSpPr>
        <p:spPr>
          <a:xfrm>
            <a:off x="5985516" y="1943437"/>
            <a:ext cx="2144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 요청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86532C-6BAD-4CE7-61F5-53AF4438B9E5}"/>
              </a:ext>
            </a:extLst>
          </p:cNvPr>
          <p:cNvCxnSpPr>
            <a:cxnSpLocks/>
          </p:cNvCxnSpPr>
          <p:nvPr/>
        </p:nvCxnSpPr>
        <p:spPr>
          <a:xfrm flipH="1">
            <a:off x="5547326" y="2760112"/>
            <a:ext cx="3021199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C83167-FD62-8D25-1EE0-666065803A8A}"/>
              </a:ext>
            </a:extLst>
          </p:cNvPr>
          <p:cNvSpPr txBox="1"/>
          <p:nvPr/>
        </p:nvSpPr>
        <p:spPr>
          <a:xfrm>
            <a:off x="5918513" y="2785903"/>
            <a:ext cx="2422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 </a:t>
            </a:r>
            <a:r>
              <a:rPr lang="ko-KR" altLang="en-US" sz="16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모두 응답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DA0A46D8-DE0C-5B6D-333A-B77B53D220AE}"/>
              </a:ext>
            </a:extLst>
          </p:cNvPr>
          <p:cNvSpPr/>
          <p:nvPr/>
        </p:nvSpPr>
        <p:spPr>
          <a:xfrm>
            <a:off x="4654794" y="2442308"/>
            <a:ext cx="387052" cy="365665"/>
          </a:xfrm>
          <a:prstGeom prst="arc">
            <a:avLst>
              <a:gd name="adj1" fmla="val 16200000"/>
              <a:gd name="adj2" fmla="val 13963146"/>
            </a:avLst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1FC34-35AA-0E45-0EFA-B2D8147DE7D8}"/>
              </a:ext>
            </a:extLst>
          </p:cNvPr>
          <p:cNvSpPr txBox="1"/>
          <p:nvPr/>
        </p:nvSpPr>
        <p:spPr>
          <a:xfrm>
            <a:off x="3068847" y="2194734"/>
            <a:ext cx="15283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③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경로의 컴포넌트만 렌더링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10C8F2-2A4E-0BBB-7BF8-9B712ECE64FC}"/>
              </a:ext>
            </a:extLst>
          </p:cNvPr>
          <p:cNvSpPr txBox="1"/>
          <p:nvPr/>
        </p:nvSpPr>
        <p:spPr>
          <a:xfrm>
            <a:off x="9571256" y="39682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......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C0C726-013C-9A58-9B67-CAFB4CA6D30D}"/>
              </a:ext>
            </a:extLst>
          </p:cNvPr>
          <p:cNvCxnSpPr>
            <a:cxnSpLocks/>
          </p:cNvCxnSpPr>
          <p:nvPr/>
        </p:nvCxnSpPr>
        <p:spPr>
          <a:xfrm>
            <a:off x="4870388" y="3001762"/>
            <a:ext cx="0" cy="8544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500B65-4D39-6F08-167B-7F78384482F9}"/>
              </a:ext>
            </a:extLst>
          </p:cNvPr>
          <p:cNvSpPr txBox="1"/>
          <p:nvPr/>
        </p:nvSpPr>
        <p:spPr>
          <a:xfrm>
            <a:off x="3285818" y="3092821"/>
            <a:ext cx="1213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④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/about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내비게이션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B26064E1-5FE6-FD50-48F6-FBC0354B1C09}"/>
              </a:ext>
            </a:extLst>
          </p:cNvPr>
          <p:cNvSpPr/>
          <p:nvPr/>
        </p:nvSpPr>
        <p:spPr>
          <a:xfrm>
            <a:off x="4654794" y="4152908"/>
            <a:ext cx="387052" cy="365665"/>
          </a:xfrm>
          <a:prstGeom prst="arc">
            <a:avLst>
              <a:gd name="adj1" fmla="val 16200000"/>
              <a:gd name="adj2" fmla="val 13963146"/>
            </a:avLst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25DC00-8971-EA45-D2D0-5674D3DDA1D1}"/>
              </a:ext>
            </a:extLst>
          </p:cNvPr>
          <p:cNvSpPr txBox="1"/>
          <p:nvPr/>
        </p:nvSpPr>
        <p:spPr>
          <a:xfrm>
            <a:off x="3285818" y="4016994"/>
            <a:ext cx="1213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⑤ </a:t>
            </a:r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/about 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라우팅하여 </a:t>
            </a:r>
            <a:endParaRPr lang="en-US" altLang="ko-KR" sz="1600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렌더링</a:t>
            </a:r>
            <a:endParaRPr lang="ko-KR" altLang="en-US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69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2F2D8-23E3-EE43-92B3-54544A1332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864A93-9ED5-D63A-4171-33104186E530}"/>
              </a:ext>
            </a:extLst>
          </p:cNvPr>
          <p:cNvSpPr/>
          <p:nvPr/>
        </p:nvSpPr>
        <p:spPr bwMode="auto">
          <a:xfrm>
            <a:off x="8568525" y="1736811"/>
            <a:ext cx="2616960" cy="43204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5562E-547A-2678-42FB-FDEBF27F2BF0}"/>
              </a:ext>
            </a:extLst>
          </p:cNvPr>
          <p:cNvSpPr txBox="1"/>
          <p:nvPr/>
        </p:nvSpPr>
        <p:spPr>
          <a:xfrm>
            <a:off x="9205265" y="1232756"/>
            <a:ext cx="1217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웹서버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3C033-C833-332E-4D4B-073CAC4AF0C1}"/>
              </a:ext>
            </a:extLst>
          </p:cNvPr>
          <p:cNvSpPr/>
          <p:nvPr/>
        </p:nvSpPr>
        <p:spPr bwMode="auto">
          <a:xfrm>
            <a:off x="2081418" y="1736811"/>
            <a:ext cx="2530190" cy="43204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2E30C-A695-221D-9501-D5649E62F031}"/>
              </a:ext>
            </a:extLst>
          </p:cNvPr>
          <p:cNvSpPr txBox="1"/>
          <p:nvPr/>
        </p:nvSpPr>
        <p:spPr>
          <a:xfrm>
            <a:off x="2737530" y="1208057"/>
            <a:ext cx="1217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브라우저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231FD2-2049-F2CA-B738-5E8BD1A25581}"/>
              </a:ext>
            </a:extLst>
          </p:cNvPr>
          <p:cNvCxnSpPr>
            <a:cxnSpLocks/>
          </p:cNvCxnSpPr>
          <p:nvPr/>
        </p:nvCxnSpPr>
        <p:spPr>
          <a:xfrm>
            <a:off x="4611608" y="2332511"/>
            <a:ext cx="3956917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1480B8-5F7B-F453-7ACD-C3F6CCF3C1D6}"/>
              </a:ext>
            </a:extLst>
          </p:cNvPr>
          <p:cNvSpPr txBox="1"/>
          <p:nvPr/>
        </p:nvSpPr>
        <p:spPr>
          <a:xfrm>
            <a:off x="4983400" y="1943437"/>
            <a:ext cx="3146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① </a:t>
            </a:r>
            <a:r>
              <a:rPr lang="en-US" altLang="ko-KR" sz="1400" b="1"/>
              <a:t>/ </a:t>
            </a:r>
            <a:r>
              <a:rPr lang="ko-KR" altLang="en-US" sz="1400" b="1"/>
              <a:t>경로 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86532C-6BAD-4CE7-61F5-53AF4438B9E5}"/>
              </a:ext>
            </a:extLst>
          </p:cNvPr>
          <p:cNvCxnSpPr>
            <a:cxnSpLocks/>
          </p:cNvCxnSpPr>
          <p:nvPr/>
        </p:nvCxnSpPr>
        <p:spPr>
          <a:xfrm flipH="1">
            <a:off x="4611608" y="2551567"/>
            <a:ext cx="3956917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C83167-FD62-8D25-1EE0-666065803A8A}"/>
              </a:ext>
            </a:extLst>
          </p:cNvPr>
          <p:cNvSpPr txBox="1"/>
          <p:nvPr/>
        </p:nvSpPr>
        <p:spPr>
          <a:xfrm>
            <a:off x="4880289" y="2577358"/>
            <a:ext cx="3460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② </a:t>
            </a:r>
            <a:r>
              <a:rPr lang="en-US" altLang="ko-KR" sz="1400" b="1"/>
              <a:t>index.html + home.js</a:t>
            </a:r>
            <a:r>
              <a:rPr lang="ko-KR" altLang="en-US" sz="1400" b="1"/>
              <a:t> 응답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DA0A46D8-DE0C-5B6D-333A-B77B53D220AE}"/>
              </a:ext>
            </a:extLst>
          </p:cNvPr>
          <p:cNvSpPr/>
          <p:nvPr/>
        </p:nvSpPr>
        <p:spPr>
          <a:xfrm>
            <a:off x="3719075" y="2304929"/>
            <a:ext cx="387052" cy="365665"/>
          </a:xfrm>
          <a:prstGeom prst="arc">
            <a:avLst>
              <a:gd name="adj1" fmla="val 16200000"/>
              <a:gd name="adj2" fmla="val 13963146"/>
            </a:avLst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1FC34-35AA-0E45-0EFA-B2D8147DE7D8}"/>
              </a:ext>
            </a:extLst>
          </p:cNvPr>
          <p:cNvSpPr txBox="1"/>
          <p:nvPr/>
        </p:nvSpPr>
        <p:spPr>
          <a:xfrm>
            <a:off x="2133128" y="2194734"/>
            <a:ext cx="15283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③ </a:t>
            </a:r>
            <a:r>
              <a:rPr lang="en-US" altLang="ko-KR" sz="1400" b="1"/>
              <a:t>/ </a:t>
            </a:r>
            <a:r>
              <a:rPr lang="ko-KR" altLang="en-US" sz="1400" b="1"/>
              <a:t>경로의 컴포넌트 렌더링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C0C726-013C-9A58-9B67-CAFB4CA6D30D}"/>
              </a:ext>
            </a:extLst>
          </p:cNvPr>
          <p:cNvCxnSpPr>
            <a:cxnSpLocks/>
          </p:cNvCxnSpPr>
          <p:nvPr/>
        </p:nvCxnSpPr>
        <p:spPr>
          <a:xfrm>
            <a:off x="3934669" y="3001762"/>
            <a:ext cx="0" cy="8544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500B65-4D39-6F08-167B-7F78384482F9}"/>
              </a:ext>
            </a:extLst>
          </p:cNvPr>
          <p:cNvSpPr txBox="1"/>
          <p:nvPr/>
        </p:nvSpPr>
        <p:spPr>
          <a:xfrm>
            <a:off x="2133128" y="3092821"/>
            <a:ext cx="1430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④ </a:t>
            </a:r>
            <a:r>
              <a:rPr lang="en-US" altLang="ko-KR" sz="1400" b="1"/>
              <a:t>/about </a:t>
            </a:r>
            <a:r>
              <a:rPr lang="ko-KR" altLang="en-US" sz="1400" b="1"/>
              <a:t>로 내비게이션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25DC00-8971-EA45-D2D0-5674D3DDA1D1}"/>
              </a:ext>
            </a:extLst>
          </p:cNvPr>
          <p:cNvSpPr txBox="1"/>
          <p:nvPr/>
        </p:nvSpPr>
        <p:spPr>
          <a:xfrm>
            <a:off x="3067472" y="3906758"/>
            <a:ext cx="14303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⑤ </a:t>
            </a:r>
            <a:r>
              <a:rPr lang="en-US" altLang="ko-KR" sz="1400" b="1"/>
              <a:t>/about</a:t>
            </a:r>
            <a:r>
              <a:rPr lang="ko-KR" altLang="en-US" sz="1400" b="1"/>
              <a:t> 라우팅을 위한 </a:t>
            </a:r>
            <a:r>
              <a:rPr lang="en-US" altLang="ko-KR" sz="1400" b="1"/>
              <a:t>.js </a:t>
            </a:r>
            <a:r>
              <a:rPr lang="ko-KR" altLang="en-US" sz="1400" b="1"/>
              <a:t>파일 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23DA92-4088-132E-FE37-5980150EF89C}"/>
              </a:ext>
            </a:extLst>
          </p:cNvPr>
          <p:cNvSpPr/>
          <p:nvPr/>
        </p:nvSpPr>
        <p:spPr bwMode="auto">
          <a:xfrm>
            <a:off x="8940316" y="2106143"/>
            <a:ext cx="1908212" cy="504056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index.html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E3B662-8B48-5ABD-180E-73931E5CDD19}"/>
              </a:ext>
            </a:extLst>
          </p:cNvPr>
          <p:cNvSpPr/>
          <p:nvPr/>
        </p:nvSpPr>
        <p:spPr bwMode="auto">
          <a:xfrm>
            <a:off x="8940316" y="3034787"/>
            <a:ext cx="1908212" cy="1936313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경로별</a:t>
            </a:r>
            <a:r>
              <a:rPr lang="en-US" altLang="ko-KR" sz="1400" b="1">
                <a:solidFill>
                  <a:schemeClr val="tx1"/>
                </a:solidFill>
              </a:rPr>
              <a:t>, </a:t>
            </a:r>
            <a:r>
              <a:rPr lang="ko-KR" altLang="en-US" sz="1400" b="1">
                <a:solidFill>
                  <a:schemeClr val="tx1"/>
                </a:solidFill>
              </a:rPr>
              <a:t>컴포넌트 단위로 빌드된 </a:t>
            </a:r>
            <a:r>
              <a:rPr lang="en-US" altLang="ko-KR" sz="1400" b="1">
                <a:solidFill>
                  <a:schemeClr val="tx1"/>
                </a:solidFill>
              </a:rPr>
              <a:t>.js </a:t>
            </a:r>
            <a:r>
              <a:rPr lang="ko-KR" altLang="en-US" sz="1400" b="1">
                <a:solidFill>
                  <a:schemeClr val="tx1"/>
                </a:solidFill>
              </a:rPr>
              <a:t>파일들</a:t>
            </a:r>
            <a:endParaRPr lang="en-US" altLang="ko-KR" sz="1400" b="1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1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 - home.js</a:t>
            </a:r>
          </a:p>
          <a:p>
            <a:pPr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 - about..js</a:t>
            </a:r>
          </a:p>
          <a:p>
            <a:pPr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 - members..js</a:t>
            </a:r>
          </a:p>
          <a:p>
            <a:pPr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 - songs..js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009D94-E4D0-8745-009E-EB7AF07083B1}"/>
              </a:ext>
            </a:extLst>
          </p:cNvPr>
          <p:cNvCxnSpPr>
            <a:cxnSpLocks/>
          </p:cNvCxnSpPr>
          <p:nvPr/>
        </p:nvCxnSpPr>
        <p:spPr>
          <a:xfrm>
            <a:off x="4611608" y="4065181"/>
            <a:ext cx="3956917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91FCEF-1C34-23F4-EAA6-AF08B80025E3}"/>
              </a:ext>
            </a:extLst>
          </p:cNvPr>
          <p:cNvSpPr txBox="1"/>
          <p:nvPr/>
        </p:nvSpPr>
        <p:spPr>
          <a:xfrm>
            <a:off x="4983400" y="3676107"/>
            <a:ext cx="3146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⑥ </a:t>
            </a:r>
            <a:r>
              <a:rPr lang="en-US" altLang="ko-KR" sz="1400" b="1"/>
              <a:t>about.js </a:t>
            </a:r>
            <a:r>
              <a:rPr lang="ko-KR" altLang="en-US" sz="1400" b="1"/>
              <a:t>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EC6CEC-53C6-D791-952C-8C34406DB557}"/>
              </a:ext>
            </a:extLst>
          </p:cNvPr>
          <p:cNvCxnSpPr>
            <a:cxnSpLocks/>
          </p:cNvCxnSpPr>
          <p:nvPr/>
        </p:nvCxnSpPr>
        <p:spPr>
          <a:xfrm flipH="1">
            <a:off x="4611608" y="4311854"/>
            <a:ext cx="3956917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61A019-D073-C465-D1C5-E0F67599115F}"/>
              </a:ext>
            </a:extLst>
          </p:cNvPr>
          <p:cNvSpPr txBox="1"/>
          <p:nvPr/>
        </p:nvSpPr>
        <p:spPr>
          <a:xfrm>
            <a:off x="4880289" y="4337645"/>
            <a:ext cx="3460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⑦ </a:t>
            </a:r>
            <a:r>
              <a:rPr lang="en-US" altLang="ko-KR" sz="1400" b="1"/>
              <a:t>about.js</a:t>
            </a:r>
            <a:r>
              <a:rPr lang="ko-KR" altLang="en-US" sz="1400" b="1"/>
              <a:t> 응답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2667A35B-BC31-2B63-5DFA-F2759F97BE97}"/>
              </a:ext>
            </a:extLst>
          </p:cNvPr>
          <p:cNvSpPr/>
          <p:nvPr/>
        </p:nvSpPr>
        <p:spPr>
          <a:xfrm>
            <a:off x="3719075" y="5240387"/>
            <a:ext cx="387052" cy="365665"/>
          </a:xfrm>
          <a:prstGeom prst="arc">
            <a:avLst>
              <a:gd name="adj1" fmla="val 16200000"/>
              <a:gd name="adj2" fmla="val 13963146"/>
            </a:avLst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C651EB-E772-5103-1EC6-3689FCDFA12F}"/>
              </a:ext>
            </a:extLst>
          </p:cNvPr>
          <p:cNvSpPr txBox="1"/>
          <p:nvPr/>
        </p:nvSpPr>
        <p:spPr>
          <a:xfrm>
            <a:off x="2133129" y="4971100"/>
            <a:ext cx="1493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/>
              <a:t>⑧</a:t>
            </a:r>
            <a:r>
              <a:rPr lang="en-US" altLang="ko-KR" sz="1400" b="1"/>
              <a:t> /about </a:t>
            </a:r>
            <a:r>
              <a:rPr lang="ko-KR" altLang="en-US" sz="1400" b="1"/>
              <a:t>경로의  컴포넌트 렌더링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76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제목 1">
            <a:extLst>
              <a:ext uri="{FF2B5EF4-FFF2-40B4-BE49-F238E27FC236}">
                <a16:creationId xmlns:a16="http://schemas.microsoft.com/office/drawing/2014/main" id="{C7691CA4-FF0C-48C7-9EA5-BC8EA60A18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Lazy Loading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9027" name="내용 개체 틀 2">
            <a:extLst>
              <a:ext uri="{FF2B5EF4-FFF2-40B4-BE49-F238E27FC236}">
                <a16:creationId xmlns:a16="http://schemas.microsoft.com/office/drawing/2014/main" id="{FB60DCEA-4E26-42F1-9906-AC51626EE90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Lazy Loading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위한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React.lazy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webpackChunkName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지정하면 그 이름을 사용한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chunk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파일이 생성됨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여러개의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컴포넌트가 같은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chunkName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사용하면 하나의 파일로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번들링됨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Code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Splitting!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27061B-FDDC-49FB-9AC7-9EFAC1C61DA7}"/>
              </a:ext>
            </a:extLst>
          </p:cNvPr>
          <p:cNvSpPr/>
          <p:nvPr/>
        </p:nvSpPr>
        <p:spPr>
          <a:xfrm>
            <a:off x="995935" y="1936750"/>
            <a:ext cx="7931150" cy="1816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//</a:t>
            </a:r>
            <a:r>
              <a:rPr lang="ko-KR" altLang="en-US" sz="1400" dirty="0"/>
              <a:t>기존 코드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import  Home  from './Home ';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//</a:t>
            </a:r>
            <a:r>
              <a:rPr lang="en-US" altLang="ko-KR" sz="1400" dirty="0" err="1"/>
              <a:t>React.lazy</a:t>
            </a:r>
            <a:r>
              <a:rPr lang="en-US" altLang="ko-KR" sz="1400" dirty="0"/>
              <a:t>()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 Home = </a:t>
            </a:r>
            <a:r>
              <a:rPr lang="en-US" altLang="ko-KR" sz="1400" dirty="0" err="1"/>
              <a:t>React.lazy</a:t>
            </a:r>
            <a:r>
              <a:rPr lang="en-US" altLang="ko-KR" sz="1400" dirty="0"/>
              <a:t>(()=&gt; import("./Home"));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//</a:t>
            </a:r>
            <a:r>
              <a:rPr lang="en-US" altLang="ko-KR" sz="1400" dirty="0" err="1"/>
              <a:t>webpackChunkName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 Home = </a:t>
            </a:r>
            <a:r>
              <a:rPr lang="en-US" altLang="ko-KR" sz="1400" dirty="0" err="1"/>
              <a:t>React.lazy</a:t>
            </a:r>
            <a:r>
              <a:rPr lang="en-US" altLang="ko-KR" sz="1400" dirty="0"/>
              <a:t>(()=&gt; import(/* </a:t>
            </a:r>
            <a:r>
              <a:rPr lang="en-US" altLang="ko-KR" sz="1400" dirty="0" err="1"/>
              <a:t>webpackChunkName</a:t>
            </a:r>
            <a:r>
              <a:rPr lang="en-US" altLang="ko-KR" sz="1400" dirty="0"/>
              <a:t>:"home" */ "./Home"));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제목 1">
            <a:extLst>
              <a:ext uri="{FF2B5EF4-FFF2-40B4-BE49-F238E27FC236}">
                <a16:creationId xmlns:a16="http://schemas.microsoft.com/office/drawing/2014/main" id="{DBCFC0E3-335A-4BC3-BB04-5611073E30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Lazy Loading</a:t>
            </a:r>
            <a:endParaRPr lang="ko-KR" altLang="en-US" dirty="0"/>
          </a:p>
        </p:txBody>
      </p:sp>
      <p:sp>
        <p:nvSpPr>
          <p:cNvPr id="131075" name="내용 개체 틀 2">
            <a:extLst>
              <a:ext uri="{FF2B5EF4-FFF2-40B4-BE49-F238E27FC236}">
                <a16:creationId xmlns:a16="http://schemas.microsoft.com/office/drawing/2014/main" id="{7BAA76A1-8D79-4687-AA54-C83BA802D78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React.Suspense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/&gt;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Suspense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둘러싸인 컴포넌트가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렌더링될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때까지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fallback 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보여줄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E8ACAA-3696-4356-AD2F-73B780BA23BB}"/>
              </a:ext>
            </a:extLst>
          </p:cNvPr>
          <p:cNvSpPr/>
          <p:nvPr/>
        </p:nvSpPr>
        <p:spPr>
          <a:xfrm>
            <a:off x="1315998" y="2243490"/>
            <a:ext cx="7932737" cy="738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React.Suspense</a:t>
            </a:r>
            <a:r>
              <a:rPr lang="en-US" altLang="ko-KR" sz="1400" dirty="0"/>
              <a:t> fallback={&lt;Loading /&gt;}&gt;</a:t>
            </a:r>
          </a:p>
          <a:p>
            <a:pPr>
              <a:defRPr/>
            </a:pPr>
            <a:r>
              <a:rPr lang="en-US" altLang="ko-KR" sz="1400" dirty="0"/>
              <a:t>     &lt;</a:t>
            </a:r>
            <a:r>
              <a:rPr lang="en-US" altLang="ko-KR" sz="1400" dirty="0" err="1"/>
              <a:t>TestComponent</a:t>
            </a:r>
            <a:r>
              <a:rPr lang="ko-KR" altLang="en-US" sz="1400" dirty="0"/>
              <a:t> </a:t>
            </a:r>
            <a:r>
              <a:rPr lang="en-US" altLang="ko-KR" sz="1400" dirty="0"/>
              <a:t>/&gt;</a:t>
            </a:r>
          </a:p>
          <a:p>
            <a:pPr>
              <a:defRPr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React.Suspense</a:t>
            </a:r>
            <a:r>
              <a:rPr lang="en-US" altLang="ko-KR" sz="1400" dirty="0"/>
              <a:t>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1E766-52B4-4CB7-8715-593A6DAA4927}"/>
              </a:ext>
            </a:extLst>
          </p:cNvPr>
          <p:cNvSpPr/>
          <p:nvPr/>
        </p:nvSpPr>
        <p:spPr>
          <a:xfrm>
            <a:off x="1315998" y="3099151"/>
            <a:ext cx="7932737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React.Suspense</a:t>
            </a:r>
            <a:r>
              <a:rPr lang="en-US" altLang="ko-KR" sz="1400" dirty="0"/>
              <a:t> fallback={&lt;Loading /&gt;}&gt;</a:t>
            </a:r>
          </a:p>
          <a:p>
            <a:pPr>
              <a:defRPr/>
            </a:pPr>
            <a:r>
              <a:rPr lang="en-US" altLang="ko-KR" sz="1400" dirty="0"/>
              <a:t>    &lt;Router&gt;</a:t>
            </a:r>
          </a:p>
          <a:p>
            <a:pPr>
              <a:defRPr/>
            </a:pPr>
            <a:r>
              <a:rPr lang="en-US" altLang="ko-KR" sz="1400" dirty="0"/>
              <a:t>         ......</a:t>
            </a:r>
          </a:p>
          <a:p>
            <a:pPr>
              <a:defRPr/>
            </a:pPr>
            <a:r>
              <a:rPr lang="en-US" altLang="ko-KR" sz="1400" dirty="0"/>
              <a:t>    &lt;/Router&gt;</a:t>
            </a:r>
          </a:p>
          <a:p>
            <a:pPr>
              <a:defRPr/>
            </a:pPr>
            <a:r>
              <a:rPr lang="en-US" altLang="ko-KR" sz="1400" dirty="0"/>
              <a:t>&lt;/</a:t>
            </a:r>
            <a:r>
              <a:rPr lang="en-US" altLang="ko-KR" sz="1400" dirty="0" err="1"/>
              <a:t>React.Suspense</a:t>
            </a:r>
            <a:r>
              <a:rPr lang="en-US" altLang="ko-KR" sz="1400" dirty="0"/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830B0CEA-F4E8-44DC-BDDC-8A009EDDBB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Router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BB9F4A92-E4F5-4E95-8262-01269E6ED2C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Router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URL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 확인하여 특정 컴포넌트를 렌더링하는 기능을 제공하는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라이브러리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패키지 설치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install  react-router  react-router-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 algn="just"/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Router :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Routes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배치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라우팅하는 방법을 결정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/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Routes :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Route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묶어주는 역할</a:t>
            </a:r>
          </a:p>
          <a:p>
            <a:pPr lvl="1"/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Route : URI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경로와 </a:t>
            </a:r>
            <a:r>
              <a:rPr lang="ko-KR" altLang="ko-KR" sz="16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랜더링할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컴포넌트를 포함하는 컴포넌트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98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B966C0-7D7B-0F7D-D898-F9A2BDCE43C6}"/>
              </a:ext>
            </a:extLst>
          </p:cNvPr>
          <p:cNvSpPr/>
          <p:nvPr/>
        </p:nvSpPr>
        <p:spPr bwMode="auto">
          <a:xfrm>
            <a:off x="3778620" y="1916832"/>
            <a:ext cx="1223963" cy="503237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App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8AB829-5A93-9365-7DD8-8E1F9130FE2B}"/>
              </a:ext>
            </a:extLst>
          </p:cNvPr>
          <p:cNvSpPr/>
          <p:nvPr/>
        </p:nvSpPr>
        <p:spPr bwMode="auto">
          <a:xfrm>
            <a:off x="2701320" y="3032187"/>
            <a:ext cx="1223962" cy="504825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Header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7D3D5B-D7B7-BCD1-506B-EE7E2EA903A4}"/>
              </a:ext>
            </a:extLst>
          </p:cNvPr>
          <p:cNvSpPr/>
          <p:nvPr/>
        </p:nvSpPr>
        <p:spPr bwMode="auto">
          <a:xfrm>
            <a:off x="2807839" y="4132910"/>
            <a:ext cx="1223963" cy="5048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Route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EFD883-C8DF-D688-9E4F-574F2924379B}"/>
              </a:ext>
            </a:extLst>
          </p:cNvPr>
          <p:cNvSpPr/>
          <p:nvPr/>
        </p:nvSpPr>
        <p:spPr bwMode="auto">
          <a:xfrm>
            <a:off x="4337769" y="4132910"/>
            <a:ext cx="1223963" cy="5048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Route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6CFEA3-DBB9-9A30-572A-EE77BE375CE2}"/>
              </a:ext>
            </a:extLst>
          </p:cNvPr>
          <p:cNvSpPr/>
          <p:nvPr/>
        </p:nvSpPr>
        <p:spPr bwMode="auto">
          <a:xfrm>
            <a:off x="5868539" y="4132910"/>
            <a:ext cx="1223963" cy="5048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Route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B6E2CB-EC82-953C-8DFB-CA74514EA6F5}"/>
              </a:ext>
            </a:extLst>
          </p:cNvPr>
          <p:cNvSpPr/>
          <p:nvPr/>
        </p:nvSpPr>
        <p:spPr bwMode="auto">
          <a:xfrm>
            <a:off x="7416351" y="4132910"/>
            <a:ext cx="1223962" cy="5048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Route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B26923-A912-7C6C-6EEB-B78F2E5DD98F}"/>
              </a:ext>
            </a:extLst>
          </p:cNvPr>
          <p:cNvSpPr/>
          <p:nvPr/>
        </p:nvSpPr>
        <p:spPr bwMode="auto">
          <a:xfrm>
            <a:off x="2807839" y="5033021"/>
            <a:ext cx="1223963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Home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B591C1-0474-915A-0896-C830383B9FD6}"/>
              </a:ext>
            </a:extLst>
          </p:cNvPr>
          <p:cNvSpPr/>
          <p:nvPr/>
        </p:nvSpPr>
        <p:spPr bwMode="auto">
          <a:xfrm>
            <a:off x="4350173" y="5033021"/>
            <a:ext cx="1223963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About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82479E-002E-7350-8130-1E19C072B1B5}"/>
              </a:ext>
            </a:extLst>
          </p:cNvPr>
          <p:cNvSpPr/>
          <p:nvPr/>
        </p:nvSpPr>
        <p:spPr bwMode="auto">
          <a:xfrm>
            <a:off x="5868539" y="5033021"/>
            <a:ext cx="1223963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Members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0FEBF4-BA53-67AE-1EB1-97B0A8AD1C02}"/>
              </a:ext>
            </a:extLst>
          </p:cNvPr>
          <p:cNvSpPr/>
          <p:nvPr/>
        </p:nvSpPr>
        <p:spPr bwMode="auto">
          <a:xfrm>
            <a:off x="7416351" y="5033021"/>
            <a:ext cx="1223962" cy="503238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tx1"/>
                </a:solidFill>
              </a:rPr>
              <a:t>SongList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270EBC-F101-EFF9-4C26-AF7ED1B8EC79}"/>
              </a:ext>
            </a:extLst>
          </p:cNvPr>
          <p:cNvCxnSpPr>
            <a:stCxn id="6" idx="2"/>
            <a:endCxn id="12" idx="0"/>
          </p:cNvCxnSpPr>
          <p:nvPr/>
        </p:nvCxnSpPr>
        <p:spPr bwMode="auto">
          <a:xfrm>
            <a:off x="3420613" y="4637735"/>
            <a:ext cx="0" cy="3952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15D7FD-F2E7-6A72-11E3-C8B8074FC817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4949751" y="4637735"/>
            <a:ext cx="12404" cy="395286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525EB9-F2B5-8131-0435-9B4D36FAED86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>
            <a:off x="6481313" y="4637735"/>
            <a:ext cx="0" cy="3952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F88C62-151B-0BBE-5101-517ED57F3346}"/>
              </a:ext>
            </a:extLst>
          </p:cNvPr>
          <p:cNvCxnSpPr>
            <a:stCxn id="11" idx="2"/>
            <a:endCxn id="15" idx="0"/>
          </p:cNvCxnSpPr>
          <p:nvPr/>
        </p:nvCxnSpPr>
        <p:spPr bwMode="auto">
          <a:xfrm>
            <a:off x="8028332" y="4637735"/>
            <a:ext cx="0" cy="395286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hape 74">
            <a:extLst>
              <a:ext uri="{FF2B5EF4-FFF2-40B4-BE49-F238E27FC236}">
                <a16:creationId xmlns:a16="http://schemas.microsoft.com/office/drawing/2014/main" id="{D8B85570-5177-15C6-6132-850B0D2078D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45893" y="2187478"/>
            <a:ext cx="612118" cy="107730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hape 74">
            <a:extLst>
              <a:ext uri="{FF2B5EF4-FFF2-40B4-BE49-F238E27FC236}">
                <a16:creationId xmlns:a16="http://schemas.microsoft.com/office/drawing/2014/main" id="{2DC786E9-4550-E294-9B06-3FC00E8C394F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4216071" y="2740762"/>
            <a:ext cx="595898" cy="218839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hape 74">
            <a:extLst>
              <a:ext uri="{FF2B5EF4-FFF2-40B4-BE49-F238E27FC236}">
                <a16:creationId xmlns:a16="http://schemas.microsoft.com/office/drawing/2014/main" id="{B8931E1A-F9F5-428D-80D6-8E67E6A736AE}"/>
              </a:ext>
            </a:extLst>
          </p:cNvPr>
          <p:cNvCxnSpPr>
            <a:cxnSpLocks/>
            <a:stCxn id="47" idx="2"/>
            <a:endCxn id="9" idx="0"/>
          </p:cNvCxnSpPr>
          <p:nvPr/>
        </p:nvCxnSpPr>
        <p:spPr>
          <a:xfrm rot="5400000">
            <a:off x="4981036" y="3505727"/>
            <a:ext cx="595898" cy="65846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hape 74">
            <a:extLst>
              <a:ext uri="{FF2B5EF4-FFF2-40B4-BE49-F238E27FC236}">
                <a16:creationId xmlns:a16="http://schemas.microsoft.com/office/drawing/2014/main" id="{9AAADACA-6FA2-DDAF-FA4E-8CAE03B993AE}"/>
              </a:ext>
            </a:extLst>
          </p:cNvPr>
          <p:cNvCxnSpPr>
            <a:cxnSpLocks/>
            <a:stCxn id="47" idx="2"/>
            <a:endCxn id="10" idx="0"/>
          </p:cNvCxnSpPr>
          <p:nvPr/>
        </p:nvCxnSpPr>
        <p:spPr>
          <a:xfrm rot="16200000" flipH="1">
            <a:off x="5746421" y="3398810"/>
            <a:ext cx="595898" cy="87230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hape 74">
            <a:extLst>
              <a:ext uri="{FF2B5EF4-FFF2-40B4-BE49-F238E27FC236}">
                <a16:creationId xmlns:a16="http://schemas.microsoft.com/office/drawing/2014/main" id="{E48C3C09-591A-E3E9-C5BF-F52985428881}"/>
              </a:ext>
            </a:extLst>
          </p:cNvPr>
          <p:cNvCxnSpPr>
            <a:cxnSpLocks/>
            <a:stCxn id="47" idx="2"/>
            <a:endCxn id="11" idx="0"/>
          </p:cNvCxnSpPr>
          <p:nvPr/>
        </p:nvCxnSpPr>
        <p:spPr>
          <a:xfrm rot="16200000" flipH="1">
            <a:off x="6520326" y="2624904"/>
            <a:ext cx="595898" cy="242011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DB59D4-856E-31BB-1077-E4BA3CC368AF}"/>
              </a:ext>
            </a:extLst>
          </p:cNvPr>
          <p:cNvSpPr txBox="1"/>
          <p:nvPr/>
        </p:nvSpPr>
        <p:spPr>
          <a:xfrm>
            <a:off x="3420614" y="4637735"/>
            <a:ext cx="245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>
                <a:latin typeface="+mn-ea"/>
                <a:ea typeface="+mn-ea"/>
              </a:rPr>
              <a:t>/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09AA3-C54E-84C6-BD29-08AAE3416102}"/>
              </a:ext>
            </a:extLst>
          </p:cNvPr>
          <p:cNvSpPr txBox="1"/>
          <p:nvPr/>
        </p:nvSpPr>
        <p:spPr>
          <a:xfrm>
            <a:off x="4968426" y="4637735"/>
            <a:ext cx="660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/about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600F3-28FF-B68D-7DA0-9A4D98D84586}"/>
              </a:ext>
            </a:extLst>
          </p:cNvPr>
          <p:cNvSpPr txBox="1"/>
          <p:nvPr/>
        </p:nvSpPr>
        <p:spPr>
          <a:xfrm>
            <a:off x="6481313" y="4637735"/>
            <a:ext cx="9017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/members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C8E76-C6D5-FB10-1A1A-83F27FBD8645}"/>
              </a:ext>
            </a:extLst>
          </p:cNvPr>
          <p:cNvSpPr txBox="1"/>
          <p:nvPr/>
        </p:nvSpPr>
        <p:spPr>
          <a:xfrm>
            <a:off x="8065639" y="4637735"/>
            <a:ext cx="652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200" dirty="0">
                <a:latin typeface="+mn-ea"/>
                <a:ea typeface="+mn-ea"/>
              </a:rPr>
              <a:t>/songs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8A83F3-9764-FC0F-1B86-C7D8B4FC1EFB}"/>
              </a:ext>
            </a:extLst>
          </p:cNvPr>
          <p:cNvSpPr/>
          <p:nvPr/>
        </p:nvSpPr>
        <p:spPr bwMode="auto">
          <a:xfrm>
            <a:off x="4996237" y="3032187"/>
            <a:ext cx="1223963" cy="504825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Router/</a:t>
            </a: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Routes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6" name="Shape 74">
            <a:extLst>
              <a:ext uri="{FF2B5EF4-FFF2-40B4-BE49-F238E27FC236}">
                <a16:creationId xmlns:a16="http://schemas.microsoft.com/office/drawing/2014/main" id="{AFC68AA2-528D-A14E-B2F0-C671C1CC1E97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 rot="16200000" flipH="1">
            <a:off x="4693351" y="2117319"/>
            <a:ext cx="612118" cy="121761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1393044-572B-337F-9DBF-8262BFB96D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17921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3044-572B-337F-9DBF-8262BFB96D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490E65-E954-9107-C057-695DE9F6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18" y="2233326"/>
            <a:ext cx="7273164" cy="23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6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55B97FBC-DF3D-4B8D-AC5F-AB4CC3CBF1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react-router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기초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8CD114E4-DE74-45D3-9C09-A258CE0CC3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Link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 화면의 메뉴를 구성하는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C153B0-9C48-4B7A-8C36-342B58692FED}"/>
              </a:ext>
            </a:extLst>
          </p:cNvPr>
          <p:cNvSpPr/>
          <p:nvPr/>
        </p:nvSpPr>
        <p:spPr>
          <a:xfrm>
            <a:off x="1491125" y="2240240"/>
            <a:ext cx="770572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/>
              <a:t>import { Link } from "react-router-</a:t>
            </a:r>
            <a:r>
              <a:rPr lang="en-US" altLang="ko-KR" sz="1200" b="1" dirty="0" err="1"/>
              <a:t>dom</a:t>
            </a:r>
            <a:r>
              <a:rPr lang="en-US" altLang="ko-KR" sz="1200" b="1" dirty="0"/>
              <a:t>";</a:t>
            </a:r>
          </a:p>
          <a:p>
            <a:pPr>
              <a:defRPr/>
            </a:pPr>
            <a:r>
              <a:rPr lang="en-US" altLang="ko-KR" sz="1200" dirty="0"/>
              <a:t>……………………..</a:t>
            </a:r>
          </a:p>
          <a:p>
            <a:pPr>
              <a:defRPr/>
            </a:pPr>
            <a:r>
              <a:rPr lang="en-US" altLang="ko-KR" sz="1200" b="1" dirty="0"/>
              <a:t>            &lt;Link </a:t>
            </a:r>
            <a:r>
              <a:rPr lang="en-US" altLang="ko-KR" sz="1200" b="1" dirty="0" err="1"/>
              <a:t>className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-success menu" to="/"&gt;Home&lt;/Link&gt;</a:t>
            </a:r>
          </a:p>
          <a:p>
            <a:pPr>
              <a:defRPr/>
            </a:pPr>
            <a:r>
              <a:rPr lang="en-US" altLang="ko-KR" sz="1200" b="1" dirty="0"/>
              <a:t>            &lt;Link </a:t>
            </a:r>
            <a:r>
              <a:rPr lang="en-US" altLang="ko-KR" sz="1200" b="1" dirty="0" err="1"/>
              <a:t>className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-success menu" to="/about"&gt;About&lt;/Link&gt;</a:t>
            </a:r>
          </a:p>
          <a:p>
            <a:pPr>
              <a:defRPr/>
            </a:pPr>
            <a:r>
              <a:rPr lang="en-US" altLang="ko-KR" sz="1200" b="1" dirty="0"/>
              <a:t>            &lt;Link </a:t>
            </a:r>
            <a:r>
              <a:rPr lang="en-US" altLang="ko-KR" sz="1200" b="1" dirty="0" err="1"/>
              <a:t>className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-success menu" to="/members"&gt;Members&lt;/Link&gt;</a:t>
            </a:r>
          </a:p>
          <a:p>
            <a:pPr>
              <a:defRPr/>
            </a:pPr>
            <a:r>
              <a:rPr lang="en-US" altLang="ko-KR" sz="1200" b="1" dirty="0"/>
              <a:t>            &lt;Link </a:t>
            </a:r>
            <a:r>
              <a:rPr lang="en-US" altLang="ko-KR" sz="1200" b="1" dirty="0" err="1"/>
              <a:t>className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btn</a:t>
            </a:r>
            <a:r>
              <a:rPr lang="en-US" altLang="ko-KR" sz="1200" b="1" dirty="0"/>
              <a:t>-success menu" to="/songs"&gt;Songs&lt;/Link&gt;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4EDD-25F9-4667-9476-4DFF817A9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컴포넌트로 속성 전달하기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92F9C-1959-4027-A43B-90121C5DD2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라우팅되는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컴포넌트에 속성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element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에 의해 렌더링 되는 컴포넌트로 속성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66800" lvl="2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66800" lvl="2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데이터 획득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7EBF4-6705-4479-ACA0-FD86655B3966}"/>
              </a:ext>
            </a:extLst>
          </p:cNvPr>
          <p:cNvSpPr/>
          <p:nvPr/>
        </p:nvSpPr>
        <p:spPr>
          <a:xfrm>
            <a:off x="1412719" y="3523762"/>
            <a:ext cx="6985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const About = (props: Props) =&gt; {</a:t>
            </a:r>
          </a:p>
          <a:p>
            <a:pPr>
              <a:defRPr/>
            </a:pPr>
            <a:r>
              <a:rPr lang="en-US" altLang="ko-KR" sz="1200" dirty="0"/>
              <a:t>  return (</a:t>
            </a:r>
          </a:p>
          <a:p>
            <a:pPr>
              <a:defRPr/>
            </a:pPr>
            <a:r>
              <a:rPr lang="en-US" altLang="ko-KR" sz="1200" dirty="0"/>
              <a:t>    ………………………..</a:t>
            </a:r>
          </a:p>
          <a:p>
            <a:pPr>
              <a:defRPr/>
            </a:pPr>
            <a:r>
              <a:rPr lang="en-US" altLang="ko-KR" sz="1200" dirty="0"/>
              <a:t>  );</a:t>
            </a:r>
          </a:p>
          <a:p>
            <a:pPr>
              <a:defRPr/>
            </a:pPr>
            <a:r>
              <a:rPr lang="en-US" altLang="ko-KR" sz="1200" dirty="0"/>
              <a:t>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3CA06-DEC5-4565-B6CB-0FE4DEABBB8B}"/>
              </a:ext>
            </a:extLst>
          </p:cNvPr>
          <p:cNvSpPr/>
          <p:nvPr/>
        </p:nvSpPr>
        <p:spPr>
          <a:xfrm>
            <a:off x="1412719" y="2044174"/>
            <a:ext cx="6985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......</a:t>
            </a:r>
          </a:p>
          <a:p>
            <a:pPr>
              <a:defRPr/>
            </a:pPr>
            <a:r>
              <a:rPr lang="en-US" altLang="ko-KR" sz="1200" dirty="0"/>
              <a:t>&lt;Route path="/about" element={</a:t>
            </a:r>
            <a:r>
              <a:rPr lang="en-US" altLang="ko-KR" sz="1200" b="1" dirty="0"/>
              <a:t>&lt;About title={'</a:t>
            </a:r>
            <a:r>
              <a:rPr lang="ko-KR" altLang="en-US" sz="1200" b="1" dirty="0"/>
              <a:t>여우와 늙다리들</a:t>
            </a:r>
            <a:r>
              <a:rPr lang="en-US" altLang="ko-KR" sz="1200" b="1" dirty="0"/>
              <a:t>'} /&gt;</a:t>
            </a:r>
            <a:r>
              <a:rPr lang="en-US" altLang="ko-KR" sz="1200" dirty="0"/>
              <a:t>} /&gt;</a:t>
            </a:r>
          </a:p>
          <a:p>
            <a:pPr>
              <a:defRPr/>
            </a:pPr>
            <a:r>
              <a:rPr lang="en-US" altLang="ko-KR" sz="1200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64080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1F484-484B-40AF-A744-E5F36562F0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컴포넌트로 속성 전달하기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D2D67-D240-4EF6-9403-75AA5E5E05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복잡한 데이터를 속성으로 전달해보자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컴포넌트로 속성을 통해 배열 데이터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9A7A3B-FFDC-4098-BED0-12197A7C3C8C}"/>
              </a:ext>
            </a:extLst>
          </p:cNvPr>
          <p:cNvSpPr/>
          <p:nvPr/>
        </p:nvSpPr>
        <p:spPr>
          <a:xfrm>
            <a:off x="2772255" y="2194283"/>
            <a:ext cx="7488832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/>
              <a:t>const App = () =&gt; {</a:t>
            </a:r>
          </a:p>
          <a:p>
            <a:pPr>
              <a:defRPr/>
            </a:pPr>
            <a:r>
              <a:rPr lang="en-US" altLang="ko-KR" sz="1200" b="1" dirty="0"/>
              <a:t> const [members] = </a:t>
            </a:r>
            <a:r>
              <a:rPr lang="en-US" altLang="ko-KR" sz="1200" b="1" dirty="0" err="1"/>
              <a:t>useState</a:t>
            </a:r>
            <a:r>
              <a:rPr lang="en-US" altLang="ko-KR" sz="1200" b="1" dirty="0"/>
              <a:t>([</a:t>
            </a:r>
          </a:p>
          <a:p>
            <a:pPr>
              <a:defRPr/>
            </a:pPr>
            <a:r>
              <a:rPr lang="en-US" altLang="ko-KR" sz="1200" b="1" dirty="0"/>
              <a:t>    { name: "Maggie Adams", photo: "photos/</a:t>
            </a:r>
            <a:r>
              <a:rPr lang="en-US" altLang="ko-KR" sz="1200" b="1" dirty="0" err="1"/>
              <a:t>Mag.png</a:t>
            </a:r>
            <a:r>
              <a:rPr lang="en-US" altLang="ko-KR" sz="1200" b="1" dirty="0"/>
              <a:t>" },</a:t>
            </a:r>
          </a:p>
          <a:p>
            <a:pPr>
              <a:defRPr/>
            </a:pPr>
            <a:r>
              <a:rPr lang="en-US" altLang="ko-KR" sz="1200" b="1" dirty="0"/>
              <a:t>    { name: "Sammie Purcell", photo: "photos/</a:t>
            </a:r>
            <a:r>
              <a:rPr lang="en-US" altLang="ko-KR" sz="1200" b="1" dirty="0" err="1"/>
              <a:t>Sam.png</a:t>
            </a:r>
            <a:r>
              <a:rPr lang="en-US" altLang="ko-KR" sz="1200" b="1" dirty="0"/>
              <a:t>" },</a:t>
            </a:r>
          </a:p>
          <a:p>
            <a:pPr>
              <a:defRPr/>
            </a:pPr>
            <a:r>
              <a:rPr lang="en-US" altLang="ko-KR" sz="1200" b="1" dirty="0"/>
              <a:t>    { name: "Tim Purcell", photo: "photos/</a:t>
            </a:r>
            <a:r>
              <a:rPr lang="en-US" altLang="ko-KR" sz="1200" b="1" dirty="0" err="1"/>
              <a:t>Tim.png</a:t>
            </a:r>
            <a:r>
              <a:rPr lang="en-US" altLang="ko-KR" sz="1200" b="1" dirty="0"/>
              <a:t>" },</a:t>
            </a:r>
          </a:p>
          <a:p>
            <a:pPr>
              <a:defRPr/>
            </a:pPr>
            <a:r>
              <a:rPr lang="en-US" altLang="ko-KR" sz="1200" b="1" dirty="0"/>
              <a:t>    { name: "Scott King", photo: "photos/</a:t>
            </a:r>
            <a:r>
              <a:rPr lang="en-US" altLang="ko-KR" sz="1200" b="1" dirty="0" err="1"/>
              <a:t>King.png</a:t>
            </a:r>
            <a:r>
              <a:rPr lang="en-US" altLang="ko-KR" sz="1200" b="1" dirty="0"/>
              <a:t>" },</a:t>
            </a:r>
          </a:p>
          <a:p>
            <a:pPr>
              <a:defRPr/>
            </a:pPr>
            <a:r>
              <a:rPr lang="en-US" altLang="ko-KR" sz="1200" b="1" dirty="0"/>
              <a:t>    { name: "Johnny Pike", photo: "photos/</a:t>
            </a:r>
            <a:r>
              <a:rPr lang="en-US" altLang="ko-KR" sz="1200" b="1" dirty="0" err="1"/>
              <a:t>JPike.jpg</a:t>
            </a:r>
            <a:r>
              <a:rPr lang="en-US" altLang="ko-KR" sz="1200" b="1" dirty="0"/>
              <a:t>" },</a:t>
            </a:r>
          </a:p>
          <a:p>
            <a:pPr>
              <a:defRPr/>
            </a:pPr>
            <a:r>
              <a:rPr lang="en-US" altLang="ko-KR" sz="1200" b="1" dirty="0"/>
              <a:t>    { name: "Toby </a:t>
            </a:r>
            <a:r>
              <a:rPr lang="en-US" altLang="ko-KR" sz="1200" b="1" dirty="0" err="1"/>
              <a:t>Ruckert</a:t>
            </a:r>
            <a:r>
              <a:rPr lang="en-US" altLang="ko-KR" sz="1200" b="1" dirty="0"/>
              <a:t>", photo: "photos/</a:t>
            </a:r>
            <a:r>
              <a:rPr lang="en-US" altLang="ko-KR" sz="1200" b="1" dirty="0" err="1"/>
              <a:t>Toby.jpg</a:t>
            </a:r>
            <a:r>
              <a:rPr lang="en-US" altLang="ko-KR" sz="1200" b="1" dirty="0"/>
              <a:t>" },</a:t>
            </a:r>
          </a:p>
          <a:p>
            <a:pPr>
              <a:defRPr/>
            </a:pPr>
            <a:r>
              <a:rPr lang="en-US" altLang="ko-KR" sz="1200" b="1" dirty="0"/>
              <a:t>  ]);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  return (</a:t>
            </a:r>
          </a:p>
          <a:p>
            <a:pPr>
              <a:defRPr/>
            </a:pPr>
            <a:r>
              <a:rPr lang="en-US" altLang="ko-KR" sz="1200" dirty="0"/>
              <a:t>        &lt;Router&gt;</a:t>
            </a:r>
          </a:p>
          <a:p>
            <a:pPr>
              <a:defRPr/>
            </a:pPr>
            <a:r>
              <a:rPr lang="en-US" altLang="ko-KR" sz="1200" dirty="0"/>
              <a:t>              ......(</a:t>
            </a:r>
            <a:r>
              <a:rPr lang="ko-KR" altLang="en-US" sz="1200" dirty="0"/>
              <a:t>중략</a:t>
            </a:r>
            <a:r>
              <a:rPr lang="en-US" altLang="ko-KR" sz="1200" dirty="0"/>
              <a:t>)</a:t>
            </a:r>
          </a:p>
          <a:p>
            <a:pPr>
              <a:defRPr/>
            </a:pPr>
            <a:r>
              <a:rPr lang="en-US" altLang="ko-KR" sz="1200" dirty="0"/>
              <a:t>                    </a:t>
            </a:r>
            <a:r>
              <a:rPr lang="en-US" altLang="ko-KR" sz="1200" b="1" dirty="0"/>
              <a:t>&lt;Route path="/members" element={&lt;Members members={members} /&gt;} /&gt;</a:t>
            </a:r>
          </a:p>
          <a:p>
            <a:pPr>
              <a:defRPr/>
            </a:pPr>
            <a:r>
              <a:rPr lang="en-US" altLang="ko-KR" sz="1200" dirty="0"/>
              <a:t>              ......(</a:t>
            </a:r>
            <a:r>
              <a:rPr lang="ko-KR" altLang="en-US" sz="1200" dirty="0"/>
              <a:t>중략</a:t>
            </a:r>
            <a:r>
              <a:rPr lang="en-US" altLang="ko-KR" sz="1200" dirty="0"/>
              <a:t>)</a:t>
            </a:r>
          </a:p>
          <a:p>
            <a:pPr>
              <a:defRPr/>
            </a:pPr>
            <a:r>
              <a:rPr lang="en-US" altLang="ko-KR" sz="1200" dirty="0"/>
              <a:t>        &lt;/Router&gt;</a:t>
            </a:r>
          </a:p>
          <a:p>
            <a:pPr>
              <a:defRPr/>
            </a:pPr>
            <a:r>
              <a:rPr lang="en-US" altLang="ko-KR" sz="1200" dirty="0"/>
              <a:t>   );</a:t>
            </a:r>
          </a:p>
          <a:p>
            <a:pPr>
              <a:defRPr/>
            </a:pPr>
            <a:r>
              <a:rPr lang="en-US" altLang="ko-KR" sz="1200" dirty="0"/>
              <a:t>};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81532476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2680</Words>
  <Application>Microsoft Office PowerPoint</Application>
  <PresentationFormat>와이드스크린</PresentationFormat>
  <Paragraphs>489</Paragraphs>
  <Slides>39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6" baseType="lpstr">
      <vt:lpstr>Inter</vt:lpstr>
      <vt:lpstr>Arial</vt:lpstr>
      <vt:lpstr>KoPub돋움체_Pro Bold</vt:lpstr>
      <vt:lpstr>Helvetica73-Extended</vt:lpstr>
      <vt:lpstr>Roboto</vt:lpstr>
      <vt:lpstr>Wingdings</vt:lpstr>
      <vt:lpstr>Verdana</vt:lpstr>
      <vt:lpstr>휴먼모음T</vt:lpstr>
      <vt:lpstr>Consolas</vt:lpstr>
      <vt:lpstr>Livvic</vt:lpstr>
      <vt:lpstr>한컴산뜻돋움</vt:lpstr>
      <vt:lpstr>맑은 고딕</vt:lpstr>
      <vt:lpstr>KoPub돋움체 Bold</vt:lpstr>
      <vt:lpstr>나눔고딕</vt:lpstr>
      <vt:lpstr>Catamaran Light</vt:lpstr>
      <vt:lpstr>KoPub돋움체 Medium</vt:lpstr>
      <vt:lpstr>Engineering Project Proposal by Slidesgo</vt:lpstr>
      <vt:lpstr>PowerPoint 프레젠테이션</vt:lpstr>
      <vt:lpstr>PowerPoint 프레젠테이션</vt:lpstr>
      <vt:lpstr>React Router란?</vt:lpstr>
      <vt:lpstr>React Router란?</vt:lpstr>
      <vt:lpstr>PowerPoint 프레젠테이션</vt:lpstr>
      <vt:lpstr>PowerPoint 프레젠테이션</vt:lpstr>
      <vt:lpstr>react-router 기초</vt:lpstr>
      <vt:lpstr>컴포넌트로 속성 전달하기</vt:lpstr>
      <vt:lpstr>컴포넌트로 속성 전달하기</vt:lpstr>
      <vt:lpstr>URI 파라미터 이용</vt:lpstr>
      <vt:lpstr>PowerPoint 프레젠테이션</vt:lpstr>
      <vt:lpstr>URI 파라미터 이용</vt:lpstr>
      <vt:lpstr>중첩 라우트</vt:lpstr>
      <vt:lpstr>PowerPoint 프레젠테이션</vt:lpstr>
      <vt:lpstr>중첩 라우트</vt:lpstr>
      <vt:lpstr>중첩 라우트</vt:lpstr>
      <vt:lpstr>중첩 라우트</vt:lpstr>
      <vt:lpstr>react-router hook</vt:lpstr>
      <vt:lpstr>react-router hook</vt:lpstr>
      <vt:lpstr>react-router hook</vt:lpstr>
      <vt:lpstr>react-router hook</vt:lpstr>
      <vt:lpstr>react-router hook</vt:lpstr>
      <vt:lpstr>react-router hook</vt:lpstr>
      <vt:lpstr>react-router hook </vt:lpstr>
      <vt:lpstr>react-router hook</vt:lpstr>
      <vt:lpstr>Router 관련 컴포넌트</vt:lpstr>
      <vt:lpstr>Router 관련 컴포넌트</vt:lpstr>
      <vt:lpstr>fallback UI 지원 기능</vt:lpstr>
      <vt:lpstr>fallback UI 지원 기능</vt:lpstr>
      <vt:lpstr>Router 관련 컴포넌트</vt:lpstr>
      <vt:lpstr>PowerPoint 프레젠테이션</vt:lpstr>
      <vt:lpstr>Router 관련 컴포넌트</vt:lpstr>
      <vt:lpstr>Lazy Loading</vt:lpstr>
      <vt:lpstr>Lazy Loading</vt:lpstr>
      <vt:lpstr>CSR</vt:lpstr>
      <vt:lpstr>CSR</vt:lpstr>
      <vt:lpstr>Lazy Loading</vt:lpstr>
      <vt:lpstr>Lazy Loading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136</cp:revision>
  <dcterms:modified xsi:type="dcterms:W3CDTF">2024-01-01T07:05:15Z</dcterms:modified>
</cp:coreProperties>
</file>