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295" r:id="rId2"/>
    <p:sldId id="259" r:id="rId3"/>
    <p:sldId id="674" r:id="rId4"/>
    <p:sldId id="696" r:id="rId5"/>
    <p:sldId id="675" r:id="rId6"/>
    <p:sldId id="678" r:id="rId7"/>
    <p:sldId id="703" r:id="rId8"/>
    <p:sldId id="681" r:id="rId9"/>
    <p:sldId id="631" r:id="rId10"/>
    <p:sldId id="698" r:id="rId11"/>
    <p:sldId id="632" r:id="rId12"/>
    <p:sldId id="699" r:id="rId13"/>
    <p:sldId id="634" r:id="rId14"/>
    <p:sldId id="700" r:id="rId15"/>
    <p:sldId id="635" r:id="rId16"/>
    <p:sldId id="704" r:id="rId17"/>
    <p:sldId id="636" r:id="rId18"/>
    <p:sldId id="633" r:id="rId19"/>
    <p:sldId id="638" r:id="rId20"/>
    <p:sldId id="637" r:id="rId21"/>
    <p:sldId id="640" r:id="rId22"/>
    <p:sldId id="695" r:id="rId23"/>
    <p:sldId id="688" r:id="rId24"/>
    <p:sldId id="625" r:id="rId25"/>
    <p:sldId id="702" r:id="rId26"/>
    <p:sldId id="268" r:id="rId27"/>
  </p:sldIdLst>
  <p:sldSz cx="12192000" cy="6858000"/>
  <p:notesSz cx="6858000" cy="9144000"/>
  <p:embeddedFontLst>
    <p:embeddedFont>
      <p:font typeface="Catamaran Light" panose="020B0600000101010101" charset="0"/>
      <p:regular r:id="rId30"/>
      <p:bold r:id="rId31"/>
    </p:embeddedFont>
    <p:embeddedFont>
      <p:font typeface="Helvetica73-Extended" panose="020B0800000000000000" pitchFamily="34" charset="0"/>
      <p:bold r:id="rId32"/>
    </p:embeddedFont>
    <p:embeddedFont>
      <p:font typeface="KoPub돋움체 Bold" panose="02020603020101020101" pitchFamily="18" charset="-127"/>
      <p:regular r:id="rId33"/>
    </p:embeddedFont>
    <p:embeddedFont>
      <p:font typeface="KoPub돋움체 Medium" panose="02020603020101020101" pitchFamily="18" charset="-127"/>
      <p:regular r:id="rId34"/>
    </p:embeddedFont>
    <p:embeddedFont>
      <p:font typeface="KoPub돋움체_Pro Bold" panose="02020603020101020101" pitchFamily="18" charset="-127"/>
      <p:regular r:id="rId35"/>
    </p:embeddedFont>
    <p:embeddedFont>
      <p:font typeface="Livvic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나눔고딕" panose="020D0604000000000000" pitchFamily="50" charset="-127"/>
      <p:regular r:id="rId44"/>
      <p:bold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휴먼모음T" panose="02030504000101010101" pitchFamily="18" charset="-127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71810" autoAdjust="0"/>
  </p:normalViewPr>
  <p:slideViewPr>
    <p:cSldViewPr snapToGrid="0">
      <p:cViewPr varScale="1">
        <p:scale>
          <a:sx n="118" d="100"/>
          <a:sy n="118" d="100"/>
        </p:scale>
        <p:origin x="27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A48D5D10-A8F5-4547-A643-9B896DF8E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980E1F3A-FE74-41A5-AC01-FB34BEA99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F8E9E016-8F7F-4892-A42F-666832146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21D764-4B35-45D4-AE65-DE378986192B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A48D5D10-A8F5-4547-A643-9B896DF8E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980E1F3A-FE74-41A5-AC01-FB34BEA99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F8E9E016-8F7F-4892-A42F-666832146E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21D764-4B35-45D4-AE65-DE378986192B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14796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1B487AFA-B506-45A5-B73C-24BE396BE6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CFBAC293-E1D2-4A12-9F69-E409B7627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F4B9DF99-3045-4A1E-8283-41EF6A324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6540C0F-9762-4448-B84C-9220C7B4CDB2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>
            <a:extLst>
              <a:ext uri="{FF2B5EF4-FFF2-40B4-BE49-F238E27FC236}">
                <a16:creationId xmlns:a16="http://schemas.microsoft.com/office/drawing/2014/main" id="{086A5173-5019-4866-979C-EFCE3F9157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7411" name="슬라이드 노트 개체 틀 2">
            <a:extLst>
              <a:ext uri="{FF2B5EF4-FFF2-40B4-BE49-F238E27FC236}">
                <a16:creationId xmlns:a16="http://schemas.microsoft.com/office/drawing/2014/main" id="{D67B439C-F820-43DA-9037-FA012686B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97A0DB0B-9BD4-44F0-8A3E-DC6324D70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8E67CF6-2A08-4A4C-832C-51B6B0CFB8D6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>
            <a:extLst>
              <a:ext uri="{FF2B5EF4-FFF2-40B4-BE49-F238E27FC236}">
                <a16:creationId xmlns:a16="http://schemas.microsoft.com/office/drawing/2014/main" id="{7232A1E3-9E1D-44B7-86EB-388646A98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9459" name="슬라이드 노트 개체 틀 2">
            <a:extLst>
              <a:ext uri="{FF2B5EF4-FFF2-40B4-BE49-F238E27FC236}">
                <a16:creationId xmlns:a16="http://schemas.microsoft.com/office/drawing/2014/main" id="{D3C1D56B-CC16-46E1-8060-6DB8FB43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C8CE385F-65D3-4502-9629-FDA1E55F8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E77A3B-61A6-4CFD-8086-12441734DD0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>
            <a:extLst>
              <a:ext uri="{FF2B5EF4-FFF2-40B4-BE49-F238E27FC236}">
                <a16:creationId xmlns:a16="http://schemas.microsoft.com/office/drawing/2014/main" id="{D5ABDDE2-ACAA-4515-9D6F-C022AB9E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1507" name="슬라이드 노트 개체 틀 2">
            <a:extLst>
              <a:ext uri="{FF2B5EF4-FFF2-40B4-BE49-F238E27FC236}">
                <a16:creationId xmlns:a16="http://schemas.microsoft.com/office/drawing/2014/main" id="{D47752BD-6855-40E8-B580-81C24CD23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07866B6F-B528-4211-ACCD-866A1BDBA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67DBBE9-D5D4-4EE4-A30A-F6DDAB06EA0A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46F4F209-B48B-4CDF-95AA-A8B8BA2B7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11179612-7520-4EEB-8624-7C649527C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A4152EB5-F65F-4AB2-B31B-B22273EDB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B8B890-5F0D-4D44-91F7-3CC6B7A5566D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06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>
            <a:extLst>
              <a:ext uri="{FF2B5EF4-FFF2-40B4-BE49-F238E27FC236}">
                <a16:creationId xmlns:a16="http://schemas.microsoft.com/office/drawing/2014/main" id="{A3C45759-769F-4343-9273-82458317A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7891" name="슬라이드 노트 개체 틀 2">
            <a:extLst>
              <a:ext uri="{FF2B5EF4-FFF2-40B4-BE49-F238E27FC236}">
                <a16:creationId xmlns:a16="http://schemas.microsoft.com/office/drawing/2014/main" id="{EA1E56D2-9BD9-486F-A4CE-7045CEF0C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E2331984-01BA-4795-B228-494BB1265D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459D709-B9DB-42E6-AA85-D88C3E4FF92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>
            <a:extLst>
              <a:ext uri="{FF2B5EF4-FFF2-40B4-BE49-F238E27FC236}">
                <a16:creationId xmlns:a16="http://schemas.microsoft.com/office/drawing/2014/main" id="{A3C45759-769F-4343-9273-82458317A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7891" name="슬라이드 노트 개체 틀 2">
            <a:extLst>
              <a:ext uri="{FF2B5EF4-FFF2-40B4-BE49-F238E27FC236}">
                <a16:creationId xmlns:a16="http://schemas.microsoft.com/office/drawing/2014/main" id="{EA1E56D2-9BD9-486F-A4CE-7045CEF0C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E2331984-01BA-4795-B228-494BB1265D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459D709-B9DB-42E6-AA85-D88C3E4FF92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78225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87C830C8-A21F-4614-A122-F9CAFD83A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014E1560-E3B8-49DA-8C6E-E356083C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282D9C14-A5B2-4E8D-AC74-98DFD995F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25E23B2-81AA-4369-93C3-3A7E078ECC4B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9003944C-F79E-41E1-A4C1-96C3F01BA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1AC6BA9E-30E3-4FCA-90E1-CC8BE66F4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DBB3B5B-609E-4BB3-8BA1-E6F55C8FD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FD65C42-7B96-44A8-AE23-C7857B291BA2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9003944C-F79E-41E1-A4C1-96C3F01BAB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1AC6BA9E-30E3-4FCA-90E1-CC8BE66F4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DBB3B5B-609E-4BB3-8BA1-E6F55C8FD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FD65C42-7B96-44A8-AE23-C7857B291BA2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52440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671534AE-E3DA-43FC-A7DB-0D8A00323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00B162-9D28-4612-AC6B-04CD7F254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나눔고딕" pitchFamily="50" charset="-127"/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C2BF17B1-27D6-47CD-B75E-94093C10E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4B93618-5BF0-4C36-AB62-E453A96CAE9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671534AE-E3DA-43FC-A7DB-0D8A00323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00B162-9D28-4612-AC6B-04CD7F254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나눔고딕" pitchFamily="50" charset="-127"/>
              <a:buNone/>
              <a:defRPr/>
            </a:pPr>
            <a:endParaRPr lang="ko-KR" altLang="en-US" dirty="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C2BF17B1-27D6-47CD-B75E-94093C10E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4B93618-5BF0-4C36-AB62-E453A96CAE9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8525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A9E00FAD-4352-436B-AD2F-F3F81FE71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398F987C-9B61-4037-A9AC-7DE918F40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FD011CD3-362B-424C-8138-2DAA0C50C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888C22-5550-46D9-9662-1FEAA74B4AD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A9E00FAD-4352-436B-AD2F-F3F81FE71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398F987C-9B61-4037-A9AC-7DE918F40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FD011CD3-362B-424C-8138-2DAA0C50C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888C22-5550-46D9-9662-1FEAA74B4AD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60196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730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04. React </a:t>
            </a:r>
            <a:r>
              <a:rPr lang="ko-KR" altLang="en-US" sz="3200" b="1" dirty="0">
                <a:solidFill>
                  <a:schemeClr val="bg2"/>
                </a:solidFill>
                <a:latin typeface="+mj-ea"/>
                <a:ea typeface="+mj-ea"/>
              </a:rPr>
              <a:t>클래스 컴포넌트</a:t>
            </a:r>
            <a:endParaRPr lang="en-US" altLang="ko-KR" sz="3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1E47068D-D881-41F3-8B56-240EB3DBF3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698B3C67-8E9B-48F0-ABAC-7AC8E09039A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11125200" cy="5116512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마운트시의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흐름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render()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render()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일반적으로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사용하여 작성함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return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된 객체들이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Virtual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메서드 내부에서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해서는 안됨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무한 루프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70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FBFDF67C-BD87-4DAB-BBF5-BBD1D08278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E5C26518-DB7A-4437-9288-0C17E96AAF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11125200" cy="5327650"/>
          </a:xfrm>
        </p:spPr>
        <p:txBody>
          <a:bodyPr/>
          <a:lstStyle/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컴포넌트의 마운트가 완료된 후에 호출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구조를 확인하고 난 뒤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초기화를 수행할 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원격 서버로부터 데이터를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로드하여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초기화하거나 이벤트 구독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(subscription)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설정하기 적절한 시점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서버와 소켓을 연결하거나 이벤트 구독을 수행했다면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componentWillUnmount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단계에서 반드시 해제해야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단계에서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호출되면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re-render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일어나지만 실제 브라우저의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반영되기 전에 호출되는 것임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두번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호출되지만 사용자는 최종 상태만 조회하게 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FBFDF67C-BD87-4DAB-BBF5-BBD1D08278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E5C26518-DB7A-4437-9288-0C17E96AAF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11125200" cy="532765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변경 시의 흐름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static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getDerivedStateFromProps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변경되어 컴포넌트에 전달되면 이 값을 이용해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동기화할 때 사용함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메서드에서 객체를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리턴하면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 값이 새로운 상태가 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메서드에서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null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리턴하면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상태를 업데이트하지 않겠다는 의미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자주 사용하는 메서드는 아님</a:t>
            </a:r>
          </a:p>
        </p:txBody>
      </p:sp>
    </p:spTree>
    <p:extLst>
      <p:ext uri="{BB962C8B-B14F-4D97-AF65-F5344CB8AC3E}">
        <p14:creationId xmlns:p14="http://schemas.microsoft.com/office/powerpoint/2010/main" val="3996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3DA87BB0-0FCD-41CF-8F1C-20AB77F5AF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1066829E-9178-4E21-BFE1-D42EF353D4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shouldComponentUpdate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nextProps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전달 인자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속성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상태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중요함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true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이후 단계의 메서드를 실행함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(render)</a:t>
            </a:r>
          </a:p>
          <a:p>
            <a:pPr lvl="3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false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이후 단계의 메서드를 실행하지 않음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메서드를 작성하지 않으면 기본적으로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true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3DA87BB0-0FCD-41CF-8F1C-20AB77F5AF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1066829E-9178-4E21-BFE1-D42EF353D4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getSnapshotBeforeUpdate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호출된 직후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Virtual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에는 업데이트가 되고 나면 호출됨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아직은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Browser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업데이트 되기 전임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자주 사용되는 메서드는 아님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33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BB21E36C-3F76-4D12-AE9D-D1FB4BCC05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FAC89193-12F1-4CAE-9F7A-B7D9ABCE333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componentDidUpdate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prevProps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prevState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업데이트가 일어난 직후에 실행됨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마운트 시에는 실행되지 않음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업데이트된 후이므로 실제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이용한 작업을 하기에 적절함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 속성과 이전 속성을 비교하여 다른  경우에만 지정된 작업을 실행하도록 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현재의 속성과 이전 속성이 다르면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서버측으로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데이터를 요청하고자 할 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BB21E36C-3F76-4D12-AE9D-D1FB4BCC05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FAC89193-12F1-4CAE-9F7A-B7D9ABCE333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언마운트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시의 흐름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componentWillUnmount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언마운트될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때 실행됨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화면이 완전히 전환될 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소켓 서버로의 네트워크 연결 해제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이벤트 구독 해제 등의 작업을 수행할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892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099EDF0F-1E7E-4617-A6B3-651B014C1A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2D368C38-838D-427D-8011-E8F7827BA2A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에러 경계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componentDidCatch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getDerivedStateFromError</a:t>
            </a:r>
            <a:endParaRPr lang="en-US" altLang="ko-KR" sz="1800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자신과 자식 컴포넌트 트리에서 오류가 발생할 경우 호출됨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fallback UI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지정되어 있다면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fallback 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표시할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혹은 에러 운영 로그를 출력할 때 사용될 수 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에러처리 전용 컴포넌트를 작성하고 에러처리를 하고 싶은 범위의 컴포넌트 트리를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래핑함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에러 처리 전용 컴포넌트는 자신의 자식 트리상의 컴포넌트에서의 오류만 처리함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자신의 오류는 처리하지 못함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AF5DAA4F-2BFB-419A-85F1-6FAF6C797E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DOM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조정 작업</a:t>
            </a:r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FC4AE92F-B873-4414-89DB-CF826099B70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느리다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조작은 빠르지만 브라우저에서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reflow, repaint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과정이 느림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Reflow : layout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이라고도 부름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Tree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새로이 만들고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Element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각각의 위치를 계산하고 배치함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Repaint : HTML Element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스타일을 요소에 입히고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그려냄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6389" name="직사각형 1">
            <a:extLst>
              <a:ext uri="{FF2B5EF4-FFF2-40B4-BE49-F238E27FC236}">
                <a16:creationId xmlns:a16="http://schemas.microsoft.com/office/drawing/2014/main" id="{EDF8A624-BCCE-4697-BB84-2DE7D4486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68" y="6206852"/>
            <a:ext cx="6911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200" b="1"/>
              <a:t>참고 </a:t>
            </a:r>
            <a:r>
              <a:rPr lang="en-US" altLang="ko-KR" sz="1200" b="1"/>
              <a:t>: https://dev.to/gopal1996/understanding-reflow-and-repaint-in-the-browser-1jbg</a:t>
            </a:r>
            <a:endParaRPr lang="ko-KR" altLang="en-US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D65670-5740-EC47-41CE-609101F17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26" y="3152193"/>
            <a:ext cx="7002481" cy="27673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FD4F934D-279E-4169-B7F0-E33771878B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DOM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조정 작업</a:t>
            </a:r>
            <a:endParaRPr lang="ko-KR" altLang="en-US" dirty="0"/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E6335848-63FB-482F-ACDF-E40FE97523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Always re-render on update!!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개발자가 원하는 출력물만을 선언적으로 작성하기 때문에 컴포넌트 전체를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re-render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하듯이 개발할 수 밖에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따라서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성능을 위해서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Virtual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반드시 필요함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Virtual 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트리를 비교하면서 차이가 나는 부분만을 업데이트함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이것을 조정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(Reconciliation)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작업이라 부름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브라우저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업데이트 로직은 개발자가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신경쓰지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않아도 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2299923" y="1523345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04-1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클래스 컴포넌트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2299923" y="2517167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04-2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컴포넌트 생명주기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0B408A-A147-A1AD-C148-40349AEF29FF}"/>
              </a:ext>
            </a:extLst>
          </p:cNvPr>
          <p:cNvGrpSpPr/>
          <p:nvPr/>
        </p:nvGrpSpPr>
        <p:grpSpPr>
          <a:xfrm>
            <a:off x="2299923" y="3567982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E7B67E-A85C-1756-E799-1AEFF6BF885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04-3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28E06-87DE-5C77-F76C-4B62BF99785B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가상 </a:t>
              </a:r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DOM 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과 조정작업</a:t>
              </a:r>
              <a:endParaRPr lang="ko-KR" altLang="en-US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80D753A-89E2-2F87-7959-D2410A1F2D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947C95-0944-A0B5-76DC-CD1F9D51B4CD}"/>
              </a:ext>
            </a:extLst>
          </p:cNvPr>
          <p:cNvGrpSpPr/>
          <p:nvPr/>
        </p:nvGrpSpPr>
        <p:grpSpPr>
          <a:xfrm>
            <a:off x="2299923" y="4561804"/>
            <a:ext cx="4686299" cy="485775"/>
            <a:chOff x="2282994" y="2753427"/>
            <a:chExt cx="4686299" cy="48577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EA50B6-F4A3-27A1-4876-DE44D155D46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04-4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AA9D-4194-BBAF-2084-8F0CFC21C18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랜더링</a:t>
              </a:r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 최적화</a:t>
              </a:r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F0828B1-286D-3C59-F133-D0E2736DD729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696DC4-D43F-3868-16EF-388B13D3C4F9}"/>
              </a:ext>
            </a:extLst>
          </p:cNvPr>
          <p:cNvGrpSpPr/>
          <p:nvPr/>
        </p:nvGrpSpPr>
        <p:grpSpPr>
          <a:xfrm>
            <a:off x="2299923" y="5612619"/>
            <a:ext cx="4686299" cy="485775"/>
            <a:chOff x="2282994" y="2753427"/>
            <a:chExt cx="4686299" cy="4857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CFE2F83-FDEB-DB4F-D916-1526FEF283E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04-5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11A63E-F91F-4838-55B7-C5E6B3EF212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 err="1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PureComponent</a:t>
              </a:r>
              <a:endParaRPr lang="ko-KR" altLang="en-US" b="1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1AECB48-2E4D-604B-70D8-869747E0A3B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8A035107-3BDE-4FB4-8D9B-59E60A5838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DOM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조정 작업</a:t>
            </a:r>
            <a:endParaRPr lang="ko-KR" altLang="en-US" dirty="0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C86B82AD-384C-4FE4-BC7E-11C3C47305D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Virtual DOM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추상화된 객체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업데이트해야 할 정보를 메모리에 저장함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Virtual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업데이트 비용은 작음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업데이트하는 것이 아니므로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Reflow, Repaint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일어나지 않음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스냅샷과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Virtual DOM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변경 후의 스냅샷을 비교해 차이가 발생한 부분에 대해서만 실제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업데이트함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024D4BEE-8159-4D3B-9673-469924AC40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DOM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조정 작업</a:t>
            </a:r>
            <a:endParaRPr lang="ko-KR" altLang="en-US" dirty="0"/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CCC790DF-7935-4F72-9EF3-2ABF481E66D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내부에서 반복적으로 자식 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요소를 렌더링할 때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반복적인 리스트의 변경 사항을 추적하기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힘듬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새로운 요소가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삽입되는 경우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요소들의 순서가 변경되는 경우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요소가 삭제되는 경우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반복적으로 렌더링할 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부여하지 않으면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경고를 일으킴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특성의 값으로는 고유한 값을 부여해야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.( index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(X))</a:t>
            </a: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34E787D-44AF-15D8-F266-AEAAB4FD23CE}"/>
              </a:ext>
            </a:extLst>
          </p:cNvPr>
          <p:cNvSpPr/>
          <p:nvPr/>
        </p:nvSpPr>
        <p:spPr>
          <a:xfrm>
            <a:off x="891236" y="2384715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8EDE5B0-0B64-5BF6-3BE0-7BAC875C2FFA}"/>
              </a:ext>
            </a:extLst>
          </p:cNvPr>
          <p:cNvSpPr/>
          <p:nvPr/>
        </p:nvSpPr>
        <p:spPr>
          <a:xfrm>
            <a:off x="1611316" y="2384715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369ADD-BED0-2186-45B9-A64388ABB0B4}"/>
              </a:ext>
            </a:extLst>
          </p:cNvPr>
          <p:cNvSpPr/>
          <p:nvPr/>
        </p:nvSpPr>
        <p:spPr>
          <a:xfrm>
            <a:off x="2331396" y="2384715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E1CCBA-7BAA-3D35-879B-CF1CF9105810}"/>
              </a:ext>
            </a:extLst>
          </p:cNvPr>
          <p:cNvSpPr/>
          <p:nvPr/>
        </p:nvSpPr>
        <p:spPr>
          <a:xfrm>
            <a:off x="3058194" y="2384715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0872B9F-38E4-76D3-4075-5BC83AE87DF6}"/>
              </a:ext>
            </a:extLst>
          </p:cNvPr>
          <p:cNvSpPr/>
          <p:nvPr/>
        </p:nvSpPr>
        <p:spPr>
          <a:xfrm>
            <a:off x="891236" y="4256923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B3D44E-7F01-6A56-1FB1-07B332DD6E05}"/>
              </a:ext>
            </a:extLst>
          </p:cNvPr>
          <p:cNvSpPr/>
          <p:nvPr/>
        </p:nvSpPr>
        <p:spPr>
          <a:xfrm>
            <a:off x="1611316" y="4256923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76FCB2-C50C-4848-7530-4E1F1ACABD79}"/>
              </a:ext>
            </a:extLst>
          </p:cNvPr>
          <p:cNvSpPr/>
          <p:nvPr/>
        </p:nvSpPr>
        <p:spPr>
          <a:xfrm>
            <a:off x="2331396" y="4256923"/>
            <a:ext cx="504056" cy="4680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d5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03C5F4-CE7D-085E-8889-C63FF22A0796}"/>
              </a:ext>
            </a:extLst>
          </p:cNvPr>
          <p:cNvSpPr/>
          <p:nvPr/>
        </p:nvSpPr>
        <p:spPr>
          <a:xfrm>
            <a:off x="3058194" y="4256923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071D067-41B1-42D3-AD6E-A02E38953AEF}"/>
              </a:ext>
            </a:extLst>
          </p:cNvPr>
          <p:cNvSpPr/>
          <p:nvPr/>
        </p:nvSpPr>
        <p:spPr>
          <a:xfrm>
            <a:off x="3784992" y="4256923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13ECF4-A09D-9315-B444-27C8A169CB42}"/>
              </a:ext>
            </a:extLst>
          </p:cNvPr>
          <p:cNvSpPr txBox="1"/>
          <p:nvPr/>
        </p:nvSpPr>
        <p:spPr>
          <a:xfrm>
            <a:off x="891086" y="1291614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</a:t>
            </a:r>
            <a:r>
              <a:rPr lang="ko-KR" altLang="en-US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사용되지 않는 경우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0D436B-080F-5B24-BECC-E5EC31C8F097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1143264" y="2852767"/>
            <a:ext cx="0" cy="1404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E89FF2-5453-EC37-31F0-0B015337F5C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863344" y="2852767"/>
            <a:ext cx="0" cy="1404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5D9878-50E5-B69B-0803-18213843E28F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2583424" y="2852767"/>
            <a:ext cx="0" cy="1404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BC7C38-B4CB-D541-43CA-2DC46C476E8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3310222" y="2852767"/>
            <a:ext cx="0" cy="1404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879A7B-22F3-1E9A-98F2-260BCD838A3F}"/>
              </a:ext>
            </a:extLst>
          </p:cNvPr>
          <p:cNvSpPr txBox="1"/>
          <p:nvPr/>
        </p:nvSpPr>
        <p:spPr>
          <a:xfrm>
            <a:off x="471693" y="5201543"/>
            <a:ext cx="3772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 데이터의 어떤 값이 어느 요소에 </a:t>
            </a:r>
            <a:endParaRPr lang="en-US" altLang="ko-KR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렌더링되었는지를 추적할 방법이 없으므로  </a:t>
            </a:r>
            <a:endParaRPr lang="en-US" altLang="ko-KR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 데이터에 대한 전체 리스트를 갱신할 수</a:t>
            </a:r>
            <a:endParaRPr lang="en-US" altLang="ko-KR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밖에 없음</a:t>
            </a:r>
            <a:endParaRPr lang="en-US" altLang="ko-KR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55D9997-FFAB-CF63-AD83-E1B9C49FA007}"/>
              </a:ext>
            </a:extLst>
          </p:cNvPr>
          <p:cNvSpPr/>
          <p:nvPr/>
        </p:nvSpPr>
        <p:spPr>
          <a:xfrm>
            <a:off x="7198045" y="2384715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66962C0-F5AA-843F-73B0-17F7144106AE}"/>
              </a:ext>
            </a:extLst>
          </p:cNvPr>
          <p:cNvSpPr/>
          <p:nvPr/>
        </p:nvSpPr>
        <p:spPr>
          <a:xfrm>
            <a:off x="7918125" y="2384715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0D1FC19-BC5C-E059-CFE5-EDA11740959B}"/>
              </a:ext>
            </a:extLst>
          </p:cNvPr>
          <p:cNvSpPr/>
          <p:nvPr/>
        </p:nvSpPr>
        <p:spPr>
          <a:xfrm>
            <a:off x="8638205" y="2384715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08D19A4-E06C-0EA4-62E8-5ED09B9F2244}"/>
              </a:ext>
            </a:extLst>
          </p:cNvPr>
          <p:cNvSpPr/>
          <p:nvPr/>
        </p:nvSpPr>
        <p:spPr>
          <a:xfrm>
            <a:off x="9365003" y="2384715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58A3D6D-3F61-C981-0A2E-BF958632E0BF}"/>
              </a:ext>
            </a:extLst>
          </p:cNvPr>
          <p:cNvSpPr/>
          <p:nvPr/>
        </p:nvSpPr>
        <p:spPr>
          <a:xfrm>
            <a:off x="7198045" y="4256923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d1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204C371-7206-6985-7097-7FFDCB4F4E76}"/>
              </a:ext>
            </a:extLst>
          </p:cNvPr>
          <p:cNvSpPr/>
          <p:nvPr/>
        </p:nvSpPr>
        <p:spPr>
          <a:xfrm>
            <a:off x="7918125" y="4256923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7EE01D-91FE-11D4-45A2-E8D4DD1F6375}"/>
              </a:ext>
            </a:extLst>
          </p:cNvPr>
          <p:cNvSpPr/>
          <p:nvPr/>
        </p:nvSpPr>
        <p:spPr>
          <a:xfrm>
            <a:off x="8638205" y="4256923"/>
            <a:ext cx="504056" cy="4680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d5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2F1565-5A21-8F2C-CCB7-13325582B8F0}"/>
              </a:ext>
            </a:extLst>
          </p:cNvPr>
          <p:cNvSpPr/>
          <p:nvPr/>
        </p:nvSpPr>
        <p:spPr>
          <a:xfrm>
            <a:off x="9365003" y="4256923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d3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38FB544-081A-A35B-B741-56C8459A0958}"/>
              </a:ext>
            </a:extLst>
          </p:cNvPr>
          <p:cNvSpPr/>
          <p:nvPr/>
        </p:nvSpPr>
        <p:spPr>
          <a:xfrm>
            <a:off x="10091801" y="4256923"/>
            <a:ext cx="504056" cy="468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74640E-87A2-BC14-A4B9-EE030A52D9CC}"/>
              </a:ext>
            </a:extLst>
          </p:cNvPr>
          <p:cNvSpPr txBox="1"/>
          <p:nvPr/>
        </p:nvSpPr>
        <p:spPr>
          <a:xfrm>
            <a:off x="7303650" y="1298665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</a:t>
            </a:r>
            <a:r>
              <a:rPr lang="ko-KR" altLang="en-US" sz="1600" b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사용되는 경우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DBA2D1F-D4DB-D7D3-A3F8-E77F1B123587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>
            <a:off x="7450073" y="2852767"/>
            <a:ext cx="0" cy="1404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86090A-F757-762F-5CF6-02707F818C3D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>
            <a:off x="8170153" y="2852767"/>
            <a:ext cx="0" cy="1404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6EAF6B9-9DC7-14DF-4205-B5F37E9C6ADF}"/>
              </a:ext>
            </a:extLst>
          </p:cNvPr>
          <p:cNvCxnSpPr>
            <a:cxnSpLocks/>
            <a:stCxn id="32" idx="4"/>
            <a:endCxn id="37" idx="0"/>
          </p:cNvCxnSpPr>
          <p:nvPr/>
        </p:nvCxnSpPr>
        <p:spPr>
          <a:xfrm>
            <a:off x="8890233" y="2852767"/>
            <a:ext cx="726798" cy="1404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B2312E7-76B9-5EA9-004D-74EB904902ED}"/>
              </a:ext>
            </a:extLst>
          </p:cNvPr>
          <p:cNvCxnSpPr>
            <a:cxnSpLocks/>
            <a:stCxn id="33" idx="4"/>
            <a:endCxn id="38" idx="0"/>
          </p:cNvCxnSpPr>
          <p:nvPr/>
        </p:nvCxnSpPr>
        <p:spPr>
          <a:xfrm>
            <a:off x="9617031" y="2852767"/>
            <a:ext cx="726798" cy="140415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BC4202-DF54-14BC-40D6-4FE21A1B5C8E}"/>
              </a:ext>
            </a:extLst>
          </p:cNvPr>
          <p:cNvSpPr txBox="1"/>
          <p:nvPr/>
        </p:nvSpPr>
        <p:spPr>
          <a:xfrm>
            <a:off x="6778502" y="5201543"/>
            <a:ext cx="3413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 데이터의 어떤 값이 어느 요소에 </a:t>
            </a:r>
            <a:endParaRPr lang="en-US" altLang="ko-KR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렌더링되었는지를 </a:t>
            </a:r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</a:t>
            </a:r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통해 추적할 </a:t>
            </a:r>
            <a:endParaRPr lang="en-US" altLang="ko-KR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 있으므로 배열 데이터의 추가</a:t>
            </a:r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삽입</a:t>
            </a:r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</a:p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삭제된 것을 쉽게 추적해 비교할 수 있음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D1152A-AD95-D6CB-D1A8-FA9E404A5088}"/>
              </a:ext>
            </a:extLst>
          </p:cNvPr>
          <p:cNvSpPr txBox="1"/>
          <p:nvPr/>
        </p:nvSpPr>
        <p:spPr>
          <a:xfrm>
            <a:off x="7308044" y="4724975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k1</a:t>
            </a:r>
            <a:endParaRPr lang="ko-KR" altLang="en-US" sz="11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0ADC1B-1E49-31EC-13BA-346A78A5D170}"/>
              </a:ext>
            </a:extLst>
          </p:cNvPr>
          <p:cNvSpPr txBox="1"/>
          <p:nvPr/>
        </p:nvSpPr>
        <p:spPr>
          <a:xfrm>
            <a:off x="7281597" y="2123105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k1</a:t>
            </a:r>
            <a:endParaRPr lang="ko-KR" altLang="en-US" sz="11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5B05C7-CAB8-CFDF-CA8D-F2D9DE729811}"/>
              </a:ext>
            </a:extLst>
          </p:cNvPr>
          <p:cNvSpPr txBox="1"/>
          <p:nvPr/>
        </p:nvSpPr>
        <p:spPr>
          <a:xfrm>
            <a:off x="7986348" y="2123105"/>
            <a:ext cx="336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k2</a:t>
            </a:r>
            <a:endParaRPr lang="ko-KR" altLang="en-US" sz="11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EA7729-1684-2FFB-EF8A-3E6CF7E5928B}"/>
              </a:ext>
            </a:extLst>
          </p:cNvPr>
          <p:cNvSpPr txBox="1"/>
          <p:nvPr/>
        </p:nvSpPr>
        <p:spPr>
          <a:xfrm>
            <a:off x="8706428" y="2123105"/>
            <a:ext cx="336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k3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BC0029-C172-7A68-4BC6-C08F96650544}"/>
              </a:ext>
            </a:extLst>
          </p:cNvPr>
          <p:cNvSpPr txBox="1"/>
          <p:nvPr/>
        </p:nvSpPr>
        <p:spPr>
          <a:xfrm>
            <a:off x="9448555" y="2123105"/>
            <a:ext cx="336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k4</a:t>
            </a:r>
            <a:endParaRPr lang="ko-KR" alt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741D88-34E8-4E3D-979F-C5DB71FBF0CC}"/>
              </a:ext>
            </a:extLst>
          </p:cNvPr>
          <p:cNvSpPr txBox="1"/>
          <p:nvPr/>
        </p:nvSpPr>
        <p:spPr>
          <a:xfrm>
            <a:off x="8001677" y="4724975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k3</a:t>
            </a:r>
            <a:endParaRPr lang="ko-KR" altLang="en-US" sz="11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191450-874B-B223-93D6-33AA4D2A484F}"/>
              </a:ext>
            </a:extLst>
          </p:cNvPr>
          <p:cNvSpPr txBox="1"/>
          <p:nvPr/>
        </p:nvSpPr>
        <p:spPr>
          <a:xfrm>
            <a:off x="8721757" y="4724975"/>
            <a:ext cx="336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k5</a:t>
            </a:r>
            <a:endParaRPr lang="ko-KR" alt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4A546D-6154-A4E2-50CE-E2A3669FA497}"/>
              </a:ext>
            </a:extLst>
          </p:cNvPr>
          <p:cNvSpPr txBox="1"/>
          <p:nvPr/>
        </p:nvSpPr>
        <p:spPr>
          <a:xfrm>
            <a:off x="9449269" y="4710747"/>
            <a:ext cx="373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k3</a:t>
            </a:r>
            <a:endParaRPr lang="ko-KR" altLang="en-US" sz="11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364485-BDED-3A86-2E1F-CF73D37A3042}"/>
              </a:ext>
            </a:extLst>
          </p:cNvPr>
          <p:cNvSpPr txBox="1"/>
          <p:nvPr/>
        </p:nvSpPr>
        <p:spPr>
          <a:xfrm>
            <a:off x="10176067" y="4710747"/>
            <a:ext cx="373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k4</a:t>
            </a:r>
            <a:endParaRPr lang="ko-KR" altLang="en-US" sz="11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18510A-F6E8-8738-7C41-32119514A5DE}"/>
              </a:ext>
            </a:extLst>
          </p:cNvPr>
          <p:cNvSpPr txBox="1"/>
          <p:nvPr/>
        </p:nvSpPr>
        <p:spPr>
          <a:xfrm>
            <a:off x="8406587" y="3982238"/>
            <a:ext cx="108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/>
              <a:t>삽입된 항목</a:t>
            </a:r>
            <a:r>
              <a:rPr lang="en-US" altLang="ko-KR" sz="1200" b="1" u="sng"/>
              <a:t>!!</a:t>
            </a:r>
            <a:endParaRPr lang="ko-KR" altLang="en-US" sz="1200" b="1" u="sng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142056-32AD-526D-1ABA-A58E8042E3B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</a:t>
            </a:r>
            <a:r>
              <a:rPr lang="en-US" altLang="ko-KR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DOM</a:t>
            </a:r>
            <a:r>
              <a:rPr lang="ko-KR" altLang="en-US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 조정 작업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0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99AB5-7944-4FAC-BDB5-B32A41B424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생명주기 메서드를 이용한 렌더링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CB536-24C3-49E8-8828-6BBF9766C1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shouldComponentUpdate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생명주기 메서드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실행되기 직전의 생명주기 메서드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메서드의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false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호출하지 않음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가상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대한 렌더링 조차도 하지 않게 됨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성능 향상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이 생명주기 메서드에서 빠르게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render()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호출 여부를 결정하려면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불변성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!!  shallow compare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가 가능해야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" name="그룹 59">
            <a:extLst>
              <a:ext uri="{FF2B5EF4-FFF2-40B4-BE49-F238E27FC236}">
                <a16:creationId xmlns:a16="http://schemas.microsoft.com/office/drawing/2014/main" id="{C61B3D14-4C77-45C7-9B82-55EE7EF1B03B}"/>
              </a:ext>
            </a:extLst>
          </p:cNvPr>
          <p:cNvGrpSpPr>
            <a:grpSpLocks/>
          </p:cNvGrpSpPr>
          <p:nvPr/>
        </p:nvGrpSpPr>
        <p:grpSpPr bwMode="auto">
          <a:xfrm>
            <a:off x="5481512" y="4061113"/>
            <a:ext cx="2476506" cy="1693192"/>
            <a:chOff x="1079612" y="2852936"/>
            <a:chExt cx="3359038" cy="2827284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AE787A6-7E12-4A1E-9A23-CBF907794618}"/>
                </a:ext>
              </a:extLst>
            </p:cNvPr>
            <p:cNvSpPr/>
            <p:nvPr/>
          </p:nvSpPr>
          <p:spPr>
            <a:xfrm>
              <a:off x="2328787" y="2852936"/>
              <a:ext cx="287295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B49FE44-7AC5-42A5-98C9-AF80B67F206C}"/>
                </a:ext>
              </a:extLst>
            </p:cNvPr>
            <p:cNvSpPr/>
            <p:nvPr/>
          </p:nvSpPr>
          <p:spPr>
            <a:xfrm>
              <a:off x="1560552" y="3540303"/>
              <a:ext cx="288882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021F6B8-600F-4E61-A9FE-4B316A08003D}"/>
                </a:ext>
              </a:extLst>
            </p:cNvPr>
            <p:cNvSpPr/>
            <p:nvPr/>
          </p:nvSpPr>
          <p:spPr>
            <a:xfrm>
              <a:off x="2328787" y="3540303"/>
              <a:ext cx="287295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98F3423-B67A-4066-8604-CF2B908E77F7}"/>
                </a:ext>
              </a:extLst>
            </p:cNvPr>
            <p:cNvSpPr/>
            <p:nvPr/>
          </p:nvSpPr>
          <p:spPr>
            <a:xfrm>
              <a:off x="3095435" y="3540303"/>
              <a:ext cx="288882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70B5E1E-587C-4C91-AE9B-5BDEA130A190}"/>
                </a:ext>
              </a:extLst>
            </p:cNvPr>
            <p:cNvSpPr/>
            <p:nvPr/>
          </p:nvSpPr>
          <p:spPr>
            <a:xfrm>
              <a:off x="1079612" y="4545160"/>
              <a:ext cx="287294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83D2784-607A-431D-A940-D1594C4ADB36}"/>
                </a:ext>
              </a:extLst>
            </p:cNvPr>
            <p:cNvSpPr/>
            <p:nvPr/>
          </p:nvSpPr>
          <p:spPr>
            <a:xfrm>
              <a:off x="1560552" y="4545160"/>
              <a:ext cx="288882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B70CD14-14C7-4AE1-86D8-A0881F0C4792}"/>
                </a:ext>
              </a:extLst>
            </p:cNvPr>
            <p:cNvSpPr/>
            <p:nvPr/>
          </p:nvSpPr>
          <p:spPr>
            <a:xfrm>
              <a:off x="2311328" y="4508649"/>
              <a:ext cx="287294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C1CEA860-9B6A-4D30-B166-1D5175C4BF3B}"/>
                </a:ext>
              </a:extLst>
            </p:cNvPr>
            <p:cNvSpPr/>
            <p:nvPr/>
          </p:nvSpPr>
          <p:spPr>
            <a:xfrm>
              <a:off x="3216067" y="4530873"/>
              <a:ext cx="288882" cy="2508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7D4BF8C-31A0-4DA9-AB39-D10D8D126CF7}"/>
                </a:ext>
              </a:extLst>
            </p:cNvPr>
            <p:cNvSpPr/>
            <p:nvPr/>
          </p:nvSpPr>
          <p:spPr>
            <a:xfrm>
              <a:off x="3106545" y="5427783"/>
              <a:ext cx="287295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71810E9-618F-4584-B9FA-5344C7343256}"/>
                </a:ext>
              </a:extLst>
            </p:cNvPr>
            <p:cNvSpPr/>
            <p:nvPr/>
          </p:nvSpPr>
          <p:spPr>
            <a:xfrm>
              <a:off x="3592248" y="5419846"/>
              <a:ext cx="288882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927FB90-8626-46DF-9D75-4B26E88FCC18}"/>
                </a:ext>
              </a:extLst>
            </p:cNvPr>
            <p:cNvSpPr/>
            <p:nvPr/>
          </p:nvSpPr>
          <p:spPr>
            <a:xfrm>
              <a:off x="4150964" y="5408733"/>
              <a:ext cx="287295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B296D89-AB41-4EF7-BE64-1DBAD5C7356A}"/>
                </a:ext>
              </a:extLst>
            </p:cNvPr>
            <p:cNvSpPr/>
            <p:nvPr/>
          </p:nvSpPr>
          <p:spPr>
            <a:xfrm>
              <a:off x="3903351" y="4530873"/>
              <a:ext cx="288882" cy="2508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AFF50F3-6B03-42E6-8AC9-70A7B9F8E4CD}"/>
                </a:ext>
              </a:extLst>
            </p:cNvPr>
            <p:cNvCxnSpPr>
              <a:stCxn id="37" idx="4"/>
              <a:endCxn id="38" idx="7"/>
            </p:cNvCxnSpPr>
            <p:nvPr/>
          </p:nvCxnSpPr>
          <p:spPr>
            <a:xfrm flipH="1">
              <a:off x="1806578" y="3105341"/>
              <a:ext cx="665062" cy="47147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C3950AF-609C-451D-BAAA-4B7F7461D8C9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2471641" y="3105341"/>
              <a:ext cx="0" cy="43496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77F8182-03C8-4A39-B4BD-551B1E67018D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2471641" y="3105341"/>
              <a:ext cx="666650" cy="47147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8EC388D-0A89-4A5B-8C1A-21B11CB004F2}"/>
                </a:ext>
              </a:extLst>
            </p:cNvPr>
            <p:cNvCxnSpPr>
              <a:cxnSpLocks/>
              <a:stCxn id="38" idx="4"/>
              <a:endCxn id="41" idx="0"/>
            </p:cNvCxnSpPr>
            <p:nvPr/>
          </p:nvCxnSpPr>
          <p:spPr>
            <a:xfrm flipH="1">
              <a:off x="1224052" y="3792707"/>
              <a:ext cx="480941" cy="75245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3C19185-E4F9-46A1-A1EE-C057421F7345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704993" y="3792707"/>
              <a:ext cx="0" cy="7381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AE5D18-54CA-4863-9547-51744A11422E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>
            <a:xfrm flipH="1">
              <a:off x="2455768" y="3792707"/>
              <a:ext cx="15873" cy="71594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F6F5B8E-581F-42D6-81DB-B4E71C35B47D}"/>
                </a:ext>
              </a:extLst>
            </p:cNvPr>
            <p:cNvCxnSpPr>
              <a:cxnSpLocks/>
              <a:stCxn id="40" idx="4"/>
              <a:endCxn id="44" idx="0"/>
            </p:cNvCxnSpPr>
            <p:nvPr/>
          </p:nvCxnSpPr>
          <p:spPr>
            <a:xfrm>
              <a:off x="3239876" y="3792707"/>
              <a:ext cx="120632" cy="7381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FBA92C9-BAB9-40A2-B135-743ECED4B3F8}"/>
                </a:ext>
              </a:extLst>
            </p:cNvPr>
            <p:cNvCxnSpPr>
              <a:cxnSpLocks/>
              <a:stCxn id="40" idx="4"/>
              <a:endCxn id="48" idx="1"/>
            </p:cNvCxnSpPr>
            <p:nvPr/>
          </p:nvCxnSpPr>
          <p:spPr>
            <a:xfrm>
              <a:off x="3239876" y="3792707"/>
              <a:ext cx="706332" cy="77467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231CB20-BB02-4A5F-A870-560279870CDD}"/>
                </a:ext>
              </a:extLst>
            </p:cNvPr>
            <p:cNvCxnSpPr>
              <a:cxnSpLocks/>
              <a:stCxn id="44" idx="4"/>
              <a:endCxn id="45" idx="0"/>
            </p:cNvCxnSpPr>
            <p:nvPr/>
          </p:nvCxnSpPr>
          <p:spPr>
            <a:xfrm flipH="1">
              <a:off x="3249399" y="4781690"/>
              <a:ext cx="111108" cy="64609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9798515-952D-4F07-93B7-BE5EAAA775CB}"/>
                </a:ext>
              </a:extLst>
            </p:cNvPr>
            <p:cNvCxnSpPr>
              <a:cxnSpLocks/>
              <a:stCxn id="44" idx="4"/>
              <a:endCxn id="46" idx="0"/>
            </p:cNvCxnSpPr>
            <p:nvPr/>
          </p:nvCxnSpPr>
          <p:spPr>
            <a:xfrm>
              <a:off x="3360507" y="4781690"/>
              <a:ext cx="376182" cy="63815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8A30CCB-C404-4737-9D36-D2D263D474A3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>
              <a:off x="4047793" y="4781690"/>
              <a:ext cx="246025" cy="62704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 도형 5">
            <a:extLst>
              <a:ext uri="{FF2B5EF4-FFF2-40B4-BE49-F238E27FC236}">
                <a16:creationId xmlns:a16="http://schemas.microsoft.com/office/drawing/2014/main" id="{974CC876-B100-415C-BEF5-AE2FE69CBCBC}"/>
              </a:ext>
            </a:extLst>
          </p:cNvPr>
          <p:cNvSpPr/>
          <p:nvPr/>
        </p:nvSpPr>
        <p:spPr bwMode="auto">
          <a:xfrm rot="18716514">
            <a:off x="7391672" y="5595622"/>
            <a:ext cx="109329" cy="135747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924F8-0164-43FD-BC8F-EA3D2A435DA0}"/>
              </a:ext>
            </a:extLst>
          </p:cNvPr>
          <p:cNvSpPr txBox="1"/>
          <p:nvPr/>
        </p:nvSpPr>
        <p:spPr bwMode="auto">
          <a:xfrm>
            <a:off x="7199417" y="5764743"/>
            <a:ext cx="419727" cy="202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+mn-ea"/>
                <a:ea typeface="+mn-ea"/>
              </a:rPr>
              <a:t>변경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272346C-43CB-4126-BCB2-E0EC74C31984}"/>
              </a:ext>
            </a:extLst>
          </p:cNvPr>
          <p:cNvSpPr/>
          <p:nvPr/>
        </p:nvSpPr>
        <p:spPr bwMode="auto">
          <a:xfrm>
            <a:off x="8263160" y="4406212"/>
            <a:ext cx="448200" cy="775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9" name="그룹 64">
            <a:extLst>
              <a:ext uri="{FF2B5EF4-FFF2-40B4-BE49-F238E27FC236}">
                <a16:creationId xmlns:a16="http://schemas.microsoft.com/office/drawing/2014/main" id="{1D1AD613-6FAD-4FDC-B729-C3FA2CEA1D83}"/>
              </a:ext>
            </a:extLst>
          </p:cNvPr>
          <p:cNvGrpSpPr>
            <a:grpSpLocks/>
          </p:cNvGrpSpPr>
          <p:nvPr/>
        </p:nvGrpSpPr>
        <p:grpSpPr bwMode="auto">
          <a:xfrm>
            <a:off x="9017674" y="4061113"/>
            <a:ext cx="2476506" cy="1693192"/>
            <a:chOff x="1079612" y="2852936"/>
            <a:chExt cx="3359038" cy="282728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8B19221-D3A3-4340-9332-CB84D38D91C4}"/>
                </a:ext>
              </a:extLst>
            </p:cNvPr>
            <p:cNvSpPr/>
            <p:nvPr/>
          </p:nvSpPr>
          <p:spPr>
            <a:xfrm>
              <a:off x="2329178" y="2852936"/>
              <a:ext cx="287295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91E239-241F-4947-8591-DA7470CB11AC}"/>
                </a:ext>
              </a:extLst>
            </p:cNvPr>
            <p:cNvSpPr/>
            <p:nvPr/>
          </p:nvSpPr>
          <p:spPr>
            <a:xfrm>
              <a:off x="1560943" y="3540303"/>
              <a:ext cx="288882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4AF1B4C-8C01-44AF-A914-8497F932C012}"/>
                </a:ext>
              </a:extLst>
            </p:cNvPr>
            <p:cNvSpPr/>
            <p:nvPr/>
          </p:nvSpPr>
          <p:spPr>
            <a:xfrm>
              <a:off x="2329178" y="3540303"/>
              <a:ext cx="287295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F985696-61BE-404E-B221-48118A615DBE}"/>
                </a:ext>
              </a:extLst>
            </p:cNvPr>
            <p:cNvSpPr/>
            <p:nvPr/>
          </p:nvSpPr>
          <p:spPr>
            <a:xfrm>
              <a:off x="3095826" y="3540303"/>
              <a:ext cx="288882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592014F-7DFE-46CE-A7F1-31467CF7042F}"/>
                </a:ext>
              </a:extLst>
            </p:cNvPr>
            <p:cNvSpPr/>
            <p:nvPr/>
          </p:nvSpPr>
          <p:spPr>
            <a:xfrm>
              <a:off x="1080003" y="4545160"/>
              <a:ext cx="287294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5B474A6-FE88-4ED1-8FED-19DB3B89D104}"/>
                </a:ext>
              </a:extLst>
            </p:cNvPr>
            <p:cNvSpPr/>
            <p:nvPr/>
          </p:nvSpPr>
          <p:spPr>
            <a:xfrm>
              <a:off x="1560943" y="4545160"/>
              <a:ext cx="288882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0F5CB3-8089-4E94-BE15-117E95A89E7E}"/>
                </a:ext>
              </a:extLst>
            </p:cNvPr>
            <p:cNvSpPr/>
            <p:nvPr/>
          </p:nvSpPr>
          <p:spPr>
            <a:xfrm>
              <a:off x="2311718" y="4508649"/>
              <a:ext cx="287294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22288A-E0E4-4065-B6C2-F893EC612F4C}"/>
                </a:ext>
              </a:extLst>
            </p:cNvPr>
            <p:cNvSpPr/>
            <p:nvPr/>
          </p:nvSpPr>
          <p:spPr>
            <a:xfrm>
              <a:off x="3216458" y="4530873"/>
              <a:ext cx="288882" cy="2508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0BC3E1C-A4C6-447D-A3F6-D8C29AEB1EF4}"/>
                </a:ext>
              </a:extLst>
            </p:cNvPr>
            <p:cNvSpPr/>
            <p:nvPr/>
          </p:nvSpPr>
          <p:spPr>
            <a:xfrm>
              <a:off x="3106936" y="5427783"/>
              <a:ext cx="287295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221A926-DE42-45ED-93A1-A9BE66DBD3DB}"/>
                </a:ext>
              </a:extLst>
            </p:cNvPr>
            <p:cNvSpPr/>
            <p:nvPr/>
          </p:nvSpPr>
          <p:spPr>
            <a:xfrm>
              <a:off x="3592639" y="5419846"/>
              <a:ext cx="288882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480C24B-CB9E-4A38-B4C7-8F746CB4575E}"/>
                </a:ext>
              </a:extLst>
            </p:cNvPr>
            <p:cNvSpPr/>
            <p:nvPr/>
          </p:nvSpPr>
          <p:spPr>
            <a:xfrm>
              <a:off x="4151355" y="5408733"/>
              <a:ext cx="287295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31DF9BF-DD0A-46A9-B4C5-83943E6BC0B1}"/>
                </a:ext>
              </a:extLst>
            </p:cNvPr>
            <p:cNvSpPr/>
            <p:nvPr/>
          </p:nvSpPr>
          <p:spPr>
            <a:xfrm>
              <a:off x="3903742" y="4530873"/>
              <a:ext cx="288882" cy="2508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59281F8-B65A-4F9F-9CAE-D745EF63755C}"/>
                </a:ext>
              </a:extLst>
            </p:cNvPr>
            <p:cNvCxnSpPr>
              <a:stCxn id="14" idx="4"/>
              <a:endCxn id="15" idx="7"/>
            </p:cNvCxnSpPr>
            <p:nvPr/>
          </p:nvCxnSpPr>
          <p:spPr>
            <a:xfrm flipH="1">
              <a:off x="1806969" y="3105341"/>
              <a:ext cx="665062" cy="47147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0E4C96F-F4FF-4957-8F28-72741CB963C0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2472031" y="3105341"/>
              <a:ext cx="0" cy="43496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D5F44F0-CF2D-4833-8B42-042A56AA447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472031" y="3105341"/>
              <a:ext cx="666650" cy="47147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A27CDE2-4322-44C3-B09D-6B465C5BBF6E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 flipH="1">
              <a:off x="1224443" y="3792707"/>
              <a:ext cx="480941" cy="75245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B81B595-D5E0-45F8-A5F3-F99387E34C1D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1705384" y="3792707"/>
              <a:ext cx="0" cy="7381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E7D140B-EC53-4665-9345-F0A960967DCA}"/>
                </a:ext>
              </a:extLst>
            </p:cNvPr>
            <p:cNvCxnSpPr>
              <a:cxnSpLocks/>
              <a:stCxn id="16" idx="4"/>
              <a:endCxn id="20" idx="0"/>
            </p:cNvCxnSpPr>
            <p:nvPr/>
          </p:nvCxnSpPr>
          <p:spPr>
            <a:xfrm flipH="1">
              <a:off x="2456159" y="3792707"/>
              <a:ext cx="15873" cy="71594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835553E-0C12-42CE-AAED-90760BB51A51}"/>
                </a:ext>
              </a:extLst>
            </p:cNvPr>
            <p:cNvCxnSpPr>
              <a:cxnSpLocks/>
              <a:stCxn id="17" idx="4"/>
              <a:endCxn id="21" idx="0"/>
            </p:cNvCxnSpPr>
            <p:nvPr/>
          </p:nvCxnSpPr>
          <p:spPr>
            <a:xfrm>
              <a:off x="3240266" y="3792707"/>
              <a:ext cx="120632" cy="7381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34B6A42-9475-4436-96A5-73893E5837BD}"/>
                </a:ext>
              </a:extLst>
            </p:cNvPr>
            <p:cNvCxnSpPr>
              <a:cxnSpLocks/>
              <a:stCxn id="17" idx="4"/>
              <a:endCxn id="25" idx="1"/>
            </p:cNvCxnSpPr>
            <p:nvPr/>
          </p:nvCxnSpPr>
          <p:spPr>
            <a:xfrm>
              <a:off x="3240266" y="3792707"/>
              <a:ext cx="706332" cy="77467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997DD71-CC37-4852-81B5-FB5F05593AD8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flipH="1">
              <a:off x="3249790" y="4781690"/>
              <a:ext cx="111108" cy="64609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551D98D-32FB-48BF-8A78-34C283C46851}"/>
                </a:ext>
              </a:extLst>
            </p:cNvPr>
            <p:cNvCxnSpPr>
              <a:cxnSpLocks/>
              <a:stCxn id="21" idx="4"/>
              <a:endCxn id="23" idx="0"/>
            </p:cNvCxnSpPr>
            <p:nvPr/>
          </p:nvCxnSpPr>
          <p:spPr>
            <a:xfrm>
              <a:off x="3360898" y="4781690"/>
              <a:ext cx="376182" cy="63815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26F0C31-719F-4FC1-B0FE-A8C5FF004087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4048183" y="4781690"/>
              <a:ext cx="246025" cy="62704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L 도형 9">
            <a:extLst>
              <a:ext uri="{FF2B5EF4-FFF2-40B4-BE49-F238E27FC236}">
                <a16:creationId xmlns:a16="http://schemas.microsoft.com/office/drawing/2014/main" id="{96AB6174-BE93-4520-926A-7E106BEB5BB1}"/>
              </a:ext>
            </a:extLst>
          </p:cNvPr>
          <p:cNvSpPr/>
          <p:nvPr/>
        </p:nvSpPr>
        <p:spPr bwMode="auto">
          <a:xfrm rot="18716514">
            <a:off x="10921796" y="5599900"/>
            <a:ext cx="110279" cy="135747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85FB799B-EF83-4170-92EF-3D40800156C4}"/>
              </a:ext>
            </a:extLst>
          </p:cNvPr>
          <p:cNvSpPr/>
          <p:nvPr/>
        </p:nvSpPr>
        <p:spPr bwMode="auto">
          <a:xfrm rot="18716514">
            <a:off x="10637429" y="5065614"/>
            <a:ext cx="110279" cy="135747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539B0305-58A4-4FA0-8974-15E92FD93D31}"/>
              </a:ext>
            </a:extLst>
          </p:cNvPr>
          <p:cNvSpPr/>
          <p:nvPr/>
        </p:nvSpPr>
        <p:spPr bwMode="auto">
          <a:xfrm rot="18716514">
            <a:off x="10553063" y="4479881"/>
            <a:ext cx="109328" cy="136917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L 도형 12">
            <a:extLst>
              <a:ext uri="{FF2B5EF4-FFF2-40B4-BE49-F238E27FC236}">
                <a16:creationId xmlns:a16="http://schemas.microsoft.com/office/drawing/2014/main" id="{4283BBDB-C15F-4C87-8AD2-BAAFB8A33BF1}"/>
              </a:ext>
            </a:extLst>
          </p:cNvPr>
          <p:cNvSpPr/>
          <p:nvPr/>
        </p:nvSpPr>
        <p:spPr bwMode="auto">
          <a:xfrm rot="18716514">
            <a:off x="9989594" y="4064066"/>
            <a:ext cx="109328" cy="135747"/>
          </a:xfrm>
          <a:prstGeom prst="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437B123-F471-488F-9432-5561B59FB0E9}"/>
              </a:ext>
            </a:extLst>
          </p:cNvPr>
          <p:cNvGrpSpPr>
            <a:grpSpLocks/>
          </p:cNvGrpSpPr>
          <p:nvPr/>
        </p:nvGrpSpPr>
        <p:grpSpPr bwMode="auto">
          <a:xfrm>
            <a:off x="893711" y="4131939"/>
            <a:ext cx="2476506" cy="1693192"/>
            <a:chOff x="1079612" y="2852936"/>
            <a:chExt cx="3359038" cy="282728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842D842-C2D5-4E46-B15D-D09C9FAF0078}"/>
                </a:ext>
              </a:extLst>
            </p:cNvPr>
            <p:cNvSpPr/>
            <p:nvPr/>
          </p:nvSpPr>
          <p:spPr>
            <a:xfrm>
              <a:off x="2328787" y="2852936"/>
              <a:ext cx="287295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7DDE5FF-8986-43B6-BAEF-208A1F20802B}"/>
                </a:ext>
              </a:extLst>
            </p:cNvPr>
            <p:cNvSpPr/>
            <p:nvPr/>
          </p:nvSpPr>
          <p:spPr>
            <a:xfrm>
              <a:off x="1560552" y="3540303"/>
              <a:ext cx="288882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B901A1-92C0-429A-84BD-7EA6B3779C42}"/>
                </a:ext>
              </a:extLst>
            </p:cNvPr>
            <p:cNvSpPr/>
            <p:nvPr/>
          </p:nvSpPr>
          <p:spPr>
            <a:xfrm>
              <a:off x="2328787" y="3540303"/>
              <a:ext cx="287295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B54471-FC7F-4D96-8BB3-699EDDB70831}"/>
                </a:ext>
              </a:extLst>
            </p:cNvPr>
            <p:cNvSpPr/>
            <p:nvPr/>
          </p:nvSpPr>
          <p:spPr>
            <a:xfrm>
              <a:off x="3095435" y="3540303"/>
              <a:ext cx="288882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38D85D9-6661-4AA9-B7E1-907CDBA7A4DC}"/>
                </a:ext>
              </a:extLst>
            </p:cNvPr>
            <p:cNvSpPr/>
            <p:nvPr/>
          </p:nvSpPr>
          <p:spPr>
            <a:xfrm>
              <a:off x="1079612" y="4545160"/>
              <a:ext cx="287294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DA255D7-5D5C-400C-B0F3-CAB482E3DA7E}"/>
                </a:ext>
              </a:extLst>
            </p:cNvPr>
            <p:cNvSpPr/>
            <p:nvPr/>
          </p:nvSpPr>
          <p:spPr>
            <a:xfrm>
              <a:off x="1560552" y="4545160"/>
              <a:ext cx="288882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1AA612B-899A-4501-A441-A30E2A1093E9}"/>
                </a:ext>
              </a:extLst>
            </p:cNvPr>
            <p:cNvSpPr/>
            <p:nvPr/>
          </p:nvSpPr>
          <p:spPr>
            <a:xfrm>
              <a:off x="2311328" y="4508649"/>
              <a:ext cx="287294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C0E92DF-E03D-4B51-8ECC-51DD7A41318B}"/>
                </a:ext>
              </a:extLst>
            </p:cNvPr>
            <p:cNvSpPr/>
            <p:nvPr/>
          </p:nvSpPr>
          <p:spPr>
            <a:xfrm>
              <a:off x="3216067" y="4530873"/>
              <a:ext cx="288882" cy="2508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6DBC8E2-A83B-4937-B613-561574A9C727}"/>
                </a:ext>
              </a:extLst>
            </p:cNvPr>
            <p:cNvSpPr/>
            <p:nvPr/>
          </p:nvSpPr>
          <p:spPr>
            <a:xfrm>
              <a:off x="3106545" y="5427783"/>
              <a:ext cx="287295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F93D526-6591-4C0B-8A2C-12FF4202E2D3}"/>
                </a:ext>
              </a:extLst>
            </p:cNvPr>
            <p:cNvSpPr/>
            <p:nvPr/>
          </p:nvSpPr>
          <p:spPr>
            <a:xfrm>
              <a:off x="3592248" y="5419846"/>
              <a:ext cx="288882" cy="2524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00D8AEC-DBA3-45A9-85AA-5882A07D9C37}"/>
                </a:ext>
              </a:extLst>
            </p:cNvPr>
            <p:cNvSpPr/>
            <p:nvPr/>
          </p:nvSpPr>
          <p:spPr>
            <a:xfrm>
              <a:off x="4150964" y="5408733"/>
              <a:ext cx="287295" cy="2524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6BAE9C8-AFAD-4D47-8043-A8DEB0DFA637}"/>
                </a:ext>
              </a:extLst>
            </p:cNvPr>
            <p:cNvSpPr/>
            <p:nvPr/>
          </p:nvSpPr>
          <p:spPr>
            <a:xfrm>
              <a:off x="3903351" y="4530873"/>
              <a:ext cx="288882" cy="2508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FEA44DA-C152-42EF-887F-72FD632D081C}"/>
                </a:ext>
              </a:extLst>
            </p:cNvPr>
            <p:cNvCxnSpPr>
              <a:stCxn id="61" idx="4"/>
              <a:endCxn id="62" idx="7"/>
            </p:cNvCxnSpPr>
            <p:nvPr/>
          </p:nvCxnSpPr>
          <p:spPr>
            <a:xfrm flipH="1">
              <a:off x="1806578" y="3105341"/>
              <a:ext cx="665062" cy="47147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34362A4-AD87-48D4-962F-1C34E556DC74}"/>
                </a:ext>
              </a:extLst>
            </p:cNvPr>
            <p:cNvCxnSpPr>
              <a:cxnSpLocks/>
              <a:stCxn id="61" idx="4"/>
              <a:endCxn id="63" idx="0"/>
            </p:cNvCxnSpPr>
            <p:nvPr/>
          </p:nvCxnSpPr>
          <p:spPr>
            <a:xfrm>
              <a:off x="2471641" y="3105341"/>
              <a:ext cx="0" cy="43496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2008AF34-2621-4406-9594-1E6F94E49C2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2471641" y="3105341"/>
              <a:ext cx="666650" cy="47147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E38C26FB-7DE7-42C1-A11A-5059C2408B56}"/>
                </a:ext>
              </a:extLst>
            </p:cNvPr>
            <p:cNvCxnSpPr>
              <a:cxnSpLocks/>
              <a:stCxn id="62" idx="4"/>
              <a:endCxn id="65" idx="0"/>
            </p:cNvCxnSpPr>
            <p:nvPr/>
          </p:nvCxnSpPr>
          <p:spPr>
            <a:xfrm flipH="1">
              <a:off x="1224052" y="3792707"/>
              <a:ext cx="480941" cy="75245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F8341A4-87CF-4A4D-B6C3-D2854B6A1DA3}"/>
                </a:ext>
              </a:extLst>
            </p:cNvPr>
            <p:cNvCxnSpPr>
              <a:cxnSpLocks/>
              <a:stCxn id="62" idx="4"/>
            </p:cNvCxnSpPr>
            <p:nvPr/>
          </p:nvCxnSpPr>
          <p:spPr>
            <a:xfrm>
              <a:off x="1704993" y="3792707"/>
              <a:ext cx="0" cy="7381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15D7FA00-EAEF-4B59-A0D8-B3D57ADAFEC3}"/>
                </a:ext>
              </a:extLst>
            </p:cNvPr>
            <p:cNvCxnSpPr>
              <a:cxnSpLocks/>
              <a:stCxn id="63" idx="4"/>
              <a:endCxn id="67" idx="0"/>
            </p:cNvCxnSpPr>
            <p:nvPr/>
          </p:nvCxnSpPr>
          <p:spPr>
            <a:xfrm flipH="1">
              <a:off x="2455768" y="3792707"/>
              <a:ext cx="15873" cy="715941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1F29661-1E26-4825-B53B-93F52E0FA3B6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3239876" y="3792707"/>
              <a:ext cx="120632" cy="73816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995F523-8FC1-401E-B591-1F120FAA083B}"/>
                </a:ext>
              </a:extLst>
            </p:cNvPr>
            <p:cNvCxnSpPr>
              <a:cxnSpLocks/>
              <a:stCxn id="64" idx="4"/>
              <a:endCxn id="72" idx="1"/>
            </p:cNvCxnSpPr>
            <p:nvPr/>
          </p:nvCxnSpPr>
          <p:spPr>
            <a:xfrm>
              <a:off x="3239876" y="3792707"/>
              <a:ext cx="706332" cy="77467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E05FE2F-D4CA-4AED-B690-FC725D4E9467}"/>
                </a:ext>
              </a:extLst>
            </p:cNvPr>
            <p:cNvCxnSpPr>
              <a:cxnSpLocks/>
              <a:stCxn id="68" idx="4"/>
              <a:endCxn id="69" idx="0"/>
            </p:cNvCxnSpPr>
            <p:nvPr/>
          </p:nvCxnSpPr>
          <p:spPr>
            <a:xfrm flipH="1">
              <a:off x="3249399" y="4781690"/>
              <a:ext cx="111108" cy="646092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FEC1007-08B8-4DCA-8D76-F7C3E7159A79}"/>
                </a:ext>
              </a:extLst>
            </p:cNvPr>
            <p:cNvCxnSpPr>
              <a:cxnSpLocks/>
              <a:stCxn id="68" idx="4"/>
              <a:endCxn id="70" idx="0"/>
            </p:cNvCxnSpPr>
            <p:nvPr/>
          </p:nvCxnSpPr>
          <p:spPr>
            <a:xfrm>
              <a:off x="3360507" y="4781690"/>
              <a:ext cx="376182" cy="638156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1D4B115-99FF-4F64-A01E-DE15AD060FDD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>
              <a:off x="4047793" y="4781690"/>
              <a:ext cx="246025" cy="62704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4">
            <a:extLst>
              <a:ext uri="{FF2B5EF4-FFF2-40B4-BE49-F238E27FC236}">
                <a16:creationId xmlns:a16="http://schemas.microsoft.com/office/drawing/2014/main" id="{BD412932-ABFB-4B7D-AD7D-A2181AD47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04" y="6136814"/>
            <a:ext cx="3179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2000" b="1"/>
              <a:t>이전 버전의 객체 트리</a:t>
            </a:r>
            <a:endParaRPr lang="ko-KR" altLang="en-US" sz="2000" b="1" dirty="0"/>
          </a:p>
        </p:txBody>
      </p:sp>
      <p:sp>
        <p:nvSpPr>
          <p:cNvPr id="87" name="직사각형 4">
            <a:extLst>
              <a:ext uri="{FF2B5EF4-FFF2-40B4-BE49-F238E27FC236}">
                <a16:creationId xmlns:a16="http://schemas.microsoft.com/office/drawing/2014/main" id="{852D857E-B2E7-4A31-85B9-7726EDC6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439" y="6164805"/>
            <a:ext cx="3179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2000" b="1"/>
              <a:t>현재 버전의 객체 트리</a:t>
            </a:r>
            <a:endParaRPr lang="ko-KR" altLang="en-US" sz="2000" b="1" dirty="0"/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4B389BAB-3E15-48CB-91B8-47FAB4800BC9}"/>
              </a:ext>
            </a:extLst>
          </p:cNvPr>
          <p:cNvCxnSpPr>
            <a:stCxn id="64" idx="7"/>
            <a:endCxn id="17" idx="0"/>
          </p:cNvCxnSpPr>
          <p:nvPr/>
        </p:nvCxnSpPr>
        <p:spPr>
          <a:xfrm rot="5400000" flipH="1" flipV="1">
            <a:off x="6539696" y="494767"/>
            <a:ext cx="92963" cy="8048951"/>
          </a:xfrm>
          <a:prstGeom prst="curvedConnector3">
            <a:avLst>
              <a:gd name="adj1" fmla="val 1228924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92CF6B2-4EC5-4E0D-8CA4-D7712C6F6D50}"/>
              </a:ext>
            </a:extLst>
          </p:cNvPr>
          <p:cNvSpPr txBox="1"/>
          <p:nvPr/>
        </p:nvSpPr>
        <p:spPr bwMode="auto">
          <a:xfrm>
            <a:off x="5966348" y="3461196"/>
            <a:ext cx="17578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n-ea"/>
                <a:ea typeface="+mn-ea"/>
              </a:rPr>
              <a:t>shallow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compare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822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A0B92DEA-1C3C-4094-9051-0B0AB3912C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PureComponent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E1F92F2B-CCA2-4A17-906C-97546CB6CB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React.PureComponent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React.Component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shouldComponentUpdate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메서드가 구현되어 있지 않기 때문에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 호출되면  무조건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호출함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Rendering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과정을 최적화하기 위해 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개발자가 직접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shouldComponentUpdate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메서드를 작성하여 비교하도록 작성해야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A0B92DEA-1C3C-4094-9051-0B0AB3912C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PureComponent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E1F92F2B-CCA2-4A17-906C-97546CB6CB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React.PureComponent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React.PureComponent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shouldComponentUpdate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shallowCompare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하도록 이미 구현되어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객체의 메모리 주소가 같을 경우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호출하지 않음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참조 타입이 아닌 값 타입인 경우는 값이 같으면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호출하지 않음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명시적으로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shouldComponentUpdate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작성할 수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표현 컴포넌트에서 사용하기에 적합함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새롭게 전달받은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현재의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shallowCompare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하여 일치한다면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render()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수행하지 않으므로 최적화하기가 용이함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37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6EC02-362E-4E9B-BAF0-764DBDB97B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 컴포넌트와 클래스 컴포넌트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88F7B-3655-4A36-905A-C6DED8719F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이제까지 작성했던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최근 더 많이 사용됨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더 간결하기 때문에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 성능이 클래스 컴포넌트에 비해 약간 좋음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큰 차이 없음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컴포넌트의 생명주기 이벤트 처리를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 Hook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이용함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다양한 생명주기 이벤트 메서드를 사용할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작성은 더 복잡하지만 자바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c#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등의 개발자라면 오히려 익숙할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6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6EC02-362E-4E9B-BAF0-764DBDB97B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함수 컴포넌트와 클래스 컴포넌트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88F7B-3655-4A36-905A-C6DED8719F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이제까지 작성했던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무엇을 사용할까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정답은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다양한 생명주기 이벤트가 필요하다면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 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간결한 코드가 필요하다면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프로젝트 내에서 혼용해서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15219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3C45-71D1-411D-BF38-A3F46A7F94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클래스 컴포넌트 작성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41492-DE4E-4074-AE89-E5C36A94A5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기본 형태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React.Component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상속받도록 작성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C5A7A3-1B51-44BB-AD29-5399CDA2FF33}"/>
              </a:ext>
            </a:extLst>
          </p:cNvPr>
          <p:cNvSpPr/>
          <p:nvPr/>
        </p:nvSpPr>
        <p:spPr>
          <a:xfrm>
            <a:off x="2708308" y="2194456"/>
            <a:ext cx="5556184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import React, { Component } from 'react'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class Test extends Component {</a:t>
            </a:r>
          </a:p>
          <a:p>
            <a:pPr>
              <a:defRPr/>
            </a:pPr>
            <a:r>
              <a:rPr lang="en-US" altLang="ko-KR" sz="1400" dirty="0"/>
              <a:t>  render() {</a:t>
            </a:r>
          </a:p>
          <a:p>
            <a:pPr>
              <a:defRPr/>
            </a:pPr>
            <a:r>
              <a:rPr lang="en-US" altLang="ko-KR" sz="1400" dirty="0"/>
              <a:t>    return (</a:t>
            </a:r>
          </a:p>
          <a:p>
            <a:pPr>
              <a:defRPr/>
            </a:pPr>
            <a:r>
              <a:rPr lang="en-US" altLang="ko-KR" sz="1400" dirty="0"/>
              <a:t>      &lt;div&gt;Test&lt;/div&gt;</a:t>
            </a:r>
          </a:p>
          <a:p>
            <a:pPr>
              <a:defRPr/>
            </a:pPr>
            <a:r>
              <a:rPr lang="en-US" altLang="ko-KR" sz="1400" dirty="0"/>
              <a:t>    )</a:t>
            </a:r>
          </a:p>
          <a:p>
            <a:pPr>
              <a:defRPr/>
            </a:pPr>
            <a:r>
              <a:rPr lang="en-US" altLang="ko-KR" sz="1400" dirty="0"/>
              <a:t>  }</a:t>
            </a:r>
          </a:p>
          <a:p>
            <a:pPr>
              <a:defRPr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288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66D30-EB59-47AC-B3F0-5D1A7FB67E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클래스 컴포넌트 작성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62831-BF53-4487-ABC0-38817E9C46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EC6D08-078E-41F6-83CA-5458D26EBBA6}"/>
              </a:ext>
            </a:extLst>
          </p:cNvPr>
          <p:cNvSpPr/>
          <p:nvPr/>
        </p:nvSpPr>
        <p:spPr>
          <a:xfrm>
            <a:off x="2834485" y="1982450"/>
            <a:ext cx="530383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import React, { Component } from "react";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class Test extends Component {</a:t>
            </a:r>
          </a:p>
          <a:p>
            <a:pPr>
              <a:defRPr/>
            </a:pPr>
            <a:r>
              <a:rPr lang="en-US" altLang="ko-KR" sz="1400" dirty="0"/>
              <a:t>  render() {</a:t>
            </a:r>
          </a:p>
          <a:p>
            <a:pPr>
              <a:defRPr/>
            </a:pPr>
            <a:r>
              <a:rPr lang="en-US" altLang="ko-KR" sz="1400" dirty="0"/>
              <a:t>    return &lt;div&gt;{</a:t>
            </a:r>
            <a:r>
              <a:rPr lang="en-US" altLang="ko-KR" sz="1400" dirty="0" err="1"/>
              <a:t>this.props.name</a:t>
            </a:r>
            <a:r>
              <a:rPr lang="en-US" altLang="ko-KR" sz="1400" dirty="0"/>
              <a:t>}</a:t>
            </a:r>
            <a:r>
              <a:rPr lang="ko-KR" altLang="en-US" sz="1400" dirty="0"/>
              <a:t>님의 나이는 </a:t>
            </a: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                  {</a:t>
            </a:r>
            <a:r>
              <a:rPr lang="en-US" altLang="ko-KR" sz="1400" dirty="0" err="1"/>
              <a:t>this.props.age</a:t>
            </a:r>
            <a:r>
              <a:rPr lang="en-US" altLang="ko-KR" sz="1400" dirty="0"/>
              <a:t>}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.&lt;/div&gt;;</a:t>
            </a:r>
          </a:p>
          <a:p>
            <a:pPr>
              <a:defRPr/>
            </a:pPr>
            <a:r>
              <a:rPr lang="en-US" altLang="ko-KR" sz="1400" dirty="0"/>
              <a:t>  }</a:t>
            </a:r>
          </a:p>
          <a:p>
            <a:pPr>
              <a:defRPr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309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66D30-EB59-47AC-B3F0-5D1A7FB67E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클래스 컴포넌트 작성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62831-BF53-4487-ABC0-38817E9C462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1DEEE9-2EAD-4644-980A-CC2ACA05AB5D}"/>
              </a:ext>
            </a:extLst>
          </p:cNvPr>
          <p:cNvSpPr/>
          <p:nvPr/>
        </p:nvSpPr>
        <p:spPr>
          <a:xfrm>
            <a:off x="3221301" y="1874728"/>
            <a:ext cx="5749397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/>
              <a:t>import React, { Component } from "react";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class Test extends Component {</a:t>
            </a:r>
          </a:p>
          <a:p>
            <a:pPr>
              <a:defRPr/>
            </a:pPr>
            <a:r>
              <a:rPr lang="en-US" altLang="ko-KR" sz="1400" dirty="0"/>
              <a:t>  state </a:t>
            </a:r>
            <a:r>
              <a:rPr lang="ko-KR" altLang="en-US" sz="1400" dirty="0"/>
              <a:t> </a:t>
            </a:r>
            <a:r>
              <a:rPr lang="en-US" altLang="ko-KR" sz="1400" dirty="0"/>
              <a:t>= {</a:t>
            </a:r>
          </a:p>
          <a:p>
            <a:pPr>
              <a:defRPr/>
            </a:pPr>
            <a:r>
              <a:rPr lang="en-US" altLang="ko-KR" sz="1400" dirty="0"/>
              <a:t>    name: "</a:t>
            </a:r>
            <a:r>
              <a:rPr lang="ko-KR" altLang="en-US" sz="1400" dirty="0"/>
              <a:t>홍길동</a:t>
            </a:r>
            <a:r>
              <a:rPr lang="en-US" altLang="ko-KR" sz="1400" dirty="0"/>
              <a:t>",</a:t>
            </a:r>
          </a:p>
          <a:p>
            <a:pPr>
              <a:defRPr/>
            </a:pPr>
            <a:r>
              <a:rPr lang="en-US" altLang="ko-KR" sz="1400" dirty="0"/>
              <a:t>  };</a:t>
            </a:r>
          </a:p>
          <a:p>
            <a:pPr>
              <a:defRPr/>
            </a:pPr>
            <a:r>
              <a:rPr lang="en-US" altLang="ko-KR" sz="1400" dirty="0"/>
              <a:t>  render() {</a:t>
            </a:r>
          </a:p>
          <a:p>
            <a:pPr>
              <a:defRPr/>
            </a:pPr>
            <a:r>
              <a:rPr lang="en-US" altLang="ko-KR" sz="1400" dirty="0"/>
              <a:t>    return &lt;div&gt;Test&lt;/div&gt;;</a:t>
            </a:r>
          </a:p>
          <a:p>
            <a:pPr>
              <a:defRPr/>
            </a:pPr>
            <a:r>
              <a:rPr lang="en-US" altLang="ko-KR" sz="1400" dirty="0"/>
              <a:t>  }</a:t>
            </a:r>
          </a:p>
          <a:p>
            <a:pPr>
              <a:defRPr/>
            </a:pPr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72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A519714A-1923-4081-AC3E-78FB587731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99" name="내용 개체 틀 2">
            <a:extLst>
              <a:ext uri="{FF2B5EF4-FFF2-40B4-BE49-F238E27FC236}">
                <a16:creationId xmlns:a16="http://schemas.microsoft.com/office/drawing/2014/main" id="{76D09663-C2CD-4FCF-BA13-2896CC7C970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4100" name="그림 1">
            <a:extLst>
              <a:ext uri="{FF2B5EF4-FFF2-40B4-BE49-F238E27FC236}">
                <a16:creationId xmlns:a16="http://schemas.microsoft.com/office/drawing/2014/main" id="{105C4B03-E998-48DC-BE30-48A3C5EF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04" y="1218082"/>
            <a:ext cx="8413750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직사각형 4">
            <a:extLst>
              <a:ext uri="{FF2B5EF4-FFF2-40B4-BE49-F238E27FC236}">
                <a16:creationId xmlns:a16="http://schemas.microsoft.com/office/drawing/2014/main" id="{5CDF18A3-7782-45C6-A67E-E7D72029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80" y="6093296"/>
            <a:ext cx="5761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1"/>
              <a:t>http://projects.wojtekmaj.pl/react-lifecycle-methods-diagram/</a:t>
            </a:r>
            <a:endParaRPr lang="ko-KR" altLang="en-US" sz="1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1E47068D-D881-41F3-8B56-240EB3DBF3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생명주기 메서드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698B3C67-8E9B-48F0-ABAC-7AC8E09039A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52513"/>
            <a:ext cx="11125200" cy="5116512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마운트시의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흐름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컴포넌트의 인스턴스가 만들어지고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추가될 때 호출됨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constructor(props)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마운트 되기 전에 호출되며 상태를 초기화하기 위한 최적의 시점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인자는 속성이며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constructor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내부의 첫 줄에 반드시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super(props)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포함되어야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상태가 없다면 생성자를 구현할 필요가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 컴포넌트로부터 속성을 전달받아 상태를 초기화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7482</TotalTime>
  <Words>1256</Words>
  <Application>Microsoft Office PowerPoint</Application>
  <PresentationFormat>와이드스크린</PresentationFormat>
  <Paragraphs>238</Paragraphs>
  <Slides>26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1" baseType="lpstr">
      <vt:lpstr>맑은 고딕</vt:lpstr>
      <vt:lpstr>KoPub돋움체_Pro Bold</vt:lpstr>
      <vt:lpstr>Roboto</vt:lpstr>
      <vt:lpstr>Catamaran Light</vt:lpstr>
      <vt:lpstr>Arial</vt:lpstr>
      <vt:lpstr>Helvetica73-Extended</vt:lpstr>
      <vt:lpstr>Livvic</vt:lpstr>
      <vt:lpstr>KoPub돋움체 Medium</vt:lpstr>
      <vt:lpstr>Wingdings</vt:lpstr>
      <vt:lpstr>한컴산뜻돋움</vt:lpstr>
      <vt:lpstr>KoPub돋움체 Bold</vt:lpstr>
      <vt:lpstr>나눔고딕</vt:lpstr>
      <vt:lpstr>굴림</vt:lpstr>
      <vt:lpstr>휴먼모음T</vt:lpstr>
      <vt:lpstr>Engineering Project Proposal by Slidesgo</vt:lpstr>
      <vt:lpstr>PowerPoint 프레젠테이션</vt:lpstr>
      <vt:lpstr>PowerPoint 프레젠테이션</vt:lpstr>
      <vt:lpstr>함수 컴포넌트와 클래스 컴포넌트 </vt:lpstr>
      <vt:lpstr>함수 컴포넌트와 클래스 컴포넌트 </vt:lpstr>
      <vt:lpstr>클래스 컴포넌트 작성 방법</vt:lpstr>
      <vt:lpstr>클래스 컴포넌트 작성 방법</vt:lpstr>
      <vt:lpstr>클래스 컴포넌트 작성 방법</vt:lpstr>
      <vt:lpstr>컴포넌트 생명주기 메서드 </vt:lpstr>
      <vt:lpstr>컴포넌트 생명주기 메서드 </vt:lpstr>
      <vt:lpstr>컴포넌트 생명주기 메서드 </vt:lpstr>
      <vt:lpstr>컴포넌트 생명주기 메서드 </vt:lpstr>
      <vt:lpstr>컴포넌트 생명주기 메서드 </vt:lpstr>
      <vt:lpstr>컴포넌트 생명주기 메서드 </vt:lpstr>
      <vt:lpstr>컴포넌트 생명주기 메서드 </vt:lpstr>
      <vt:lpstr>컴포넌트 생명주기 메서드 </vt:lpstr>
      <vt:lpstr>컴포넌트 생명주기 메서드 </vt:lpstr>
      <vt:lpstr>컴포넌트 생명주기 메서드 </vt:lpstr>
      <vt:lpstr>가상DOM과 조정 작업</vt:lpstr>
      <vt:lpstr>가상DOM과 조정 작업</vt:lpstr>
      <vt:lpstr>가상DOM과 조정 작업</vt:lpstr>
      <vt:lpstr>가상DOM과 조정 작업</vt:lpstr>
      <vt:lpstr>PowerPoint 프레젠테이션</vt:lpstr>
      <vt:lpstr>생명주기 메서드를 이용한 렌더링 최적화</vt:lpstr>
      <vt:lpstr>PureComponent</vt:lpstr>
      <vt:lpstr>PureComponent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125</cp:revision>
  <dcterms:modified xsi:type="dcterms:W3CDTF">2023-12-18T10:45:44Z</dcterms:modified>
</cp:coreProperties>
</file>