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95" r:id="rId2"/>
    <p:sldId id="259" r:id="rId3"/>
    <p:sldId id="621" r:id="rId4"/>
    <p:sldId id="623" r:id="rId5"/>
    <p:sldId id="782" r:id="rId6"/>
    <p:sldId id="783" r:id="rId7"/>
    <p:sldId id="708" r:id="rId8"/>
    <p:sldId id="709" r:id="rId9"/>
    <p:sldId id="628" r:id="rId10"/>
    <p:sldId id="784" r:id="rId11"/>
    <p:sldId id="716" r:id="rId12"/>
    <p:sldId id="775" r:id="rId13"/>
    <p:sldId id="720" r:id="rId14"/>
    <p:sldId id="723" r:id="rId15"/>
    <p:sldId id="777" r:id="rId16"/>
    <p:sldId id="724" r:id="rId17"/>
    <p:sldId id="726" r:id="rId18"/>
    <p:sldId id="727" r:id="rId19"/>
    <p:sldId id="728" r:id="rId20"/>
    <p:sldId id="729" r:id="rId21"/>
    <p:sldId id="735" r:id="rId22"/>
    <p:sldId id="736" r:id="rId23"/>
    <p:sldId id="732" r:id="rId24"/>
    <p:sldId id="737" r:id="rId25"/>
    <p:sldId id="738" r:id="rId26"/>
    <p:sldId id="740" r:id="rId27"/>
    <p:sldId id="741" r:id="rId28"/>
    <p:sldId id="742" r:id="rId29"/>
    <p:sldId id="743" r:id="rId30"/>
    <p:sldId id="754" r:id="rId31"/>
    <p:sldId id="755" r:id="rId32"/>
    <p:sldId id="785" r:id="rId33"/>
    <p:sldId id="758" r:id="rId34"/>
    <p:sldId id="766" r:id="rId35"/>
    <p:sldId id="781" r:id="rId36"/>
    <p:sldId id="772" r:id="rId37"/>
    <p:sldId id="760" r:id="rId38"/>
    <p:sldId id="759" r:id="rId39"/>
    <p:sldId id="268" r:id="rId40"/>
  </p:sldIdLst>
  <p:sldSz cx="12192000" cy="6858000"/>
  <p:notesSz cx="6858000" cy="9144000"/>
  <p:embeddedFontLst>
    <p:embeddedFont>
      <p:font typeface="Catamaran Light" panose="020B0600000101010101" charset="0"/>
      <p:regular r:id="rId43"/>
      <p:bold r:id="rId44"/>
    </p:embeddedFont>
    <p:embeddedFont>
      <p:font typeface="Helvetica73-Extended" panose="020B0800000000000000" pitchFamily="34" charset="0"/>
      <p:bold r:id="rId45"/>
    </p:embeddedFont>
    <p:embeddedFont>
      <p:font typeface="KoPub돋움체 Bold" panose="02020603020101020101" pitchFamily="18" charset="-127"/>
      <p:regular r:id="rId46"/>
    </p:embeddedFont>
    <p:embeddedFont>
      <p:font typeface="KoPub돋움체 Medium" panose="02020603020101020101" pitchFamily="18" charset="-127"/>
      <p:regular r:id="rId47"/>
    </p:embeddedFont>
    <p:embeddedFont>
      <p:font typeface="KoPub돋움체_Pro Bold" panose="02020603020101020101" pitchFamily="18" charset="-127"/>
      <p:regular r:id="rId48"/>
    </p:embeddedFont>
    <p:embeddedFont>
      <p:font typeface="Livvic" pitchFamily="2" charset="0"/>
      <p:regular r:id="rId49"/>
      <p:bold r:id="rId50"/>
      <p:italic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  <p:embeddedFont>
      <p:font typeface="나눔고딕" panose="020D0604000000000000" pitchFamily="50" charset="-127"/>
      <p:regular r:id="rId57"/>
      <p:bold r:id="rId58"/>
    </p:embeddedFont>
    <p:embeddedFont>
      <p:font typeface="맑은 고딕" panose="020B0503020000020004" pitchFamily="50" charset="-127"/>
      <p:regular r:id="rId59"/>
      <p:bold r:id="rId60"/>
    </p:embeddedFont>
    <p:embeddedFont>
      <p:font typeface="휴먼모음T" panose="02030504000101010101" pitchFamily="18" charset="-127"/>
      <p:regular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80510" autoAdjust="0"/>
  </p:normalViewPr>
  <p:slideViewPr>
    <p:cSldViewPr snapToGrid="0">
      <p:cViewPr varScale="1">
        <p:scale>
          <a:sx n="132" d="100"/>
          <a:sy n="132" d="100"/>
        </p:scale>
        <p:origin x="219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96EB2E7F-8D12-4271-8876-E14F581AE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5625" y="639763"/>
            <a:ext cx="5680075" cy="3195637"/>
          </a:xfrm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DAFD1C0C-994A-4013-AA99-68DBF318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A1EF6177-2E61-49A3-B098-0E2CAA411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4499FD-9A7A-4A7C-BF1F-70BBAE6E4A7A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8014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172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0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21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886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8881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808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EEFBD6E3-C884-4718-9A89-FFDD63086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4038" y="635000"/>
            <a:ext cx="5713412" cy="3214688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89E99342-F31B-476D-9062-DF31CB94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CA05BA52-5E30-42BA-9C89-16DB227A9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2A61F75-D1C8-4927-8F2C-7983B2E86981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D92AF5C8-1987-41BF-B420-309E0819A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4038" y="625475"/>
            <a:ext cx="5713412" cy="3214688"/>
          </a:xfrm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C4B5BCFF-17D5-4A71-8444-B01DCC61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나눔고딕" pitchFamily="2" charset="-127"/>
              <a:buNone/>
            </a:pPr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A6EDC390-880F-470D-A72E-F37571485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197294C-38A2-496C-9DC9-F330FA10B280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D92AF5C8-1987-41BF-B420-309E0819A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4038" y="625475"/>
            <a:ext cx="5713412" cy="3214688"/>
          </a:xfrm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C4B5BCFF-17D5-4A71-8444-B01DCC61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나눔고딕" pitchFamily="2" charset="-127"/>
              <a:buNone/>
            </a:pPr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A6EDC390-880F-470D-A72E-F37571485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197294C-38A2-496C-9DC9-F330FA10B280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62287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D92AF5C8-1987-41BF-B420-309E0819A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4038" y="625475"/>
            <a:ext cx="5713412" cy="3214688"/>
          </a:xfrm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C4B5BCFF-17D5-4A71-8444-B01DCC61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나눔고딕" pitchFamily="2" charset="-127"/>
              <a:buNone/>
            </a:pPr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A6EDC390-880F-470D-A72E-F37571485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197294C-38A2-496C-9DC9-F330FA10B280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9116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4038" y="633413"/>
            <a:ext cx="5681662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03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4038" y="625475"/>
            <a:ext cx="5681662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610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96EB2E7F-8D12-4271-8876-E14F581AE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5625" y="639763"/>
            <a:ext cx="5680075" cy="3195637"/>
          </a:xfrm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DAFD1C0C-994A-4013-AA99-68DBF318B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A1EF6177-2E61-49A3-B098-0E2CAA411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4499FD-9A7A-4A7C-BF1F-70BBAE6E4A7A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7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601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.tools/css-to-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03. React 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컴포넌트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707424AC-B8EC-4892-9B1D-9BF3008EA3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styled-components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45BB56DB-6F59-435D-BB36-B4BAA580A9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styled-components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ES6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Typescript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Tagged Template Literal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문법을 사용하여 컴포넌트에 동적인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코드를 작성할 수 있도록 하는 라이브러리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제공 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스타일의 문법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전달된 속성에 따라 스타일의 동적 적용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스타일을 확장할 수 있는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Extending Style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제공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install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styled-components @types/styled-components</a:t>
            </a:r>
          </a:p>
          <a:p>
            <a:pPr marL="260350" lvl="1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8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BA06-C69F-4E30-A2FB-37164A87D6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 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F025B-7AD8-480F-85F0-DEFDC63813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속성의 유효성 검증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기반으로 개발할 때 컴포넌트의 속성은 다음을 쉽게 식별할 수 있어야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컴포넌트에서 사용가능한 속성이 무엇인지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필수 속성은 무엇인지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속성에 전달할 수 있는 값의 타입은 무엇인지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이를 위해 속성의 유효성 검사 기능이 필요함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51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3BA06-C69F-4E30-A2FB-37164A87D6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 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F025B-7AD8-480F-85F0-DEFDC63813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유효성 검증 방법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런타임시에 타입을 검사함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실제로 전달되는 값을 이용해 타입을 확인하고 경고를 일으킴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static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멤버로 검증 정보를 부여</a:t>
            </a: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35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8AB95-C270-4821-9A42-62D42E2D31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 심화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0EDDC-53F7-4B84-AC18-4F9DEE4C9F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install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prop-types 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0439FF-63B6-4990-BEA0-51C3D52EDD9A}"/>
              </a:ext>
            </a:extLst>
          </p:cNvPr>
          <p:cNvSpPr/>
          <p:nvPr/>
        </p:nvSpPr>
        <p:spPr>
          <a:xfrm>
            <a:off x="2009546" y="2042142"/>
            <a:ext cx="8172908" cy="14927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 dirty="0"/>
              <a:t>import </a:t>
            </a:r>
            <a:r>
              <a:rPr lang="en-US" altLang="ko-KR" sz="1300" b="1" dirty="0" err="1"/>
              <a:t>PropTypes</a:t>
            </a:r>
            <a:r>
              <a:rPr lang="en-US" altLang="ko-KR" sz="1300" b="1" dirty="0"/>
              <a:t> from "prop-types";</a:t>
            </a:r>
          </a:p>
          <a:p>
            <a:pPr>
              <a:defRPr/>
            </a:pPr>
            <a:endParaRPr lang="en-US" altLang="ko-KR" sz="1300" dirty="0"/>
          </a:p>
          <a:p>
            <a:pPr>
              <a:defRPr/>
            </a:pPr>
            <a:r>
              <a:rPr lang="en-US" altLang="ko-KR" sz="1300" b="1" dirty="0" err="1"/>
              <a:t>Calc.propTypes</a:t>
            </a:r>
            <a:r>
              <a:rPr lang="en-US" altLang="ko-KR" sz="1300" b="1" dirty="0"/>
              <a:t> = {</a:t>
            </a:r>
          </a:p>
          <a:p>
            <a:pPr>
              <a:defRPr/>
            </a:pPr>
            <a:r>
              <a:rPr lang="en-US" altLang="ko-KR" sz="1300" b="1" dirty="0"/>
              <a:t>  x: </a:t>
            </a:r>
            <a:r>
              <a:rPr lang="en-US" altLang="ko-KR" sz="1300" b="1" dirty="0" err="1"/>
              <a:t>PropTypes.number.isRequired</a:t>
            </a:r>
            <a:r>
              <a:rPr lang="en-US" altLang="ko-KR" sz="1300" b="1" dirty="0"/>
              <a:t>,</a:t>
            </a:r>
          </a:p>
          <a:p>
            <a:pPr>
              <a:defRPr/>
            </a:pPr>
            <a:r>
              <a:rPr lang="en-US" altLang="ko-KR" sz="1300" b="1" dirty="0"/>
              <a:t>  y: </a:t>
            </a:r>
            <a:r>
              <a:rPr lang="en-US" altLang="ko-KR" sz="1300" b="1" dirty="0" err="1"/>
              <a:t>PropTypes.number.isRequired</a:t>
            </a:r>
            <a:r>
              <a:rPr lang="en-US" altLang="ko-KR" sz="1300" b="1" dirty="0"/>
              <a:t>,</a:t>
            </a:r>
          </a:p>
          <a:p>
            <a:pPr>
              <a:defRPr/>
            </a:pPr>
            <a:r>
              <a:rPr lang="en-US" altLang="ko-KR" sz="1300" b="1" dirty="0"/>
              <a:t>};</a:t>
            </a:r>
          </a:p>
          <a:p>
            <a:pPr>
              <a:defRPr/>
            </a:pP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0956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F600-FFCA-42D1-9F51-28A5CC9DF3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 심화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1815C-AD97-4A72-9ED2-5D2F350BCD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 가능한 유효성 검증 타입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 타입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PropTypes.array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PropTypes.bool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PropTypes.func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PropTypes.number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PropTypes.object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PropTypes.string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6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F600-FFCA-42D1-9F51-28A5CC9DF3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 심화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1815C-AD97-4A72-9ED2-5D2F350BCD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지정 가능한 유효성 검증 타입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복잡한 객체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 속성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PropTypes.instanceOf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(Customer)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PropTypes.oneOf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 '+', '*', '/' ])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PropTypes.oneOfType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([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PropTypes.number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PropTypes.string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])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PropTypes.arrayOf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PropTypes.object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06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DAF38-787E-4FBF-90B1-F258F0B523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 심화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FB29C-20F0-4CB4-8EF9-A51A2A9113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지정 가능한 유효성 검증 타입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복잡한 객체 속성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609600" lvl="1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이용한 커스텀 유효성 검증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00C23-6BC4-4DEE-BDEE-BAF52FD4F20B}"/>
              </a:ext>
            </a:extLst>
          </p:cNvPr>
          <p:cNvSpPr/>
          <p:nvPr/>
        </p:nvSpPr>
        <p:spPr>
          <a:xfrm>
            <a:off x="2351881" y="1926208"/>
            <a:ext cx="7488238" cy="9540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 err="1"/>
              <a:t>PropTypes.shape</a:t>
            </a:r>
            <a:r>
              <a:rPr lang="en-US" altLang="ko-KR" sz="1400" dirty="0"/>
              <a:t>({ </a:t>
            </a:r>
          </a:p>
          <a:p>
            <a:pPr>
              <a:defRPr/>
            </a:pPr>
            <a:r>
              <a:rPr lang="en-US" altLang="ko-KR" sz="1400" dirty="0"/>
              <a:t>    name: </a:t>
            </a:r>
            <a:r>
              <a:rPr lang="en-US" altLang="ko-KR" sz="1400" dirty="0" err="1"/>
              <a:t>PropTypes.string.isRequired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    age: </a:t>
            </a:r>
            <a:r>
              <a:rPr lang="en-US" altLang="ko-KR" sz="1400" dirty="0" err="1"/>
              <a:t>PropTypes.number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})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6CEFCE-BCC9-4C32-9C96-873011D01331}"/>
              </a:ext>
            </a:extLst>
          </p:cNvPr>
          <p:cNvSpPr/>
          <p:nvPr/>
        </p:nvSpPr>
        <p:spPr>
          <a:xfrm>
            <a:off x="2351881" y="3429000"/>
            <a:ext cx="748823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/>
              <a:t>const </a:t>
            </a:r>
            <a:r>
              <a:rPr lang="en-US" altLang="ko-KR" sz="1400" b="1" dirty="0" err="1"/>
              <a:t>calcChecker</a:t>
            </a:r>
            <a:r>
              <a:rPr lang="en-US" altLang="ko-KR" sz="1400" b="1" dirty="0"/>
              <a:t> = (props, 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componentName</a:t>
            </a:r>
            <a:r>
              <a:rPr lang="en-US" altLang="ko-KR" sz="1400" b="1" dirty="0"/>
              <a:t>) =&gt; {</a:t>
            </a:r>
          </a:p>
          <a:p>
            <a:pPr>
              <a:defRPr/>
            </a:pPr>
            <a:r>
              <a:rPr lang="en-US" altLang="ko-KR" sz="1400" b="1" dirty="0"/>
              <a:t>  if (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 === "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") {</a:t>
            </a:r>
          </a:p>
          <a:p>
            <a:pPr>
              <a:defRPr/>
            </a:pPr>
            <a:r>
              <a:rPr lang="en-US" altLang="ko-KR" sz="1400" b="1" dirty="0"/>
              <a:t>    if (props[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] !== "+" &amp;&amp; props[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] !== "*") {</a:t>
            </a:r>
          </a:p>
          <a:p>
            <a:pPr>
              <a:defRPr/>
            </a:pPr>
            <a:r>
              <a:rPr lang="en-US" altLang="ko-KR" sz="1400" b="1" dirty="0"/>
              <a:t>      return new Error(`${</a:t>
            </a:r>
            <a:r>
              <a:rPr lang="en-US" altLang="ko-KR" sz="1400" b="1" dirty="0" err="1"/>
              <a:t>propName</a:t>
            </a:r>
            <a:r>
              <a:rPr lang="en-US" altLang="ko-KR" sz="1400" b="1" dirty="0"/>
              <a:t>}</a:t>
            </a:r>
            <a:r>
              <a:rPr lang="ko-KR" altLang="en-US" sz="1400" b="1" dirty="0"/>
              <a:t>속성의 값은</a:t>
            </a:r>
          </a:p>
          <a:p>
            <a:pPr>
              <a:defRPr/>
            </a:pPr>
            <a:r>
              <a:rPr lang="ko-KR" altLang="en-US" sz="1400" b="1" dirty="0"/>
              <a:t>        반드시 </a:t>
            </a:r>
            <a:r>
              <a:rPr lang="en-US" altLang="ko-KR" sz="1400" b="1" dirty="0"/>
              <a:t>'+', '*'</a:t>
            </a:r>
            <a:r>
              <a:rPr lang="ko-KR" altLang="en-US" sz="1400" b="1" dirty="0"/>
              <a:t>만 허용합니다</a:t>
            </a:r>
            <a:r>
              <a:rPr lang="en-US" altLang="ko-KR" sz="1400" b="1" dirty="0"/>
              <a:t>(at ${</a:t>
            </a:r>
            <a:r>
              <a:rPr lang="en-US" altLang="ko-KR" sz="1400" b="1" dirty="0" err="1"/>
              <a:t>componentName</a:t>
            </a:r>
            <a:r>
              <a:rPr lang="en-US" altLang="ko-KR" sz="1400" b="1" dirty="0"/>
              <a:t>}).`);</a:t>
            </a:r>
          </a:p>
          <a:p>
            <a:pPr>
              <a:defRPr/>
            </a:pPr>
            <a:r>
              <a:rPr lang="en-US" altLang="ko-KR" sz="1400" b="1" dirty="0"/>
              <a:t>    }</a:t>
            </a:r>
          </a:p>
          <a:p>
            <a:pPr>
              <a:defRPr/>
            </a:pPr>
            <a:r>
              <a:rPr lang="en-US" altLang="ko-KR" sz="1400" b="1" dirty="0"/>
              <a:t>  }</a:t>
            </a:r>
          </a:p>
          <a:p>
            <a:pPr>
              <a:defRPr/>
            </a:pPr>
            <a:r>
              <a:rPr lang="en-US" altLang="ko-KR" sz="1400" b="1" dirty="0"/>
              <a:t>};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 err="1"/>
              <a:t>Calc.propTypes</a:t>
            </a:r>
            <a:r>
              <a:rPr lang="en-US" altLang="ko-KR" sz="1400" dirty="0"/>
              <a:t> = {</a:t>
            </a:r>
          </a:p>
          <a:p>
            <a:pPr>
              <a:defRPr/>
            </a:pPr>
            <a:r>
              <a:rPr lang="en-US" altLang="ko-KR" sz="1400" dirty="0"/>
              <a:t>  x: </a:t>
            </a:r>
            <a:r>
              <a:rPr lang="en-US" altLang="ko-KR" sz="1400" dirty="0" err="1"/>
              <a:t>PropTypes.number.isRequired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dirty="0"/>
              <a:t>  y: </a:t>
            </a:r>
            <a:r>
              <a:rPr lang="en-US" altLang="ko-KR" sz="1400" dirty="0" err="1"/>
              <a:t>PropTypes.number.isRequired</a:t>
            </a:r>
            <a:r>
              <a:rPr lang="en-US" altLang="ko-KR" sz="1400" dirty="0"/>
              <a:t>,</a:t>
            </a:r>
          </a:p>
          <a:p>
            <a:pPr>
              <a:defRPr/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: </a:t>
            </a:r>
            <a:r>
              <a:rPr lang="en-US" altLang="ko-KR" sz="1400" b="1" dirty="0" err="1"/>
              <a:t>calcChecker</a:t>
            </a:r>
            <a:r>
              <a:rPr lang="en-US" altLang="ko-KR" sz="1400" b="1" dirty="0"/>
              <a:t>,</a:t>
            </a:r>
          </a:p>
          <a:p>
            <a:pPr>
              <a:defRPr/>
            </a:pPr>
            <a:r>
              <a:rPr lang="en-US" altLang="ko-KR" sz="1400" dirty="0"/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245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7403A-8B6D-4E5B-8694-7819FB0B69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 심화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157CD-9FB5-4747-92C6-15D75CE7BA0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속성의 기본값 지정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컴포넌트에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defaultProps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static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추가함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BFC4F2-F0FE-4E9D-89D4-88FD3F4C1A9F}"/>
              </a:ext>
            </a:extLst>
          </p:cNvPr>
          <p:cNvSpPr/>
          <p:nvPr/>
        </p:nvSpPr>
        <p:spPr>
          <a:xfrm>
            <a:off x="3038128" y="2208594"/>
            <a:ext cx="489654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......</a:t>
            </a:r>
          </a:p>
          <a:p>
            <a:pPr>
              <a:defRPr/>
            </a:pPr>
            <a:r>
              <a:rPr lang="en-US" altLang="ko-KR" sz="1400" b="1" dirty="0" err="1"/>
              <a:t>Calc.defaultProps</a:t>
            </a:r>
            <a:r>
              <a:rPr lang="en-US" altLang="ko-KR" sz="1400" b="1" dirty="0"/>
              <a:t> = {</a:t>
            </a:r>
          </a:p>
          <a:p>
            <a:pPr>
              <a:defRPr/>
            </a:pPr>
            <a:r>
              <a:rPr lang="en-US" altLang="ko-KR" sz="1400" b="1" dirty="0"/>
              <a:t>  x: 100,</a:t>
            </a:r>
          </a:p>
          <a:p>
            <a:pPr>
              <a:defRPr/>
            </a:pPr>
            <a:r>
              <a:rPr lang="en-US" altLang="ko-KR" sz="1400" b="1" dirty="0"/>
              <a:t>  y: 20,</a:t>
            </a:r>
          </a:p>
          <a:p>
            <a:pPr>
              <a:defRPr/>
            </a:pPr>
            <a:r>
              <a:rPr lang="en-US" altLang="ko-KR" sz="1400" b="1" dirty="0"/>
              <a:t>  </a:t>
            </a:r>
            <a:r>
              <a:rPr lang="en-US" altLang="ko-KR" sz="1400" b="1" dirty="0" err="1"/>
              <a:t>oper</a:t>
            </a:r>
            <a:r>
              <a:rPr lang="en-US" altLang="ko-KR" sz="1400" b="1" dirty="0"/>
              <a:t>: "+",</a:t>
            </a:r>
          </a:p>
          <a:p>
            <a:pPr>
              <a:defRPr/>
            </a:pPr>
            <a:r>
              <a:rPr lang="en-US" altLang="ko-KR" sz="14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42017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5E90-AEE6-459B-A70F-CF398BC51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4E42-CAB3-4861-9FCF-35DC537A5C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추상화하여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여러 브라우저에서 동일한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Attribute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이용할 수 있도록 이벤트를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정규하였음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성능을 위해 이벤트를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리액트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트리가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렌더되는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root DOM container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연결하고 이벤트를 위임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(delegation)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이벤트가 발생하면 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Root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적절한 컴포넌트 요소로 바인딩함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camel Casing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규칙을 준수해야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 Event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아니라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Event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임을 생각해야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onclick  --&gt;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onClick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&lt;button 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onClick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={ ()=&gt; alert('hello') }&gt; OK &lt;/button&gt;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59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676B3-4DF6-4FD4-A538-BF08020E5A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AB72D-2567-415E-BAB6-DABB2CE726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이벤트 처리 방법</a:t>
            </a:r>
          </a:p>
        </p:txBody>
      </p:sp>
      <p:pic>
        <p:nvPicPr>
          <p:cNvPr id="4" name="Picture 2" descr="React v17 Release Candidate 톺아보기. 변경사항과 유의할점을 React 공식 문서와, 개인적인 지식을 덧붙여… |  by 한영재 | Medium">
            <a:extLst>
              <a:ext uri="{FF2B5EF4-FFF2-40B4-BE49-F238E27FC236}">
                <a16:creationId xmlns:a16="http://schemas.microsoft.com/office/drawing/2014/main" id="{3039427F-12A5-452C-86E1-FE5CE7418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27" y="1592610"/>
            <a:ext cx="5755325" cy="4320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7F7B4-47B9-4ABE-ACD7-41BA0C239796}"/>
              </a:ext>
            </a:extLst>
          </p:cNvPr>
          <p:cNvSpPr txBox="1"/>
          <p:nvPr/>
        </p:nvSpPr>
        <p:spPr>
          <a:xfrm>
            <a:off x="1235723" y="6062807"/>
            <a:ext cx="467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참조 </a:t>
            </a:r>
            <a:r>
              <a:rPr lang="en-US" altLang="ko-KR" sz="1200" dirty="0">
                <a:latin typeface="+mn-ea"/>
                <a:ea typeface="+mn-ea"/>
              </a:rPr>
              <a:t>: https://</a:t>
            </a:r>
            <a:r>
              <a:rPr lang="en-US" altLang="ko-KR" sz="1200" dirty="0" err="1">
                <a:latin typeface="+mn-ea"/>
                <a:ea typeface="+mn-ea"/>
              </a:rPr>
              <a:t>ko.reactjs.org</a:t>
            </a:r>
            <a:r>
              <a:rPr lang="en-US" altLang="ko-KR" sz="1200" dirty="0">
                <a:latin typeface="+mn-ea"/>
                <a:ea typeface="+mn-ea"/>
              </a:rPr>
              <a:t>/blog/2020/08/10/react-</a:t>
            </a:r>
            <a:r>
              <a:rPr lang="en-US" altLang="ko-KR" sz="1200" dirty="0" err="1">
                <a:latin typeface="+mn-ea"/>
                <a:ea typeface="+mn-ea"/>
              </a:rPr>
              <a:t>v17</a:t>
            </a:r>
            <a:r>
              <a:rPr lang="en-US" altLang="ko-KR" sz="1200" dirty="0">
                <a:latin typeface="+mn-ea"/>
                <a:ea typeface="+mn-ea"/>
              </a:rPr>
              <a:t>-</a:t>
            </a:r>
            <a:r>
              <a:rPr lang="en-US" altLang="ko-KR" sz="1200" dirty="0" err="1">
                <a:latin typeface="+mn-ea"/>
                <a:ea typeface="+mn-ea"/>
              </a:rPr>
              <a:t>rc.html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98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1492615" y="2050566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컴포넌트 스타일링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1492615" y="3044388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속성 심화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1492615" y="4095203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React 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이벤트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7C95-0944-A0B5-76DC-CD1F9D51B4CD}"/>
              </a:ext>
            </a:extLst>
          </p:cNvPr>
          <p:cNvGrpSpPr/>
          <p:nvPr/>
        </p:nvGrpSpPr>
        <p:grpSpPr>
          <a:xfrm>
            <a:off x="1492615" y="5089025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A50B6-F4A3-27A1-4876-DE44D155D46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AA9D-4194-BBAF-2084-8F0CFC21C18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이벤트 </a:t>
              </a:r>
              <a:r>
                <a:rPr lang="ko-KR" altLang="en-US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핸들러와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 상태 변경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0828B1-286D-3C59-F133-D0E2736DD729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5B6F60-D47F-14D4-4B5B-F2DE01423EBA}"/>
              </a:ext>
            </a:extLst>
          </p:cNvPr>
          <p:cNvGrpSpPr/>
          <p:nvPr/>
        </p:nvGrpSpPr>
        <p:grpSpPr>
          <a:xfrm>
            <a:off x="6178914" y="2724853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75E3A15-7422-06AB-36B3-7744741E6AD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03B72-80F5-0A82-EA3D-CB1DFF6F7FC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제어 컴포넌트와 </a:t>
              </a:r>
              <a:r>
                <a:rPr lang="ko-KR" altLang="en-US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비제어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 컴포넌트</a:t>
              </a:r>
              <a:endParaRPr lang="ko-KR" altLang="en-US" b="1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1368C23-F095-AD17-4041-7EB42B1F03AA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19B5E1-0D2E-E516-86BC-7B120A70C098}"/>
              </a:ext>
            </a:extLst>
          </p:cNvPr>
          <p:cNvGrpSpPr/>
          <p:nvPr/>
        </p:nvGrpSpPr>
        <p:grpSpPr>
          <a:xfrm>
            <a:off x="6178914" y="3756618"/>
            <a:ext cx="4986869" cy="732237"/>
            <a:chOff x="2282994" y="2753427"/>
            <a:chExt cx="4686299" cy="7322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9C98638-592F-ED79-464A-157494F9BCE2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928050-A281-94D2-A42B-069280D4AFB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69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컨테이너 컴포넌트와 표현 컴포넌트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8DA6D2C-E967-8E1F-DF80-54802618DDD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BA9F9AF-C112-10D3-2B27-FDE92CB3BA82}"/>
              </a:ext>
            </a:extLst>
          </p:cNvPr>
          <p:cNvGrpSpPr/>
          <p:nvPr/>
        </p:nvGrpSpPr>
        <p:grpSpPr>
          <a:xfrm>
            <a:off x="6178914" y="4750440"/>
            <a:ext cx="4686299" cy="485775"/>
            <a:chOff x="2282994" y="2753427"/>
            <a:chExt cx="4686299" cy="48577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EF464C8-D21B-45C2-4CBC-13E3E7923C72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03-7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E8478F-F274-60D3-A0DB-476EFCB57DD0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화면단위 설계</a:t>
              </a:r>
              <a:endParaRPr lang="ko-KR" altLang="en-US" b="1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96F7863-E325-ED6B-C1CC-9C297E79FBB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55EDB-60FA-4137-A8DA-A56278280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E5D80-A0B2-4399-9517-F3962C619E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 적용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함수 바인딩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익명 함수 바인딩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핸들러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함수의 첫번째 인자를 이용해 이벤트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아규먼트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값을 받을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E3C0D3-703C-49AF-ACD0-C509F5BC994D}"/>
              </a:ext>
            </a:extLst>
          </p:cNvPr>
          <p:cNvSpPr/>
          <p:nvPr/>
        </p:nvSpPr>
        <p:spPr>
          <a:xfrm>
            <a:off x="1939925" y="1985604"/>
            <a:ext cx="709295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/>
              <a:t>const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eventHandler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=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=&gt; {   .....  }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//</a:t>
            </a:r>
            <a:r>
              <a:rPr lang="en-US" altLang="ko-KR" sz="1400" dirty="0" err="1"/>
              <a:t>JSX</a:t>
            </a:r>
            <a:r>
              <a:rPr lang="en-US" altLang="ko-KR" sz="1400" dirty="0"/>
              <a:t> </a:t>
            </a:r>
            <a:r>
              <a:rPr lang="ko-KR" altLang="en-US" sz="1400" dirty="0"/>
              <a:t>내부에서 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&lt;input type="text" ... </a:t>
            </a:r>
            <a:r>
              <a:rPr lang="en-US" altLang="ko-KR" sz="1400" b="1" dirty="0" err="1"/>
              <a:t>onChange</a:t>
            </a:r>
            <a:r>
              <a:rPr lang="en-US" altLang="ko-KR" sz="1400" b="1" dirty="0"/>
              <a:t>={</a:t>
            </a:r>
            <a:r>
              <a:rPr lang="en-US" altLang="ko-KR" sz="1400" b="1" dirty="0" err="1"/>
              <a:t>eventHandler</a:t>
            </a:r>
            <a:r>
              <a:rPr lang="en-US" altLang="ko-KR" sz="1400" b="1" dirty="0"/>
              <a:t>} </a:t>
            </a:r>
            <a:r>
              <a:rPr lang="en-US" altLang="ko-KR" sz="1400" dirty="0"/>
              <a:t>/&gt;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3124E6-56B9-4398-BAEB-162623E1C72B}"/>
              </a:ext>
            </a:extLst>
          </p:cNvPr>
          <p:cNvSpPr/>
          <p:nvPr/>
        </p:nvSpPr>
        <p:spPr>
          <a:xfrm>
            <a:off x="1939925" y="3898983"/>
            <a:ext cx="70929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//</a:t>
            </a:r>
            <a:r>
              <a:rPr lang="en-US" altLang="ko-KR" sz="1400" dirty="0" err="1"/>
              <a:t>JSX</a:t>
            </a:r>
            <a:r>
              <a:rPr lang="en-US" altLang="ko-KR" sz="1400" dirty="0"/>
              <a:t> </a:t>
            </a:r>
            <a:r>
              <a:rPr lang="ko-KR" altLang="en-US" sz="1400" dirty="0"/>
              <a:t>내부에서 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&lt;button 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={ () =&gt; {  ...... } }</a:t>
            </a:r>
            <a:r>
              <a:rPr lang="en-US" altLang="ko-KR" sz="1400" dirty="0"/>
              <a:t>&gt;</a:t>
            </a:r>
            <a:r>
              <a:rPr lang="ko-KR" altLang="en-US" sz="1400" dirty="0"/>
              <a:t>버튼</a:t>
            </a:r>
            <a:r>
              <a:rPr lang="en-US" altLang="ko-KR" sz="1400" dirty="0"/>
              <a:t>&lt;/button&gt;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9A9CAE-1ACE-470E-BFD5-5028091B46A2}"/>
              </a:ext>
            </a:extLst>
          </p:cNvPr>
          <p:cNvSpPr/>
          <p:nvPr/>
        </p:nvSpPr>
        <p:spPr>
          <a:xfrm>
            <a:off x="1939925" y="5370734"/>
            <a:ext cx="709295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const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eventHandler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b="1" dirty="0"/>
              <a:t>e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=&gt; {</a:t>
            </a:r>
          </a:p>
          <a:p>
            <a:pPr>
              <a:defRPr/>
            </a:pPr>
            <a:r>
              <a:rPr lang="en-US" altLang="ko-KR" sz="1400" dirty="0"/>
              <a:t>   </a:t>
            </a:r>
            <a:r>
              <a:rPr lang="en-US" altLang="ko-KR" sz="1400" dirty="0" err="1"/>
              <a:t>setValue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e.target.value</a:t>
            </a:r>
            <a:r>
              <a:rPr lang="en-US" altLang="ko-KR" sz="1400" dirty="0"/>
              <a:t>);</a:t>
            </a:r>
          </a:p>
          <a:p>
            <a:pPr>
              <a:defRPr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7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D1EF-73F5-4197-8BD4-7252AE86F7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핸들러와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상태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888F3-8B47-47EF-A4FE-76E6B9ED88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변경을 위해서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만든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setter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핸들러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 내부에서 같은 상태를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여러번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변경하면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increment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내부에서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count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증가를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 해보자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66800" lvl="2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증가 버튼을 클릭하면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증가하는가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  No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33EC7A-2440-4C8E-9768-08652F21E4E3}"/>
              </a:ext>
            </a:extLst>
          </p:cNvPr>
          <p:cNvSpPr/>
          <p:nvPr/>
        </p:nvSpPr>
        <p:spPr>
          <a:xfrm>
            <a:off x="2549525" y="2851469"/>
            <a:ext cx="709295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/>
              <a:t>const increment = () =&gt; {</a:t>
            </a:r>
          </a:p>
          <a:p>
            <a:pPr>
              <a:defRPr/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setCount</a:t>
            </a:r>
            <a:r>
              <a:rPr lang="en-US" altLang="ko-KR" sz="1200" b="1" dirty="0"/>
              <a:t>(count + 1);</a:t>
            </a:r>
          </a:p>
          <a:p>
            <a:pPr>
              <a:defRPr/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setCount</a:t>
            </a:r>
            <a:r>
              <a:rPr lang="en-US" altLang="ko-KR" sz="1200" b="1" dirty="0"/>
              <a:t>(count + 1);</a:t>
            </a:r>
          </a:p>
          <a:p>
            <a:pPr>
              <a:defRPr/>
            </a:pPr>
            <a:r>
              <a:rPr lang="en-US" altLang="ko-KR" sz="1200" b="1" dirty="0"/>
              <a:t>    </a:t>
            </a:r>
            <a:r>
              <a:rPr lang="en-US" altLang="ko-KR" sz="1200" b="1" dirty="0" err="1"/>
              <a:t>setCount</a:t>
            </a:r>
            <a:r>
              <a:rPr lang="en-US" altLang="ko-KR" sz="1200" b="1" dirty="0"/>
              <a:t>(count + 1);</a:t>
            </a:r>
          </a:p>
          <a:p>
            <a:pPr>
              <a:defRPr/>
            </a:pPr>
            <a:r>
              <a:rPr lang="en-US" altLang="ko-KR" sz="1200" b="1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25999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93A6-08C5-48B5-B40F-C36503008B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핸들러와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상태 변경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2EB9F-CE6A-477B-B614-561DE5CFB7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상태변경은 기본적으로 비동기 작업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왜 이렇게 설계했을까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 성능 때문에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FB827-CA1D-4D78-ABDB-719832F299DF}"/>
              </a:ext>
            </a:extLst>
          </p:cNvPr>
          <p:cNvGrpSpPr/>
          <p:nvPr/>
        </p:nvGrpSpPr>
        <p:grpSpPr>
          <a:xfrm>
            <a:off x="1773298" y="2551577"/>
            <a:ext cx="8202491" cy="3938123"/>
            <a:chOff x="345435" y="1939149"/>
            <a:chExt cx="8202491" cy="393812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C35FB282-0E24-4F87-A775-3CAEDCD61216}"/>
                </a:ext>
              </a:extLst>
            </p:cNvPr>
            <p:cNvCxnSpPr/>
            <p:nvPr/>
          </p:nvCxnSpPr>
          <p:spPr>
            <a:xfrm>
              <a:off x="1259632" y="2384884"/>
              <a:ext cx="0" cy="3492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EF5142-A141-48FD-8913-154E4A5D8DA6}"/>
                </a:ext>
              </a:extLst>
            </p:cNvPr>
            <p:cNvSpPr txBox="1"/>
            <p:nvPr/>
          </p:nvSpPr>
          <p:spPr>
            <a:xfrm>
              <a:off x="938069" y="1953431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latin typeface="+mn-ea"/>
                  <a:ea typeface="+mn-ea"/>
                </a:rPr>
                <a:t>상태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2B8C6F-44FF-4BD1-B793-C5A9665B8F8D}"/>
                </a:ext>
              </a:extLst>
            </p:cNvPr>
            <p:cNvCxnSpPr/>
            <p:nvPr/>
          </p:nvCxnSpPr>
          <p:spPr>
            <a:xfrm>
              <a:off x="4103948" y="2384884"/>
              <a:ext cx="0" cy="3492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92F508-77FF-4948-9B92-2B64472B7A09}"/>
                </a:ext>
              </a:extLst>
            </p:cNvPr>
            <p:cNvSpPr txBox="1"/>
            <p:nvPr/>
          </p:nvSpPr>
          <p:spPr>
            <a:xfrm>
              <a:off x="3912229" y="1953431"/>
              <a:ext cx="383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latin typeface="+mn-ea"/>
                  <a:ea typeface="+mn-ea"/>
                </a:rPr>
                <a:t>UI</a:t>
              </a:r>
              <a:endParaRPr lang="ko-KR" altLang="en-US" sz="1600">
                <a:latin typeface="+mn-ea"/>
                <a:ea typeface="+mn-ea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7CC89D3-EF4D-4563-AF39-B01B3CB37B43}"/>
                </a:ext>
              </a:extLst>
            </p:cNvPr>
            <p:cNvCxnSpPr/>
            <p:nvPr/>
          </p:nvCxnSpPr>
          <p:spPr>
            <a:xfrm>
              <a:off x="6984268" y="2384884"/>
              <a:ext cx="0" cy="3492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9D341E-9740-4F64-B7DE-CFEDD4E3F203}"/>
                </a:ext>
              </a:extLst>
            </p:cNvPr>
            <p:cNvSpPr txBox="1"/>
            <p:nvPr/>
          </p:nvSpPr>
          <p:spPr>
            <a:xfrm>
              <a:off x="6286000" y="1939149"/>
              <a:ext cx="13965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+mn-ea"/>
                  <a:ea typeface="+mn-ea"/>
                </a:rPr>
                <a:t>상태변경 작업</a:t>
              </a:r>
              <a:endParaRPr lang="en-US" altLang="ko-KR" sz="1600">
                <a:latin typeface="+mn-ea"/>
                <a:ea typeface="+mn-ea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8D2E74D-9116-4E25-883B-9D5728FF3998}"/>
                </a:ext>
              </a:extLst>
            </p:cNvPr>
            <p:cNvCxnSpPr/>
            <p:nvPr/>
          </p:nvCxnSpPr>
          <p:spPr>
            <a:xfrm>
              <a:off x="1272455" y="2597841"/>
              <a:ext cx="2831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06DE8-42F3-4084-BE9B-A89F1B92F043}"/>
                </a:ext>
              </a:extLst>
            </p:cNvPr>
            <p:cNvSpPr txBox="1"/>
            <p:nvPr/>
          </p:nvSpPr>
          <p:spPr>
            <a:xfrm>
              <a:off x="2612656" y="4623721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상태 업데이트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8A1971A-3402-462E-B29F-7B35FC906851}"/>
                </a:ext>
              </a:extLst>
            </p:cNvPr>
            <p:cNvCxnSpPr/>
            <p:nvPr/>
          </p:nvCxnSpPr>
          <p:spPr>
            <a:xfrm>
              <a:off x="4103948" y="3284984"/>
              <a:ext cx="2831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5A4A89-0768-4060-9DE1-97AF08E7534D}"/>
                </a:ext>
              </a:extLst>
            </p:cNvPr>
            <p:cNvSpPr txBox="1"/>
            <p:nvPr/>
          </p:nvSpPr>
          <p:spPr>
            <a:xfrm>
              <a:off x="4788714" y="2946430"/>
              <a:ext cx="1544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err="1">
                  <a:latin typeface="+mn-ea"/>
                  <a:ea typeface="+mn-ea"/>
                </a:rPr>
                <a:t>setCount</a:t>
              </a:r>
              <a:r>
                <a:rPr lang="en-US" altLang="ko-KR" sz="1200">
                  <a:latin typeface="+mn-ea"/>
                  <a:ea typeface="+mn-ea"/>
                </a:rPr>
                <a:t>(</a:t>
              </a:r>
              <a:r>
                <a:rPr lang="en-US" altLang="ko-KR" sz="1200" err="1">
                  <a:latin typeface="+mn-ea"/>
                  <a:ea typeface="+mn-ea"/>
                </a:rPr>
                <a:t>count+1</a:t>
              </a:r>
              <a:r>
                <a:rPr lang="en-US" altLang="ko-KR" sz="120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5" name="폭발: 8pt 14">
              <a:extLst>
                <a:ext uri="{FF2B5EF4-FFF2-40B4-BE49-F238E27FC236}">
                  <a16:creationId xmlns:a16="http://schemas.microsoft.com/office/drawing/2014/main" id="{3325FDBC-C7F5-4486-A6C9-0994E4B09554}"/>
                </a:ext>
              </a:extLst>
            </p:cNvPr>
            <p:cNvSpPr/>
            <p:nvPr/>
          </p:nvSpPr>
          <p:spPr>
            <a:xfrm>
              <a:off x="3628855" y="2717920"/>
              <a:ext cx="480889" cy="40117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635FA0-3717-46DE-95FB-0B6AE83FB585}"/>
                </a:ext>
              </a:extLst>
            </p:cNvPr>
            <p:cNvSpPr txBox="1"/>
            <p:nvPr/>
          </p:nvSpPr>
          <p:spPr>
            <a:xfrm>
              <a:off x="4029691" y="2662052"/>
              <a:ext cx="683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이벤트</a:t>
              </a:r>
              <a:r>
                <a:rPr lang="en-US" altLang="ko-KR" sz="1200">
                  <a:latin typeface="+mn-ea"/>
                  <a:ea typeface="+mn-ea"/>
                </a:rPr>
                <a:t>!</a:t>
              </a:r>
            </a:p>
          </p:txBody>
        </p:sp>
        <p:sp>
          <p:nvSpPr>
            <p:cNvPr id="17" name="화살표: 왼쪽으로 구부러짐 16">
              <a:extLst>
                <a:ext uri="{FF2B5EF4-FFF2-40B4-BE49-F238E27FC236}">
                  <a16:creationId xmlns:a16="http://schemas.microsoft.com/office/drawing/2014/main" id="{715207AF-AE13-483D-923C-551FF8A059A0}"/>
                </a:ext>
              </a:extLst>
            </p:cNvPr>
            <p:cNvSpPr/>
            <p:nvPr/>
          </p:nvSpPr>
          <p:spPr>
            <a:xfrm>
              <a:off x="7033096" y="3344248"/>
              <a:ext cx="448638" cy="169497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A55160-9953-4254-BD9D-F5775FA87EF2}"/>
                </a:ext>
              </a:extLst>
            </p:cNvPr>
            <p:cNvSpPr txBox="1"/>
            <p:nvPr/>
          </p:nvSpPr>
          <p:spPr>
            <a:xfrm>
              <a:off x="7497638" y="4068686"/>
              <a:ext cx="1050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비동기적으로</a:t>
              </a:r>
              <a:endParaRPr lang="en-US" altLang="ko-KR" sz="1200">
                <a:latin typeface="+mn-ea"/>
                <a:ea typeface="+mn-ea"/>
              </a:endParaRPr>
            </a:p>
            <a:p>
              <a:pPr algn="ctr"/>
              <a:r>
                <a:rPr lang="ko-KR" altLang="en-US" sz="1200">
                  <a:latin typeface="+mn-ea"/>
                  <a:ea typeface="+mn-ea"/>
                </a:rPr>
                <a:t>상태 변경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2DD993-0279-407B-8B02-283C85CD9707}"/>
                </a:ext>
              </a:extLst>
            </p:cNvPr>
            <p:cNvSpPr txBox="1"/>
            <p:nvPr/>
          </p:nvSpPr>
          <p:spPr>
            <a:xfrm>
              <a:off x="345435" y="2971044"/>
              <a:ext cx="732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err="1">
                  <a:latin typeface="+mn-ea"/>
                  <a:ea typeface="+mn-ea"/>
                </a:rPr>
                <a:t>count:1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91D58D2C-8E0C-4A58-9497-F7D54806E9A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078329" y="3109544"/>
              <a:ext cx="3037209" cy="18003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865A70D-3F3B-438A-A30F-5B53BA88B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32" y="4923223"/>
              <a:ext cx="5711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057A0C-1388-4E2B-8F98-ECE114DAAD22}"/>
                </a:ext>
              </a:extLst>
            </p:cNvPr>
            <p:cNvSpPr txBox="1"/>
            <p:nvPr/>
          </p:nvSpPr>
          <p:spPr>
            <a:xfrm>
              <a:off x="345435" y="4762221"/>
              <a:ext cx="732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err="1">
                  <a:latin typeface="+mn-ea"/>
                  <a:ea typeface="+mn-ea"/>
                </a:rPr>
                <a:t>count:2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C915CE-CE5A-4405-9DD3-03D9DE03B8CD}"/>
                </a:ext>
              </a:extLst>
            </p:cNvPr>
            <p:cNvSpPr txBox="1"/>
            <p:nvPr/>
          </p:nvSpPr>
          <p:spPr>
            <a:xfrm>
              <a:off x="1800615" y="2320842"/>
              <a:ext cx="1762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초기 상태가 </a:t>
              </a:r>
              <a:r>
                <a:rPr lang="en-US" altLang="ko-KR" sz="1200">
                  <a:latin typeface="+mn-ea"/>
                  <a:ea typeface="+mn-ea"/>
                </a:rPr>
                <a:t>UI</a:t>
              </a:r>
              <a:r>
                <a:rPr lang="ko-KR" altLang="en-US" sz="1200">
                  <a:latin typeface="+mn-ea"/>
                  <a:ea typeface="+mn-ea"/>
                </a:rPr>
                <a:t>에 바인딩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918FAE0-2FBA-4C2C-8122-183F33E22585}"/>
                </a:ext>
              </a:extLst>
            </p:cNvPr>
            <p:cNvCxnSpPr/>
            <p:nvPr/>
          </p:nvCxnSpPr>
          <p:spPr>
            <a:xfrm>
              <a:off x="4103948" y="3746621"/>
              <a:ext cx="2831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D12B11-F395-493E-844F-C01CD393A670}"/>
                </a:ext>
              </a:extLst>
            </p:cNvPr>
            <p:cNvSpPr txBox="1"/>
            <p:nvPr/>
          </p:nvSpPr>
          <p:spPr>
            <a:xfrm>
              <a:off x="4788714" y="3408067"/>
              <a:ext cx="1544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err="1">
                  <a:latin typeface="+mn-ea"/>
                  <a:ea typeface="+mn-ea"/>
                </a:rPr>
                <a:t>setCount</a:t>
              </a:r>
              <a:r>
                <a:rPr lang="en-US" altLang="ko-KR" sz="1200">
                  <a:latin typeface="+mn-ea"/>
                  <a:ea typeface="+mn-ea"/>
                </a:rPr>
                <a:t>(</a:t>
              </a:r>
              <a:r>
                <a:rPr lang="en-US" altLang="ko-KR" sz="1200" err="1">
                  <a:latin typeface="+mn-ea"/>
                  <a:ea typeface="+mn-ea"/>
                </a:rPr>
                <a:t>count+1</a:t>
              </a:r>
              <a:r>
                <a:rPr lang="en-US" altLang="ko-KR" sz="120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B097C04-765F-45EC-904C-166CE7927440}"/>
                </a:ext>
              </a:extLst>
            </p:cNvPr>
            <p:cNvCxnSpPr>
              <a:cxnSpLocks/>
            </p:cNvCxnSpPr>
            <p:nvPr/>
          </p:nvCxnSpPr>
          <p:spPr>
            <a:xfrm>
              <a:off x="4103948" y="4179931"/>
              <a:ext cx="2831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AD57B0-2BCE-423F-B211-842404C6FE7C}"/>
                </a:ext>
              </a:extLst>
            </p:cNvPr>
            <p:cNvSpPr txBox="1"/>
            <p:nvPr/>
          </p:nvSpPr>
          <p:spPr>
            <a:xfrm>
              <a:off x="4788714" y="3841377"/>
              <a:ext cx="15440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err="1">
                  <a:latin typeface="+mn-ea"/>
                  <a:ea typeface="+mn-ea"/>
                </a:rPr>
                <a:t>setCount</a:t>
              </a:r>
              <a:r>
                <a:rPr lang="en-US" altLang="ko-KR" sz="1200">
                  <a:latin typeface="+mn-ea"/>
                  <a:ea typeface="+mn-ea"/>
                </a:rPr>
                <a:t>(</a:t>
              </a:r>
              <a:r>
                <a:rPr lang="en-US" altLang="ko-KR" sz="1200" err="1">
                  <a:latin typeface="+mn-ea"/>
                  <a:ea typeface="+mn-ea"/>
                </a:rPr>
                <a:t>count+1</a:t>
              </a:r>
              <a:r>
                <a:rPr lang="en-US" altLang="ko-KR" sz="120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79F6DC52-6741-494B-AD02-B2469CD397E1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078329" y="3109544"/>
              <a:ext cx="3025619" cy="63482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15CC8EF2-AA53-42BA-BD09-5E5FA5902D0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1078329" y="3109544"/>
              <a:ext cx="3025619" cy="106505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화살표: 왼쪽으로 구부러짐 29">
              <a:extLst>
                <a:ext uri="{FF2B5EF4-FFF2-40B4-BE49-F238E27FC236}">
                  <a16:creationId xmlns:a16="http://schemas.microsoft.com/office/drawing/2014/main" id="{637D9433-74DD-42C0-B449-C3BF601BC4DD}"/>
                </a:ext>
              </a:extLst>
            </p:cNvPr>
            <p:cNvSpPr/>
            <p:nvPr/>
          </p:nvSpPr>
          <p:spPr>
            <a:xfrm>
              <a:off x="7032280" y="3732812"/>
              <a:ext cx="448638" cy="159507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화살표: 왼쪽으로 구부러짐 30">
              <a:extLst>
                <a:ext uri="{FF2B5EF4-FFF2-40B4-BE49-F238E27FC236}">
                  <a16:creationId xmlns:a16="http://schemas.microsoft.com/office/drawing/2014/main" id="{0E4A3388-6CC3-4F3C-8741-015B793A8D00}"/>
                </a:ext>
              </a:extLst>
            </p:cNvPr>
            <p:cNvSpPr/>
            <p:nvPr/>
          </p:nvSpPr>
          <p:spPr>
            <a:xfrm>
              <a:off x="7019764" y="4118376"/>
              <a:ext cx="448638" cy="1547411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E97ACA-4FD6-454A-822D-61BA01673235}"/>
                </a:ext>
              </a:extLst>
            </p:cNvPr>
            <p:cNvSpPr txBox="1"/>
            <p:nvPr/>
          </p:nvSpPr>
          <p:spPr>
            <a:xfrm>
              <a:off x="2612656" y="4936085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상태 업데이트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8360CC2-4641-40EC-9DCE-9C9C57DA0D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32" y="5235587"/>
              <a:ext cx="5711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48B38-E827-43EF-A810-E1F8B54C2D20}"/>
                </a:ext>
              </a:extLst>
            </p:cNvPr>
            <p:cNvSpPr txBox="1"/>
            <p:nvPr/>
          </p:nvSpPr>
          <p:spPr>
            <a:xfrm>
              <a:off x="2612656" y="5256352"/>
              <a:ext cx="10935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>
                  <a:latin typeface="+mn-ea"/>
                  <a:ea typeface="+mn-ea"/>
                </a:rPr>
                <a:t>상태 업데이트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B47E90B-7864-4E48-8FCF-59AC27163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32" y="5555854"/>
              <a:ext cx="57118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99182F-9115-44C3-8A47-72381CC8993F}"/>
                </a:ext>
              </a:extLst>
            </p:cNvPr>
            <p:cNvSpPr txBox="1"/>
            <p:nvPr/>
          </p:nvSpPr>
          <p:spPr>
            <a:xfrm>
              <a:off x="345435" y="5077072"/>
              <a:ext cx="732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err="1">
                  <a:latin typeface="+mn-ea"/>
                  <a:ea typeface="+mn-ea"/>
                </a:rPr>
                <a:t>count:2</a:t>
              </a:r>
              <a:endParaRPr lang="en-US" altLang="ko-KR" sz="1200">
                <a:latin typeface="+mn-ea"/>
                <a:ea typeface="+mn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AEA244-DF8C-4781-B64E-B911F25A896A}"/>
                </a:ext>
              </a:extLst>
            </p:cNvPr>
            <p:cNvSpPr txBox="1"/>
            <p:nvPr/>
          </p:nvSpPr>
          <p:spPr>
            <a:xfrm>
              <a:off x="345435" y="5394851"/>
              <a:ext cx="7328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err="1">
                  <a:latin typeface="+mn-ea"/>
                  <a:ea typeface="+mn-ea"/>
                </a:rPr>
                <a:t>count:2</a:t>
              </a:r>
              <a:endParaRPr lang="en-US" altLang="ko-KR" sz="12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54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038FA-E9A7-441E-8611-268D5D38CE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이벤트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핸들러와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상태 변경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CD183-D55F-43F6-B91D-67FD580B4B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권장사항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변경이 비동기적으로 진행되므로 하나의 이벤트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핸들러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 내부에서 동일한 상태를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여러번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변경하지 않는 것이 바람직함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불가피한 상황이라면 어떤 방법을 적용해야 하나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함수를 이용해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리턴값으로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상태를 변경하도록 작성함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EB5DDF-4F3E-4D3B-9565-35890086E59C}"/>
              </a:ext>
            </a:extLst>
          </p:cNvPr>
          <p:cNvSpPr/>
          <p:nvPr/>
        </p:nvSpPr>
        <p:spPr>
          <a:xfrm>
            <a:off x="2328069" y="2921168"/>
            <a:ext cx="709295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const increment = () =&gt; {</a:t>
            </a:r>
          </a:p>
          <a:p>
            <a:pPr>
              <a:defRPr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setCount</a:t>
            </a:r>
            <a:r>
              <a:rPr lang="en-US" altLang="ko-KR" sz="1200" dirty="0"/>
              <a:t>((count) =&gt; count + 1);</a:t>
            </a:r>
          </a:p>
          <a:p>
            <a:pPr>
              <a:defRPr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setCount</a:t>
            </a:r>
            <a:r>
              <a:rPr lang="en-US" altLang="ko-KR" sz="1200" dirty="0"/>
              <a:t>((count) =&gt; count + 1);</a:t>
            </a:r>
          </a:p>
          <a:p>
            <a:pPr>
              <a:defRPr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setCount</a:t>
            </a:r>
            <a:r>
              <a:rPr lang="en-US" altLang="ko-KR" sz="1200" dirty="0"/>
              <a:t>((count) =&gt; count + 1);</a:t>
            </a:r>
          </a:p>
          <a:p>
            <a:pPr>
              <a:defRPr/>
            </a:pPr>
            <a:r>
              <a:rPr lang="en-US" altLang="ko-KR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3126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CF476-921A-456E-91B0-EFD9D5BCBC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제어컴포넌트와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비제어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08745-E1EC-451A-818D-EFD0900A1C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 컴포넌트와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비제어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(Controlled Component)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입력필드의 값이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의해 제어되는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바뀌지 않는 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입력값을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변경할 수 없다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변경하려면 상태를 바꾸도록 이벤트 처리가 요구됨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비제어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(Uncontrolled Component)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입력필드의 값이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의해 제어되지 않는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사용자가 쉽게 변경할 수 있지만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입력값을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알아내려면 실제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접근해야 하는 단점이 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둘 중 제어 컴포넌트를 더 권장함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비제어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컴포넌트는 실제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접근해야 하므로 고비용임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05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2F83C-57AE-407A-8B57-1F86ED4C7F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제어컴포넌트와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비제어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B9B0E-694C-49EC-AC83-ED1FD8EF45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 컴포넌트는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요소의 값이 상태나 속성에 강하게 연결되어 있으므로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변경이 불가능함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변경하면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요소의 값이 바뀜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이벤트를 이용해 상태를 변경해야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347A50-BCFB-4260-B068-EED883DBC014}"/>
              </a:ext>
            </a:extLst>
          </p:cNvPr>
          <p:cNvSpPr/>
          <p:nvPr/>
        </p:nvSpPr>
        <p:spPr>
          <a:xfrm>
            <a:off x="3038128" y="2783354"/>
            <a:ext cx="489654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/>
              <a:t>  return (</a:t>
            </a:r>
          </a:p>
          <a:p>
            <a:pPr>
              <a:defRPr/>
            </a:pPr>
            <a:r>
              <a:rPr lang="en-US" altLang="ko-KR" sz="1200" dirty="0"/>
              <a:t>    &lt;div&gt;</a:t>
            </a:r>
          </a:p>
          <a:p>
            <a:pPr>
              <a:defRPr/>
            </a:pPr>
            <a:r>
              <a:rPr lang="en-US" altLang="ko-KR" sz="1200" dirty="0"/>
              <a:t>      &lt;</a:t>
            </a:r>
            <a:r>
              <a:rPr lang="en-US" altLang="ko-KR" sz="1200" dirty="0" err="1"/>
              <a:t>h3</a:t>
            </a:r>
            <a:r>
              <a:rPr lang="en-US" altLang="ko-KR" sz="1200" dirty="0"/>
              <a:t>&gt;</a:t>
            </a:r>
            <a:r>
              <a:rPr lang="ko-KR" altLang="en-US" sz="1200" dirty="0"/>
              <a:t>제어 컴포넌트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h3</a:t>
            </a:r>
            <a:r>
              <a:rPr lang="en-US" altLang="ko-KR" sz="1200" dirty="0"/>
              <a:t>&gt;</a:t>
            </a:r>
          </a:p>
          <a:p>
            <a:pPr>
              <a:defRPr/>
            </a:pPr>
            <a:r>
              <a:rPr lang="en-US" altLang="ko-KR" sz="1200" dirty="0"/>
              <a:t>      X : &lt;input type="text" value={x} /&gt;</a:t>
            </a:r>
          </a:p>
          <a:p>
            <a:pPr>
              <a:defRPr/>
            </a:pPr>
            <a:r>
              <a:rPr lang="en-US" altLang="ko-KR" sz="1200" dirty="0"/>
              <a:t>  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pPr>
              <a:defRPr/>
            </a:pPr>
            <a:r>
              <a:rPr lang="en-US" altLang="ko-KR" sz="1200" dirty="0"/>
              <a:t>      Y : &lt;input type="text" value={y} /&gt;</a:t>
            </a:r>
          </a:p>
          <a:p>
            <a:pPr>
              <a:defRPr/>
            </a:pPr>
            <a:r>
              <a:rPr lang="en-US" altLang="ko-KR" sz="1200" dirty="0"/>
              <a:t>  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pPr>
              <a:defRPr/>
            </a:pPr>
            <a:r>
              <a:rPr lang="en-US" altLang="ko-KR" sz="1200" dirty="0"/>
              <a:t>      </a:t>
            </a:r>
            <a:r>
              <a:rPr lang="ko-KR" altLang="en-US" sz="1200" dirty="0"/>
              <a:t>결과 </a:t>
            </a:r>
            <a:r>
              <a:rPr lang="en-US" altLang="ko-KR" sz="1200" dirty="0"/>
              <a:t>: &lt;span&gt;{x + y}&lt;/span&gt;</a:t>
            </a:r>
          </a:p>
          <a:p>
            <a:pPr>
              <a:defRPr/>
            </a:pPr>
            <a:r>
              <a:rPr lang="en-US" altLang="ko-KR" sz="1200" dirty="0"/>
              <a:t>    &lt;/div&gt;</a:t>
            </a:r>
          </a:p>
          <a:p>
            <a:pPr>
              <a:defRPr/>
            </a:pPr>
            <a:r>
              <a:rPr lang="en-US" altLang="ko-KR" sz="1200" dirty="0"/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248882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BC48-5BE3-4AC8-8ABA-91AC899AB8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제어컴포넌트와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비제어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AE80A-56C9-451B-9887-21F7DC3650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 컴포넌트에 사용자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반영되게 처리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양방향 바인딩을 제공하지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핸들러를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통해 상태를 변경하도록 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3CD71-4151-4588-9A04-D62E501A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0" y="2204864"/>
            <a:ext cx="716141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427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EA5E0-2246-4E72-97DA-C748D1AF9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제어컴포넌트와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비제어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35884-F20B-4248-9DB5-4B676DC362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제어가 가능하도록 이벤트 처리 적용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733E7C-67FB-40CF-A173-01B2A45FFBDA}"/>
              </a:ext>
            </a:extLst>
          </p:cNvPr>
          <p:cNvSpPr/>
          <p:nvPr/>
        </p:nvSpPr>
        <p:spPr>
          <a:xfrm>
            <a:off x="2208212" y="1735280"/>
            <a:ext cx="7775575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 dirty="0"/>
              <a:t>  const </a:t>
            </a:r>
            <a:r>
              <a:rPr lang="en-US" altLang="ko-KR" sz="1200" b="1" dirty="0" err="1"/>
              <a:t>changeValue</a:t>
            </a:r>
            <a:r>
              <a:rPr lang="en-US" altLang="ko-KR" sz="1200" b="1" dirty="0"/>
              <a:t> = (e) =&gt; {</a:t>
            </a:r>
          </a:p>
          <a:p>
            <a:pPr>
              <a:defRPr/>
            </a:pPr>
            <a:r>
              <a:rPr lang="en-US" altLang="ko-KR" sz="1200" b="1" dirty="0"/>
              <a:t>    let </a:t>
            </a:r>
            <a:r>
              <a:rPr lang="en-US" altLang="ko-KR" sz="1200" b="1" dirty="0" err="1"/>
              <a:t>newValue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number = </a:t>
            </a:r>
            <a:r>
              <a:rPr lang="en-US" altLang="ko-KR" sz="1200" b="1" dirty="0" err="1"/>
              <a:t>parseInt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e.target.value</a:t>
            </a:r>
            <a:r>
              <a:rPr lang="en-US" altLang="ko-KR" sz="1200" b="1" dirty="0"/>
              <a:t>);</a:t>
            </a:r>
          </a:p>
          <a:p>
            <a:pPr>
              <a:defRPr/>
            </a:pPr>
            <a:r>
              <a:rPr lang="en-US" altLang="ko-KR" sz="1200" b="1" dirty="0"/>
              <a:t>    if (</a:t>
            </a:r>
            <a:r>
              <a:rPr lang="en-US" altLang="ko-KR" sz="1200" b="1" dirty="0" err="1"/>
              <a:t>isNaN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newValue</a:t>
            </a:r>
            <a:r>
              <a:rPr lang="en-US" altLang="ko-KR" sz="1200" b="1" dirty="0"/>
              <a:t>)) </a:t>
            </a:r>
            <a:r>
              <a:rPr lang="en-US" altLang="ko-KR" sz="1200" b="1" dirty="0" err="1"/>
              <a:t>newValue</a:t>
            </a:r>
            <a:r>
              <a:rPr lang="en-US" altLang="ko-KR" sz="1200" b="1" dirty="0"/>
              <a:t> = 0;</a:t>
            </a:r>
          </a:p>
          <a:p>
            <a:pPr>
              <a:defRPr/>
            </a:pPr>
            <a:r>
              <a:rPr lang="en-US" altLang="ko-KR" sz="1200" b="1" dirty="0"/>
              <a:t>    if (</a:t>
            </a:r>
            <a:r>
              <a:rPr lang="en-US" altLang="ko-KR" sz="1200" b="1" dirty="0" err="1"/>
              <a:t>e.target.id</a:t>
            </a:r>
            <a:r>
              <a:rPr lang="en-US" altLang="ko-KR" sz="1200" b="1" dirty="0"/>
              <a:t> === "x") </a:t>
            </a:r>
            <a:r>
              <a:rPr lang="en-US" altLang="ko-KR" sz="1200" b="1" dirty="0" err="1"/>
              <a:t>setX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newValue</a:t>
            </a:r>
            <a:r>
              <a:rPr lang="en-US" altLang="ko-KR" sz="1200" b="1" dirty="0"/>
              <a:t>);</a:t>
            </a:r>
          </a:p>
          <a:p>
            <a:pPr>
              <a:defRPr/>
            </a:pPr>
            <a:r>
              <a:rPr lang="en-US" altLang="ko-KR" sz="1200" b="1" dirty="0"/>
              <a:t>    else </a:t>
            </a:r>
            <a:r>
              <a:rPr lang="en-US" altLang="ko-KR" sz="1200" b="1" dirty="0" err="1"/>
              <a:t>setY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newValue</a:t>
            </a:r>
            <a:r>
              <a:rPr lang="en-US" altLang="ko-KR" sz="1200" b="1" dirty="0"/>
              <a:t>);</a:t>
            </a:r>
          </a:p>
          <a:p>
            <a:pPr>
              <a:defRPr/>
            </a:pPr>
            <a:r>
              <a:rPr lang="en-US" altLang="ko-KR" sz="1200" b="1" dirty="0"/>
              <a:t>  };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  return (</a:t>
            </a:r>
          </a:p>
          <a:p>
            <a:pPr>
              <a:defRPr/>
            </a:pPr>
            <a:r>
              <a:rPr lang="en-US" altLang="ko-KR" sz="1200" dirty="0"/>
              <a:t>    &lt;div&gt;</a:t>
            </a:r>
          </a:p>
          <a:p>
            <a:pPr>
              <a:defRPr/>
            </a:pPr>
            <a:r>
              <a:rPr lang="en-US" altLang="ko-KR" sz="1200" dirty="0"/>
              <a:t>      &lt;</a:t>
            </a:r>
            <a:r>
              <a:rPr lang="en-US" altLang="ko-KR" sz="1200" dirty="0" err="1"/>
              <a:t>h3</a:t>
            </a:r>
            <a:r>
              <a:rPr lang="en-US" altLang="ko-KR" sz="1200" dirty="0"/>
              <a:t>&gt;</a:t>
            </a:r>
            <a:r>
              <a:rPr lang="ko-KR" altLang="en-US" sz="1200" dirty="0"/>
              <a:t>제어 컴포넌트</a:t>
            </a:r>
            <a:r>
              <a:rPr lang="en-US" altLang="ko-KR" sz="1200" dirty="0"/>
              <a:t>&lt;/</a:t>
            </a:r>
            <a:r>
              <a:rPr lang="en-US" altLang="ko-KR" sz="1200" dirty="0" err="1"/>
              <a:t>h3</a:t>
            </a:r>
            <a:r>
              <a:rPr lang="en-US" altLang="ko-KR" sz="1200" dirty="0"/>
              <a:t>&gt;</a:t>
            </a:r>
          </a:p>
          <a:p>
            <a:pPr>
              <a:defRPr/>
            </a:pPr>
            <a:r>
              <a:rPr lang="en-US" altLang="ko-KR" sz="1200" dirty="0"/>
              <a:t>      X : &lt;input </a:t>
            </a:r>
            <a:r>
              <a:rPr lang="en-US" altLang="ko-KR" sz="1200" b="1" dirty="0"/>
              <a:t>id="x" </a:t>
            </a:r>
            <a:r>
              <a:rPr lang="en-US" altLang="ko-KR" sz="1200" dirty="0"/>
              <a:t>type="text" value={x}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={</a:t>
            </a:r>
            <a:r>
              <a:rPr lang="en-US" altLang="ko-KR" sz="1200" b="1" dirty="0" err="1"/>
              <a:t>changeValue</a:t>
            </a:r>
            <a:r>
              <a:rPr lang="en-US" altLang="ko-KR" sz="1200" b="1" dirty="0"/>
              <a:t>} </a:t>
            </a:r>
            <a:r>
              <a:rPr lang="en-US" altLang="ko-KR" sz="1200" dirty="0"/>
              <a:t>/&gt;</a:t>
            </a:r>
          </a:p>
          <a:p>
            <a:pPr>
              <a:defRPr/>
            </a:pPr>
            <a:r>
              <a:rPr lang="en-US" altLang="ko-KR" sz="1200" dirty="0"/>
              <a:t>  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pPr>
              <a:defRPr/>
            </a:pPr>
            <a:r>
              <a:rPr lang="en-US" altLang="ko-KR" sz="1200" dirty="0"/>
              <a:t>      Y : &lt;input </a:t>
            </a:r>
            <a:r>
              <a:rPr lang="en-US" altLang="ko-KR" sz="1200" b="1" dirty="0"/>
              <a:t>id="y" </a:t>
            </a:r>
            <a:r>
              <a:rPr lang="en-US" altLang="ko-KR" sz="1200" dirty="0"/>
              <a:t>type="text" value={y}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={</a:t>
            </a:r>
            <a:r>
              <a:rPr lang="en-US" altLang="ko-KR" sz="1200" b="1" dirty="0" err="1"/>
              <a:t>changeValue</a:t>
            </a:r>
            <a:r>
              <a:rPr lang="en-US" altLang="ko-KR" sz="1200" b="1" dirty="0"/>
              <a:t>}</a:t>
            </a:r>
            <a:r>
              <a:rPr lang="en-US" altLang="ko-KR" sz="1200" dirty="0"/>
              <a:t> /&gt;</a:t>
            </a:r>
          </a:p>
          <a:p>
            <a:pPr>
              <a:defRPr/>
            </a:pPr>
            <a:r>
              <a:rPr lang="en-US" altLang="ko-KR" sz="1200" dirty="0"/>
              <a:t>  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 /&gt;</a:t>
            </a:r>
          </a:p>
          <a:p>
            <a:pPr>
              <a:defRPr/>
            </a:pPr>
            <a:r>
              <a:rPr lang="en-US" altLang="ko-KR" sz="1200" dirty="0"/>
              <a:t>      </a:t>
            </a:r>
            <a:r>
              <a:rPr lang="ko-KR" altLang="en-US" sz="1200" dirty="0"/>
              <a:t>결과 </a:t>
            </a:r>
            <a:r>
              <a:rPr lang="en-US" altLang="ko-KR" sz="1200" dirty="0"/>
              <a:t>: &lt;span&gt;{x + y}&lt;/span&gt;</a:t>
            </a:r>
          </a:p>
          <a:p>
            <a:pPr>
              <a:defRPr/>
            </a:pPr>
            <a:r>
              <a:rPr lang="en-US" altLang="ko-KR" sz="1200" dirty="0"/>
              <a:t>    &lt;/div&gt;</a:t>
            </a:r>
          </a:p>
          <a:p>
            <a:pPr>
              <a:defRPr/>
            </a:pPr>
            <a:r>
              <a:rPr lang="en-US" altLang="ko-KR" sz="1200" dirty="0"/>
              <a:t>  );</a:t>
            </a:r>
          </a:p>
          <a:p>
            <a:pPr>
              <a:defRPr/>
            </a:pPr>
            <a:r>
              <a:rPr lang="en-US" altLang="ko-KR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495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B18C9-1F01-4FC5-890E-57987323A4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제어컴포넌트와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비제어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FC79C-CF8B-45A2-9477-C093E6281C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비제어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종속되지 않기 때문에 이벤트를 이용해 처리하지 않아도 사용자가 값을 수정할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비제어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컴포넌트지만 초기값을 부여하고자 할 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default~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시작하는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Attribute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ex) value --&gt;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defaultValue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ex) checked --&gt;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defaultChecked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요소에서 입력한 값을 획득하기 위해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특성을 사용할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접근하는 것은 고비용의 작업임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꼭 필요한 경우가 아니라면 권장하지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해결하기 어려운 경우에는 한가지 대안이 될 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9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C0D24-3AA6-42DD-AAAA-524D283EC3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제어컴포넌트와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비제어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2C58B-D0F5-45F8-BB40-AAF0B3263A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비제어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A4B1D8-AD1F-46B3-ADB4-AE0922062CFC}"/>
              </a:ext>
            </a:extLst>
          </p:cNvPr>
          <p:cNvSpPr/>
          <p:nvPr/>
        </p:nvSpPr>
        <p:spPr>
          <a:xfrm>
            <a:off x="3027022" y="2020528"/>
            <a:ext cx="4918756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effectLst/>
              </a:rPr>
              <a:t>  const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elemX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useRef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(null);</a:t>
            </a:r>
          </a:p>
          <a:p>
            <a:r>
              <a:rPr lang="en-US" altLang="ko-KR" sz="1200" b="1" dirty="0">
                <a:solidFill>
                  <a:srgbClr val="000000"/>
                </a:solidFill>
                <a:effectLst/>
              </a:rPr>
              <a:t>  const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elemY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 =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useRef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(null);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 ………………..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return (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   &lt;div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className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="container"&gt;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     X : &lt;input id="x" type="text</a:t>
            </a:r>
            <a:r>
              <a:rPr lang="en-US" altLang="ko-KR" sz="1200" dirty="0">
                <a:solidFill>
                  <a:srgbClr val="000000"/>
                </a:solidFill>
                <a:effectLst/>
              </a:rPr>
              <a:t>"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defaultValue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={x} ref={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elemX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} 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/&gt;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     &lt;</a:t>
            </a:r>
            <a:r>
              <a:rPr lang="en-US" altLang="ko-KR" sz="1200" b="0" dirty="0" err="1">
                <a:solidFill>
                  <a:srgbClr val="000000"/>
                </a:solidFill>
                <a:effectLst/>
              </a:rPr>
              <a:t>br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 /&gt;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     Y : &lt;input id="y" type="text"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defaultValue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={y} ref={</a:t>
            </a:r>
            <a:r>
              <a:rPr lang="en-US" altLang="ko-KR" sz="1200" b="1" dirty="0" err="1">
                <a:solidFill>
                  <a:srgbClr val="000000"/>
                </a:solidFill>
                <a:effectLst/>
              </a:rPr>
              <a:t>elemY</a:t>
            </a:r>
            <a:r>
              <a:rPr lang="en-US" altLang="ko-KR" sz="1200" b="1" dirty="0">
                <a:solidFill>
                  <a:srgbClr val="000000"/>
                </a:solidFill>
                <a:effectLst/>
              </a:rPr>
              <a:t>}</a:t>
            </a:r>
            <a:r>
              <a:rPr lang="en-US" altLang="ko-KR" sz="1200" b="0" dirty="0">
                <a:solidFill>
                  <a:srgbClr val="000000"/>
                </a:solidFill>
                <a:effectLst/>
              </a:rPr>
              <a:t> /&gt;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   &lt;/div&gt;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  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effectLst/>
              </a:rPr>
              <a:t>};</a:t>
            </a:r>
          </a:p>
          <a:p>
            <a:endParaRPr lang="en-US" altLang="ko-KR" sz="12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579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C9A8D798-8BF0-4E2A-8DEF-786F94C247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스타일링</a:t>
            </a: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06AEA81A-06E1-4553-BE52-BDE7A3F16E3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스타일 지정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인라인 스타일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&lt;div style="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width:200px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height:60px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color:yellow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border:solid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1px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gray;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background-color:purple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;"&gt;Hello&lt;/div&gt;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에서는 동일한 스타일의 요소가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만들어질 경우 중복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유지관리가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힘듬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style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태그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페이지 단위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&lt;style&gt;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태그를 작성하여 참조하는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 참조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파일을 작성하고 여러 페이지에서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&lt;link&gt;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태그로 참조하는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056F5-EE38-4E04-B848-EDEFD1D45F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컨테이너 컴포넌트와 표현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D3348-89AF-42C9-806F-881E89864D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8083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상태의 보유 여부에 따른 컴포넌트의 유형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stateful component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 상태를 변경하는 기능을 보유하는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비상태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stateless component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상태가 없으며 부모 컴포넌트로부터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전달받아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렌더링할 목적의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비즈니스 로직 기능과 표현 기능으로 구분하는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표현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presentational component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컨테이너로부터 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전달받아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렌더링하는 기능을 수행함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높은 재사용성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행동 로직과의 분리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 컴포넌트 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container component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스타일 정보를 포함하지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상태와 상태 변경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로직만을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가짐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24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8C42-ED1C-453C-A6E4-3964A968F2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컨테이너 컴포넌트와 표현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3823D-652D-4057-8D9B-58344B4556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각각 상태를 보유한다면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애플리케이션의 상태 관리가 복잡해짐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디버깅이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어려워짐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B78D7F-6773-186A-9C7C-BAA0E3C24178}"/>
              </a:ext>
            </a:extLst>
          </p:cNvPr>
          <p:cNvSpPr/>
          <p:nvPr/>
        </p:nvSpPr>
        <p:spPr>
          <a:xfrm>
            <a:off x="5172075" y="2411342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state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+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logic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D7D9EB-133B-DDE9-2E54-D13D6E9BF58B}"/>
              </a:ext>
            </a:extLst>
          </p:cNvPr>
          <p:cNvSpPr/>
          <p:nvPr/>
        </p:nvSpPr>
        <p:spPr>
          <a:xfrm>
            <a:off x="6216650" y="3671817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state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+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logic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FD1C07-695B-2231-D03E-CB58C165E6CA}"/>
              </a:ext>
            </a:extLst>
          </p:cNvPr>
          <p:cNvSpPr/>
          <p:nvPr/>
        </p:nvSpPr>
        <p:spPr>
          <a:xfrm>
            <a:off x="4092575" y="3671817"/>
            <a:ext cx="1403350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state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+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logic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7C37C0-1C40-4473-DCD9-913544A556C0}"/>
              </a:ext>
            </a:extLst>
          </p:cNvPr>
          <p:cNvSpPr/>
          <p:nvPr/>
        </p:nvSpPr>
        <p:spPr>
          <a:xfrm>
            <a:off x="6900863" y="4895781"/>
            <a:ext cx="1403350" cy="712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state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+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logic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2F2EEB-50D3-42DD-E968-F5C0114E697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6918326" y="4384606"/>
            <a:ext cx="684213" cy="511175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5FA7C9-D786-77FE-1D96-80E25A4DA6C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873751" y="3124131"/>
            <a:ext cx="1044575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E73F26-06B4-38A4-73B2-7EC3B3052F1F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4794250" y="3124131"/>
            <a:ext cx="1079500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폭발: 14pt 28">
            <a:extLst>
              <a:ext uri="{FF2B5EF4-FFF2-40B4-BE49-F238E27FC236}">
                <a16:creationId xmlns:a16="http://schemas.microsoft.com/office/drawing/2014/main" id="{4D658ECF-16DC-35CD-3CF5-A823FAF13F2D}"/>
              </a:ext>
            </a:extLst>
          </p:cNvPr>
          <p:cNvSpPr/>
          <p:nvPr/>
        </p:nvSpPr>
        <p:spPr>
          <a:xfrm>
            <a:off x="7962899" y="3659047"/>
            <a:ext cx="1656184" cy="712787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event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구부러진 연결선 19">
            <a:extLst>
              <a:ext uri="{FF2B5EF4-FFF2-40B4-BE49-F238E27FC236}">
                <a16:creationId xmlns:a16="http://schemas.microsoft.com/office/drawing/2014/main" id="{E32011CF-FF55-57C5-90FE-6CB10B8489A6}"/>
              </a:ext>
            </a:extLst>
          </p:cNvPr>
          <p:cNvCxnSpPr>
            <a:cxnSpLocks/>
            <a:stCxn id="29" idx="0"/>
            <a:endCxn id="23" idx="0"/>
          </p:cNvCxnSpPr>
          <p:nvPr/>
        </p:nvCxnSpPr>
        <p:spPr>
          <a:xfrm rot="16200000" flipV="1">
            <a:off x="7788580" y="2801562"/>
            <a:ext cx="49500" cy="1790010"/>
          </a:xfrm>
          <a:prstGeom prst="curvedConnector3">
            <a:avLst>
              <a:gd name="adj1" fmla="val 587616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구부러진 연결선 19">
            <a:extLst>
              <a:ext uri="{FF2B5EF4-FFF2-40B4-BE49-F238E27FC236}">
                <a16:creationId xmlns:a16="http://schemas.microsoft.com/office/drawing/2014/main" id="{75E3C8F1-E151-2BB5-EFD2-3D0AE39DB9FB}"/>
              </a:ext>
            </a:extLst>
          </p:cNvPr>
          <p:cNvCxnSpPr>
            <a:cxnSpLocks/>
            <a:stCxn id="29" idx="0"/>
            <a:endCxn id="25" idx="0"/>
          </p:cNvCxnSpPr>
          <p:nvPr/>
        </p:nvCxnSpPr>
        <p:spPr>
          <a:xfrm rot="16200000" flipH="1" flipV="1">
            <a:off x="7568205" y="3755650"/>
            <a:ext cx="1174464" cy="1105797"/>
          </a:xfrm>
          <a:prstGeom prst="curvedConnector3">
            <a:avLst>
              <a:gd name="adj1" fmla="val -11226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구부러진 연결선 19">
            <a:extLst>
              <a:ext uri="{FF2B5EF4-FFF2-40B4-BE49-F238E27FC236}">
                <a16:creationId xmlns:a16="http://schemas.microsoft.com/office/drawing/2014/main" id="{D6CA71E2-A6DB-08B2-6BCA-1DC1BB0ADC07}"/>
              </a:ext>
            </a:extLst>
          </p:cNvPr>
          <p:cNvCxnSpPr>
            <a:cxnSpLocks/>
            <a:stCxn id="29" idx="0"/>
            <a:endCxn id="24" idx="0"/>
          </p:cNvCxnSpPr>
          <p:nvPr/>
        </p:nvCxnSpPr>
        <p:spPr>
          <a:xfrm rot="16200000" flipV="1">
            <a:off x="6726543" y="1739524"/>
            <a:ext cx="49500" cy="3914085"/>
          </a:xfrm>
          <a:prstGeom prst="curvedConnector3">
            <a:avLst>
              <a:gd name="adj1" fmla="val 1029352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7520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8C42-ED1C-453C-A6E4-3964A968F2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컨테이너 컴포넌트와 표현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3823D-652D-4057-8D9B-58344B4556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그렇다면 권장 사항은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하나의 컨테이너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여러개의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자식 표현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그리고 속성으로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A970A3-6009-4F13-872B-A23047ACD573}"/>
              </a:ext>
            </a:extLst>
          </p:cNvPr>
          <p:cNvSpPr/>
          <p:nvPr/>
        </p:nvSpPr>
        <p:spPr>
          <a:xfrm>
            <a:off x="6122422" y="2387736"/>
            <a:ext cx="1404938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Container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FC503-01A5-4F21-8D57-46CCB74811E2}"/>
              </a:ext>
            </a:extLst>
          </p:cNvPr>
          <p:cNvSpPr/>
          <p:nvPr/>
        </p:nvSpPr>
        <p:spPr>
          <a:xfrm>
            <a:off x="7166997" y="3648211"/>
            <a:ext cx="1476376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Presentational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4E98B8-3888-4E73-9180-A8B349C81558}"/>
              </a:ext>
            </a:extLst>
          </p:cNvPr>
          <p:cNvSpPr/>
          <p:nvPr/>
        </p:nvSpPr>
        <p:spPr>
          <a:xfrm>
            <a:off x="5042922" y="3648211"/>
            <a:ext cx="1476376" cy="71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/>
                </a:solidFill>
              </a:rPr>
              <a:t>Presentational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C10CB6-D66F-4D99-88F1-92D4A8B1AE5B}"/>
              </a:ext>
            </a:extLst>
          </p:cNvPr>
          <p:cNvSpPr/>
          <p:nvPr/>
        </p:nvSpPr>
        <p:spPr>
          <a:xfrm>
            <a:off x="7851210" y="4872175"/>
            <a:ext cx="1476376" cy="712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/>
                </a:solidFill>
              </a:rPr>
              <a:t>Presentational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CBAD0F-3D2F-47E2-AFB8-2A9B51E228C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905185" y="4360999"/>
            <a:ext cx="684213" cy="511176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84C9BE-F880-4C3B-B62D-710AB687889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24891" y="3100524"/>
            <a:ext cx="1080294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13DF442-7E60-49E7-9AC3-6F8DB095850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781110" y="3100524"/>
            <a:ext cx="1043781" cy="547687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087357-5D4B-443E-AAD9-1E5269774D04}"/>
              </a:ext>
            </a:extLst>
          </p:cNvPr>
          <p:cNvSpPr txBox="1"/>
          <p:nvPr/>
        </p:nvSpPr>
        <p:spPr>
          <a:xfrm>
            <a:off x="7527360" y="4440375"/>
            <a:ext cx="6524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b="1">
                <a:latin typeface="+mn-ea"/>
                <a:ea typeface="+mn-ea"/>
              </a:rPr>
              <a:t>props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D4D6E-64A5-4527-AD70-7656A619C354}"/>
              </a:ext>
            </a:extLst>
          </p:cNvPr>
          <p:cNvSpPr txBox="1"/>
          <p:nvPr/>
        </p:nvSpPr>
        <p:spPr>
          <a:xfrm>
            <a:off x="6519298" y="3216412"/>
            <a:ext cx="6524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props</a:t>
            </a:r>
            <a:endParaRPr lang="ko-KR" altLang="en-US" sz="1400">
              <a:latin typeface="+mn-ea"/>
              <a:ea typeface="+mn-ea"/>
            </a:endParaRPr>
          </a:p>
        </p:txBody>
      </p:sp>
      <p:cxnSp>
        <p:nvCxnSpPr>
          <p:cNvPr id="13" name="구부러진 연결선 19">
            <a:extLst>
              <a:ext uri="{FF2B5EF4-FFF2-40B4-BE49-F238E27FC236}">
                <a16:creationId xmlns:a16="http://schemas.microsoft.com/office/drawing/2014/main" id="{F38A72F6-6B62-4C18-9D5B-CAEED48EC328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 flipV="1">
            <a:off x="7527360" y="2744130"/>
            <a:ext cx="1116013" cy="1260475"/>
          </a:xfrm>
          <a:prstGeom prst="curvedConnector3">
            <a:avLst>
              <a:gd name="adj1" fmla="val -20484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구부러진 연결선 20">
            <a:extLst>
              <a:ext uri="{FF2B5EF4-FFF2-40B4-BE49-F238E27FC236}">
                <a16:creationId xmlns:a16="http://schemas.microsoft.com/office/drawing/2014/main" id="{CBE2E58E-3EC1-4B0F-A620-235B5317188E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H="1" flipV="1">
            <a:off x="7527360" y="2744130"/>
            <a:ext cx="1800226" cy="2484439"/>
          </a:xfrm>
          <a:prstGeom prst="curvedConnector3">
            <a:avLst>
              <a:gd name="adj1" fmla="val -12698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F05B15-9C79-4121-A349-3E953405F728}"/>
              </a:ext>
            </a:extLst>
          </p:cNvPr>
          <p:cNvSpPr txBox="1"/>
          <p:nvPr/>
        </p:nvSpPr>
        <p:spPr>
          <a:xfrm>
            <a:off x="8488700" y="2346906"/>
            <a:ext cx="2711448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EventHandler</a:t>
            </a:r>
            <a:r>
              <a:rPr lang="ko-KR" altLang="en-US" sz="1400">
                <a:latin typeface="+mn-ea"/>
                <a:ea typeface="+mn-ea"/>
              </a:rPr>
              <a:t>를 통해 컨테이너 </a:t>
            </a:r>
            <a:endParaRPr lang="en-US" altLang="ko-KR" sz="1400">
              <a:latin typeface="+mn-ea"/>
              <a:ea typeface="+mn-ea"/>
            </a:endParaRPr>
          </a:p>
          <a:p>
            <a:pPr marL="355600" indent="-355600">
              <a:defRPr/>
            </a:pPr>
            <a:r>
              <a:rPr lang="ko-KR" altLang="en-US" sz="1400">
                <a:latin typeface="+mn-ea"/>
                <a:ea typeface="+mn-ea"/>
              </a:rPr>
              <a:t>컴포넌트의 메서드를 호출</a:t>
            </a:r>
            <a:endParaRPr lang="en-US" altLang="ko-KR" sz="1400">
              <a:latin typeface="+mn-ea"/>
              <a:ea typeface="+mn-ea"/>
            </a:endParaRPr>
          </a:p>
          <a:p>
            <a:pPr marL="355600" indent="-355600">
              <a:defRPr/>
            </a:pPr>
            <a:r>
              <a:rPr lang="en-US" altLang="ko-KR" sz="1400">
                <a:latin typeface="+mn-ea"/>
                <a:ea typeface="+mn-ea"/>
              </a:rPr>
              <a:t>   -&gt; State</a:t>
            </a:r>
            <a:r>
              <a:rPr lang="ko-KR" altLang="en-US" sz="1400">
                <a:latin typeface="+mn-ea"/>
                <a:ea typeface="+mn-ea"/>
              </a:rPr>
              <a:t>를 변경함</a:t>
            </a:r>
          </a:p>
        </p:txBody>
      </p:sp>
    </p:spTree>
    <p:extLst>
      <p:ext uri="{BB962C8B-B14F-4D97-AF65-F5344CB8AC3E}">
        <p14:creationId xmlns:p14="http://schemas.microsoft.com/office/powerpoint/2010/main" val="1572341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7CFCF-61C4-4C42-83F5-078F172B90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컨테이너 컴포넌트와 표현 컴포넌트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A86AE-ACFC-4977-8E2E-FFD945BE57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5880100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 컴포넌트 간의 정보 전달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 으로의 정보 전달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이용해 전달함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로의 정보 전달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컴포넌트의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콜백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이용해  자식 컴포넌트로 전달함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이용해 함수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전달할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9FB5730-E63A-4693-9849-D46CC117D53B}"/>
              </a:ext>
            </a:extLst>
          </p:cNvPr>
          <p:cNvGrpSpPr/>
          <p:nvPr/>
        </p:nvGrpSpPr>
        <p:grpSpPr>
          <a:xfrm>
            <a:off x="6492044" y="1628800"/>
            <a:ext cx="4356484" cy="4456112"/>
            <a:chOff x="7022537" y="1594284"/>
            <a:chExt cx="4356484" cy="445611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1F302E-C249-459F-AC95-A08173273E9B}"/>
                </a:ext>
              </a:extLst>
            </p:cNvPr>
            <p:cNvSpPr/>
            <p:nvPr/>
          </p:nvSpPr>
          <p:spPr bwMode="auto">
            <a:xfrm>
              <a:off x="7022537" y="1594284"/>
              <a:ext cx="4356484" cy="1584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부모컴포넌트</a:t>
              </a:r>
              <a:r>
                <a:rPr lang="en-US" altLang="ko-KR">
                  <a:solidFill>
                    <a:schemeClr val="tx1"/>
                  </a:solidFill>
                </a:rPr>
                <a:t>  </a:t>
              </a: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2BCC2F2-5139-4F02-94B9-4818982F4723}"/>
                </a:ext>
              </a:extLst>
            </p:cNvPr>
            <p:cNvSpPr/>
            <p:nvPr/>
          </p:nvSpPr>
          <p:spPr bwMode="auto">
            <a:xfrm>
              <a:off x="7022537" y="3899334"/>
              <a:ext cx="2021592" cy="711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자식컴포넌트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BCAF4B7-CC54-4585-A622-B8269787BAE0}"/>
                </a:ext>
              </a:extLst>
            </p:cNvPr>
            <p:cNvCxnSpPr>
              <a:stCxn id="38" idx="4"/>
              <a:endCxn id="32" idx="0"/>
            </p:cNvCxnSpPr>
            <p:nvPr/>
          </p:nvCxnSpPr>
          <p:spPr bwMode="auto">
            <a:xfrm>
              <a:off x="8033334" y="2962709"/>
              <a:ext cx="0" cy="936625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E6F430-42C4-48F9-A180-64268687B4A2}"/>
                </a:ext>
              </a:extLst>
            </p:cNvPr>
            <p:cNvSpPr txBox="1"/>
            <p:nvPr/>
          </p:nvSpPr>
          <p:spPr bwMode="auto">
            <a:xfrm>
              <a:off x="7134593" y="3323071"/>
              <a:ext cx="942190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props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445F624-3C00-4F62-8BDC-B696A9479731}"/>
                </a:ext>
              </a:extLst>
            </p:cNvPr>
            <p:cNvSpPr/>
            <p:nvPr/>
          </p:nvSpPr>
          <p:spPr bwMode="auto">
            <a:xfrm>
              <a:off x="7022537" y="5339196"/>
              <a:ext cx="2021592" cy="711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손자컴포넌트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E5E64B1-5580-4940-B300-508BACCE4F27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 bwMode="auto">
            <a:xfrm>
              <a:off x="8033333" y="4610534"/>
              <a:ext cx="0" cy="728662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531AD8-C45C-4379-BB12-0521D96B7364}"/>
                </a:ext>
              </a:extLst>
            </p:cNvPr>
            <p:cNvSpPr txBox="1"/>
            <p:nvPr/>
          </p:nvSpPr>
          <p:spPr bwMode="auto">
            <a:xfrm>
              <a:off x="7118585" y="4832784"/>
              <a:ext cx="942190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props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B97AF59-B7C5-4E62-96E5-178B9475F118}"/>
                </a:ext>
              </a:extLst>
            </p:cNvPr>
            <p:cNvSpPr/>
            <p:nvPr/>
          </p:nvSpPr>
          <p:spPr bwMode="auto">
            <a:xfrm>
              <a:off x="7280953" y="2565834"/>
              <a:ext cx="1504759" cy="3968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state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cxnSp>
          <p:nvCxnSpPr>
            <p:cNvPr id="39" name="Shape 59">
              <a:extLst>
                <a:ext uri="{FF2B5EF4-FFF2-40B4-BE49-F238E27FC236}">
                  <a16:creationId xmlns:a16="http://schemas.microsoft.com/office/drawing/2014/main" id="{27ED0AC6-C7E9-4D25-A851-093A776EE560}"/>
                </a:ext>
              </a:extLst>
            </p:cNvPr>
            <p:cNvCxnSpPr>
              <a:stCxn id="32" idx="3"/>
              <a:endCxn id="40" idx="4"/>
            </p:cNvCxnSpPr>
            <p:nvPr/>
          </p:nvCxnSpPr>
          <p:spPr bwMode="auto">
            <a:xfrm flipV="1">
              <a:off x="9044129" y="2962709"/>
              <a:ext cx="1038239" cy="1292225"/>
            </a:xfrm>
            <a:prstGeom prst="bentConnector2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A374951-A1E0-4279-B7A0-87F46093E6B4}"/>
                </a:ext>
              </a:extLst>
            </p:cNvPr>
            <p:cNvSpPr/>
            <p:nvPr/>
          </p:nvSpPr>
          <p:spPr bwMode="auto">
            <a:xfrm>
              <a:off x="9096726" y="2565834"/>
              <a:ext cx="1971280" cy="3968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callback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cxnSp>
          <p:nvCxnSpPr>
            <p:cNvPr id="41" name="Shape 69">
              <a:extLst>
                <a:ext uri="{FF2B5EF4-FFF2-40B4-BE49-F238E27FC236}">
                  <a16:creationId xmlns:a16="http://schemas.microsoft.com/office/drawing/2014/main" id="{D398C333-5DA9-4EAB-A60B-B5D41C9EEE4C}"/>
                </a:ext>
              </a:extLst>
            </p:cNvPr>
            <p:cNvCxnSpPr>
              <a:cxnSpLocks/>
              <a:stCxn id="35" idx="3"/>
              <a:endCxn id="40" idx="4"/>
            </p:cNvCxnSpPr>
            <p:nvPr/>
          </p:nvCxnSpPr>
          <p:spPr bwMode="auto">
            <a:xfrm flipV="1">
              <a:off x="9044129" y="2962709"/>
              <a:ext cx="1038237" cy="2732087"/>
            </a:xfrm>
            <a:prstGeom prst="bentConnector2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Shape 74">
              <a:extLst>
                <a:ext uri="{FF2B5EF4-FFF2-40B4-BE49-F238E27FC236}">
                  <a16:creationId xmlns:a16="http://schemas.microsoft.com/office/drawing/2014/main" id="{B1BFD6C9-0663-4BE4-AF0F-176485BC4DBD}"/>
                </a:ext>
              </a:extLst>
            </p:cNvPr>
            <p:cNvCxnSpPr>
              <a:stCxn id="40" idx="0"/>
              <a:endCxn id="38" idx="0"/>
            </p:cNvCxnSpPr>
            <p:nvPr/>
          </p:nvCxnSpPr>
          <p:spPr bwMode="auto">
            <a:xfrm rot="16200000" flipV="1">
              <a:off x="9060648" y="1541317"/>
              <a:ext cx="12700" cy="2049034"/>
            </a:xfrm>
            <a:prstGeom prst="bentConnector3">
              <a:avLst>
                <a:gd name="adj1" fmla="val 18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D65E24-591E-4E96-ACCC-5507A5EBF13A}"/>
                </a:ext>
              </a:extLst>
            </p:cNvPr>
            <p:cNvSpPr txBox="1"/>
            <p:nvPr/>
          </p:nvSpPr>
          <p:spPr bwMode="auto">
            <a:xfrm>
              <a:off x="8111086" y="1989571"/>
              <a:ext cx="201244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change state!!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1C9825-BDD3-4835-8ED4-F8B907DA0CB6}"/>
                </a:ext>
              </a:extLst>
            </p:cNvPr>
            <p:cNvSpPr txBox="1"/>
            <p:nvPr/>
          </p:nvSpPr>
          <p:spPr bwMode="auto">
            <a:xfrm>
              <a:off x="9096726" y="3934259"/>
              <a:ext cx="78328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호출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F1F3F6-DC2B-430C-9825-D8347EF8D9F9}"/>
                </a:ext>
              </a:extLst>
            </p:cNvPr>
            <p:cNvSpPr txBox="1"/>
            <p:nvPr/>
          </p:nvSpPr>
          <p:spPr bwMode="auto">
            <a:xfrm>
              <a:off x="9096726" y="5374121"/>
              <a:ext cx="78328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400" b="1">
                  <a:latin typeface="+mn-ea"/>
                  <a:ea typeface="+mn-ea"/>
                </a:rPr>
                <a:t>호출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BBB72B5-7154-420C-A4BC-237BD03E685C}"/>
                </a:ext>
              </a:extLst>
            </p:cNvPr>
            <p:cNvCxnSpPr>
              <a:cxnSpLocks/>
              <a:stCxn id="40" idx="3"/>
              <a:endCxn id="32" idx="0"/>
            </p:cNvCxnSpPr>
            <p:nvPr/>
          </p:nvCxnSpPr>
          <p:spPr bwMode="auto">
            <a:xfrm flipH="1">
              <a:off x="8033333" y="2904588"/>
              <a:ext cx="1352080" cy="994746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A5D647-1FF4-4F63-B993-6908796EB2B8}"/>
                </a:ext>
              </a:extLst>
            </p:cNvPr>
            <p:cNvSpPr txBox="1"/>
            <p:nvPr/>
          </p:nvSpPr>
          <p:spPr bwMode="auto">
            <a:xfrm>
              <a:off x="8390079" y="3573896"/>
              <a:ext cx="654050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en-US" altLang="ko-KR" sz="1400" b="1">
                  <a:latin typeface="+mn-ea"/>
                  <a:ea typeface="+mn-ea"/>
                </a:rPr>
                <a:t>props</a:t>
              </a:r>
              <a:endParaRPr lang="ko-KR" altLang="en-US" sz="1400" b="1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810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3C0C-C596-4A62-BB33-3A223CBDAB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화면 단위의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BEEFE-DDCC-4810-A88C-1E4CEA53B0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단위의 개발 단계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시안 작성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시안을 이용해 상태와 액션 도출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화면에서 다뤄지는 데이터 중 일부가 상태가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데이터가 상태가 되지는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 추적이 필요하거나 수명주기 관리가 필요한 중요한 데이터를 상태로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액션은 상태를 변경하는 작업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15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3C0C-C596-4A62-BB33-3A223CBDAB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화면 단위의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BEEFE-DDCC-4810-A88C-1E4CEA53B0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단위의 개발 단계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분할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&amp;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목록 도출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관리하는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Container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도출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컴포넌트가 필요로 하는 상태와 액션 도출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이것이 컴포넌트의 속성이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추가적으로 컴포넌트마다의 자체 상태를 정의함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단위로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메서드를 문서화하여 정리함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컨테이너 컴포넌트를 작성함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표현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작성함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34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D426D3-8C61-4D33-B70E-0BF59263850B}"/>
              </a:ext>
            </a:extLst>
          </p:cNvPr>
          <p:cNvSpPr/>
          <p:nvPr/>
        </p:nvSpPr>
        <p:spPr>
          <a:xfrm>
            <a:off x="1307468" y="1664804"/>
            <a:ext cx="8172908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430D3-D3A1-4870-9092-0644D8DF652E}"/>
              </a:ext>
            </a:extLst>
          </p:cNvPr>
          <p:cNvSpPr txBox="1"/>
          <p:nvPr/>
        </p:nvSpPr>
        <p:spPr>
          <a:xfrm>
            <a:off x="1303277" y="112442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#1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8DC821-E10F-4CC8-A1A7-B95F8BEB3BA2}"/>
              </a:ext>
            </a:extLst>
          </p:cNvPr>
          <p:cNvSpPr/>
          <p:nvPr/>
        </p:nvSpPr>
        <p:spPr>
          <a:xfrm>
            <a:off x="1559496" y="2384884"/>
            <a:ext cx="3708412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17771-7D86-44F3-8612-82FE1E6DFAD4}"/>
              </a:ext>
            </a:extLst>
          </p:cNvPr>
          <p:cNvSpPr/>
          <p:nvPr/>
        </p:nvSpPr>
        <p:spPr>
          <a:xfrm>
            <a:off x="5519936" y="2384884"/>
            <a:ext cx="3708412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F9F6A-4AFC-4474-A182-59139ACCC745}"/>
              </a:ext>
            </a:extLst>
          </p:cNvPr>
          <p:cNvSpPr txBox="1"/>
          <p:nvPr/>
        </p:nvSpPr>
        <p:spPr>
          <a:xfrm>
            <a:off x="1498294" y="20155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79907-FBF0-435F-B987-EF5375BBFDF4}"/>
              </a:ext>
            </a:extLst>
          </p:cNvPr>
          <p:cNvSpPr txBox="1"/>
          <p:nvPr/>
        </p:nvSpPr>
        <p:spPr>
          <a:xfrm>
            <a:off x="5519936" y="201555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2562D5-5871-4232-A6E6-6E5FA4C46F30}"/>
              </a:ext>
            </a:extLst>
          </p:cNvPr>
          <p:cNvSpPr/>
          <p:nvPr/>
        </p:nvSpPr>
        <p:spPr>
          <a:xfrm>
            <a:off x="2598107" y="2645296"/>
            <a:ext cx="2484276" cy="1395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18EB50-19D8-446F-AFE5-6CB95A1EC21E}"/>
              </a:ext>
            </a:extLst>
          </p:cNvPr>
          <p:cNvSpPr/>
          <p:nvPr/>
        </p:nvSpPr>
        <p:spPr>
          <a:xfrm>
            <a:off x="2605141" y="4387298"/>
            <a:ext cx="2477242" cy="1395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14A60-A2B9-42E4-85CB-0ED0BEAA04E2}"/>
              </a:ext>
            </a:extLst>
          </p:cNvPr>
          <p:cNvSpPr txBox="1"/>
          <p:nvPr/>
        </p:nvSpPr>
        <p:spPr>
          <a:xfrm>
            <a:off x="1676682" y="307536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A1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4414C-2DB9-4ACD-9A2C-AF71514CC5BB}"/>
              </a:ext>
            </a:extLst>
          </p:cNvPr>
          <p:cNvSpPr txBox="1"/>
          <p:nvPr/>
        </p:nvSpPr>
        <p:spPr>
          <a:xfrm>
            <a:off x="1676682" y="490051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 err="1"/>
              <a:t>A2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6E112C-578E-43BE-9706-CA3421D46EA6}"/>
              </a:ext>
            </a:extLst>
          </p:cNvPr>
          <p:cNvSpPr/>
          <p:nvPr/>
        </p:nvSpPr>
        <p:spPr>
          <a:xfrm>
            <a:off x="5843546" y="2861319"/>
            <a:ext cx="3096769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4FE0C1-EB6B-4330-97F7-26AC579DFE10}"/>
              </a:ext>
            </a:extLst>
          </p:cNvPr>
          <p:cNvSpPr/>
          <p:nvPr/>
        </p:nvSpPr>
        <p:spPr>
          <a:xfrm>
            <a:off x="5843546" y="3429000"/>
            <a:ext cx="3096769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51F1F3-D0F5-4E53-95E3-0B26FEBFBFD7}"/>
              </a:ext>
            </a:extLst>
          </p:cNvPr>
          <p:cNvSpPr/>
          <p:nvPr/>
        </p:nvSpPr>
        <p:spPr>
          <a:xfrm>
            <a:off x="5843546" y="4011440"/>
            <a:ext cx="3096769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6C7D43-024B-4FFA-BA42-78728E0D471D}"/>
              </a:ext>
            </a:extLst>
          </p:cNvPr>
          <p:cNvSpPr/>
          <p:nvPr/>
        </p:nvSpPr>
        <p:spPr>
          <a:xfrm>
            <a:off x="5843546" y="4594821"/>
            <a:ext cx="3096769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......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329607-04FA-4801-8513-CF6AE117B10F}"/>
              </a:ext>
            </a:extLst>
          </p:cNvPr>
          <p:cNvSpPr/>
          <p:nvPr/>
        </p:nvSpPr>
        <p:spPr>
          <a:xfrm>
            <a:off x="5843546" y="5169702"/>
            <a:ext cx="3096769" cy="583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B-N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1857F74-DCAA-46C1-B0A7-6830D0C18F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화면 단위의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06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8C496-3372-4DEF-BCF9-95B91AA89F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todolist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-app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AF153-E9BD-4647-B87A-7D226386A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지금까지 학습한 내용을 바탕으로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todolistapp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작성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CRUD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가진 가장 기본적인 구조의 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" name="그룹 27">
            <a:extLst>
              <a:ext uri="{FF2B5EF4-FFF2-40B4-BE49-F238E27FC236}">
                <a16:creationId xmlns:a16="http://schemas.microsoft.com/office/drawing/2014/main" id="{F6702DA9-349C-49F2-B7A5-F4D2E68C993A}"/>
              </a:ext>
            </a:extLst>
          </p:cNvPr>
          <p:cNvGrpSpPr>
            <a:grpSpLocks/>
          </p:cNvGrpSpPr>
          <p:nvPr/>
        </p:nvGrpSpPr>
        <p:grpSpPr bwMode="auto">
          <a:xfrm>
            <a:off x="4182167" y="2397126"/>
            <a:ext cx="3816424" cy="3564396"/>
            <a:chOff x="2411115" y="2312876"/>
            <a:chExt cx="2953618" cy="345715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16FAAE-85E5-4294-B336-DCDB9729E1BC}"/>
                </a:ext>
              </a:extLst>
            </p:cNvPr>
            <p:cNvSpPr/>
            <p:nvPr/>
          </p:nvSpPr>
          <p:spPr bwMode="auto">
            <a:xfrm>
              <a:off x="3132052" y="3141450"/>
              <a:ext cx="1259257" cy="5031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App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1D8B6E-A9F7-486C-83DD-C13E83E8A7E1}"/>
                </a:ext>
              </a:extLst>
            </p:cNvPr>
            <p:cNvSpPr/>
            <p:nvPr/>
          </p:nvSpPr>
          <p:spPr bwMode="auto">
            <a:xfrm>
              <a:off x="2411115" y="4112881"/>
              <a:ext cx="1224322" cy="5047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err="1">
                  <a:solidFill>
                    <a:schemeClr val="tx1"/>
                  </a:solidFill>
                </a:rPr>
                <a:t>InputTodo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8CA5EE9-9004-4EAC-9AB2-DF5A0F3ECF4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 flipH="1">
              <a:off x="3024070" y="3644626"/>
              <a:ext cx="738404" cy="468255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C402EA-D9AA-4B6A-ACF0-12633D293BF1}"/>
                </a:ext>
              </a:extLst>
            </p:cNvPr>
            <p:cNvSpPr/>
            <p:nvPr/>
          </p:nvSpPr>
          <p:spPr bwMode="auto">
            <a:xfrm>
              <a:off x="3132052" y="2312876"/>
              <a:ext cx="1259257" cy="5031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err="1">
                  <a:solidFill>
                    <a:schemeClr val="tx1"/>
                  </a:solidFill>
                </a:rPr>
                <a:t>AppContainer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47D61EE-76EE-4C6E-A2E3-B2281867380B}"/>
                </a:ext>
              </a:extLst>
            </p:cNvPr>
            <p:cNvCxnSpPr>
              <a:stCxn id="8" idx="2"/>
              <a:endCxn id="5" idx="0"/>
            </p:cNvCxnSpPr>
            <p:nvPr/>
          </p:nvCxnSpPr>
          <p:spPr bwMode="auto">
            <a:xfrm>
              <a:off x="3762474" y="2816053"/>
              <a:ext cx="0" cy="325397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3962C8-CD0A-4A15-A1DF-25C9BA56A60D}"/>
                </a:ext>
              </a:extLst>
            </p:cNvPr>
            <p:cNvSpPr/>
            <p:nvPr/>
          </p:nvSpPr>
          <p:spPr bwMode="auto">
            <a:xfrm>
              <a:off x="3924447" y="4112881"/>
              <a:ext cx="1224323" cy="5047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err="1">
                  <a:solidFill>
                    <a:schemeClr val="tx1"/>
                  </a:solidFill>
                </a:rPr>
                <a:t>TodoList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4B3F8B-36A4-44AB-8D6D-9A6B3F9E23B2}"/>
                </a:ext>
              </a:extLst>
            </p:cNvPr>
            <p:cNvSpPr/>
            <p:nvPr/>
          </p:nvSpPr>
          <p:spPr bwMode="auto">
            <a:xfrm>
              <a:off x="3924447" y="5049392"/>
              <a:ext cx="1224323" cy="5047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err="1">
                  <a:solidFill>
                    <a:schemeClr val="tx1"/>
                  </a:solidFill>
                </a:rPr>
                <a:t>TodoList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826126C-A0F1-4016-8D53-9DFA7F23D7E7}"/>
                </a:ext>
              </a:extLst>
            </p:cNvPr>
            <p:cNvSpPr/>
            <p:nvPr/>
          </p:nvSpPr>
          <p:spPr bwMode="auto">
            <a:xfrm>
              <a:off x="3995906" y="5120821"/>
              <a:ext cx="1224322" cy="5047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err="1">
                  <a:solidFill>
                    <a:schemeClr val="tx1"/>
                  </a:solidFill>
                </a:rPr>
                <a:t>TodoList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76E1FF-E693-4DE4-8937-208F8D88F4B3}"/>
                </a:ext>
              </a:extLst>
            </p:cNvPr>
            <p:cNvSpPr/>
            <p:nvPr/>
          </p:nvSpPr>
          <p:spPr bwMode="auto">
            <a:xfrm>
              <a:off x="4067364" y="5193837"/>
              <a:ext cx="1225910" cy="5047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err="1">
                  <a:solidFill>
                    <a:schemeClr val="tx1"/>
                  </a:solidFill>
                </a:rPr>
                <a:t>TodoList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7E3E4D-7E11-4EB4-BF2E-9B1B634977AF}"/>
                </a:ext>
              </a:extLst>
            </p:cNvPr>
            <p:cNvSpPr/>
            <p:nvPr/>
          </p:nvSpPr>
          <p:spPr bwMode="auto">
            <a:xfrm>
              <a:off x="4140410" y="5265266"/>
              <a:ext cx="1224323" cy="5047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 err="1">
                  <a:solidFill>
                    <a:schemeClr val="tx1"/>
                  </a:solidFill>
                </a:rPr>
                <a:t>TodoListItem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E78ADB0-C4A5-47C8-98AC-75A9268142C1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 bwMode="auto">
            <a:xfrm>
              <a:off x="3762474" y="3644626"/>
              <a:ext cx="773340" cy="468255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B6824CD-3B92-4A30-BFB5-8669135D55F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 bwMode="auto">
            <a:xfrm>
              <a:off x="4535814" y="4617645"/>
              <a:ext cx="0" cy="431747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CAD069A-075C-4390-816B-9668492F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9" y="2207208"/>
            <a:ext cx="2781019" cy="394423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7959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86269-A48D-4AC5-AD50-42B0152BBF5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관리해야 할 상태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66800" lvl="2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 시키는 액션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addTodo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TodoListItem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 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deleteTodo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no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이용해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TodoItem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 기능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toggleDone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no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이용해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done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toggle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(true-&gt;false, false-&gt;true)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상태를 변경하기 위해  불변성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헬퍼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immer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997A87-DCFD-4000-95B1-249C947FC9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todolist</a:t>
            </a:r>
            <a:r>
              <a:rPr lang="en-US" altLang="ko-KR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-app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2D4A7C-7186-462F-8668-5ADF7C8629D7}"/>
              </a:ext>
            </a:extLst>
          </p:cNvPr>
          <p:cNvSpPr/>
          <p:nvPr/>
        </p:nvSpPr>
        <p:spPr>
          <a:xfrm>
            <a:off x="2628867" y="1795397"/>
            <a:ext cx="7056784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 const [</a:t>
            </a:r>
            <a:r>
              <a:rPr lang="en-US" altLang="ko-KR" sz="1400" dirty="0" err="1"/>
              <a:t>todoList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setTodoList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useState</a:t>
            </a:r>
            <a:r>
              <a:rPr lang="en-US" altLang="ko-KR" sz="1400" dirty="0"/>
              <a:t>([</a:t>
            </a:r>
          </a:p>
          <a:p>
            <a:pPr>
              <a:defRPr/>
            </a:pPr>
            <a:r>
              <a:rPr lang="en-US" altLang="ko-KR" sz="1400" dirty="0"/>
              <a:t>    { no: 1,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 "React</a:t>
            </a:r>
            <a:r>
              <a:rPr lang="ko-KR" altLang="en-US" sz="1400" dirty="0"/>
              <a:t>학습</a:t>
            </a:r>
            <a:r>
              <a:rPr lang="en-US" altLang="ko-KR" sz="1400" dirty="0"/>
              <a:t>1", done: false },</a:t>
            </a:r>
          </a:p>
          <a:p>
            <a:pPr>
              <a:defRPr/>
            </a:pPr>
            <a:r>
              <a:rPr lang="en-US" altLang="ko-KR" sz="1400" dirty="0"/>
              <a:t>    { no: 2,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 "React</a:t>
            </a:r>
            <a:r>
              <a:rPr lang="ko-KR" altLang="en-US" sz="1400" dirty="0"/>
              <a:t>학습</a:t>
            </a:r>
            <a:r>
              <a:rPr lang="en-US" altLang="ko-KR" sz="1400" dirty="0"/>
              <a:t>2", done: false },</a:t>
            </a:r>
          </a:p>
          <a:p>
            <a:pPr>
              <a:defRPr/>
            </a:pPr>
            <a:r>
              <a:rPr lang="en-US" altLang="ko-KR" sz="1400" dirty="0"/>
              <a:t>    { no: 3,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 "React</a:t>
            </a:r>
            <a:r>
              <a:rPr lang="ko-KR" altLang="en-US" sz="1400" dirty="0"/>
              <a:t>학습</a:t>
            </a:r>
            <a:r>
              <a:rPr lang="en-US" altLang="ko-KR" sz="1400" dirty="0"/>
              <a:t>3", done: true },</a:t>
            </a:r>
          </a:p>
          <a:p>
            <a:pPr>
              <a:defRPr/>
            </a:pPr>
            <a:r>
              <a:rPr lang="en-US" altLang="ko-KR" sz="1400" dirty="0"/>
              <a:t>    { no: 4, </a:t>
            </a:r>
            <a:r>
              <a:rPr lang="en-US" altLang="ko-KR" sz="1400" dirty="0" err="1"/>
              <a:t>todo</a:t>
            </a:r>
            <a:r>
              <a:rPr lang="en-US" altLang="ko-KR" sz="1400" dirty="0"/>
              <a:t>: "React</a:t>
            </a:r>
            <a:r>
              <a:rPr lang="ko-KR" altLang="en-US" sz="1400" dirty="0"/>
              <a:t>학습</a:t>
            </a:r>
            <a:r>
              <a:rPr lang="en-US" altLang="ko-KR" sz="1400" dirty="0"/>
              <a:t>4", done: false },</a:t>
            </a:r>
          </a:p>
          <a:p>
            <a:pPr>
              <a:defRPr/>
            </a:pPr>
            <a:r>
              <a:rPr lang="en-US" altLang="ko-KR" sz="1400" dirty="0"/>
              <a:t>  ]);</a:t>
            </a:r>
          </a:p>
        </p:txBody>
      </p:sp>
    </p:spTree>
    <p:extLst>
      <p:ext uri="{BB962C8B-B14F-4D97-AF65-F5344CB8AC3E}">
        <p14:creationId xmlns:p14="http://schemas.microsoft.com/office/powerpoint/2010/main" val="361807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2886B838-A066-4BF1-A627-C356EDFCA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스타일링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91DD46F7-4571-4465-83AD-B03E37BF65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0515600" cy="5297488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스타일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전역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I bootstrap 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import 'bootstrap/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/bootstrap.css’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장에서 이미 다루어 보았음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어디에선가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파일의 클래스는 모든 컴포넌트에서 사용할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2886B838-A066-4BF1-A627-C356EDFCA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스타일링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91DD46F7-4571-4465-83AD-B03E37BF65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0515600" cy="5297488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스타일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인라인 스타일 지정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style Attribute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지정하여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에서는 권장하지 않지만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에서는 </a:t>
            </a:r>
            <a:r>
              <a:rPr lang="ko-KR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컴포넌트 단위로 마크업</a:t>
            </a:r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+</a:t>
            </a:r>
            <a:r>
              <a:rPr lang="ko-KR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로직</a:t>
            </a:r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+</a:t>
            </a:r>
            <a:r>
              <a:rPr lang="ko-KR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스타일 을 묶어서 하나의 캡슐로 만들고자 할 때 사용</a:t>
            </a:r>
            <a:endParaRPr lang="en-US" altLang="ko-KR" sz="16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/>
            <a:endParaRPr lang="en-US" altLang="ko-KR" sz="16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 algn="just"/>
            <a:r>
              <a:rPr lang="en-US" altLang="ko-KR" sz="1600" kern="100" dirty="0" err="1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css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파일 정의와 비슷해 보이지만 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JS </a:t>
            </a:r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객체이다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 algn="just"/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속성과 속성 사이를 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으로 구분 </a:t>
            </a:r>
          </a:p>
          <a:p>
            <a:pPr lvl="2" algn="just"/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문자열을 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“” </a:t>
            </a:r>
            <a:r>
              <a:rPr lang="ko-KR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로 묶는다</a:t>
            </a:r>
            <a:r>
              <a:rPr lang="en-US" altLang="ko-KR" sz="1600" kern="1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/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Camel case </a:t>
            </a:r>
            <a:r>
              <a:rPr lang="ko-KR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를 이용한다</a:t>
            </a:r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c</a:t>
            </a:r>
            <a:r>
              <a:rPr lang="en-US" altLang="ko-KR" sz="1600" dirty="0" err="1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ss</a:t>
            </a:r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background-color </a:t>
            </a:r>
            <a:r>
              <a:rPr lang="ko-KR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로 사용하지만 </a:t>
            </a:r>
            <a:r>
              <a:rPr lang="en-US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JS </a:t>
            </a:r>
            <a:r>
              <a:rPr lang="ko-KR" altLang="ko-KR" sz="1600" dirty="0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객체에서는 </a:t>
            </a:r>
            <a:r>
              <a:rPr lang="en-US" altLang="ko-KR" sz="1600" dirty="0" err="1"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  <a:cs typeface="Times New Roman" panose="02020603050405020304" pitchFamily="18" charset="0"/>
              </a:rPr>
              <a:t>backgroundColor</a:t>
            </a:r>
            <a:endParaRPr lang="en-US" altLang="ko-KR" sz="16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BA3F52-0990-5874-F423-E3D976E8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20" y="3210081"/>
            <a:ext cx="5714160" cy="9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2886B838-A066-4BF1-A627-C356EDFCA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스타일링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91DD46F7-4571-4465-83AD-B03E37BF656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0515600" cy="5297488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에서의 스타일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인라인 스타일 지정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선언된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JS CSS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컴포넌트에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style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속성으로 이용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/>
            <a:endParaRPr lang="en-US" altLang="ko-KR" sz="1600" dirty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  <a:cs typeface="Times New Roman" panose="02020603050405020304" pitchFamily="18" charset="0"/>
            </a:endParaRPr>
          </a:p>
          <a:p>
            <a:pPr lvl="2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디자이너와 협업할 때 </a:t>
            </a:r>
          </a:p>
          <a:p>
            <a:pPr lvl="2" algn="just"/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웹디가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작성한 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JS CSS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객체로 변환해주어야 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/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지원하는 도구가 있다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/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r>
              <a:rPr lang="en-US" altLang="ko-KR" sz="1600" u="sng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https://transform.tools/css-to-js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58877-C29E-FA5D-3C1F-F4C28B2D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230" y="2472858"/>
            <a:ext cx="5775540" cy="4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0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DF4D6-849E-48DF-AD8A-AC59CBF512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CSS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C3CA4-6E89-47B8-B3B0-4C2AEEC667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전역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 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사용의 단점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컴포넌트에서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동일한 클래스명의 스타일이 존재하면 충돌이 발생함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먼저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것이 아래에 깔리고 나중에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위에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포개져서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먼저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import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것을그림자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아래로 숨김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B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Test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클래스만 적용됨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609600" lvl="1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명을 해시를 이용해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충돌나지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않는 이름으로 변경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module.css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끝나는 이름을 사용해야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CSS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모듈은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js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object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기반이 아니라 </a:t>
            </a:r>
            <a:r>
              <a:rPr lang="en-US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class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기반으로 작성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F7512-1707-450E-8BD8-30601143EB5D}"/>
              </a:ext>
            </a:extLst>
          </p:cNvPr>
          <p:cNvSpPr txBox="1"/>
          <p:nvPr/>
        </p:nvSpPr>
        <p:spPr>
          <a:xfrm>
            <a:off x="1401813" y="2986559"/>
            <a:ext cx="4049126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//</a:t>
            </a:r>
            <a:r>
              <a:rPr lang="ko-KR" altLang="en-US" sz="1200" dirty="0">
                <a:latin typeface="+mn-ea"/>
                <a:ea typeface="+mn-ea"/>
              </a:rPr>
              <a:t>두 </a:t>
            </a:r>
            <a:r>
              <a:rPr lang="en-US" altLang="ko-KR" sz="1200" dirty="0">
                <a:latin typeface="+mn-ea"/>
                <a:ea typeface="+mn-ea"/>
              </a:rPr>
              <a:t>CSS</a:t>
            </a:r>
            <a:r>
              <a:rPr lang="ko-KR" altLang="en-US" sz="1200" dirty="0">
                <a:latin typeface="+mn-ea"/>
                <a:ea typeface="+mn-ea"/>
              </a:rPr>
              <a:t>에 모두 </a:t>
            </a:r>
            <a:r>
              <a:rPr lang="en-US" altLang="ko-KR" sz="1200" dirty="0">
                <a:latin typeface="+mn-ea"/>
                <a:ea typeface="+mn-ea"/>
              </a:rPr>
              <a:t>Test </a:t>
            </a:r>
            <a:r>
              <a:rPr lang="ko-KR" altLang="en-US" sz="1200" dirty="0">
                <a:latin typeface="+mn-ea"/>
                <a:ea typeface="+mn-ea"/>
              </a:rPr>
              <a:t>클래스가 존재한다면</a:t>
            </a:r>
            <a:r>
              <a:rPr lang="en-US" altLang="ko-KR" sz="1200" dirty="0">
                <a:latin typeface="+mn-ea"/>
                <a:ea typeface="+mn-ea"/>
              </a:rPr>
              <a:t>?</a:t>
            </a:r>
          </a:p>
          <a:p>
            <a:r>
              <a:rPr lang="en-US" altLang="ko-KR" sz="1200" dirty="0">
                <a:latin typeface="+mn-ea"/>
                <a:ea typeface="+mn-ea"/>
              </a:rPr>
              <a:t>import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'./</a:t>
            </a:r>
            <a:r>
              <a:rPr lang="en-US" altLang="ko-KR" sz="1200" dirty="0" err="1">
                <a:latin typeface="+mn-ea"/>
                <a:ea typeface="+mn-ea"/>
              </a:rPr>
              <a:t>A.css</a:t>
            </a:r>
            <a:r>
              <a:rPr lang="en-US" altLang="ko-KR" sz="1200" dirty="0">
                <a:latin typeface="+mn-ea"/>
                <a:ea typeface="+mn-ea"/>
              </a:rPr>
              <a:t>';</a:t>
            </a:r>
          </a:p>
          <a:p>
            <a:r>
              <a:rPr lang="en-US" altLang="ko-KR" sz="1200" dirty="0">
                <a:latin typeface="+mn-ea"/>
                <a:ea typeface="+mn-ea"/>
              </a:rPr>
              <a:t>......</a:t>
            </a:r>
          </a:p>
          <a:p>
            <a:r>
              <a:rPr lang="en-US" altLang="ko-KR" sz="1200" dirty="0">
                <a:latin typeface="+mn-ea"/>
                <a:ea typeface="+mn-ea"/>
              </a:rPr>
              <a:t>import './</a:t>
            </a:r>
            <a:r>
              <a:rPr lang="en-US" altLang="ko-KR" sz="1200" dirty="0" err="1">
                <a:latin typeface="+mn-ea"/>
                <a:ea typeface="+mn-ea"/>
              </a:rPr>
              <a:t>B.css</a:t>
            </a:r>
            <a:r>
              <a:rPr lang="en-US" altLang="ko-KR" sz="1200" dirty="0">
                <a:latin typeface="+mn-ea"/>
                <a:ea typeface="+mn-ea"/>
              </a:rPr>
              <a:t>';</a:t>
            </a:r>
          </a:p>
          <a:p>
            <a:r>
              <a:rPr lang="en-US" altLang="ko-KR" sz="1200" dirty="0">
                <a:latin typeface="+mn-ea"/>
                <a:ea typeface="+mn-ea"/>
              </a:rPr>
              <a:t>......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B2774E-4C6B-4FE3-86D5-D88B3CB42DCB}"/>
              </a:ext>
            </a:extLst>
          </p:cNvPr>
          <p:cNvSpPr/>
          <p:nvPr/>
        </p:nvSpPr>
        <p:spPr>
          <a:xfrm>
            <a:off x="6448386" y="3536092"/>
            <a:ext cx="3585406" cy="5760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>
                <a:solidFill>
                  <a:schemeClr val="tx1"/>
                </a:solidFill>
              </a:rPr>
              <a:t>Test</a:t>
            </a:r>
            <a:r>
              <a:rPr lang="en-US" altLang="ko-KR">
                <a:solidFill>
                  <a:schemeClr val="tx1"/>
                </a:solidFill>
              </a:rPr>
              <a:t>(A)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753834-5DE7-49DA-9DE1-B067B952C891}"/>
              </a:ext>
            </a:extLst>
          </p:cNvPr>
          <p:cNvSpPr/>
          <p:nvPr/>
        </p:nvSpPr>
        <p:spPr>
          <a:xfrm>
            <a:off x="6448386" y="2960028"/>
            <a:ext cx="3585406" cy="5760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Test(B)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A9F8F4E-1CCF-4194-9093-2D23066991C2}"/>
              </a:ext>
            </a:extLst>
          </p:cNvPr>
          <p:cNvSpPr/>
          <p:nvPr/>
        </p:nvSpPr>
        <p:spPr>
          <a:xfrm rot="16200000">
            <a:off x="5522207" y="3206356"/>
            <a:ext cx="763975" cy="576064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2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0D534-BB6D-477B-8BF1-71ECCEE1DD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CSS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4BBD-358C-49A2-80AD-D8EBF07A66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 적용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모듈은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클래스 기반으로 작성해야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DC7C3-6C38-4240-ABCE-2056ADEA946C}"/>
              </a:ext>
            </a:extLst>
          </p:cNvPr>
          <p:cNvSpPr/>
          <p:nvPr/>
        </p:nvSpPr>
        <p:spPr>
          <a:xfrm>
            <a:off x="2387588" y="2421237"/>
            <a:ext cx="74168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.test { 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; background-color: bisque; 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3684C-AE24-4C78-9B16-C7E476258E30}"/>
              </a:ext>
            </a:extLst>
          </p:cNvPr>
          <p:cNvSpPr/>
          <p:nvPr/>
        </p:nvSpPr>
        <p:spPr>
          <a:xfrm>
            <a:off x="2387588" y="3022163"/>
            <a:ext cx="741682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......</a:t>
            </a:r>
          </a:p>
          <a:p>
            <a:pPr>
              <a:defRPr/>
            </a:pPr>
            <a:r>
              <a:rPr lang="en-US" altLang="ko-KR" sz="1400" b="1" dirty="0"/>
              <a:t>import </a:t>
            </a:r>
            <a:r>
              <a:rPr lang="en-US" altLang="ko-KR" sz="1400" b="1" dirty="0" err="1"/>
              <a:t>AppCssModule</a:t>
            </a:r>
            <a:r>
              <a:rPr lang="en-US" altLang="ko-KR" sz="1400" b="1" dirty="0"/>
              <a:t> from "./</a:t>
            </a:r>
            <a:r>
              <a:rPr lang="en-US" altLang="ko-KR" sz="1400" b="1" dirty="0" err="1"/>
              <a:t>App.module.css</a:t>
            </a:r>
            <a:r>
              <a:rPr lang="en-US" altLang="ko-KR" sz="1400" b="1" dirty="0"/>
              <a:t>";</a:t>
            </a:r>
          </a:p>
          <a:p>
            <a:pPr>
              <a:defRPr/>
            </a:pPr>
            <a:r>
              <a:rPr lang="en-US" altLang="ko-KR" sz="1400" dirty="0"/>
              <a:t>......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b="1" dirty="0"/>
              <a:t>&lt;h2 </a:t>
            </a:r>
            <a:r>
              <a:rPr lang="en-US" altLang="ko-KR" sz="1400" b="1" dirty="0" err="1"/>
              <a:t>className</a:t>
            </a:r>
            <a:r>
              <a:rPr lang="en-US" altLang="ko-KR" sz="1400" b="1" dirty="0"/>
              <a:t>={</a:t>
            </a:r>
            <a:r>
              <a:rPr lang="en-US" altLang="ko-KR" sz="1400" b="1" dirty="0" err="1"/>
              <a:t>AppCssModule.test</a:t>
            </a:r>
            <a:r>
              <a:rPr lang="en-US" altLang="ko-KR" sz="1400" b="1" dirty="0"/>
              <a:t>}&gt;Hello {msg}!&lt;/h2&gt;</a:t>
            </a:r>
          </a:p>
        </p:txBody>
      </p:sp>
    </p:spTree>
    <p:extLst>
      <p:ext uri="{BB962C8B-B14F-4D97-AF65-F5344CB8AC3E}">
        <p14:creationId xmlns:p14="http://schemas.microsoft.com/office/powerpoint/2010/main" val="59691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707424AC-B8EC-4892-9B1D-9BF3008EA3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styled-components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45BB56DB-6F59-435D-BB36-B4BAA580A9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문제점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배우기는 쉽지만 스타일을 정교하게 조작하기가 쉽지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프로그래밍 언어적인 특성이 부족함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반복문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등의 표현이 쉽지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260350" lvl="1" indent="0">
              <a:buNone/>
            </a:pP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7725</TotalTime>
  <Words>2282</Words>
  <Application>Microsoft Office PowerPoint</Application>
  <PresentationFormat>와이드스크린</PresentationFormat>
  <Paragraphs>455</Paragraphs>
  <Slides>39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3" baseType="lpstr">
      <vt:lpstr>맑은 고딕</vt:lpstr>
      <vt:lpstr>KoPub돋움체_Pro Bold</vt:lpstr>
      <vt:lpstr>Roboto</vt:lpstr>
      <vt:lpstr>Catamaran Light</vt:lpstr>
      <vt:lpstr>Arial</vt:lpstr>
      <vt:lpstr>Helvetica73-Extended</vt:lpstr>
      <vt:lpstr>Livvic</vt:lpstr>
      <vt:lpstr>KoPub돋움체 Medium</vt:lpstr>
      <vt:lpstr>Wingdings</vt:lpstr>
      <vt:lpstr>한컴산뜻돋움</vt:lpstr>
      <vt:lpstr>KoPub돋움체 Bold</vt:lpstr>
      <vt:lpstr>나눔고딕</vt:lpstr>
      <vt:lpstr>휴먼모음T</vt:lpstr>
      <vt:lpstr>Engineering Project Proposal by Slidesgo</vt:lpstr>
      <vt:lpstr>PowerPoint 프레젠테이션</vt:lpstr>
      <vt:lpstr>PowerPoint 프레젠테이션</vt:lpstr>
      <vt:lpstr>컴포넌트 스타일링</vt:lpstr>
      <vt:lpstr>React 스타일링</vt:lpstr>
      <vt:lpstr>React 스타일링</vt:lpstr>
      <vt:lpstr>React 스타일링</vt:lpstr>
      <vt:lpstr>CSS 모듈</vt:lpstr>
      <vt:lpstr>CSS 모듈</vt:lpstr>
      <vt:lpstr>styled-components</vt:lpstr>
      <vt:lpstr>styled-components</vt:lpstr>
      <vt:lpstr>속성 심화</vt:lpstr>
      <vt:lpstr>속성 심화</vt:lpstr>
      <vt:lpstr>속성 심화</vt:lpstr>
      <vt:lpstr>속성 심화</vt:lpstr>
      <vt:lpstr>속성 심화</vt:lpstr>
      <vt:lpstr>속성 심화</vt:lpstr>
      <vt:lpstr>속성 심화</vt:lpstr>
      <vt:lpstr>React 이벤트</vt:lpstr>
      <vt:lpstr>React 이벤트</vt:lpstr>
      <vt:lpstr>React 이벤트</vt:lpstr>
      <vt:lpstr>이벤트 핸들러와 상태 변경</vt:lpstr>
      <vt:lpstr>이벤트 핸들러와 상태 변경</vt:lpstr>
      <vt:lpstr>이벤트 핸들러와 상태 변경</vt:lpstr>
      <vt:lpstr>제어컴포넌트와 비제어 컴포넌트</vt:lpstr>
      <vt:lpstr>제어컴포넌트와 비제어 컴포넌트</vt:lpstr>
      <vt:lpstr>제어컴포넌트와 비제어 컴포넌트</vt:lpstr>
      <vt:lpstr>제어컴포넌트와 비제어 컴포넌트</vt:lpstr>
      <vt:lpstr>제어컴포넌트와 비제어 컴포넌트</vt:lpstr>
      <vt:lpstr>제어컴포넌트와 비제어 컴포넌트</vt:lpstr>
      <vt:lpstr>컨테이너 컴포넌트와 표현 컴포넌트</vt:lpstr>
      <vt:lpstr>컨테이너 컴포넌트와 표현 컴포넌트</vt:lpstr>
      <vt:lpstr>컨테이너 컴포넌트와 표현 컴포넌트</vt:lpstr>
      <vt:lpstr>컨테이너 컴포넌트와 표현 컴포넌트</vt:lpstr>
      <vt:lpstr>화면 단위의 설계</vt:lpstr>
      <vt:lpstr>화면 단위의 설계</vt:lpstr>
      <vt:lpstr>화면 단위의 설계</vt:lpstr>
      <vt:lpstr>todolist-app</vt:lpstr>
      <vt:lpstr>todolist-app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131</cp:revision>
  <dcterms:modified xsi:type="dcterms:W3CDTF">2023-12-18T10:45:17Z</dcterms:modified>
</cp:coreProperties>
</file>