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295" r:id="rId2"/>
    <p:sldId id="259" r:id="rId3"/>
    <p:sldId id="645" r:id="rId4"/>
    <p:sldId id="718" r:id="rId5"/>
    <p:sldId id="703" r:id="rId6"/>
    <p:sldId id="874" r:id="rId7"/>
    <p:sldId id="719" r:id="rId8"/>
    <p:sldId id="714" r:id="rId9"/>
    <p:sldId id="707" r:id="rId10"/>
    <p:sldId id="715" r:id="rId11"/>
    <p:sldId id="720" r:id="rId12"/>
    <p:sldId id="875" r:id="rId13"/>
    <p:sldId id="651" r:id="rId14"/>
    <p:sldId id="652" r:id="rId15"/>
    <p:sldId id="653" r:id="rId16"/>
    <p:sldId id="654" r:id="rId17"/>
    <p:sldId id="656" r:id="rId18"/>
    <p:sldId id="268" r:id="rId19"/>
  </p:sldIdLst>
  <p:sldSz cx="12192000" cy="6858000"/>
  <p:notesSz cx="6858000" cy="9144000"/>
  <p:embeddedFontLst>
    <p:embeddedFont>
      <p:font typeface="Catamaran Light" panose="020B0600000101010101" charset="0"/>
      <p:regular r:id="rId22"/>
      <p:bold r:id="rId23"/>
    </p:embeddedFont>
    <p:embeddedFont>
      <p:font typeface="Helvetica73-Extended" panose="020B0800000000000000" pitchFamily="34" charset="0"/>
      <p:bold r:id="rId24"/>
    </p:embeddedFont>
    <p:embeddedFont>
      <p:font typeface="KoPub돋움체 Bold" panose="02020603020101020101" pitchFamily="18" charset="-127"/>
      <p:regular r:id="rId25"/>
    </p:embeddedFont>
    <p:embeddedFont>
      <p:font typeface="KoPub돋움체 Medium" panose="02020603020101020101" pitchFamily="18" charset="-127"/>
      <p:regular r:id="rId26"/>
    </p:embeddedFont>
    <p:embeddedFont>
      <p:font typeface="KoPub돋움체_Pro Bold" panose="02020603020101020101" pitchFamily="18" charset="-127"/>
      <p:regular r:id="rId27"/>
    </p:embeddedFont>
    <p:embeddedFont>
      <p:font typeface="Livvic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나눔고딕" panose="020D0604000000000000" pitchFamily="50" charset="-127"/>
      <p:regular r:id="rId36"/>
      <p:bold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휴먼모음T" panose="02030504000101010101" pitchFamily="18" charset="-127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FF6"/>
    <a:srgbClr val="90826A"/>
    <a:srgbClr val="908269"/>
    <a:srgbClr val="7F8C92"/>
    <a:srgbClr val="BE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1" autoAdjust="0"/>
    <p:restoredTop sz="94959" autoAdjust="0"/>
  </p:normalViewPr>
  <p:slideViewPr>
    <p:cSldViewPr snapToGrid="0">
      <p:cViewPr varScale="1">
        <p:scale>
          <a:sx n="83" d="100"/>
          <a:sy n="83" d="100"/>
        </p:scale>
        <p:origin x="126" y="18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90D05A-8577-DB70-36E8-26B0CAC435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7024A-DE25-4ECB-2E3C-3FB848C4C9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D9182-546B-4DD5-BDF1-2A6282EEFBB8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863143-4613-6C48-B670-58FA823483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FA180-78B5-8418-A925-06959717B7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B59AE-0E24-40D2-AF77-78F01F57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66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>
            <a:extLst>
              <a:ext uri="{FF2B5EF4-FFF2-40B4-BE49-F238E27FC236}">
                <a16:creationId xmlns:a16="http://schemas.microsoft.com/office/drawing/2014/main" id="{9204A0D0-CBC6-41C7-932E-0D5908AB2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25603" name="슬라이드 노트 개체 틀 2">
            <a:extLst>
              <a:ext uri="{FF2B5EF4-FFF2-40B4-BE49-F238E27FC236}">
                <a16:creationId xmlns:a16="http://schemas.microsoft.com/office/drawing/2014/main" id="{7B8FCF7B-DA2B-4588-9C74-94516B676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384B84BB-6A48-4DFE-BBCA-607EC59F5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4F178FA-C65A-4CE4-9AFF-73E57C291435}" type="slidenum">
              <a:rPr lang="en-US" altLang="ko-KR" smtClean="0">
                <a:latin typeface="나눔고딕" pitchFamily="2" charset="-127"/>
                <a:ea typeface="나눔고딕" pitchFamily="2" charset="-127"/>
              </a:rPr>
              <a:pPr/>
              <a:t>16</a:t>
            </a:fld>
            <a:endParaRPr lang="en-US" altLang="ko-KR">
              <a:latin typeface="나눔고딕" pitchFamily="2" charset="-127"/>
              <a:ea typeface="나눔고딕" pitchFamily="2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>
            <a:extLst>
              <a:ext uri="{FF2B5EF4-FFF2-40B4-BE49-F238E27FC236}">
                <a16:creationId xmlns:a16="http://schemas.microsoft.com/office/drawing/2014/main" id="{EFEDB12F-AE67-47AC-BDA1-1B4C4C5BA8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29699" name="슬라이드 노트 개체 틀 2">
            <a:extLst>
              <a:ext uri="{FF2B5EF4-FFF2-40B4-BE49-F238E27FC236}">
                <a16:creationId xmlns:a16="http://schemas.microsoft.com/office/drawing/2014/main" id="{F35A340C-EFDE-465C-88C4-A821F6C37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0E410161-D12C-434A-8B39-72A31798B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8EE5D59-DD28-4736-B92A-418961C1C8D2}" type="slidenum">
              <a:rPr lang="en-US" altLang="ko-KR" smtClean="0">
                <a:latin typeface="나눔고딕" pitchFamily="2" charset="-127"/>
                <a:ea typeface="나눔고딕" pitchFamily="2" charset="-127"/>
              </a:rPr>
              <a:pPr/>
              <a:t>17</a:t>
            </a:fld>
            <a:endParaRPr lang="en-US" altLang="ko-KR">
              <a:latin typeface="나눔고딕" pitchFamily="2" charset="-127"/>
              <a:ea typeface="나눔고딕" pitchFamily="2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652F0-718B-4EF6-9F81-44E925C5C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B6F73383-E0BE-4F27-9FB4-7B4796532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7613ECD4-F650-4AA5-A886-B70F829EA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나눔고딕" pitchFamily="2" charset="-127"/>
                <a:ea typeface="나눔고딕" pitchFamily="2" charset="-127"/>
              </a:rPr>
              <a:t>CDN 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방식으로 사용하려면 다음과 같이 참조한다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lvl="1"/>
            <a:r>
              <a:rPr lang="en-US" altLang="ko-KR">
                <a:latin typeface="나눔고딕" pitchFamily="2" charset="-127"/>
                <a:ea typeface="나눔고딕" pitchFamily="2" charset="-127"/>
              </a:rPr>
              <a:t>&lt;script type="text/javascript" src="https://unpkg.com/axios/dist/axios.js"&gt;&lt;/script&gt;</a:t>
            </a:r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0F7A1F2B-6E87-49E0-AC82-D91D04A29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0EB5324-01E4-4499-9146-9E29DE245CA6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220342C6-4186-4B4A-8458-5806AC3FD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56463B13-2944-4C2A-A49B-B52CD46B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SOP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는 브라우저의 기본 보안 정책으로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Consumer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에서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로딩한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문서의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AJAX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기능은 동일 오리진이 아니라면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AJAX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요청을 하더라도 응답 데이터를 수신할 수 없도록 하는 보안 정책이다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</a:t>
            </a:r>
          </a:p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오리진 정보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: "http://localhost:3000" </a:t>
            </a: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문자열이며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 문자열이 다르면 다른 오리진으로 간주한다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따라서 동일 서버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동일 주소라도 포트 번호가 다르면 다른 오리진이다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동일 주소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동일 포트라 할지라도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http, https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와 같이 리소스 종류가 다르다면 다른 오리진이다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lvl="1"/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66D73F9C-CA38-480B-8405-34FEEB298D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094488D-A829-43D0-A471-38676735E5F5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6868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D8460088-27EB-4CB8-92F9-AD265CC877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5958C898-7AA0-4DC4-9D15-01E4A7E90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프론트엔드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앱을 호스팅하는 웹서버와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백엔드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API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서버를 동일한 것으로 설정하면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Cross Domain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문제는 발생하지 않음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하지만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리액트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앱을 개발하는 동안은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create-react-app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 제공하는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'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개발용 서버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'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를 이용해야 하는데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 때는 크로스 도메인 상황임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따라서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'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개발용 서버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'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에서 프록시를 설정하는 방법을 반드시 알고 있어야 함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lvl="1"/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7B76822A-736E-4709-88F4-B244DF2C4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9A4D5D-B64D-41DA-A5E1-932817291749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4458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프록시 설정에 대한 설명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로 시작하는 경로로 요청하면 </a:t>
            </a:r>
            <a:r>
              <a:rPr lang="en-US" altLang="ko-KR" dirty="0"/>
              <a:t>target</a:t>
            </a:r>
            <a:r>
              <a:rPr lang="ko-KR" altLang="en-US" dirty="0"/>
              <a:t>으로 전달함</a:t>
            </a:r>
            <a:endParaRPr lang="en-US" altLang="ko-KR" dirty="0"/>
          </a:p>
          <a:p>
            <a:pPr lvl="1"/>
            <a:r>
              <a:rPr lang="en-US" altLang="ko-KR" dirty="0" err="1"/>
              <a:t>pathRewrite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 : </a:t>
            </a:r>
            <a:r>
              <a:rPr lang="ko-KR" altLang="en-US" dirty="0" err="1"/>
              <a:t>경로롤</a:t>
            </a:r>
            <a:r>
              <a:rPr lang="ko-KR" altLang="en-US" dirty="0"/>
              <a:t> 다시 쓴다는 의미</a:t>
            </a:r>
            <a:endParaRPr lang="en-US" altLang="ko-KR" dirty="0"/>
          </a:p>
          <a:p>
            <a:pPr lvl="2"/>
            <a:r>
              <a:rPr lang="ko-KR" altLang="en-US" dirty="0"/>
              <a:t>정규표현식 사용</a:t>
            </a:r>
            <a:endParaRPr lang="en-US" altLang="ko-KR" dirty="0"/>
          </a:p>
          <a:p>
            <a:pPr lvl="2"/>
            <a:r>
              <a:rPr lang="ko-KR" altLang="en-US" dirty="0"/>
              <a:t> 요청 경로에서 </a:t>
            </a:r>
            <a:r>
              <a:rPr lang="en-US" altLang="ko-KR" dirty="0"/>
              <a:t>'/</a:t>
            </a:r>
            <a:r>
              <a:rPr lang="en-US" altLang="ko-KR" dirty="0" err="1"/>
              <a:t>api</a:t>
            </a:r>
            <a:r>
              <a:rPr lang="en-US" altLang="ko-KR" dirty="0"/>
              <a:t>'</a:t>
            </a:r>
            <a:r>
              <a:rPr lang="ko-KR" altLang="en-US" dirty="0"/>
              <a:t> 문자열은 </a:t>
            </a:r>
            <a:r>
              <a:rPr lang="en-US" altLang="ko-KR" dirty="0"/>
              <a:t>'' </a:t>
            </a:r>
            <a:r>
              <a:rPr lang="ko-KR" altLang="en-US" dirty="0"/>
              <a:t>로 변경 </a:t>
            </a:r>
            <a:r>
              <a:rPr lang="en-US" altLang="ko-KR" dirty="0"/>
              <a:t>: /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삭제함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/</a:t>
            </a:r>
            <a:r>
              <a:rPr lang="en-US" altLang="ko-KR" dirty="0" err="1"/>
              <a:t>api</a:t>
            </a:r>
            <a:r>
              <a:rPr lang="en-US" altLang="ko-KR" dirty="0"/>
              <a:t>/</a:t>
            </a:r>
            <a:r>
              <a:rPr lang="en-US" altLang="ko-KR" dirty="0" err="1"/>
              <a:t>todolist</a:t>
            </a:r>
            <a:r>
              <a:rPr lang="en-US" altLang="ko-KR" dirty="0"/>
              <a:t>/</a:t>
            </a:r>
            <a:r>
              <a:rPr lang="en-US" altLang="ko-KR" dirty="0" err="1"/>
              <a:t>gdhong</a:t>
            </a:r>
            <a:r>
              <a:rPr lang="en-US" altLang="ko-KR" dirty="0"/>
              <a:t> </a:t>
            </a:r>
            <a:r>
              <a:rPr lang="ko-KR" altLang="en-US" dirty="0"/>
              <a:t>으로 요청하면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https://todosvc.herokuapp.com/todolist/gdhong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으로 전달함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82A7CC-3CB9-4318-BC1D-07EC18A10FB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3798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>
            <a:extLst>
              <a:ext uri="{FF2B5EF4-FFF2-40B4-BE49-F238E27FC236}">
                <a16:creationId xmlns:a16="http://schemas.microsoft.com/office/drawing/2014/main" id="{E5AC6301-B814-4CA4-B94F-53856649D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19459" name="슬라이드 노트 개체 틀 2">
            <a:extLst>
              <a:ext uri="{FF2B5EF4-FFF2-40B4-BE49-F238E27FC236}">
                <a16:creationId xmlns:a16="http://schemas.microsoft.com/office/drawing/2014/main" id="{9595EEBA-3941-41EA-B87B-AC37852E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D41F9849-A447-4CE6-9990-EF4ACC768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F7F0B21-2617-4392-8EB8-5CDAD6B91E44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8700E2CA-50C9-4BA1-AC82-936D459DF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31F61931-C9E7-422B-BE47-01901D8AE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B1737906-1BA2-4477-8C9A-8727DF6CC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A9AABEE-972A-4803-8D3D-4DC50CE2B562}" type="slidenum">
              <a:rPr lang="en-US" altLang="ko-KR" smtClean="0">
                <a:latin typeface="나눔고딕" pitchFamily="2" charset="-127"/>
                <a:ea typeface="나눔고딕" pitchFamily="2" charset="-127"/>
              </a:rPr>
              <a:pPr/>
              <a:t>14</a:t>
            </a:fld>
            <a:endParaRPr lang="en-US" altLang="ko-KR">
              <a:latin typeface="나눔고딕" pitchFamily="2" charset="-127"/>
              <a:ea typeface="나눔고딕" pitchFamily="2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>
            <a:extLst>
              <a:ext uri="{FF2B5EF4-FFF2-40B4-BE49-F238E27FC236}">
                <a16:creationId xmlns:a16="http://schemas.microsoft.com/office/drawing/2014/main" id="{651664C9-B90D-4CDB-BA02-855E3615E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23555" name="슬라이드 노트 개체 틀 2">
            <a:extLst>
              <a:ext uri="{FF2B5EF4-FFF2-40B4-BE49-F238E27FC236}">
                <a16:creationId xmlns:a16="http://schemas.microsoft.com/office/drawing/2014/main" id="{CD4473CA-E530-4E0D-95C9-5158D1B4C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DE0ED267-1B03-4BC9-B756-0A9099394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0AA46D8-21F2-4FC7-8169-DDD8B38DAA12}" type="slidenum">
              <a:rPr lang="en-US" altLang="ko-KR" smtClean="0">
                <a:latin typeface="나눔고딕" pitchFamily="2" charset="-127"/>
                <a:ea typeface="나눔고딕" pitchFamily="2" charset="-127"/>
              </a:rPr>
              <a:pPr/>
              <a:t>15</a:t>
            </a:fld>
            <a:endParaRPr lang="en-US" altLang="ko-KR">
              <a:latin typeface="나눔고딕" pitchFamily="2" charset="-127"/>
              <a:ea typeface="나눔고딕" pitchFamily="2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7CADD4-E2E4-FDD1-25A4-F5E04B179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1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7" y="1355148"/>
            <a:ext cx="10807328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348" y="136524"/>
            <a:ext cx="10972800" cy="592177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105" y="1016732"/>
            <a:ext cx="11748548" cy="547260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v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 marL="557213" indent="-214313">
              <a:buFont typeface="Wingdings" panose="05000000000000000000" pitchFamily="2" charset="2"/>
              <a:buChar char="§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9183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61" r:id="rId2"/>
    <p:sldLayoutId id="2147483654" r:id="rId3"/>
    <p:sldLayoutId id="2147483670" r:id="rId4"/>
    <p:sldLayoutId id="2147483683" r:id="rId5"/>
    <p:sldLayoutId id="2147483684" r:id="rId6"/>
    <p:sldLayoutId id="2147483685" r:id="rId7"/>
    <p:sldLayoutId id="214748368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1896029" y="47942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2"/>
                </a:solidFill>
                <a:latin typeface="+mj-ea"/>
                <a:ea typeface="+mj-ea"/>
              </a:rPr>
              <a:t>09. </a:t>
            </a:r>
            <a:r>
              <a:rPr lang="en-US" altLang="ko-KR" sz="3200" b="1" dirty="0" err="1">
                <a:solidFill>
                  <a:schemeClr val="bg2"/>
                </a:solidFill>
                <a:latin typeface="+mj-ea"/>
                <a:ea typeface="+mj-ea"/>
              </a:rPr>
              <a:t>axios</a:t>
            </a:r>
            <a:r>
              <a:rPr lang="ko-KR" altLang="en-US" sz="3200" b="1" dirty="0">
                <a:solidFill>
                  <a:schemeClr val="bg2"/>
                </a:solidFill>
                <a:latin typeface="+mj-ea"/>
                <a:ea typeface="+mj-ea"/>
              </a:rPr>
              <a:t>를 이용한 </a:t>
            </a:r>
            <a:r>
              <a:rPr lang="en-US" altLang="ko-KR" sz="3200" b="1" dirty="0">
                <a:solidFill>
                  <a:schemeClr val="bg2"/>
                </a:solidFill>
                <a:latin typeface="+mj-ea"/>
                <a:ea typeface="+mj-ea"/>
              </a:rPr>
              <a:t>HTTP </a:t>
            </a:r>
            <a:r>
              <a:rPr lang="ko-KR" altLang="en-US" sz="3200" b="1" dirty="0">
                <a:solidFill>
                  <a:schemeClr val="bg2"/>
                </a:solidFill>
                <a:latin typeface="+mj-ea"/>
                <a:ea typeface="+mj-ea"/>
              </a:rPr>
              <a:t>통신</a:t>
            </a:r>
            <a:endParaRPr lang="en-US" altLang="ko-KR" sz="3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2E14F-5F97-475C-9703-CE3874C1D5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크로스 도메인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E9E61-D003-4E6A-A0BE-0C776AEEB5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Proxy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vite.config.ts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server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옵션 추가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13A613-EF73-454A-99ED-6B4BD7A80FE4}"/>
              </a:ext>
            </a:extLst>
          </p:cNvPr>
          <p:cNvSpPr/>
          <p:nvPr/>
        </p:nvSpPr>
        <p:spPr>
          <a:xfrm>
            <a:off x="1009358" y="2015686"/>
            <a:ext cx="7020780" cy="32932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300" dirty="0">
                <a:cs typeface="Times New Roman" pitchFamily="18" charset="0"/>
              </a:rPr>
              <a:t>import { </a:t>
            </a:r>
            <a:r>
              <a:rPr lang="en-US" altLang="ko-KR" sz="1300" dirty="0" err="1">
                <a:cs typeface="Times New Roman" pitchFamily="18" charset="0"/>
              </a:rPr>
              <a:t>defineConfig</a:t>
            </a:r>
            <a:r>
              <a:rPr lang="en-US" altLang="ko-KR" sz="1300" dirty="0">
                <a:cs typeface="Times New Roman" pitchFamily="18" charset="0"/>
              </a:rPr>
              <a:t> } from "</a:t>
            </a:r>
            <a:r>
              <a:rPr lang="en-US" altLang="ko-KR" sz="1300" dirty="0" err="1">
                <a:cs typeface="Times New Roman" pitchFamily="18" charset="0"/>
              </a:rPr>
              <a:t>vite</a:t>
            </a:r>
            <a:r>
              <a:rPr lang="en-US" altLang="ko-KR" sz="1300" dirty="0">
                <a:cs typeface="Times New Roman" pitchFamily="18" charset="0"/>
              </a:rPr>
              <a:t>";</a:t>
            </a:r>
          </a:p>
          <a:p>
            <a:pPr>
              <a:defRPr/>
            </a:pPr>
            <a:r>
              <a:rPr lang="en-US" altLang="ko-KR" sz="1300" dirty="0">
                <a:cs typeface="Times New Roman" pitchFamily="18" charset="0"/>
              </a:rPr>
              <a:t>import react from "@</a:t>
            </a:r>
            <a:r>
              <a:rPr lang="en-US" altLang="ko-KR" sz="1300" dirty="0" err="1">
                <a:cs typeface="Times New Roman" pitchFamily="18" charset="0"/>
              </a:rPr>
              <a:t>vitejs</a:t>
            </a:r>
            <a:r>
              <a:rPr lang="en-US" altLang="ko-KR" sz="1300" dirty="0">
                <a:cs typeface="Times New Roman" pitchFamily="18" charset="0"/>
              </a:rPr>
              <a:t>/plugin-react";</a:t>
            </a:r>
          </a:p>
          <a:p>
            <a:pPr>
              <a:defRPr/>
            </a:pPr>
            <a:endParaRPr lang="en-US" altLang="ko-KR" sz="1300" dirty="0">
              <a:cs typeface="Times New Roman" pitchFamily="18" charset="0"/>
            </a:endParaRPr>
          </a:p>
          <a:p>
            <a:pPr>
              <a:defRPr/>
            </a:pPr>
            <a:r>
              <a:rPr lang="en-US" altLang="ko-KR" sz="1300" dirty="0">
                <a:cs typeface="Times New Roman" pitchFamily="18" charset="0"/>
              </a:rPr>
              <a:t>// https://</a:t>
            </a:r>
            <a:r>
              <a:rPr lang="en-US" altLang="ko-KR" sz="1300" dirty="0" err="1">
                <a:cs typeface="Times New Roman" pitchFamily="18" charset="0"/>
              </a:rPr>
              <a:t>vitejs.dev</a:t>
            </a:r>
            <a:r>
              <a:rPr lang="en-US" altLang="ko-KR" sz="1300" dirty="0">
                <a:cs typeface="Times New Roman" pitchFamily="18" charset="0"/>
              </a:rPr>
              <a:t>/config/</a:t>
            </a:r>
          </a:p>
          <a:p>
            <a:pPr>
              <a:defRPr/>
            </a:pPr>
            <a:r>
              <a:rPr lang="en-US" altLang="ko-KR" sz="1300" dirty="0">
                <a:cs typeface="Times New Roman" pitchFamily="18" charset="0"/>
              </a:rPr>
              <a:t>export default </a:t>
            </a:r>
            <a:r>
              <a:rPr lang="en-US" altLang="ko-KR" sz="1300" dirty="0" err="1">
                <a:cs typeface="Times New Roman" pitchFamily="18" charset="0"/>
              </a:rPr>
              <a:t>defineConfig</a:t>
            </a:r>
            <a:r>
              <a:rPr lang="en-US" altLang="ko-KR" sz="1300" dirty="0">
                <a:cs typeface="Times New Roman" pitchFamily="18" charset="0"/>
              </a:rPr>
              <a:t>({</a:t>
            </a:r>
          </a:p>
          <a:p>
            <a:pPr>
              <a:defRPr/>
            </a:pPr>
            <a:r>
              <a:rPr lang="en-US" altLang="ko-KR" sz="1300" dirty="0">
                <a:cs typeface="Times New Roman" pitchFamily="18" charset="0"/>
              </a:rPr>
              <a:t>  plugins: [react()],</a:t>
            </a:r>
          </a:p>
          <a:p>
            <a:pPr>
              <a:defRPr/>
            </a:pPr>
            <a:r>
              <a:rPr lang="en-US" altLang="ko-KR" sz="1300" b="1" dirty="0">
                <a:cs typeface="Times New Roman" pitchFamily="18" charset="0"/>
              </a:rPr>
              <a:t>  server: {</a:t>
            </a:r>
          </a:p>
          <a:p>
            <a:pPr>
              <a:defRPr/>
            </a:pPr>
            <a:r>
              <a:rPr lang="en-US" altLang="ko-KR" sz="1300" b="1" dirty="0">
                <a:cs typeface="Times New Roman" pitchFamily="18" charset="0"/>
              </a:rPr>
              <a:t>    proxy: {</a:t>
            </a:r>
          </a:p>
          <a:p>
            <a:pPr>
              <a:defRPr/>
            </a:pPr>
            <a:r>
              <a:rPr lang="en-US" altLang="ko-KR" sz="1300" b="1" dirty="0">
                <a:cs typeface="Times New Roman" pitchFamily="18" charset="0"/>
              </a:rPr>
              <a:t>      "/</a:t>
            </a:r>
            <a:r>
              <a:rPr lang="en-US" altLang="ko-KR" sz="1300" b="1" dirty="0" err="1">
                <a:cs typeface="Times New Roman" pitchFamily="18" charset="0"/>
              </a:rPr>
              <a:t>api</a:t>
            </a:r>
            <a:r>
              <a:rPr lang="en-US" altLang="ko-KR" sz="1300" b="1" dirty="0">
                <a:cs typeface="Times New Roman" pitchFamily="18" charset="0"/>
              </a:rPr>
              <a:t>": {</a:t>
            </a:r>
          </a:p>
          <a:p>
            <a:pPr>
              <a:defRPr/>
            </a:pPr>
            <a:r>
              <a:rPr lang="en-US" altLang="ko-KR" sz="1300" b="1" dirty="0">
                <a:cs typeface="Times New Roman" pitchFamily="18" charset="0"/>
              </a:rPr>
              <a:t>        target: "https://localhost:8000",</a:t>
            </a:r>
          </a:p>
          <a:p>
            <a:pPr>
              <a:defRPr/>
            </a:pPr>
            <a:r>
              <a:rPr lang="en-US" altLang="ko-KR" sz="1300" b="1" dirty="0">
                <a:cs typeface="Times New Roman" pitchFamily="18" charset="0"/>
              </a:rPr>
              <a:t>        </a:t>
            </a:r>
            <a:r>
              <a:rPr lang="en-US" altLang="ko-KR" sz="1300" b="1" dirty="0" err="1">
                <a:cs typeface="Times New Roman" pitchFamily="18" charset="0"/>
              </a:rPr>
              <a:t>changeOrigin</a:t>
            </a:r>
            <a:r>
              <a:rPr lang="en-US" altLang="ko-KR" sz="1300" b="1" dirty="0">
                <a:cs typeface="Times New Roman" pitchFamily="18" charset="0"/>
              </a:rPr>
              <a:t>: true,</a:t>
            </a:r>
          </a:p>
          <a:p>
            <a:pPr>
              <a:defRPr/>
            </a:pPr>
            <a:r>
              <a:rPr lang="en-US" altLang="ko-KR" sz="1300" b="1" dirty="0">
                <a:cs typeface="Times New Roman" pitchFamily="18" charset="0"/>
              </a:rPr>
              <a:t>        rewrite: (path) =&gt; </a:t>
            </a:r>
            <a:r>
              <a:rPr lang="en-US" altLang="ko-KR" sz="1300" b="1" dirty="0" err="1">
                <a:cs typeface="Times New Roman" pitchFamily="18" charset="0"/>
              </a:rPr>
              <a:t>path.replace</a:t>
            </a:r>
            <a:r>
              <a:rPr lang="en-US" altLang="ko-KR" sz="1300" b="1" dirty="0">
                <a:cs typeface="Times New Roman" pitchFamily="18" charset="0"/>
              </a:rPr>
              <a:t>(/^\/</a:t>
            </a:r>
            <a:r>
              <a:rPr lang="en-US" altLang="ko-KR" sz="1300" b="1" dirty="0" err="1">
                <a:cs typeface="Times New Roman" pitchFamily="18" charset="0"/>
              </a:rPr>
              <a:t>api</a:t>
            </a:r>
            <a:r>
              <a:rPr lang="en-US" altLang="ko-KR" sz="1300" b="1" dirty="0">
                <a:cs typeface="Times New Roman" pitchFamily="18" charset="0"/>
              </a:rPr>
              <a:t>/, ""),</a:t>
            </a:r>
          </a:p>
          <a:p>
            <a:pPr>
              <a:defRPr/>
            </a:pPr>
            <a:r>
              <a:rPr lang="en-US" altLang="ko-KR" sz="1300" b="1" dirty="0">
                <a:cs typeface="Times New Roman" pitchFamily="18" charset="0"/>
              </a:rPr>
              <a:t>      },</a:t>
            </a:r>
          </a:p>
          <a:p>
            <a:pPr>
              <a:defRPr/>
            </a:pPr>
            <a:r>
              <a:rPr lang="en-US" altLang="ko-KR" sz="1300" b="1" dirty="0">
                <a:cs typeface="Times New Roman" pitchFamily="18" charset="0"/>
              </a:rPr>
              <a:t>    },</a:t>
            </a:r>
          </a:p>
          <a:p>
            <a:pPr>
              <a:defRPr/>
            </a:pPr>
            <a:r>
              <a:rPr lang="en-US" altLang="ko-KR" sz="1300" b="1" dirty="0">
                <a:cs typeface="Times New Roman" pitchFamily="18" charset="0"/>
              </a:rPr>
              <a:t>  },</a:t>
            </a:r>
          </a:p>
          <a:p>
            <a:pPr>
              <a:defRPr/>
            </a:pPr>
            <a:r>
              <a:rPr lang="en-US" altLang="ko-KR" sz="1300" dirty="0">
                <a:cs typeface="Times New Roman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966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F4B8C3-29E4-29FD-AA4F-6A82D6143588}"/>
              </a:ext>
            </a:extLst>
          </p:cNvPr>
          <p:cNvSpPr/>
          <p:nvPr/>
        </p:nvSpPr>
        <p:spPr>
          <a:xfrm>
            <a:off x="4590966" y="2195336"/>
            <a:ext cx="2448273" cy="4680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axios.get(...)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93C0EE0-3B6A-3C69-93DD-E2E56931686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815103" y="2663388"/>
            <a:ext cx="0" cy="3089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329F66-6037-2FB4-EEB2-408F0D0B0D16}"/>
              </a:ext>
            </a:extLst>
          </p:cNvPr>
          <p:cNvSpPr/>
          <p:nvPr/>
        </p:nvSpPr>
        <p:spPr>
          <a:xfrm>
            <a:off x="4590966" y="2972323"/>
            <a:ext cx="2448273" cy="4680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then( (response)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=&gt;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... 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8BC179-6342-182B-92F3-F101AC9E1FE3}"/>
              </a:ext>
            </a:extLst>
          </p:cNvPr>
          <p:cNvSpPr txBox="1"/>
          <p:nvPr/>
        </p:nvSpPr>
        <p:spPr>
          <a:xfrm>
            <a:off x="7219258" y="3067849"/>
            <a:ext cx="3463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+mn-ea"/>
                <a:ea typeface="+mn-ea"/>
              </a:rPr>
              <a:t>받아온 </a:t>
            </a:r>
            <a:r>
              <a:rPr lang="en-US" altLang="ko-KR" sz="1200">
                <a:latin typeface="+mn-ea"/>
                <a:ea typeface="+mn-ea"/>
              </a:rPr>
              <a:t>TodoList</a:t>
            </a:r>
            <a:r>
              <a:rPr lang="ko-KR" altLang="en-US" sz="1200">
                <a:latin typeface="+mn-ea"/>
                <a:ea typeface="+mn-ea"/>
              </a:rPr>
              <a:t> 출력 후 첫번쨰 </a:t>
            </a:r>
            <a:r>
              <a:rPr lang="en-US" altLang="ko-KR" sz="1200">
                <a:latin typeface="+mn-ea"/>
                <a:ea typeface="+mn-ea"/>
              </a:rPr>
              <a:t>Todo</a:t>
            </a:r>
            <a:r>
              <a:rPr lang="ko-KR" altLang="en-US" sz="1200">
                <a:latin typeface="+mn-ea"/>
                <a:ea typeface="+mn-ea"/>
              </a:rPr>
              <a:t>의 </a:t>
            </a:r>
            <a:r>
              <a:rPr lang="en-US" altLang="ko-KR" sz="1200">
                <a:latin typeface="+mn-ea"/>
                <a:ea typeface="+mn-ea"/>
              </a:rPr>
              <a:t>id </a:t>
            </a:r>
            <a:r>
              <a:rPr lang="ko-KR" altLang="en-US" sz="1200">
                <a:latin typeface="+mn-ea"/>
                <a:ea typeface="+mn-ea"/>
              </a:rPr>
              <a:t>리턴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7998A-8838-7A93-9638-9535D976118D}"/>
              </a:ext>
            </a:extLst>
          </p:cNvPr>
          <p:cNvSpPr/>
          <p:nvPr/>
        </p:nvSpPr>
        <p:spPr>
          <a:xfrm>
            <a:off x="4590966" y="3741013"/>
            <a:ext cx="2448273" cy="4680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then( (id) =&gt; ... 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A3B73-EB7D-A828-733B-09FC16530883}"/>
              </a:ext>
            </a:extLst>
          </p:cNvPr>
          <p:cNvSpPr txBox="1"/>
          <p:nvPr/>
        </p:nvSpPr>
        <p:spPr>
          <a:xfrm>
            <a:off x="7219258" y="3839898"/>
            <a:ext cx="452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+mn-ea"/>
                <a:ea typeface="+mn-ea"/>
              </a:rPr>
              <a:t>직전 리턴된 </a:t>
            </a:r>
            <a:r>
              <a:rPr lang="en-US" altLang="ko-KR" sz="1200">
                <a:latin typeface="+mn-ea"/>
                <a:ea typeface="+mn-ea"/>
              </a:rPr>
              <a:t>id</a:t>
            </a:r>
            <a:r>
              <a:rPr lang="ko-KR" altLang="en-US" sz="1200">
                <a:latin typeface="+mn-ea"/>
                <a:ea typeface="+mn-ea"/>
              </a:rPr>
              <a:t>를 인자로 받아 </a:t>
            </a:r>
            <a:r>
              <a:rPr lang="en-US" altLang="ko-KR" sz="1200">
                <a:latin typeface="+mn-ea"/>
                <a:ea typeface="+mn-ea"/>
              </a:rPr>
              <a:t>axios.get() </a:t>
            </a:r>
            <a:r>
              <a:rPr lang="ko-KR" altLang="en-US" sz="1200">
                <a:latin typeface="+mn-ea"/>
                <a:ea typeface="+mn-ea"/>
              </a:rPr>
              <a:t>요청 후 </a:t>
            </a:r>
            <a:r>
              <a:rPr lang="en-US" altLang="ko-KR" sz="1200">
                <a:latin typeface="+mn-ea"/>
                <a:ea typeface="+mn-ea"/>
              </a:rPr>
              <a:t>Promise </a:t>
            </a:r>
            <a:r>
              <a:rPr lang="ko-KR" altLang="en-US" sz="1200">
                <a:latin typeface="+mn-ea"/>
                <a:ea typeface="+mn-ea"/>
              </a:rPr>
              <a:t>리턴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19A58-CFDD-E33C-2CCA-CEEAA43A192A}"/>
              </a:ext>
            </a:extLst>
          </p:cNvPr>
          <p:cNvSpPr/>
          <p:nvPr/>
        </p:nvSpPr>
        <p:spPr>
          <a:xfrm>
            <a:off x="4590966" y="4510455"/>
            <a:ext cx="2452267" cy="4680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then( (response) =&gt; ... 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9A684-4C67-48BA-A3F5-E2E899D5C7EC}"/>
              </a:ext>
            </a:extLst>
          </p:cNvPr>
          <p:cNvSpPr txBox="1"/>
          <p:nvPr/>
        </p:nvSpPr>
        <p:spPr>
          <a:xfrm>
            <a:off x="7219258" y="2365353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  <a:ea typeface="+mn-ea"/>
              </a:rPr>
              <a:t>TodoList </a:t>
            </a:r>
            <a:r>
              <a:rPr lang="ko-KR" altLang="en-US" sz="1200">
                <a:latin typeface="+mn-ea"/>
                <a:ea typeface="+mn-ea"/>
              </a:rPr>
              <a:t>요청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2CE2C2-111C-F718-03E7-F98A80145E6E}"/>
              </a:ext>
            </a:extLst>
          </p:cNvPr>
          <p:cNvSpPr txBox="1"/>
          <p:nvPr/>
        </p:nvSpPr>
        <p:spPr>
          <a:xfrm>
            <a:off x="7234310" y="4636353"/>
            <a:ext cx="390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+mn-ea"/>
                <a:ea typeface="+mn-ea"/>
              </a:rPr>
              <a:t>응답된 첫번째 </a:t>
            </a:r>
            <a:r>
              <a:rPr lang="en-US" altLang="ko-KR" sz="1200">
                <a:latin typeface="+mn-ea"/>
                <a:ea typeface="+mn-ea"/>
              </a:rPr>
              <a:t>Todo  </a:t>
            </a:r>
            <a:r>
              <a:rPr lang="ko-KR" altLang="en-US" sz="1200">
                <a:latin typeface="+mn-ea"/>
                <a:ea typeface="+mn-ea"/>
              </a:rPr>
              <a:t>출력하고 두번쨰 </a:t>
            </a:r>
            <a:r>
              <a:rPr lang="en-US" altLang="ko-KR" sz="1200">
                <a:latin typeface="+mn-ea"/>
                <a:ea typeface="+mn-ea"/>
              </a:rPr>
              <a:t>Todo</a:t>
            </a:r>
            <a:r>
              <a:rPr lang="ko-KR" altLang="en-US" sz="1200">
                <a:latin typeface="+mn-ea"/>
                <a:ea typeface="+mn-ea"/>
              </a:rPr>
              <a:t>의 </a:t>
            </a:r>
            <a:r>
              <a:rPr lang="en-US" altLang="ko-KR" sz="1200">
                <a:latin typeface="+mn-ea"/>
                <a:ea typeface="+mn-ea"/>
              </a:rPr>
              <a:t>id </a:t>
            </a:r>
            <a:r>
              <a:rPr lang="ko-KR" altLang="en-US" sz="1200">
                <a:latin typeface="+mn-ea"/>
                <a:ea typeface="+mn-ea"/>
              </a:rPr>
              <a:t>리턴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C730BD-2BBE-57A8-0B56-3A43CC06D960}"/>
              </a:ext>
            </a:extLst>
          </p:cNvPr>
          <p:cNvSpPr/>
          <p:nvPr/>
        </p:nvSpPr>
        <p:spPr>
          <a:xfrm>
            <a:off x="4590966" y="5291144"/>
            <a:ext cx="2448273" cy="4680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then( (id) =&gt; ... 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D1E6F1-E0B9-ECF5-47BC-1D5F9F4D6159}"/>
              </a:ext>
            </a:extLst>
          </p:cNvPr>
          <p:cNvSpPr txBox="1"/>
          <p:nvPr/>
        </p:nvSpPr>
        <p:spPr>
          <a:xfrm>
            <a:off x="7219258" y="5390029"/>
            <a:ext cx="452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+mn-ea"/>
                <a:ea typeface="+mn-ea"/>
              </a:rPr>
              <a:t>직전 리턴된 </a:t>
            </a:r>
            <a:r>
              <a:rPr lang="en-US" altLang="ko-KR" sz="1200">
                <a:latin typeface="+mn-ea"/>
                <a:ea typeface="+mn-ea"/>
              </a:rPr>
              <a:t>id</a:t>
            </a:r>
            <a:r>
              <a:rPr lang="ko-KR" altLang="en-US" sz="1200">
                <a:latin typeface="+mn-ea"/>
                <a:ea typeface="+mn-ea"/>
              </a:rPr>
              <a:t>를 인자로 받아 </a:t>
            </a:r>
            <a:r>
              <a:rPr lang="en-US" altLang="ko-KR" sz="1200">
                <a:latin typeface="+mn-ea"/>
                <a:ea typeface="+mn-ea"/>
              </a:rPr>
              <a:t>axios.get() </a:t>
            </a:r>
            <a:r>
              <a:rPr lang="ko-KR" altLang="en-US" sz="1200">
                <a:latin typeface="+mn-ea"/>
                <a:ea typeface="+mn-ea"/>
              </a:rPr>
              <a:t>요청 후 </a:t>
            </a:r>
            <a:r>
              <a:rPr lang="en-US" altLang="ko-KR" sz="1200">
                <a:latin typeface="+mn-ea"/>
                <a:ea typeface="+mn-ea"/>
              </a:rPr>
              <a:t>Promise </a:t>
            </a:r>
            <a:r>
              <a:rPr lang="ko-KR" altLang="en-US" sz="1200">
                <a:latin typeface="+mn-ea"/>
                <a:ea typeface="+mn-ea"/>
              </a:rPr>
              <a:t>리턴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7E5E86-2A27-3DE0-F476-8C69104850F1}"/>
              </a:ext>
            </a:extLst>
          </p:cNvPr>
          <p:cNvSpPr/>
          <p:nvPr/>
        </p:nvSpPr>
        <p:spPr>
          <a:xfrm>
            <a:off x="4590966" y="6072942"/>
            <a:ext cx="2448273" cy="4680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then( (response) =&gt; ... 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6E0DEC-1554-7E46-98BA-CAC9E4B90B49}"/>
              </a:ext>
            </a:extLst>
          </p:cNvPr>
          <p:cNvSpPr txBox="1"/>
          <p:nvPr/>
        </p:nvSpPr>
        <p:spPr>
          <a:xfrm>
            <a:off x="7219258" y="6198840"/>
            <a:ext cx="2647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+mn-ea"/>
                <a:ea typeface="+mn-ea"/>
              </a:rPr>
              <a:t>응답된 두번째 </a:t>
            </a:r>
            <a:r>
              <a:rPr lang="en-US" altLang="ko-KR" sz="1200">
                <a:latin typeface="+mn-ea"/>
                <a:ea typeface="+mn-ea"/>
              </a:rPr>
              <a:t>Todo  </a:t>
            </a:r>
            <a:r>
              <a:rPr lang="ko-KR" altLang="en-US" sz="1200">
                <a:latin typeface="+mn-ea"/>
                <a:ea typeface="+mn-ea"/>
              </a:rPr>
              <a:t>출력하고 종료</a:t>
            </a:r>
            <a:endParaRPr lang="en-US" altLang="ko-KR" sz="1200" dirty="0">
              <a:latin typeface="+mn-ea"/>
              <a:ea typeface="+mn-ea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D0F02C-DA31-7073-B7A3-5CAFBD68BCB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815103" y="3440375"/>
            <a:ext cx="0" cy="3006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36A2025-50A0-7CF0-75CC-39222878E82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815103" y="4209065"/>
            <a:ext cx="1997" cy="3013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6B4BE42-A2CD-7E56-82D5-9AC3E25B16ED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5815103" y="4978507"/>
            <a:ext cx="1997" cy="3126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16C3C7-22BC-09A6-2819-3C8DBB0E1DEF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815103" y="5759196"/>
            <a:ext cx="0" cy="3137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F7660B41-16BF-B967-3EF6-DE36D39C362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axios </a:t>
            </a:r>
            <a:r>
              <a:rPr lang="ko-KR" altLang="en-US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879DE4FB-D8EA-AC6C-1C6B-411A3505A2FF}"/>
              </a:ext>
            </a:extLst>
          </p:cNvPr>
          <p:cNvSpPr txBox="1">
            <a:spLocks/>
          </p:cNvSpPr>
          <p:nvPr/>
        </p:nvSpPr>
        <p:spPr>
          <a:xfrm>
            <a:off x="0" y="1067294"/>
            <a:ext cx="11749088" cy="5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Axios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Promise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/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순차적으로 작업이 진행될 때는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then()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반복에 의해 불편하다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Promise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then()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반복되는 프로그램이다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34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7660B41-16BF-B967-3EF6-DE36D39C362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axios </a:t>
            </a:r>
            <a:r>
              <a:rPr lang="ko-KR" altLang="en-US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879DE4FB-D8EA-AC6C-1C6B-411A3505A2FF}"/>
              </a:ext>
            </a:extLst>
          </p:cNvPr>
          <p:cNvSpPr txBox="1">
            <a:spLocks/>
          </p:cNvSpPr>
          <p:nvPr/>
        </p:nvSpPr>
        <p:spPr>
          <a:xfrm>
            <a:off x="0" y="1067294"/>
            <a:ext cx="11749088" cy="5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Async/await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en-US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/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비동기 처리가 필요한 함수 선언에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async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/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코드중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Promise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리턴하는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곳에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await</a:t>
            </a:r>
          </a:p>
          <a:p>
            <a:pPr lvl="1" algn="just"/>
            <a:endParaRPr lang="en-US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/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async/await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또한 예외처리도 편하다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Try- catch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그대로 사용이 가능하다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2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D7D9D7F2-6564-4D0F-BECB-554558C801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axios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2E595311-1530-4A82-A0E7-7B5C4D6866A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axios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8B3A29-7759-4230-931B-473DA4728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2792" y="2020887"/>
            <a:ext cx="4186415" cy="41982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FD9784A8-19CF-4D1D-A53D-0CA229E507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axios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</a:t>
            </a:r>
            <a:endParaRPr lang="ko-KR" altLang="en-US" dirty="0"/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9ED23D03-3BF5-409C-8904-508B95FB49E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axios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저수준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메서드와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메서드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5AE949-CA08-4BDB-A77E-29CBE422A28B}"/>
              </a:ext>
            </a:extLst>
          </p:cNvPr>
          <p:cNvSpPr/>
          <p:nvPr/>
        </p:nvSpPr>
        <p:spPr>
          <a:xfrm>
            <a:off x="1114317" y="1777164"/>
            <a:ext cx="4416425" cy="21224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2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axios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({</a:t>
            </a:r>
          </a:p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method : 'GET',</a:t>
            </a:r>
          </a:p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url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: '/contacts',</a:t>
            </a:r>
          </a:p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params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: {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pageno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: 1, pagesize:5 }</a:t>
            </a:r>
          </a:p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})</a:t>
            </a:r>
          </a:p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.then((response) =&gt; {</a:t>
            </a:r>
          </a:p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console.log(response);</a:t>
            </a:r>
          </a:p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})</a:t>
            </a:r>
          </a:p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.catch((error)=&gt; {</a:t>
            </a:r>
          </a:p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console.log("ERROR!!!! : ", error);</a:t>
            </a:r>
          </a:p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})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D43401-5DB6-40E6-A299-4684F1F7662E}"/>
              </a:ext>
            </a:extLst>
          </p:cNvPr>
          <p:cNvSpPr/>
          <p:nvPr/>
        </p:nvSpPr>
        <p:spPr>
          <a:xfrm>
            <a:off x="1114317" y="4032822"/>
            <a:ext cx="4429125" cy="101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2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axios.get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('/contacts', { </a:t>
            </a:r>
          </a:p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params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: { pageno:1, pagesize:5 }</a:t>
            </a:r>
          </a:p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})</a:t>
            </a:r>
          </a:p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.then(...)</a:t>
            </a:r>
          </a:p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.catch(...)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85268B27-8020-4FB1-9D71-A789B9F43B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axios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</a:t>
            </a:r>
            <a:endParaRPr lang="ko-KR" altLang="en-US" dirty="0"/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16A179CF-9F98-4047-8132-1EC9FF60430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응답 형식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EF533C-4C9F-4A14-B49F-F35E6DC70D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2994" y="1700213"/>
            <a:ext cx="7200900" cy="17287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2D82F58-44F3-4B66-9D69-83E88903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6710" y="3979687"/>
            <a:ext cx="4032250" cy="169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EC72189-50D8-4A42-B9B0-323CEF501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64001" y="4151782"/>
            <a:ext cx="2616200" cy="151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D84F3A-9649-45D1-A006-AA882C3F10CF}"/>
              </a:ext>
            </a:extLst>
          </p:cNvPr>
          <p:cNvSpPr txBox="1"/>
          <p:nvPr/>
        </p:nvSpPr>
        <p:spPr>
          <a:xfrm>
            <a:off x="6538676" y="3718395"/>
            <a:ext cx="126206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600" dirty="0">
                <a:latin typeface="+mn-ea"/>
                <a:ea typeface="+mn-ea"/>
              </a:rPr>
              <a:t>status code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A3AD6D25-3C2B-417D-B683-BCF838C198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axios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</a:t>
            </a:r>
            <a:endParaRPr lang="ko-KR" altLang="en-US" dirty="0"/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C521F5C3-210C-4B66-985D-78346686420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기타 메서드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528808-AD85-499B-9458-531A8EBDCFD9}"/>
              </a:ext>
            </a:extLst>
          </p:cNvPr>
          <p:cNvSpPr/>
          <p:nvPr/>
        </p:nvSpPr>
        <p:spPr>
          <a:xfrm>
            <a:off x="1030454" y="1712458"/>
            <a:ext cx="6553200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400" b="1" dirty="0" err="1"/>
              <a:t>axios.post</a:t>
            </a:r>
            <a:r>
              <a:rPr lang="en-US" altLang="ko-KR" sz="1400" dirty="0"/>
              <a:t>('/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todolist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gdhong</a:t>
            </a:r>
            <a:r>
              <a:rPr lang="en-US" altLang="ko-KR" sz="1400" dirty="0"/>
              <a:t>', </a:t>
            </a:r>
          </a:p>
          <a:p>
            <a:pPr>
              <a:defRPr/>
            </a:pPr>
            <a:r>
              <a:rPr lang="en-US" altLang="ko-KR" sz="1400" dirty="0"/>
              <a:t>    { 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:"</a:t>
            </a:r>
            <a:r>
              <a:rPr lang="ko-KR" altLang="en-US" sz="1400" dirty="0"/>
              <a:t>독서하기</a:t>
            </a:r>
            <a:r>
              <a:rPr lang="en-US" altLang="ko-KR" sz="1400" dirty="0"/>
              <a:t>", desc:"</a:t>
            </a:r>
            <a:r>
              <a:rPr lang="ko-KR" altLang="en-US" sz="1400" dirty="0"/>
              <a:t>인문서적 </a:t>
            </a:r>
            <a:r>
              <a:rPr lang="en-US" altLang="ko-KR" sz="1400" dirty="0"/>
              <a:t>1</a:t>
            </a:r>
            <a:r>
              <a:rPr lang="ko-KR" altLang="en-US" sz="1400" dirty="0"/>
              <a:t>권 이번주까지</a:t>
            </a:r>
            <a:r>
              <a:rPr lang="en-US" altLang="ko-KR" sz="1400" dirty="0"/>
              <a:t>"</a:t>
            </a:r>
            <a:r>
              <a:rPr lang="ko-KR" altLang="en-US" sz="1400" dirty="0"/>
              <a:t> </a:t>
            </a:r>
            <a:r>
              <a:rPr lang="en-US" altLang="ko-KR" sz="1400" dirty="0"/>
              <a:t>})</a:t>
            </a:r>
          </a:p>
          <a:p>
            <a:pPr>
              <a:defRPr/>
            </a:pPr>
            <a:r>
              <a:rPr lang="en-US" altLang="ko-KR" sz="1400" dirty="0"/>
              <a:t>.then((response) =&gt; {</a:t>
            </a:r>
          </a:p>
          <a:p>
            <a:pPr>
              <a:defRPr/>
            </a:pPr>
            <a:r>
              <a:rPr lang="en-US" altLang="ko-KR" sz="1400" dirty="0"/>
              <a:t>    if (</a:t>
            </a:r>
            <a:r>
              <a:rPr lang="en-US" altLang="ko-KR" sz="1400" dirty="0" err="1"/>
              <a:t>response.data.status</a:t>
            </a:r>
            <a:r>
              <a:rPr lang="en-US" altLang="ko-KR" sz="1400" dirty="0"/>
              <a:t> !== "success") {</a:t>
            </a:r>
          </a:p>
          <a:p>
            <a:pPr>
              <a:defRPr/>
            </a:pPr>
            <a:r>
              <a:rPr lang="en-US" altLang="ko-KR" sz="1400" dirty="0"/>
              <a:t>        throw new Error("</a:t>
            </a:r>
            <a:r>
              <a:rPr lang="ko-KR" altLang="en-US" sz="1400" dirty="0"/>
              <a:t>데이터 추가 실패</a:t>
            </a:r>
            <a:r>
              <a:rPr lang="en-US" altLang="ko-KR" sz="1400" dirty="0"/>
              <a:t>!!");</a:t>
            </a:r>
          </a:p>
          <a:p>
            <a:pPr>
              <a:defRPr/>
            </a:pPr>
            <a:r>
              <a:rPr lang="en-US" altLang="ko-KR" sz="1400" dirty="0"/>
              <a:t>    }</a:t>
            </a:r>
          </a:p>
          <a:p>
            <a:pPr>
              <a:defRPr/>
            </a:pPr>
            <a:r>
              <a:rPr lang="en-US" altLang="ko-KR" sz="1400" dirty="0"/>
              <a:t>    console.log(</a:t>
            </a:r>
            <a:r>
              <a:rPr lang="en-US" altLang="ko-KR" sz="1400" dirty="0" err="1"/>
              <a:t>response.data</a:t>
            </a:r>
            <a:r>
              <a:rPr lang="en-US" altLang="ko-KR" sz="1400" dirty="0"/>
              <a:t>);</a:t>
            </a:r>
          </a:p>
          <a:p>
            <a:pPr>
              <a:defRPr/>
            </a:pPr>
            <a:r>
              <a:rPr lang="en-US" altLang="ko-KR" sz="1400" dirty="0"/>
              <a:t>})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A2FC1-B276-48E4-ACCE-A444B7FAD658}"/>
              </a:ext>
            </a:extLst>
          </p:cNvPr>
          <p:cNvSpPr/>
          <p:nvPr/>
        </p:nvSpPr>
        <p:spPr>
          <a:xfrm>
            <a:off x="1045362" y="3782014"/>
            <a:ext cx="6553200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400" b="1" dirty="0" err="1"/>
              <a:t>axios.put</a:t>
            </a:r>
            <a:r>
              <a:rPr lang="en-US" altLang="ko-KR" sz="1400" dirty="0"/>
              <a:t>('/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todolist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gdhong</a:t>
            </a:r>
            <a:r>
              <a:rPr lang="en-US" altLang="ko-KR" sz="1400" dirty="0"/>
              <a:t>/123456789', </a:t>
            </a:r>
          </a:p>
          <a:p>
            <a:pPr>
              <a:defRPr/>
            </a:pPr>
            <a:r>
              <a:rPr lang="en-US" altLang="ko-KR" sz="1400" dirty="0"/>
              <a:t>    { 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:"Typescript </a:t>
            </a:r>
            <a:r>
              <a:rPr lang="ko-KR" altLang="en-US" sz="1400" dirty="0"/>
              <a:t>공부</a:t>
            </a:r>
            <a:r>
              <a:rPr lang="en-US" altLang="ko-KR" sz="1400" dirty="0"/>
              <a:t>", desc:"</a:t>
            </a:r>
            <a:r>
              <a:rPr lang="ko-KR" altLang="en-US" sz="1400" dirty="0"/>
              <a:t>이번주까지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done:true</a:t>
            </a:r>
            <a:r>
              <a:rPr lang="ko-KR" altLang="en-US" sz="1400" dirty="0"/>
              <a:t> </a:t>
            </a:r>
            <a:r>
              <a:rPr lang="en-US" altLang="ko-KR" sz="1400" dirty="0"/>
              <a:t>})</a:t>
            </a:r>
          </a:p>
          <a:p>
            <a:pPr>
              <a:defRPr/>
            </a:pPr>
            <a:r>
              <a:rPr lang="en-US" altLang="ko-KR" sz="1400" dirty="0"/>
              <a:t>.then((response) =&gt; {</a:t>
            </a:r>
          </a:p>
          <a:p>
            <a:pPr>
              <a:defRPr/>
            </a:pPr>
            <a:r>
              <a:rPr lang="en-US" altLang="ko-KR" sz="1400" dirty="0"/>
              <a:t>    if (</a:t>
            </a:r>
            <a:r>
              <a:rPr lang="en-US" altLang="ko-KR" sz="1400" dirty="0" err="1"/>
              <a:t>response.data.status</a:t>
            </a:r>
            <a:r>
              <a:rPr lang="en-US" altLang="ko-KR" sz="1400" dirty="0"/>
              <a:t> !== "success") {</a:t>
            </a:r>
          </a:p>
          <a:p>
            <a:pPr>
              <a:defRPr/>
            </a:pPr>
            <a:r>
              <a:rPr lang="en-US" altLang="ko-KR" sz="1400" dirty="0"/>
              <a:t>        throw new Error("</a:t>
            </a:r>
            <a:r>
              <a:rPr lang="ko-KR" altLang="en-US" sz="1400" dirty="0"/>
              <a:t>데이터 변경 실패</a:t>
            </a:r>
            <a:r>
              <a:rPr lang="en-US" altLang="ko-KR" sz="1400" dirty="0"/>
              <a:t>!!");</a:t>
            </a:r>
          </a:p>
          <a:p>
            <a:pPr>
              <a:defRPr/>
            </a:pPr>
            <a:r>
              <a:rPr lang="en-US" altLang="ko-KR" sz="1400" dirty="0"/>
              <a:t>    }</a:t>
            </a:r>
          </a:p>
          <a:p>
            <a:pPr>
              <a:defRPr/>
            </a:pPr>
            <a:r>
              <a:rPr lang="en-US" altLang="ko-KR" sz="1400" dirty="0"/>
              <a:t>    console.log(</a:t>
            </a:r>
            <a:r>
              <a:rPr lang="en-US" altLang="ko-KR" sz="1400" dirty="0" err="1"/>
              <a:t>response.data</a:t>
            </a:r>
            <a:r>
              <a:rPr lang="en-US" altLang="ko-KR" sz="1400" dirty="0"/>
              <a:t>);</a:t>
            </a:r>
          </a:p>
          <a:p>
            <a:pPr>
              <a:defRPr/>
            </a:pPr>
            <a:r>
              <a:rPr lang="en-US" altLang="ko-KR" sz="1400" dirty="0"/>
              <a:t>})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FDC8E053-7C72-48DE-AA16-E3513B3CA8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axios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</a:t>
            </a:r>
            <a:endParaRPr lang="ko-KR" altLang="en-US" dirty="0"/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5E0D83C2-B043-495E-A747-143A3DBDB23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en-US" altLang="ko-KR" sz="1600" dirty="0" err="1"/>
              <a:t>axios</a:t>
            </a:r>
            <a:r>
              <a:rPr lang="en-US" altLang="ko-KR" sz="1600" dirty="0"/>
              <a:t> config </a:t>
            </a:r>
            <a:r>
              <a:rPr lang="ko-KR" altLang="en-US" sz="1600" dirty="0"/>
              <a:t>옵션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7E185748-5239-4BD0-A018-F7B2F2A9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15" y="1771650"/>
            <a:ext cx="69532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E5D8DD-00FE-4C8D-9407-6CD5361DD6A4}"/>
              </a:ext>
            </a:extLst>
          </p:cNvPr>
          <p:cNvSpPr/>
          <p:nvPr/>
        </p:nvSpPr>
        <p:spPr>
          <a:xfrm>
            <a:off x="1219461" y="4105740"/>
            <a:ext cx="6553200" cy="95410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400" dirty="0"/>
              <a:t>// </a:t>
            </a:r>
            <a:r>
              <a:rPr lang="en-US" altLang="ko-KR" sz="1400" dirty="0" err="1"/>
              <a:t>todolist_long</a:t>
            </a:r>
            <a:r>
              <a:rPr lang="en-US" altLang="ko-KR" sz="1400" dirty="0"/>
              <a:t> </a:t>
            </a:r>
            <a:r>
              <a:rPr lang="ko-KR" altLang="en-US" sz="1400" dirty="0"/>
              <a:t>은 </a:t>
            </a:r>
            <a:r>
              <a:rPr lang="en-US" altLang="ko-KR" sz="1400" dirty="0"/>
              <a:t>1</a:t>
            </a:r>
            <a:r>
              <a:rPr lang="ko-KR" altLang="en-US" sz="1400" dirty="0"/>
              <a:t>초의 의도적 지연시간을 일으키는 </a:t>
            </a:r>
            <a:r>
              <a:rPr lang="ko-KR" altLang="en-US" sz="1400" dirty="0" err="1"/>
              <a:t>엔드포인트임</a:t>
            </a:r>
            <a:endParaRPr lang="en-US" altLang="ko-KR" sz="1400" dirty="0"/>
          </a:p>
          <a:p>
            <a:pPr>
              <a:defRPr/>
            </a:pPr>
            <a:r>
              <a:rPr lang="en-US" altLang="ko-KR" sz="1400" dirty="0" err="1"/>
              <a:t>axios.defaults.baseURL</a:t>
            </a:r>
            <a:r>
              <a:rPr lang="en-US" altLang="ko-KR" sz="1400" dirty="0"/>
              <a:t> = '/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todolist_long</a:t>
            </a:r>
            <a:r>
              <a:rPr lang="en-US" altLang="ko-KR" sz="1400" dirty="0"/>
              <a:t>';</a:t>
            </a:r>
          </a:p>
          <a:p>
            <a:pPr>
              <a:defRPr/>
            </a:pPr>
            <a:r>
              <a:rPr lang="en-US" altLang="ko-KR" sz="1400" dirty="0"/>
              <a:t>//timeout</a:t>
            </a:r>
            <a:r>
              <a:rPr lang="ko-KR" altLang="en-US" sz="1400" dirty="0"/>
              <a:t>에 설정된 시간내에 응답이 오지 않으면 연결을 중단</a:t>
            </a:r>
            <a:r>
              <a:rPr lang="en-US" altLang="ko-KR" sz="1400" dirty="0"/>
              <a:t>(abort)</a:t>
            </a:r>
            <a:r>
              <a:rPr lang="ko-KR" altLang="en-US" sz="1400" dirty="0"/>
              <a:t>시킴</a:t>
            </a:r>
            <a:endParaRPr lang="en-US" altLang="ko-KR" sz="1400" dirty="0"/>
          </a:p>
          <a:p>
            <a:pPr>
              <a:defRPr/>
            </a:pPr>
            <a:r>
              <a:rPr lang="en-US" altLang="ko-KR" sz="1400" dirty="0" err="1"/>
              <a:t>axios.defaults.timeout</a:t>
            </a:r>
            <a:r>
              <a:rPr lang="en-US" altLang="ko-KR" sz="1400" dirty="0"/>
              <a:t> = 2000;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FC1985-DC95-776B-8191-C4E28A0EBE51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B29C1F-13C4-90AC-CC5A-1774C21F4108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09-1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52977A-B466-A842-B07A-04FB88664B4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Cross Domain</a:t>
              </a:r>
              <a:endParaRPr lang="ko-KR" altLang="en-US" b="1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D9658BA-0290-3F54-4101-9B15CD6BAB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6515EB-29DB-D857-0AB3-D04BAC188F83}"/>
              </a:ext>
            </a:extLst>
          </p:cNvPr>
          <p:cNvGrpSpPr/>
          <p:nvPr/>
        </p:nvGrpSpPr>
        <p:grpSpPr>
          <a:xfrm>
            <a:off x="2308161" y="3143242"/>
            <a:ext cx="4686299" cy="485775"/>
            <a:chOff x="2282994" y="2753427"/>
            <a:chExt cx="4686299" cy="4857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C7DB6D-72E3-15F4-FDB8-35D00EAE473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09-2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875DC2-85FC-3AFA-A923-276D738EE06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err="1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axios</a:t>
              </a:r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 사용</a:t>
              </a:r>
              <a:endParaRPr lang="ko-KR" altLang="en-US" b="1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6B74F64-AF7A-CC48-B32A-0A5E6A0759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CEDA0A03-0EEC-4650-B03D-0EDC30ED29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axios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소개</a:t>
            </a:r>
          </a:p>
        </p:txBody>
      </p:sp>
      <p:sp>
        <p:nvSpPr>
          <p:cNvPr id="4099" name="내용 개체 틀 2">
            <a:extLst>
              <a:ext uri="{FF2B5EF4-FFF2-40B4-BE49-F238E27FC236}">
                <a16:creationId xmlns:a16="http://schemas.microsoft.com/office/drawing/2014/main" id="{38B7D97C-C8C8-4B19-A0D2-A233DE4FADA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HTTP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통신 라이브러리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axios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이외에도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jquery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ajax, fetch,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superagent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등이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중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axios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최근에 가장 많이 사용됨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제공 기능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node.js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브라우저에서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XMLHttpRequest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 사용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Promise API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제공함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 데이터와 응답 데이터의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ContentType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의한 자동 변환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 취소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(Abort)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 제공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IE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지원 여부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IE8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npm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install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axios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31354E-FFE3-B132-DAB4-76FA6E98D582}"/>
              </a:ext>
            </a:extLst>
          </p:cNvPr>
          <p:cNvSpPr/>
          <p:nvPr/>
        </p:nvSpPr>
        <p:spPr>
          <a:xfrm>
            <a:off x="1991544" y="2156825"/>
            <a:ext cx="2088232" cy="12555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79387-F35A-94F6-9B98-92BE2B7115B4}"/>
              </a:ext>
            </a:extLst>
          </p:cNvPr>
          <p:cNvSpPr txBox="1"/>
          <p:nvPr/>
        </p:nvSpPr>
        <p:spPr>
          <a:xfrm>
            <a:off x="2561010" y="187982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웹 브라우저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C7206B-31A2-B24F-7504-3580AC2E1056}"/>
              </a:ext>
            </a:extLst>
          </p:cNvPr>
          <p:cNvSpPr/>
          <p:nvPr/>
        </p:nvSpPr>
        <p:spPr>
          <a:xfrm>
            <a:off x="7572164" y="2156825"/>
            <a:ext cx="2088232" cy="12555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index.html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614B4-DB7A-2670-C476-597A1D5DBAE7}"/>
              </a:ext>
            </a:extLst>
          </p:cNvPr>
          <p:cNvSpPr txBox="1"/>
          <p:nvPr/>
        </p:nvSpPr>
        <p:spPr>
          <a:xfrm>
            <a:off x="7233529" y="1659156"/>
            <a:ext cx="2765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+mn-ea"/>
                <a:ea typeface="+mn-ea"/>
              </a:rPr>
              <a:t>프론트 엔드 앱을  호스팅하는 웹서버</a:t>
            </a:r>
            <a:endParaRPr lang="en-US" altLang="ko-KR" sz="1200">
              <a:latin typeface="+mn-ea"/>
              <a:ea typeface="+mn-ea"/>
            </a:endParaRPr>
          </a:p>
          <a:p>
            <a:pPr algn="ctr"/>
            <a:r>
              <a:rPr lang="en-US" altLang="ko-KR" sz="1200">
                <a:latin typeface="+mn-ea"/>
                <a:ea typeface="+mn-ea"/>
              </a:rPr>
              <a:t>http</a:t>
            </a:r>
            <a:r>
              <a:rPr lang="en-US" altLang="ko-KR" sz="1200" dirty="0">
                <a:latin typeface="+mn-ea"/>
                <a:ea typeface="+mn-ea"/>
              </a:rPr>
              <a:t>://localhost:3000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25EA2C-5529-66E1-5F9C-0C9AC4D2E53E}"/>
              </a:ext>
            </a:extLst>
          </p:cNvPr>
          <p:cNvCxnSpPr>
            <a:cxnSpLocks/>
          </p:cNvCxnSpPr>
          <p:nvPr/>
        </p:nvCxnSpPr>
        <p:spPr>
          <a:xfrm>
            <a:off x="4187788" y="2408853"/>
            <a:ext cx="32763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05EAB69-B137-5DC9-ACCA-68DFBD758BD8}"/>
              </a:ext>
            </a:extLst>
          </p:cNvPr>
          <p:cNvCxnSpPr>
            <a:cxnSpLocks/>
          </p:cNvCxnSpPr>
          <p:nvPr/>
        </p:nvCxnSpPr>
        <p:spPr>
          <a:xfrm flipH="1">
            <a:off x="4187788" y="2660881"/>
            <a:ext cx="32763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1CFB23-9BFE-4A2A-82BB-8DC5F09140A3}"/>
              </a:ext>
            </a:extLst>
          </p:cNvPr>
          <p:cNvSpPr txBox="1"/>
          <p:nvPr/>
        </p:nvSpPr>
        <p:spPr>
          <a:xfrm>
            <a:off x="4688334" y="2131853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① </a:t>
            </a:r>
            <a:r>
              <a:rPr lang="en-US" altLang="ko-KR" sz="1200" dirty="0">
                <a:latin typeface="+mn-ea"/>
                <a:ea typeface="+mn-ea"/>
              </a:rPr>
              <a:t>/index.</a:t>
            </a:r>
            <a:r>
              <a:rPr lang="en-US" altLang="ko-KR" sz="1200">
                <a:latin typeface="+mn-ea"/>
                <a:ea typeface="+mn-ea"/>
              </a:rPr>
              <a:t>html </a:t>
            </a:r>
            <a:r>
              <a:rPr lang="ko-KR" altLang="en-US" sz="1200">
                <a:latin typeface="+mn-ea"/>
                <a:ea typeface="+mn-ea"/>
              </a:rPr>
              <a:t>요청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D8170-03A9-F856-C934-3DF9587C87B5}"/>
              </a:ext>
            </a:extLst>
          </p:cNvPr>
          <p:cNvSpPr txBox="1"/>
          <p:nvPr/>
        </p:nvSpPr>
        <p:spPr>
          <a:xfrm>
            <a:off x="2260447" y="2383882"/>
            <a:ext cx="155042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+mn-ea"/>
                <a:ea typeface="+mn-ea"/>
              </a:rPr>
              <a:t>③ </a:t>
            </a:r>
            <a:r>
              <a:rPr lang="en-US" altLang="ko-KR" sz="1200" dirty="0">
                <a:latin typeface="+mn-ea"/>
                <a:ea typeface="+mn-ea"/>
              </a:rPr>
              <a:t>Origin </a:t>
            </a:r>
            <a:r>
              <a:rPr lang="ko-KR" altLang="en-US" sz="1200" dirty="0">
                <a:latin typeface="+mn-ea"/>
                <a:ea typeface="+mn-ea"/>
              </a:rPr>
              <a:t>자동 설정</a:t>
            </a:r>
            <a:endParaRPr lang="en-US" altLang="ko-KR" sz="1200" dirty="0">
              <a:latin typeface="+mn-ea"/>
              <a:ea typeface="+mn-ea"/>
            </a:endParaRPr>
          </a:p>
          <a:p>
            <a:pPr algn="ctr"/>
            <a:r>
              <a:rPr lang="en-US" altLang="ko-KR" sz="1050" dirty="0">
                <a:latin typeface="+mn-ea"/>
                <a:ea typeface="+mn-ea"/>
              </a:rPr>
              <a:t>"http://localhost:3000"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F1373-48AA-AC75-E99D-7DFEB8E25132}"/>
              </a:ext>
            </a:extLst>
          </p:cNvPr>
          <p:cNvSpPr txBox="1"/>
          <p:nvPr/>
        </p:nvSpPr>
        <p:spPr>
          <a:xfrm>
            <a:off x="4688334" y="2660881"/>
            <a:ext cx="18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+mn-ea"/>
                <a:ea typeface="+mn-ea"/>
              </a:rPr>
              <a:t>② </a:t>
            </a:r>
            <a:r>
              <a:rPr lang="en-US" altLang="ko-KR" sz="1200">
                <a:latin typeface="+mn-ea"/>
                <a:ea typeface="+mn-ea"/>
              </a:rPr>
              <a:t>index.html </a:t>
            </a:r>
            <a:r>
              <a:rPr lang="ko-KR" altLang="en-US" sz="1200">
                <a:latin typeface="+mn-ea"/>
                <a:ea typeface="+mn-ea"/>
              </a:rPr>
              <a:t>문서 응답</a:t>
            </a:r>
            <a:r>
              <a:rPr lang="en-US" altLang="ko-KR" sz="1050">
                <a:latin typeface="+mn-ea"/>
                <a:ea typeface="+mn-ea"/>
              </a:rPr>
              <a:t>"</a:t>
            </a:r>
            <a:endParaRPr lang="en-US" altLang="ko-KR" sz="1050" dirty="0">
              <a:latin typeface="+mn-ea"/>
              <a:ea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8CA0D9-B939-CAD6-5761-36CFF23C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84" y="3639477"/>
            <a:ext cx="2617244" cy="4445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BB49E9-5A3E-3A93-D97A-08038494D2E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크로스 도메인 문제 해결</a:t>
            </a:r>
          </a:p>
        </p:txBody>
      </p:sp>
    </p:spTree>
    <p:extLst>
      <p:ext uri="{BB962C8B-B14F-4D97-AF65-F5344CB8AC3E}">
        <p14:creationId xmlns:p14="http://schemas.microsoft.com/office/powerpoint/2010/main" val="251324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F2936E64-3155-484A-ABA2-288F044EF2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크로스 도메인 문제 해결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D9DA4BA6-0972-43AE-B5A7-6F5DC7451F3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Cross Domain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SOP : Same Origin Policy,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브라우저의 기본 보안 정책</a:t>
            </a:r>
          </a:p>
          <a:p>
            <a:pPr lvl="1">
              <a:buFont typeface="Wingdings" panose="05000000000000000000" pitchFamily="2" charset="2"/>
              <a:buNone/>
            </a:pP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7F98D3-7258-46A2-B6C3-BA6C45BE721E}"/>
              </a:ext>
            </a:extLst>
          </p:cNvPr>
          <p:cNvGrpSpPr/>
          <p:nvPr/>
        </p:nvGrpSpPr>
        <p:grpSpPr>
          <a:xfrm>
            <a:off x="1963779" y="2163313"/>
            <a:ext cx="8007487" cy="4112477"/>
            <a:chOff x="431540" y="2179788"/>
            <a:chExt cx="8007487" cy="41124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0E6065-6270-4F11-B850-0D2F18978002}"/>
                </a:ext>
              </a:extLst>
            </p:cNvPr>
            <p:cNvSpPr/>
            <p:nvPr/>
          </p:nvSpPr>
          <p:spPr>
            <a:xfrm>
              <a:off x="431540" y="2677457"/>
              <a:ext cx="2088232" cy="2592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2DEF92-7052-4985-BCA6-02EA61F99011}"/>
                </a:ext>
              </a:extLst>
            </p:cNvPr>
            <p:cNvSpPr txBox="1"/>
            <p:nvPr/>
          </p:nvSpPr>
          <p:spPr>
            <a:xfrm>
              <a:off x="1001006" y="2400458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웹 브라우저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A17645-99BD-4FF7-8AAD-74B97A9955D9}"/>
                </a:ext>
              </a:extLst>
            </p:cNvPr>
            <p:cNvSpPr/>
            <p:nvPr/>
          </p:nvSpPr>
          <p:spPr>
            <a:xfrm>
              <a:off x="6012160" y="2677457"/>
              <a:ext cx="2088232" cy="7560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index.html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BA4F2E-33EA-4B2F-AF01-7DB394D0A3B6}"/>
                </a:ext>
              </a:extLst>
            </p:cNvPr>
            <p:cNvSpPr txBox="1"/>
            <p:nvPr/>
          </p:nvSpPr>
          <p:spPr>
            <a:xfrm>
              <a:off x="5673525" y="2179788"/>
              <a:ext cx="27655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프론트 엔드 앱을  호스팅하는 웹서버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200" dirty="0">
                  <a:latin typeface="+mn-ea"/>
                  <a:ea typeface="+mn-ea"/>
                </a:rPr>
                <a:t>(http://localhost:3000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EDE4FC5-D7B0-441D-B065-92DE5E29D878}"/>
                </a:ext>
              </a:extLst>
            </p:cNvPr>
            <p:cNvCxnSpPr>
              <a:cxnSpLocks/>
            </p:cNvCxnSpPr>
            <p:nvPr/>
          </p:nvCxnSpPr>
          <p:spPr>
            <a:xfrm>
              <a:off x="2627784" y="2929485"/>
              <a:ext cx="3276364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CD5B775-7988-4F10-A030-C7D2B3EEB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784" y="3181513"/>
              <a:ext cx="3276364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381FEF-09AD-43D5-BC49-8F050CCD3AB5}"/>
                </a:ext>
              </a:extLst>
            </p:cNvPr>
            <p:cNvSpPr txBox="1"/>
            <p:nvPr/>
          </p:nvSpPr>
          <p:spPr>
            <a:xfrm>
              <a:off x="3156188" y="2640001"/>
              <a:ext cx="20842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① </a:t>
              </a:r>
              <a:r>
                <a:rPr lang="en-US" altLang="ko-KR" sz="1200" dirty="0">
                  <a:latin typeface="+mn-ea"/>
                  <a:ea typeface="+mn-ea"/>
                </a:rPr>
                <a:t>/index.html </a:t>
              </a:r>
              <a:r>
                <a:rPr lang="ko-KR" altLang="en-US" sz="1200" dirty="0">
                  <a:latin typeface="+mn-ea"/>
                  <a:ea typeface="+mn-ea"/>
                </a:rPr>
                <a:t>요청 </a:t>
              </a:r>
              <a:r>
                <a:rPr lang="en-US" altLang="ko-KR" sz="1200" dirty="0">
                  <a:latin typeface="+mn-ea"/>
                  <a:ea typeface="+mn-ea"/>
                </a:rPr>
                <a:t>&amp; </a:t>
              </a:r>
              <a:r>
                <a:rPr lang="ko-KR" altLang="en-US" sz="1200" dirty="0">
                  <a:latin typeface="+mn-ea"/>
                  <a:ea typeface="+mn-ea"/>
                </a:rPr>
                <a:t>응답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5F0BC5-5FF7-4CAD-A08F-5583721DB6C2}"/>
                </a:ext>
              </a:extLst>
            </p:cNvPr>
            <p:cNvSpPr txBox="1"/>
            <p:nvPr/>
          </p:nvSpPr>
          <p:spPr>
            <a:xfrm>
              <a:off x="700443" y="2904514"/>
              <a:ext cx="1550424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② </a:t>
              </a:r>
              <a:r>
                <a:rPr lang="en-US" altLang="ko-KR" sz="1200" dirty="0">
                  <a:latin typeface="+mn-ea"/>
                  <a:ea typeface="+mn-ea"/>
                </a:rPr>
                <a:t>Origin </a:t>
              </a:r>
              <a:r>
                <a:rPr lang="ko-KR" altLang="en-US" sz="1200" dirty="0">
                  <a:latin typeface="+mn-ea"/>
                  <a:ea typeface="+mn-ea"/>
                </a:rPr>
                <a:t>자동 설정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050" dirty="0">
                  <a:latin typeface="+mn-ea"/>
                  <a:ea typeface="+mn-ea"/>
                </a:rPr>
                <a:t>"http://localhost:3000"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3EA6A24-BF0A-4D5D-8F1C-B7C7A76249FB}"/>
                </a:ext>
              </a:extLst>
            </p:cNvPr>
            <p:cNvSpPr/>
            <p:nvPr/>
          </p:nvSpPr>
          <p:spPr>
            <a:xfrm>
              <a:off x="663574" y="3613561"/>
              <a:ext cx="1689270" cy="4385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>
                  <a:solidFill>
                    <a:schemeClr val="tx1"/>
                  </a:solidFill>
                </a:rPr>
                <a:t>코드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DC8E64-53B9-47AA-9036-A66D5AA0CA5F}"/>
                </a:ext>
              </a:extLst>
            </p:cNvPr>
            <p:cNvSpPr/>
            <p:nvPr/>
          </p:nvSpPr>
          <p:spPr>
            <a:xfrm>
              <a:off x="663574" y="4551506"/>
              <a:ext cx="1689270" cy="4385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XHR(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XmlHTTPRequest</a:t>
              </a:r>
              <a:r>
                <a:rPr lang="en-US" altLang="ko-KR" sz="1100" dirty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CDFE9C6-DE2A-4A8B-A361-BF7CDE6CF065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1475657" y="4052143"/>
              <a:ext cx="32552" cy="49936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5E99706-3B69-4B63-9959-9AE0C1F8D069}"/>
                </a:ext>
              </a:extLst>
            </p:cNvPr>
            <p:cNvSpPr/>
            <p:nvPr/>
          </p:nvSpPr>
          <p:spPr>
            <a:xfrm>
              <a:off x="6012160" y="4513660"/>
              <a:ext cx="2088232" cy="11521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2480E6-DB3B-42E6-AD91-76B9352E9302}"/>
                </a:ext>
              </a:extLst>
            </p:cNvPr>
            <p:cNvSpPr txBox="1"/>
            <p:nvPr/>
          </p:nvSpPr>
          <p:spPr>
            <a:xfrm>
              <a:off x="6209917" y="4076048"/>
              <a:ext cx="1720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latin typeface="+mn-ea"/>
                  <a:ea typeface="+mn-ea"/>
                </a:rPr>
                <a:t>백엔드</a:t>
              </a:r>
              <a:r>
                <a:rPr lang="ko-KR" altLang="en-US" sz="1200" dirty="0">
                  <a:latin typeface="+mn-ea"/>
                  <a:ea typeface="+mn-ea"/>
                </a:rPr>
                <a:t> </a:t>
              </a:r>
              <a:r>
                <a:rPr lang="en-US" altLang="ko-KR" sz="1200" dirty="0">
                  <a:latin typeface="+mn-ea"/>
                  <a:ea typeface="+mn-ea"/>
                </a:rPr>
                <a:t>API </a:t>
              </a:r>
              <a:r>
                <a:rPr lang="ko-KR" altLang="en-US" sz="1200" dirty="0">
                  <a:latin typeface="+mn-ea"/>
                  <a:ea typeface="+mn-ea"/>
                </a:rPr>
                <a:t>서버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200">
                  <a:latin typeface="+mn-ea"/>
                  <a:ea typeface="+mn-ea"/>
                </a:rPr>
                <a:t>(http://localhost:8000)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30C7D0D-95D0-49B0-BDD5-3D239FEACBE9}"/>
                </a:ext>
              </a:extLst>
            </p:cNvPr>
            <p:cNvCxnSpPr>
              <a:cxnSpLocks/>
            </p:cNvCxnSpPr>
            <p:nvPr/>
          </p:nvCxnSpPr>
          <p:spPr>
            <a:xfrm>
              <a:off x="2627784" y="4779213"/>
              <a:ext cx="3276364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288F92D-95CC-4C97-95E4-8CC1F12BF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784" y="5031241"/>
              <a:ext cx="3276364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4FD9B5-D708-45DF-9572-3F62C8F9A22D}"/>
                </a:ext>
              </a:extLst>
            </p:cNvPr>
            <p:cNvSpPr txBox="1"/>
            <p:nvPr/>
          </p:nvSpPr>
          <p:spPr>
            <a:xfrm>
              <a:off x="2482101" y="4480879"/>
              <a:ext cx="1502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③ </a:t>
              </a:r>
              <a:r>
                <a:rPr lang="ko-KR" altLang="en-US" sz="1200" dirty="0" err="1">
                  <a:latin typeface="+mn-ea"/>
                  <a:ea typeface="+mn-ea"/>
                </a:rPr>
                <a:t>백엔드</a:t>
              </a:r>
              <a:r>
                <a:rPr lang="ko-KR" altLang="en-US" sz="1200" dirty="0">
                  <a:latin typeface="+mn-ea"/>
                  <a:ea typeface="+mn-ea"/>
                </a:rPr>
                <a:t> </a:t>
              </a:r>
              <a:r>
                <a:rPr lang="en-US" altLang="ko-KR" sz="1200" dirty="0">
                  <a:latin typeface="+mn-ea"/>
                  <a:ea typeface="+mn-ea"/>
                </a:rPr>
                <a:t>API </a:t>
              </a:r>
              <a:r>
                <a:rPr lang="ko-KR" altLang="en-US" sz="1200" dirty="0">
                  <a:latin typeface="+mn-ea"/>
                  <a:ea typeface="+mn-ea"/>
                </a:rPr>
                <a:t>요청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4A8086-C9D4-4453-904A-AE2688EC9087}"/>
                </a:ext>
              </a:extLst>
            </p:cNvPr>
            <p:cNvSpPr txBox="1"/>
            <p:nvPr/>
          </p:nvSpPr>
          <p:spPr>
            <a:xfrm>
              <a:off x="4829308" y="4480879"/>
              <a:ext cx="1063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④ 요청 수신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51DFC9-5010-4AC6-AEC1-446DF46D8F47}"/>
                </a:ext>
              </a:extLst>
            </p:cNvPr>
            <p:cNvSpPr txBox="1"/>
            <p:nvPr/>
          </p:nvSpPr>
          <p:spPr>
            <a:xfrm>
              <a:off x="6206710" y="4755353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⑤ 실행</a:t>
              </a:r>
              <a:r>
                <a:rPr lang="en-US" altLang="ko-KR" sz="1200" dirty="0">
                  <a:latin typeface="+mn-ea"/>
                  <a:ea typeface="+mn-ea"/>
                </a:rPr>
                <a:t> - </a:t>
              </a:r>
              <a:r>
                <a:rPr lang="ko-KR" altLang="en-US" sz="1200" dirty="0">
                  <a:latin typeface="+mn-ea"/>
                  <a:ea typeface="+mn-ea"/>
                </a:rPr>
                <a:t>데이터 생성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algn="ctr"/>
              <a:endParaRPr lang="en-US" altLang="ko-KR" sz="12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200" dirty="0">
                  <a:latin typeface="+mn-ea"/>
                  <a:ea typeface="+mn-ea"/>
                </a:rPr>
                <a:t>GET /</a:t>
              </a:r>
              <a:r>
                <a:rPr lang="en-US" altLang="ko-KR" sz="1200" dirty="0" err="1">
                  <a:latin typeface="+mn-ea"/>
                  <a:ea typeface="+mn-ea"/>
                </a:rPr>
                <a:t>todolist</a:t>
              </a:r>
              <a:r>
                <a:rPr lang="en-US" altLang="ko-KR" sz="1200" dirty="0">
                  <a:latin typeface="+mn-ea"/>
                  <a:ea typeface="+mn-ea"/>
                </a:rPr>
                <a:t>/</a:t>
              </a:r>
              <a:r>
                <a:rPr lang="en-US" altLang="ko-KR" sz="1200" dirty="0" err="1">
                  <a:latin typeface="+mn-ea"/>
                  <a:ea typeface="+mn-ea"/>
                </a:rPr>
                <a:t>gdhong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6C80B1-7FD8-43D6-B3EC-87F264ABF0AB}"/>
                </a:ext>
              </a:extLst>
            </p:cNvPr>
            <p:cNvSpPr txBox="1"/>
            <p:nvPr/>
          </p:nvSpPr>
          <p:spPr>
            <a:xfrm>
              <a:off x="4829308" y="5057347"/>
              <a:ext cx="1063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latin typeface="+mn-ea"/>
                  <a:ea typeface="+mn-ea"/>
                </a:rPr>
                <a:t>⑥ 응답 전송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D40835-B5F2-4968-B7C3-6CA8DFACA4C9}"/>
                </a:ext>
              </a:extLst>
            </p:cNvPr>
            <p:cNvSpPr txBox="1"/>
            <p:nvPr/>
          </p:nvSpPr>
          <p:spPr>
            <a:xfrm>
              <a:off x="2477821" y="5057346"/>
              <a:ext cx="12715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⑦ 수신 후 로딩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30D586-40B3-4F14-AF5B-AD10AEDF4AF9}"/>
                </a:ext>
              </a:extLst>
            </p:cNvPr>
            <p:cNvSpPr txBox="1"/>
            <p:nvPr/>
          </p:nvSpPr>
          <p:spPr>
            <a:xfrm>
              <a:off x="2319230" y="5830600"/>
              <a:ext cx="3751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n-ea"/>
                  <a:ea typeface="+mn-ea"/>
                </a:rPr>
                <a:t>Browser</a:t>
              </a:r>
              <a:r>
                <a:rPr lang="ko-KR" altLang="en-US" sz="1200" dirty="0">
                  <a:latin typeface="+mn-ea"/>
                  <a:ea typeface="+mn-ea"/>
                </a:rPr>
                <a:t>의 </a:t>
              </a:r>
              <a:r>
                <a:rPr lang="en-US" altLang="ko-KR" sz="1200" dirty="0">
                  <a:latin typeface="+mn-ea"/>
                  <a:ea typeface="+mn-ea"/>
                </a:rPr>
                <a:t>Origin 	: "http://localhost:3000"</a:t>
              </a:r>
            </a:p>
            <a:p>
              <a:r>
                <a:rPr lang="ko-KR" altLang="en-US" sz="1200" dirty="0" err="1">
                  <a:latin typeface="+mn-ea"/>
                  <a:ea typeface="+mn-ea"/>
                </a:rPr>
                <a:t>백엔드</a:t>
              </a:r>
              <a:r>
                <a:rPr lang="ko-KR" altLang="en-US" sz="1200" dirty="0">
                  <a:latin typeface="+mn-ea"/>
                  <a:ea typeface="+mn-ea"/>
                </a:rPr>
                <a:t> </a:t>
              </a:r>
              <a:r>
                <a:rPr lang="en-US" altLang="ko-KR" sz="1200" dirty="0">
                  <a:latin typeface="+mn-ea"/>
                  <a:ea typeface="+mn-ea"/>
                </a:rPr>
                <a:t>API </a:t>
              </a:r>
              <a:r>
                <a:rPr lang="ko-KR" altLang="en-US" sz="1200" dirty="0">
                  <a:latin typeface="+mn-ea"/>
                  <a:ea typeface="+mn-ea"/>
                </a:rPr>
                <a:t>서버의 </a:t>
              </a:r>
              <a:r>
                <a:rPr lang="en-US" altLang="ko-KR" sz="1200" dirty="0">
                  <a:latin typeface="+mn-ea"/>
                  <a:ea typeface="+mn-ea"/>
                </a:rPr>
                <a:t>Origin 	: "</a:t>
              </a:r>
              <a:r>
                <a:rPr lang="en-US" altLang="ko-KR" sz="1200">
                  <a:latin typeface="+mn-ea"/>
                  <a:ea typeface="+mn-ea"/>
                </a:rPr>
                <a:t>https://localhost:8000"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5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AFAD36FD-611D-4837-B67C-0F88B6770B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크로스 도메인 문제 해결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69F1CD81-67D3-4A37-A616-85519DD12DC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크로스 도메인 문제 해결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프론트엔드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앱을 호스팅하는 서버에 프록시 요소 생성</a:t>
            </a:r>
          </a:p>
          <a:p>
            <a:pPr lvl="1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백엔드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서비스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제공자측에서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CORS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기능을 제공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52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08EC5-2246-4669-AD99-78C96D20DF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CORS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BD34FB-B156-4E5B-ADA0-8690ED19EECF}"/>
              </a:ext>
            </a:extLst>
          </p:cNvPr>
          <p:cNvSpPr/>
          <p:nvPr/>
        </p:nvSpPr>
        <p:spPr>
          <a:xfrm>
            <a:off x="1384325" y="2045930"/>
            <a:ext cx="2088232" cy="36065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9F9DD-1FD9-4BC0-BDFE-DFF40DE6DF67}"/>
              </a:ext>
            </a:extLst>
          </p:cNvPr>
          <p:cNvSpPr txBox="1"/>
          <p:nvPr/>
        </p:nvSpPr>
        <p:spPr>
          <a:xfrm>
            <a:off x="1953791" y="17689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웹 브라우저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DFA399-B5C8-4654-8E81-CFBC2332E79C}"/>
              </a:ext>
            </a:extLst>
          </p:cNvPr>
          <p:cNvSpPr/>
          <p:nvPr/>
        </p:nvSpPr>
        <p:spPr>
          <a:xfrm>
            <a:off x="7613970" y="2045929"/>
            <a:ext cx="2088232" cy="691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index</a:t>
            </a:r>
            <a:r>
              <a:rPr lang="en-US" altLang="ko-KR" sz="1400">
                <a:solidFill>
                  <a:schemeClr val="tx1"/>
                </a:solidFill>
              </a:rPr>
              <a:t>.html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0F24-EF97-4A55-A528-119E9C198AFC}"/>
              </a:ext>
            </a:extLst>
          </p:cNvPr>
          <p:cNvSpPr txBox="1"/>
          <p:nvPr/>
        </p:nvSpPr>
        <p:spPr>
          <a:xfrm>
            <a:off x="7339771" y="1573404"/>
            <a:ext cx="2765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프론트 엔드 앱을  호스팅하는 웹서버</a:t>
            </a:r>
            <a:endParaRPr lang="en-US" altLang="ko-KR" sz="1200" dirty="0">
              <a:latin typeface="+mn-ea"/>
              <a:ea typeface="+mn-ea"/>
            </a:endParaRPr>
          </a:p>
          <a:p>
            <a:pPr algn="ctr"/>
            <a:r>
              <a:rPr lang="en-US" altLang="ko-KR" sz="1200" dirty="0">
                <a:latin typeface="+mn-ea"/>
                <a:ea typeface="+mn-ea"/>
              </a:rPr>
              <a:t>(http://localhost:3000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57301A0-B282-4740-A4F1-F7DFF8F540AE}"/>
              </a:ext>
            </a:extLst>
          </p:cNvPr>
          <p:cNvCxnSpPr>
            <a:cxnSpLocks/>
          </p:cNvCxnSpPr>
          <p:nvPr/>
        </p:nvCxnSpPr>
        <p:spPr>
          <a:xfrm>
            <a:off x="3580569" y="2297958"/>
            <a:ext cx="392443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E995798-6644-4B33-925F-3DC7071087A2}"/>
              </a:ext>
            </a:extLst>
          </p:cNvPr>
          <p:cNvCxnSpPr>
            <a:cxnSpLocks/>
          </p:cNvCxnSpPr>
          <p:nvPr/>
        </p:nvCxnSpPr>
        <p:spPr>
          <a:xfrm flipH="1">
            <a:off x="3580569" y="2549986"/>
            <a:ext cx="392443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4E6E24-91C3-4B15-B906-D26A2A796307}"/>
              </a:ext>
            </a:extLst>
          </p:cNvPr>
          <p:cNvSpPr txBox="1"/>
          <p:nvPr/>
        </p:nvSpPr>
        <p:spPr>
          <a:xfrm>
            <a:off x="4108973" y="2008474"/>
            <a:ext cx="2084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① </a:t>
            </a:r>
            <a:r>
              <a:rPr lang="en-US" altLang="ko-KR" sz="1200" dirty="0">
                <a:latin typeface="+mn-ea"/>
                <a:ea typeface="+mn-ea"/>
              </a:rPr>
              <a:t>/index.html </a:t>
            </a:r>
            <a:r>
              <a:rPr lang="ko-KR" altLang="en-US" sz="1200" dirty="0">
                <a:latin typeface="+mn-ea"/>
                <a:ea typeface="+mn-ea"/>
              </a:rPr>
              <a:t>요청 </a:t>
            </a:r>
            <a:r>
              <a:rPr lang="en-US" altLang="ko-KR" sz="1200" dirty="0">
                <a:latin typeface="+mn-ea"/>
                <a:ea typeface="+mn-ea"/>
              </a:rPr>
              <a:t>&amp; </a:t>
            </a:r>
            <a:r>
              <a:rPr lang="ko-KR" altLang="en-US" sz="1200" dirty="0">
                <a:latin typeface="+mn-ea"/>
                <a:ea typeface="+mn-ea"/>
              </a:rPr>
              <a:t>응답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AB10D-4AF5-4D53-AF20-36FF19452201}"/>
              </a:ext>
            </a:extLst>
          </p:cNvPr>
          <p:cNvSpPr txBox="1"/>
          <p:nvPr/>
        </p:nvSpPr>
        <p:spPr>
          <a:xfrm>
            <a:off x="1653228" y="2272987"/>
            <a:ext cx="155042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② </a:t>
            </a:r>
            <a:r>
              <a:rPr lang="en-US" altLang="ko-KR" sz="1200" dirty="0">
                <a:latin typeface="+mn-ea"/>
                <a:ea typeface="+mn-ea"/>
              </a:rPr>
              <a:t>Origin </a:t>
            </a:r>
            <a:r>
              <a:rPr lang="ko-KR" altLang="en-US" sz="1200" dirty="0">
                <a:latin typeface="+mn-ea"/>
                <a:ea typeface="+mn-ea"/>
              </a:rPr>
              <a:t>자동 설정</a:t>
            </a:r>
            <a:endParaRPr lang="en-US" altLang="ko-KR" sz="1200" dirty="0">
              <a:latin typeface="+mn-ea"/>
              <a:ea typeface="+mn-ea"/>
            </a:endParaRPr>
          </a:p>
          <a:p>
            <a:pPr algn="ctr"/>
            <a:r>
              <a:rPr lang="en-US" altLang="ko-KR" sz="1050" dirty="0">
                <a:latin typeface="+mn-ea"/>
                <a:ea typeface="+mn-ea"/>
              </a:rPr>
              <a:t>"http://localhost:3000"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E353BA-A783-49A7-8224-76C5BE5FF7D6}"/>
              </a:ext>
            </a:extLst>
          </p:cNvPr>
          <p:cNvSpPr/>
          <p:nvPr/>
        </p:nvSpPr>
        <p:spPr>
          <a:xfrm>
            <a:off x="1575177" y="3632455"/>
            <a:ext cx="1689270" cy="4385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Javascript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2EE175-C7FB-47E8-8163-B0A817B72C2A}"/>
              </a:ext>
            </a:extLst>
          </p:cNvPr>
          <p:cNvSpPr/>
          <p:nvPr/>
        </p:nvSpPr>
        <p:spPr>
          <a:xfrm>
            <a:off x="1575177" y="4533113"/>
            <a:ext cx="1689270" cy="4385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XHR(</a:t>
            </a:r>
            <a:r>
              <a:rPr lang="en-US" altLang="ko-KR" sz="1100" dirty="0" err="1">
                <a:solidFill>
                  <a:schemeClr val="tx1"/>
                </a:solidFill>
              </a:rPr>
              <a:t>XmlHTTPRequest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5FD57A-32CD-4786-BB27-FB2BAD25A2E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419812" y="4071037"/>
            <a:ext cx="0" cy="4620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092709-6394-416B-AAC7-D307DFAF0049}"/>
              </a:ext>
            </a:extLst>
          </p:cNvPr>
          <p:cNvSpPr txBox="1"/>
          <p:nvPr/>
        </p:nvSpPr>
        <p:spPr>
          <a:xfrm>
            <a:off x="7778065" y="5443957"/>
            <a:ext cx="178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  <a:ea typeface="+mn-ea"/>
              </a:rPr>
              <a:t>백엔드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API </a:t>
            </a:r>
            <a:r>
              <a:rPr lang="ko-KR" altLang="en-US" sz="1200" dirty="0">
                <a:latin typeface="+mn-ea"/>
                <a:ea typeface="+mn-ea"/>
              </a:rPr>
              <a:t>서버</a:t>
            </a:r>
            <a:endParaRPr lang="en-US" altLang="ko-KR" sz="1200" dirty="0">
              <a:latin typeface="+mn-ea"/>
              <a:ea typeface="+mn-ea"/>
            </a:endParaRPr>
          </a:p>
          <a:p>
            <a:pPr algn="ctr"/>
            <a:r>
              <a:rPr lang="en-US" altLang="ko-KR" sz="1200">
                <a:latin typeface="+mn-ea"/>
                <a:ea typeface="+mn-ea"/>
              </a:rPr>
              <a:t>(http://localhost:8000)</a:t>
            </a:r>
            <a:endParaRPr lang="en-US" altLang="ko-KR" sz="1200" dirty="0">
              <a:latin typeface="+mn-ea"/>
              <a:ea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58D227-EB75-4684-B4E0-4DE83B8FE140}"/>
              </a:ext>
            </a:extLst>
          </p:cNvPr>
          <p:cNvCxnSpPr>
            <a:cxnSpLocks/>
          </p:cNvCxnSpPr>
          <p:nvPr/>
        </p:nvCxnSpPr>
        <p:spPr>
          <a:xfrm>
            <a:off x="3561873" y="4135411"/>
            <a:ext cx="38346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0B4E75-6612-4156-AF69-5B14C871398F}"/>
              </a:ext>
            </a:extLst>
          </p:cNvPr>
          <p:cNvCxnSpPr>
            <a:cxnSpLocks/>
          </p:cNvCxnSpPr>
          <p:nvPr/>
        </p:nvCxnSpPr>
        <p:spPr>
          <a:xfrm flipH="1">
            <a:off x="3561872" y="4464426"/>
            <a:ext cx="38346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66C0A3-E576-4ED3-B3D8-B9CD3363F92F}"/>
              </a:ext>
            </a:extLst>
          </p:cNvPr>
          <p:cNvSpPr txBox="1"/>
          <p:nvPr/>
        </p:nvSpPr>
        <p:spPr>
          <a:xfrm>
            <a:off x="4435367" y="3439411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+mn-ea"/>
                <a:ea typeface="+mn-ea"/>
              </a:rPr>
              <a:t>③ 요청</a:t>
            </a:r>
            <a:endParaRPr lang="en-US" altLang="ko-KR" sz="1200">
              <a:latin typeface="+mn-ea"/>
              <a:ea typeface="+mn-ea"/>
            </a:endParaRPr>
          </a:p>
          <a:p>
            <a:r>
              <a:rPr lang="en-US" altLang="ko-KR" sz="1200">
                <a:latin typeface="+mn-ea"/>
                <a:ea typeface="+mn-ea"/>
              </a:rPr>
              <a:t>Origin:</a:t>
            </a:r>
            <a:r>
              <a:rPr lang="ko-KR" altLang="en-US" sz="1200">
                <a:latin typeface="+mn-ea"/>
                <a:ea typeface="+mn-ea"/>
              </a:rPr>
              <a:t> </a:t>
            </a:r>
            <a:r>
              <a:rPr lang="en-US" altLang="ko-KR" sz="1200">
                <a:latin typeface="+mn-ea"/>
                <a:ea typeface="+mn-ea"/>
              </a:rPr>
              <a:t>http://localhost:3000</a:t>
            </a:r>
          </a:p>
          <a:p>
            <a:r>
              <a:rPr lang="en-US" altLang="ko-KR" sz="1200">
                <a:latin typeface="+mn-ea"/>
                <a:ea typeface="+mn-ea"/>
              </a:rPr>
              <a:t>GET /todolist/gdhong</a:t>
            </a: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8AA633-C387-46D8-A198-10927CDBF270}"/>
              </a:ext>
            </a:extLst>
          </p:cNvPr>
          <p:cNvGrpSpPr/>
          <p:nvPr/>
        </p:nvGrpSpPr>
        <p:grpSpPr>
          <a:xfrm>
            <a:off x="7613970" y="3420474"/>
            <a:ext cx="2088232" cy="2012624"/>
            <a:chOff x="6661185" y="4663259"/>
            <a:chExt cx="2088232" cy="115212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BFC113-80D3-497B-80CA-DF4E007CD646}"/>
                </a:ext>
              </a:extLst>
            </p:cNvPr>
            <p:cNvSpPr/>
            <p:nvPr/>
          </p:nvSpPr>
          <p:spPr>
            <a:xfrm>
              <a:off x="6661185" y="4663259"/>
              <a:ext cx="2088232" cy="115212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33AE6-C45F-4E5A-B70F-D6E6FB42CD5B}"/>
                </a:ext>
              </a:extLst>
            </p:cNvPr>
            <p:cNvSpPr txBox="1"/>
            <p:nvPr/>
          </p:nvSpPr>
          <p:spPr>
            <a:xfrm>
              <a:off x="6727784" y="4908683"/>
              <a:ext cx="1803699" cy="687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latin typeface="+mn-ea"/>
                  <a:ea typeface="+mn-ea"/>
                </a:rPr>
                <a:t>④ </a:t>
              </a:r>
              <a:r>
                <a:rPr lang="en-US" altLang="ko-KR" sz="1200">
                  <a:latin typeface="+mn-ea"/>
                  <a:ea typeface="+mn-ea"/>
                </a:rPr>
                <a:t>Origin </a:t>
              </a:r>
              <a:r>
                <a:rPr lang="ko-KR" altLang="en-US" sz="1200">
                  <a:latin typeface="+mn-ea"/>
                  <a:ea typeface="+mn-ea"/>
                </a:rPr>
                <a:t>헤더값이 </a:t>
              </a:r>
              <a:endParaRPr lang="en-US" altLang="ko-KR" sz="1200">
                <a:latin typeface="+mn-ea"/>
                <a:ea typeface="+mn-ea"/>
              </a:endParaRPr>
            </a:p>
            <a:p>
              <a:r>
                <a:rPr lang="ko-KR" altLang="en-US" sz="1200">
                  <a:latin typeface="+mn-ea"/>
                  <a:ea typeface="+mn-ea"/>
                </a:rPr>
                <a:t>등록된 </a:t>
              </a:r>
              <a:r>
                <a:rPr lang="en-US" altLang="ko-KR" sz="1200">
                  <a:latin typeface="+mn-ea"/>
                  <a:ea typeface="+mn-ea"/>
                </a:rPr>
                <a:t>Origin</a:t>
              </a:r>
              <a:r>
                <a:rPr lang="ko-KR" altLang="en-US" sz="1200">
                  <a:latin typeface="+mn-ea"/>
                  <a:ea typeface="+mn-ea"/>
                </a:rPr>
                <a:t>인지 확인</a:t>
              </a:r>
              <a:endParaRPr lang="en-US" altLang="ko-KR" sz="1200">
                <a:latin typeface="+mn-ea"/>
                <a:ea typeface="+mn-ea"/>
              </a:endParaRPr>
            </a:p>
            <a:p>
              <a:r>
                <a:rPr lang="en-US" altLang="ko-KR" sz="1200">
                  <a:latin typeface="+mn-ea"/>
                  <a:ea typeface="+mn-ea"/>
                </a:rPr>
                <a:t>   </a:t>
              </a:r>
            </a:p>
            <a:p>
              <a:endParaRPr lang="en-US" altLang="ko-KR" sz="1200">
                <a:latin typeface="+mn-ea"/>
                <a:ea typeface="+mn-ea"/>
              </a:endParaRPr>
            </a:p>
            <a:p>
              <a:r>
                <a:rPr lang="ko-KR" altLang="en-US" sz="1200">
                  <a:latin typeface="+mn-ea"/>
                  <a:ea typeface="+mn-ea"/>
                </a:rPr>
                <a:t>⑤ </a:t>
              </a:r>
              <a:r>
                <a:rPr lang="ko-KR" altLang="en-US" sz="1200" dirty="0">
                  <a:latin typeface="+mn-ea"/>
                  <a:ea typeface="+mn-ea"/>
                </a:rPr>
                <a:t>실행</a:t>
              </a:r>
              <a:r>
                <a:rPr lang="en-US" altLang="ko-KR" sz="1200" dirty="0">
                  <a:latin typeface="+mn-ea"/>
                  <a:ea typeface="+mn-ea"/>
                </a:rPr>
                <a:t> - </a:t>
              </a:r>
              <a:r>
                <a:rPr lang="ko-KR" altLang="en-US" sz="1200">
                  <a:latin typeface="+mn-ea"/>
                  <a:ea typeface="+mn-ea"/>
                </a:rPr>
                <a:t>데이터 생성</a:t>
              </a:r>
              <a:endParaRPr lang="en-US" altLang="ko-KR" sz="1200" dirty="0">
                <a:latin typeface="+mn-ea"/>
                <a:ea typeface="+mn-ea"/>
              </a:endParaRPr>
            </a:p>
            <a:p>
              <a:r>
                <a:rPr lang="en-US" altLang="ko-KR" sz="1200" dirty="0">
                  <a:latin typeface="+mn-ea"/>
                  <a:ea typeface="+mn-ea"/>
                </a:rPr>
                <a:t>GET /</a:t>
              </a:r>
              <a:r>
                <a:rPr lang="en-US" altLang="ko-KR" sz="1200" dirty="0" err="1">
                  <a:latin typeface="+mn-ea"/>
                  <a:ea typeface="+mn-ea"/>
                </a:rPr>
                <a:t>todolist</a:t>
              </a:r>
              <a:r>
                <a:rPr lang="en-US" altLang="ko-KR" sz="1200">
                  <a:latin typeface="+mn-ea"/>
                  <a:ea typeface="+mn-ea"/>
                </a:rPr>
                <a:t>/gdhong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78A64C7-FEC5-4223-A6D1-75492A32FE5E}"/>
              </a:ext>
            </a:extLst>
          </p:cNvPr>
          <p:cNvSpPr txBox="1"/>
          <p:nvPr/>
        </p:nvSpPr>
        <p:spPr>
          <a:xfrm>
            <a:off x="3745852" y="4510255"/>
            <a:ext cx="3699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+mn-ea"/>
                <a:ea typeface="+mn-ea"/>
              </a:rPr>
              <a:t>⑥</a:t>
            </a:r>
            <a:r>
              <a:rPr lang="en-US" altLang="ko-KR" sz="120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응답</a:t>
            </a:r>
            <a:endParaRPr lang="en-US" altLang="ko-KR" sz="1200">
              <a:latin typeface="+mn-ea"/>
              <a:ea typeface="+mn-ea"/>
            </a:endParaRPr>
          </a:p>
          <a:p>
            <a:r>
              <a:rPr lang="en-US" altLang="ko-KR" sz="1200">
                <a:latin typeface="+mn-ea"/>
                <a:ea typeface="+mn-ea"/>
              </a:rPr>
              <a:t>Access-Control-Allow-Origin: http://localhost:8000</a:t>
            </a:r>
          </a:p>
          <a:p>
            <a:r>
              <a:rPr lang="en-US" altLang="ko-KR" sz="1200">
                <a:latin typeface="+mn-ea"/>
                <a:ea typeface="+mn-ea"/>
              </a:rPr>
              <a:t>Access-Control-Allow-Methods: *</a:t>
            </a:r>
          </a:p>
          <a:p>
            <a:r>
              <a:rPr lang="en-US" altLang="ko-KR" sz="1200">
                <a:latin typeface="+mn-ea"/>
                <a:ea typeface="+mn-ea"/>
              </a:rPr>
              <a:t>Access-Control-Max-Age: 3600</a:t>
            </a:r>
            <a:endParaRPr lang="en-US" altLang="ko-KR" sz="1200" dirty="0">
              <a:latin typeface="+mn-ea"/>
              <a:ea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39243C-5ECA-A793-EEE1-2349A1A59B1F}"/>
              </a:ext>
            </a:extLst>
          </p:cNvPr>
          <p:cNvCxnSpPr>
            <a:cxnSpLocks/>
          </p:cNvCxnSpPr>
          <p:nvPr/>
        </p:nvCxnSpPr>
        <p:spPr>
          <a:xfrm>
            <a:off x="8513117" y="4338524"/>
            <a:ext cx="0" cy="2677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78D97C23-4B0C-6EB0-26FA-843138C80064}"/>
              </a:ext>
            </a:extLst>
          </p:cNvPr>
          <p:cNvSpPr txBox="1">
            <a:spLocks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크로스 도메인 문제 해결</a:t>
            </a:r>
          </a:p>
        </p:txBody>
      </p:sp>
    </p:spTree>
    <p:extLst>
      <p:ext uri="{BB962C8B-B14F-4D97-AF65-F5344CB8AC3E}">
        <p14:creationId xmlns:p14="http://schemas.microsoft.com/office/powerpoint/2010/main" val="325856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0949-61EB-4906-949B-57EC4EF6A0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크로스 도메인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08EC5-2246-4669-AD99-78C96D20DF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Proxy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Cross Domain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 해결 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B8327F-D5D0-4A9B-812C-8ECCCB5959E6}"/>
              </a:ext>
            </a:extLst>
          </p:cNvPr>
          <p:cNvGrpSpPr/>
          <p:nvPr/>
        </p:nvGrpSpPr>
        <p:grpSpPr>
          <a:xfrm>
            <a:off x="1359612" y="1648969"/>
            <a:ext cx="8007487" cy="4207762"/>
            <a:chOff x="431540" y="2179788"/>
            <a:chExt cx="8007487" cy="420776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BD34FB-B156-4E5B-ADA0-8690ED19EECF}"/>
                </a:ext>
              </a:extLst>
            </p:cNvPr>
            <p:cNvSpPr/>
            <p:nvPr/>
          </p:nvSpPr>
          <p:spPr>
            <a:xfrm>
              <a:off x="431540" y="2677457"/>
              <a:ext cx="2088232" cy="259228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C9F9DD-1FD9-4BC0-BDFE-DFF40DE6DF67}"/>
                </a:ext>
              </a:extLst>
            </p:cNvPr>
            <p:cNvSpPr txBox="1"/>
            <p:nvPr/>
          </p:nvSpPr>
          <p:spPr>
            <a:xfrm>
              <a:off x="1001006" y="2400458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웹 브라우저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8DFA399-B5C8-4654-8E81-CFBC2332E79C}"/>
                </a:ext>
              </a:extLst>
            </p:cNvPr>
            <p:cNvSpPr/>
            <p:nvPr/>
          </p:nvSpPr>
          <p:spPr>
            <a:xfrm>
              <a:off x="6012160" y="2677456"/>
              <a:ext cx="2088232" cy="1539091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index.html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6B0F24-EF97-4A55-A528-119E9C198AFC}"/>
                </a:ext>
              </a:extLst>
            </p:cNvPr>
            <p:cNvSpPr txBox="1"/>
            <p:nvPr/>
          </p:nvSpPr>
          <p:spPr>
            <a:xfrm>
              <a:off x="5673525" y="2179788"/>
              <a:ext cx="27655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프론트 엔드 앱을  호스팅하는 웹서버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200" dirty="0">
                  <a:latin typeface="+mn-ea"/>
                  <a:ea typeface="+mn-ea"/>
                </a:rPr>
                <a:t>(http://localhost:3000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57301A0-B282-4740-A4F1-F7DFF8F540AE}"/>
                </a:ext>
              </a:extLst>
            </p:cNvPr>
            <p:cNvCxnSpPr>
              <a:cxnSpLocks/>
            </p:cNvCxnSpPr>
            <p:nvPr/>
          </p:nvCxnSpPr>
          <p:spPr>
            <a:xfrm>
              <a:off x="2627784" y="2929485"/>
              <a:ext cx="3276364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E995798-6644-4B33-925F-3DC707108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784" y="3181513"/>
              <a:ext cx="3276364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4E6E24-91C3-4B15-B906-D26A2A796307}"/>
                </a:ext>
              </a:extLst>
            </p:cNvPr>
            <p:cNvSpPr txBox="1"/>
            <p:nvPr/>
          </p:nvSpPr>
          <p:spPr>
            <a:xfrm>
              <a:off x="3156188" y="2640001"/>
              <a:ext cx="20842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① </a:t>
              </a:r>
              <a:r>
                <a:rPr lang="en-US" altLang="ko-KR" sz="1200" dirty="0">
                  <a:latin typeface="+mn-ea"/>
                  <a:ea typeface="+mn-ea"/>
                </a:rPr>
                <a:t>/index.html </a:t>
              </a:r>
              <a:r>
                <a:rPr lang="ko-KR" altLang="en-US" sz="1200" dirty="0">
                  <a:latin typeface="+mn-ea"/>
                  <a:ea typeface="+mn-ea"/>
                </a:rPr>
                <a:t>요청 </a:t>
              </a:r>
              <a:r>
                <a:rPr lang="en-US" altLang="ko-KR" sz="1200" dirty="0">
                  <a:latin typeface="+mn-ea"/>
                  <a:ea typeface="+mn-ea"/>
                </a:rPr>
                <a:t>&amp; </a:t>
              </a:r>
              <a:r>
                <a:rPr lang="ko-KR" altLang="en-US" sz="1200" dirty="0">
                  <a:latin typeface="+mn-ea"/>
                  <a:ea typeface="+mn-ea"/>
                </a:rPr>
                <a:t>응답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BAB10D-4AF5-4D53-AF20-36FF19452201}"/>
                </a:ext>
              </a:extLst>
            </p:cNvPr>
            <p:cNvSpPr txBox="1"/>
            <p:nvPr/>
          </p:nvSpPr>
          <p:spPr>
            <a:xfrm>
              <a:off x="700443" y="2904514"/>
              <a:ext cx="1550424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② </a:t>
              </a:r>
              <a:r>
                <a:rPr lang="en-US" altLang="ko-KR" sz="1200" dirty="0">
                  <a:latin typeface="+mn-ea"/>
                  <a:ea typeface="+mn-ea"/>
                </a:rPr>
                <a:t>Origin </a:t>
              </a:r>
              <a:r>
                <a:rPr lang="ko-KR" altLang="en-US" sz="1200" dirty="0">
                  <a:latin typeface="+mn-ea"/>
                  <a:ea typeface="+mn-ea"/>
                </a:rPr>
                <a:t>자동 설정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050" dirty="0">
                  <a:latin typeface="+mn-ea"/>
                  <a:ea typeface="+mn-ea"/>
                </a:rPr>
                <a:t>"http://localhost:3000"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2E353BA-A783-49A7-8224-76C5BE5FF7D6}"/>
                </a:ext>
              </a:extLst>
            </p:cNvPr>
            <p:cNvSpPr/>
            <p:nvPr/>
          </p:nvSpPr>
          <p:spPr>
            <a:xfrm>
              <a:off x="663574" y="3613561"/>
              <a:ext cx="1689270" cy="438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>
                  <a:solidFill>
                    <a:schemeClr val="tx1"/>
                  </a:solidFill>
                </a:rPr>
                <a:t>코드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2EE175-C7FB-47E8-8163-B0A817B72C2A}"/>
                </a:ext>
              </a:extLst>
            </p:cNvPr>
            <p:cNvSpPr/>
            <p:nvPr/>
          </p:nvSpPr>
          <p:spPr>
            <a:xfrm>
              <a:off x="663574" y="4551506"/>
              <a:ext cx="1689270" cy="438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XHR(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XmlHTTPRequest</a:t>
              </a:r>
              <a:r>
                <a:rPr lang="en-US" altLang="ko-KR" sz="1100" dirty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35FD57A-32CD-4786-BB27-FB2BAD25A2E1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1508209" y="4052143"/>
              <a:ext cx="0" cy="49936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092709-6394-416B-AAC7-D307DFAF0049}"/>
                </a:ext>
              </a:extLst>
            </p:cNvPr>
            <p:cNvSpPr txBox="1"/>
            <p:nvPr/>
          </p:nvSpPr>
          <p:spPr>
            <a:xfrm>
              <a:off x="6176255" y="5925885"/>
              <a:ext cx="1787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latin typeface="+mn-ea"/>
                  <a:ea typeface="+mn-ea"/>
                </a:rPr>
                <a:t>백엔드</a:t>
              </a:r>
              <a:r>
                <a:rPr lang="ko-KR" altLang="en-US" sz="1200" dirty="0">
                  <a:latin typeface="+mn-ea"/>
                  <a:ea typeface="+mn-ea"/>
                </a:rPr>
                <a:t> </a:t>
              </a:r>
              <a:r>
                <a:rPr lang="en-US" altLang="ko-KR" sz="1200" dirty="0">
                  <a:latin typeface="+mn-ea"/>
                  <a:ea typeface="+mn-ea"/>
                </a:rPr>
                <a:t>API </a:t>
              </a:r>
              <a:r>
                <a:rPr lang="ko-KR" altLang="en-US" sz="1200" dirty="0">
                  <a:latin typeface="+mn-ea"/>
                  <a:ea typeface="+mn-ea"/>
                </a:rPr>
                <a:t>서버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200">
                  <a:latin typeface="+mn-ea"/>
                  <a:ea typeface="+mn-ea"/>
                </a:rPr>
                <a:t>(http://localhost:8000)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658D227-EB75-4684-B4E0-4DE83B8FE140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flipV="1">
              <a:off x="2627784" y="3817378"/>
              <a:ext cx="3622695" cy="24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70B4E75-6612-4156-AF69-5B14C8713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784" y="3930855"/>
              <a:ext cx="362269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66C0A3-E576-4ED3-B3D8-B9CD3363F92F}"/>
                </a:ext>
              </a:extLst>
            </p:cNvPr>
            <p:cNvSpPr txBox="1"/>
            <p:nvPr/>
          </p:nvSpPr>
          <p:spPr>
            <a:xfrm>
              <a:off x="3453853" y="3519292"/>
              <a:ext cx="13708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latin typeface="+mn-ea"/>
                  <a:ea typeface="+mn-ea"/>
                </a:rPr>
                <a:t>③ 프록시로 요청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BDCBD2-03AA-4609-8E4D-B19A8AB640D5}"/>
                </a:ext>
              </a:extLst>
            </p:cNvPr>
            <p:cNvSpPr txBox="1"/>
            <p:nvPr/>
          </p:nvSpPr>
          <p:spPr>
            <a:xfrm>
              <a:off x="5500175" y="4248894"/>
              <a:ext cx="1322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④ 요청을 </a:t>
              </a:r>
              <a:r>
                <a:rPr lang="en-US" altLang="ko-KR" sz="1200" dirty="0">
                  <a:latin typeface="+mn-ea"/>
                  <a:ea typeface="+mn-ea"/>
                </a:rPr>
                <a:t>target</a:t>
              </a:r>
            </a:p>
            <a:p>
              <a:pPr algn="ctr"/>
              <a:r>
                <a:rPr lang="ko-KR" altLang="en-US" sz="1200" dirty="0" err="1">
                  <a:latin typeface="+mn-ea"/>
                  <a:ea typeface="+mn-ea"/>
                </a:rPr>
                <a:t>으로</a:t>
              </a:r>
              <a:r>
                <a:rPr lang="ko-KR" altLang="en-US" sz="1200" dirty="0">
                  <a:latin typeface="+mn-ea"/>
                  <a:ea typeface="+mn-ea"/>
                </a:rPr>
                <a:t> 전달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C8AA633-C387-46D8-A198-10927CDBF270}"/>
                </a:ext>
              </a:extLst>
            </p:cNvPr>
            <p:cNvGrpSpPr/>
            <p:nvPr/>
          </p:nvGrpSpPr>
          <p:grpSpPr>
            <a:xfrm>
              <a:off x="6012160" y="4762898"/>
              <a:ext cx="2088232" cy="1152127"/>
              <a:chOff x="6012160" y="4513660"/>
              <a:chExt cx="2088232" cy="1152127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3BFC113-80D3-497B-80CA-DF4E007CD646}"/>
                  </a:ext>
                </a:extLst>
              </p:cNvPr>
              <p:cNvSpPr/>
              <p:nvPr/>
            </p:nvSpPr>
            <p:spPr>
              <a:xfrm>
                <a:off x="6012160" y="4513660"/>
                <a:ext cx="2088232" cy="1152127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533AE6-C45F-4E5A-B70F-D6E6FB42CD5B}"/>
                  </a:ext>
                </a:extLst>
              </p:cNvPr>
              <p:cNvSpPr txBox="1"/>
              <p:nvPr/>
            </p:nvSpPr>
            <p:spPr>
              <a:xfrm>
                <a:off x="6206710" y="4755353"/>
                <a:ext cx="17267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+mn-ea"/>
                    <a:ea typeface="+mn-ea"/>
                  </a:rPr>
                  <a:t>⑤ 실행</a:t>
                </a:r>
                <a:r>
                  <a:rPr lang="en-US" altLang="ko-KR" sz="1200" dirty="0">
                    <a:latin typeface="+mn-ea"/>
                    <a:ea typeface="+mn-ea"/>
                  </a:rPr>
                  <a:t> - </a:t>
                </a:r>
                <a:r>
                  <a:rPr lang="ko-KR" altLang="en-US" sz="1200" dirty="0">
                    <a:latin typeface="+mn-ea"/>
                    <a:ea typeface="+mn-ea"/>
                  </a:rPr>
                  <a:t>데이터 생성</a:t>
                </a:r>
                <a:endParaRPr lang="en-US" altLang="ko-KR" sz="1200" dirty="0">
                  <a:latin typeface="+mn-ea"/>
                  <a:ea typeface="+mn-ea"/>
                </a:endParaRPr>
              </a:p>
              <a:p>
                <a:pPr algn="ctr"/>
                <a:endParaRPr lang="en-US" altLang="ko-KR" sz="1200" dirty="0">
                  <a:latin typeface="+mn-ea"/>
                  <a:ea typeface="+mn-ea"/>
                </a:endParaRPr>
              </a:p>
              <a:p>
                <a:pPr algn="ctr"/>
                <a:r>
                  <a:rPr lang="en-US" altLang="ko-KR" sz="1200" dirty="0">
                    <a:latin typeface="+mn-ea"/>
                    <a:ea typeface="+mn-ea"/>
                  </a:rPr>
                  <a:t>GET /</a:t>
                </a:r>
                <a:r>
                  <a:rPr lang="en-US" altLang="ko-KR" sz="1200" dirty="0" err="1">
                    <a:latin typeface="+mn-ea"/>
                    <a:ea typeface="+mn-ea"/>
                  </a:rPr>
                  <a:t>todolist</a:t>
                </a:r>
                <a:r>
                  <a:rPr lang="en-US" altLang="ko-KR" sz="1200" dirty="0">
                    <a:latin typeface="+mn-ea"/>
                    <a:ea typeface="+mn-ea"/>
                  </a:rPr>
                  <a:t>/</a:t>
                </a:r>
                <a:r>
                  <a:rPr lang="en-US" altLang="ko-KR" sz="1200" dirty="0" err="1">
                    <a:latin typeface="+mn-ea"/>
                    <a:ea typeface="+mn-ea"/>
                  </a:rPr>
                  <a:t>gdhong</a:t>
                </a:r>
                <a:endParaRPr lang="en-US" altLang="ko-KR" sz="12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FDFCCF-65DE-43BF-95E2-A1545914F630}"/>
                </a:ext>
              </a:extLst>
            </p:cNvPr>
            <p:cNvSpPr txBox="1"/>
            <p:nvPr/>
          </p:nvSpPr>
          <p:spPr>
            <a:xfrm>
              <a:off x="7355628" y="4278362"/>
              <a:ext cx="1063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⑥ 응답 전송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8A64C7-FEC5-4223-A6D1-75492A32FE5E}"/>
                </a:ext>
              </a:extLst>
            </p:cNvPr>
            <p:cNvSpPr txBox="1"/>
            <p:nvPr/>
          </p:nvSpPr>
          <p:spPr>
            <a:xfrm>
              <a:off x="2576835" y="3924083"/>
              <a:ext cx="3486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⑦ </a:t>
              </a:r>
              <a:r>
                <a:rPr lang="en-US" altLang="ko-KR" sz="1200" dirty="0">
                  <a:latin typeface="+mn-ea"/>
                  <a:ea typeface="+mn-ea"/>
                </a:rPr>
                <a:t>target</a:t>
              </a:r>
              <a:r>
                <a:rPr lang="ko-KR" altLang="en-US" sz="1200" dirty="0">
                  <a:latin typeface="+mn-ea"/>
                  <a:ea typeface="+mn-ea"/>
                </a:rPr>
                <a:t>으로부터 받은 응답을 브라우저로 전송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9EFF170-4280-4EB5-B3AE-F07575E8A3EB}"/>
                </a:ext>
              </a:extLst>
            </p:cNvPr>
            <p:cNvSpPr/>
            <p:nvPr/>
          </p:nvSpPr>
          <p:spPr>
            <a:xfrm>
              <a:off x="6250479" y="3598087"/>
              <a:ext cx="1689270" cy="438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 Proxy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4AFF579-43C5-4164-AF30-C8FF67623DFD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40" y="4036669"/>
              <a:ext cx="0" cy="72622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8A687D5-D9EB-4B83-9C35-C47455968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2320" y="4052143"/>
              <a:ext cx="0" cy="71075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984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E9719-32A0-40EC-8957-DC7C974B00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크로스 도메인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7B53D-4DEC-4AB7-942C-521A0F5F20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CRA(create-react-app)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에서의 프록시 적용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src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setupProxy.js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609600" lvl="1" indent="0">
              <a:buNone/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Browser(origin: http://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localhost:3000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 http://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localhost:3000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api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todolist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gdhong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pathRewrite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 :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정규싱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 이용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. 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이 예제에서는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api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로 시작하는 부분을 찾아 빈문자열로 바꿈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api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todolist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gdhong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   /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todolist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gdhong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target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과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pathRewrite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된 경로를 이어 붙여서 포워딩 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anose="05000000000000000000" pitchFamily="2" charset="2"/>
            </a:endParaRP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 https://localhost:8000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/todolist/gdhong</a:t>
            </a:r>
          </a:p>
          <a:p>
            <a:pPr lvl="2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AA888F-5934-494A-AFED-CA8727DC886F}"/>
              </a:ext>
            </a:extLst>
          </p:cNvPr>
          <p:cNvSpPr/>
          <p:nvPr/>
        </p:nvSpPr>
        <p:spPr>
          <a:xfrm>
            <a:off x="3324191" y="1554082"/>
            <a:ext cx="7020780" cy="289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const { </a:t>
            </a:r>
            <a:r>
              <a:rPr lang="en-US" altLang="ko-KR" sz="13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createProxyMiddleware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} = require('http-proxy-middleware');</a:t>
            </a:r>
          </a:p>
          <a:p>
            <a:pPr>
              <a:defRPr/>
            </a:pPr>
            <a:endParaRPr lang="en-US" altLang="ko-KR" sz="13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>
              <a:defRPr/>
            </a:pPr>
            <a:r>
              <a:rPr lang="en-US" altLang="ko-KR" sz="13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module.exports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= function(app) {</a:t>
            </a:r>
          </a:p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</a:t>
            </a:r>
            <a:r>
              <a:rPr lang="en-US" altLang="ko-KR" sz="13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app.use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</a:p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    '/</a:t>
            </a:r>
            <a:r>
              <a:rPr lang="en-US" altLang="ko-KR" sz="13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api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', </a:t>
            </a:r>
          </a:p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    </a:t>
            </a:r>
            <a:r>
              <a:rPr lang="en-US" altLang="ko-KR" sz="13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createProxyMiddleware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({</a:t>
            </a:r>
          </a:p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        target: 'https://localhost:8000',</a:t>
            </a:r>
          </a:p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        </a:t>
            </a:r>
            <a:r>
              <a:rPr lang="en-US" altLang="ko-KR" sz="13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changeOrigin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true,</a:t>
            </a:r>
          </a:p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        </a:t>
            </a:r>
            <a:r>
              <a:rPr lang="en-US" altLang="ko-KR" sz="13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pathRewrite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{</a:t>
            </a:r>
          </a:p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            '^/</a:t>
            </a:r>
            <a:r>
              <a:rPr lang="en-US" altLang="ko-KR" sz="13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api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':''</a:t>
            </a:r>
          </a:p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        }</a:t>
            </a:r>
          </a:p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    })</a:t>
            </a:r>
          </a:p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);</a:t>
            </a:r>
          </a:p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21314001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7434</TotalTime>
  <Words>1387</Words>
  <Application>Microsoft Office PowerPoint</Application>
  <PresentationFormat>와이드스크린</PresentationFormat>
  <Paragraphs>245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2" baseType="lpstr">
      <vt:lpstr>Arial</vt:lpstr>
      <vt:lpstr>휴먼모음T</vt:lpstr>
      <vt:lpstr>Livvic</vt:lpstr>
      <vt:lpstr>Wingdings</vt:lpstr>
      <vt:lpstr>KoPub돋움체 Bold</vt:lpstr>
      <vt:lpstr>Catamaran Light</vt:lpstr>
      <vt:lpstr>KoPub돋움체 Medium</vt:lpstr>
      <vt:lpstr>나눔고딕</vt:lpstr>
      <vt:lpstr>한컴산뜻돋움</vt:lpstr>
      <vt:lpstr>맑은 고딕</vt:lpstr>
      <vt:lpstr>KoPub돋움체_Pro Bold</vt:lpstr>
      <vt:lpstr>Helvetica73-Extended</vt:lpstr>
      <vt:lpstr>Roboto</vt:lpstr>
      <vt:lpstr>Engineering Project Proposal by Slidesgo</vt:lpstr>
      <vt:lpstr>PowerPoint 프레젠테이션</vt:lpstr>
      <vt:lpstr>PowerPoint 프레젠테이션</vt:lpstr>
      <vt:lpstr>axios 소개</vt:lpstr>
      <vt:lpstr>PowerPoint 프레젠테이션</vt:lpstr>
      <vt:lpstr>크로스 도메인 문제 해결</vt:lpstr>
      <vt:lpstr>크로스 도메인 문제 해결</vt:lpstr>
      <vt:lpstr>PowerPoint 프레젠테이션</vt:lpstr>
      <vt:lpstr>크로스 도메인 문제 해결</vt:lpstr>
      <vt:lpstr>크로스 도메인 문제 해결</vt:lpstr>
      <vt:lpstr>크로스 도메인 문제 해결</vt:lpstr>
      <vt:lpstr>PowerPoint 프레젠테이션</vt:lpstr>
      <vt:lpstr>PowerPoint 프레젠테이션</vt:lpstr>
      <vt:lpstr>axios 사용</vt:lpstr>
      <vt:lpstr>axios 사용</vt:lpstr>
      <vt:lpstr>axios 사용</vt:lpstr>
      <vt:lpstr>axios 사용</vt:lpstr>
      <vt:lpstr>axios 사용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성윤 강</cp:lastModifiedBy>
  <cp:revision>131</cp:revision>
  <dcterms:modified xsi:type="dcterms:W3CDTF">2024-01-01T07:05:56Z</dcterms:modified>
</cp:coreProperties>
</file>