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95" r:id="rId2"/>
    <p:sldId id="259" r:id="rId3"/>
    <p:sldId id="666" r:id="rId4"/>
    <p:sldId id="844" r:id="rId5"/>
    <p:sldId id="780" r:id="rId6"/>
    <p:sldId id="667" r:id="rId7"/>
    <p:sldId id="781" r:id="rId8"/>
    <p:sldId id="782" r:id="rId9"/>
    <p:sldId id="876" r:id="rId10"/>
    <p:sldId id="783" r:id="rId11"/>
    <p:sldId id="787" r:id="rId12"/>
    <p:sldId id="790" r:id="rId13"/>
    <p:sldId id="791" r:id="rId14"/>
    <p:sldId id="792" r:id="rId15"/>
    <p:sldId id="877" r:id="rId16"/>
    <p:sldId id="793" r:id="rId17"/>
    <p:sldId id="878" r:id="rId18"/>
    <p:sldId id="872" r:id="rId19"/>
    <p:sldId id="739" r:id="rId20"/>
    <p:sldId id="887" r:id="rId21"/>
    <p:sldId id="691" r:id="rId22"/>
    <p:sldId id="697" r:id="rId23"/>
    <p:sldId id="810" r:id="rId24"/>
    <p:sldId id="698" r:id="rId25"/>
    <p:sldId id="700" r:id="rId26"/>
    <p:sldId id="719" r:id="rId27"/>
    <p:sldId id="720" r:id="rId28"/>
    <p:sldId id="874" r:id="rId29"/>
    <p:sldId id="815" r:id="rId30"/>
    <p:sldId id="726" r:id="rId31"/>
    <p:sldId id="882" r:id="rId32"/>
    <p:sldId id="723" r:id="rId33"/>
    <p:sldId id="724" r:id="rId34"/>
    <p:sldId id="725" r:id="rId35"/>
    <p:sldId id="833" r:id="rId36"/>
    <p:sldId id="842" r:id="rId37"/>
    <p:sldId id="268" r:id="rId38"/>
  </p:sldIdLst>
  <p:sldSz cx="12192000" cy="6858000"/>
  <p:notesSz cx="6858000" cy="9144000"/>
  <p:embeddedFontLst>
    <p:embeddedFont>
      <p:font typeface="Catamaran Light" panose="020B0600000101010101" charset="0"/>
      <p:regular r:id="rId41"/>
      <p:bold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Helvetica73-Extended" panose="020B0600000101010101"/>
      <p:bold r:id="rId47"/>
    </p:embeddedFont>
    <p:embeddedFont>
      <p:font typeface="Livvic" pitchFamily="2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나눔고딕" pitchFamily="2" charset="-127"/>
      <p:regular r:id="rId56"/>
      <p:bold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휴먼모음T" panose="02030504000101010101" pitchFamily="18" charset="-127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21" autoAdjust="0"/>
    <p:restoredTop sz="94959" autoAdjust="0"/>
  </p:normalViewPr>
  <p:slideViewPr>
    <p:cSldViewPr snapToGrid="0">
      <p:cViewPr varScale="1">
        <p:scale>
          <a:sx n="136" d="100"/>
          <a:sy n="136" d="100"/>
        </p:scale>
        <p:origin x="2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58109DC2-BDAF-4FA3-B9BB-76C6BDE54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426CC9EA-8D8E-436F-9A1D-931CA00C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다음 명령어를 실행하여 기존 프로젝트에 패키지를 추가한다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npm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install redux react-redux @types/react-redux</a:t>
            </a: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새롭게 변경할 예제의 컴포넌트에서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표현컴포넌트는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변경할 내용이 없다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예제의 표현 컴포넌트는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App, 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InputTodo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Todolist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TodoItem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이며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기존 컴포넌트를 그대로 사용할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AppContainer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파일 삭제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다른 요소들 모두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작성후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컴포넌트 내용 변경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PropTypes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를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import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하는 구문과 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PropTypes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정의하는 코드를 삭제함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&lt;Route /&gt;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props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를 전달하는 코드를 모두 제거 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전체 코드는 다음을 확인함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B981F079-1587-41C7-8024-D79CD6268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8498A2-72F3-486A-8185-B25B8AC53B9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>
            <a:extLst>
              <a:ext uri="{FF2B5EF4-FFF2-40B4-BE49-F238E27FC236}">
                <a16:creationId xmlns:a16="http://schemas.microsoft.com/office/drawing/2014/main" id="{59CA7A56-1C62-41D6-9F5A-355DAB35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46083" name="슬라이드 노트 개체 틀 2">
            <a:extLst>
              <a:ext uri="{FF2B5EF4-FFF2-40B4-BE49-F238E27FC236}">
                <a16:creationId xmlns:a16="http://schemas.microsoft.com/office/drawing/2014/main" id="{4E082D01-5CB5-4B1D-B68C-EEF292A8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react-redux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라이브러리가 제공하는 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connect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고차 함수를 이용해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Store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의 상태와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Dispatch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메서드를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App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컴포넌트에 속성으로 주입하여 새로운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TodoListContainer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컴포넌트를 생성한다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mapStateToProps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메서드와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mapDispatchToProps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메서드가 리턴하는 객체가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TodoList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컴포넌트에 전달하는 속성이 된다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ko-KR" altLang="en-US">
                <a:latin typeface="나눔고딕" pitchFamily="2" charset="-127"/>
                <a:ea typeface="나눔고딕" pitchFamily="2" charset="-127"/>
              </a:rPr>
              <a:t>표현 컴포넌트의 속성에 맞춰서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mapStateToProps, mapDispatchToProps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메서드의 리턴값 객체를 지정해야 함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F31FF667-787C-440D-B84D-958D81723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6EAE933-053B-4269-BB7C-EC5EA03F52F4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>
            <a:extLst>
              <a:ext uri="{FF2B5EF4-FFF2-40B4-BE49-F238E27FC236}">
                <a16:creationId xmlns:a16="http://schemas.microsoft.com/office/drawing/2014/main" id="{85F6369C-9CA0-479A-9DB7-FB8A8CACE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54275" name="슬라이드 노트 개체 틀 2">
            <a:extLst>
              <a:ext uri="{FF2B5EF4-FFF2-40B4-BE49-F238E27FC236}">
                <a16:creationId xmlns:a16="http://schemas.microsoft.com/office/drawing/2014/main" id="{D90E32FD-6416-4500-BEE1-78FEDDA3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컴포넌트를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store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객체가 지정된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Provider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컴포넌트로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wrapping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한 후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render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한다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2AB0AE0C-68C0-46A2-A12B-EDC5B4EE7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09795E-EA69-42CE-A304-9F1F2E0526D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>
            <a:extLst>
              <a:ext uri="{FF2B5EF4-FFF2-40B4-BE49-F238E27FC236}">
                <a16:creationId xmlns:a16="http://schemas.microsoft.com/office/drawing/2014/main" id="{0CE1283A-A86A-485D-8D1F-C8DF4945B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E888E-3E28-4CBF-B795-A9C5861EA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나눔고딕" pitchFamily="50" charset="-127"/>
              <a:buChar char="■"/>
              <a:defRPr/>
            </a:pPr>
            <a:r>
              <a:rPr lang="ko-KR" altLang="en-US" dirty="0"/>
              <a:t>미리 전체 상태 트리를 설계해야 함</a:t>
            </a:r>
            <a:r>
              <a:rPr lang="en-US" altLang="ko-KR" dirty="0"/>
              <a:t>.</a:t>
            </a:r>
          </a:p>
          <a:p>
            <a:pPr>
              <a:buFont typeface="나눔고딕" pitchFamily="50" charset="-127"/>
              <a:buChar char="■"/>
              <a:defRPr/>
            </a:pPr>
            <a:r>
              <a:rPr lang="ko-KR" altLang="en-US" dirty="0"/>
              <a:t>이번 예제를 위한 전체 상태 트리는 다음과 같이 정의하였음</a:t>
            </a:r>
            <a:endParaRPr lang="en-US" altLang="ko-KR" dirty="0"/>
          </a:p>
          <a:p>
            <a:pPr marL="0" indent="0">
              <a:buFont typeface="나눔고딕" pitchFamily="50" charset="-127"/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Font typeface="나눔고딕" pitchFamily="50" charset="-127"/>
              <a:buNone/>
              <a:defRPr/>
            </a:pPr>
            <a:r>
              <a:rPr lang="en-US" altLang="ko-KR" dirty="0"/>
              <a:t>   home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 err="1"/>
              <a:t>currentTime</a:t>
            </a:r>
            <a:r>
              <a:rPr lang="en-US" altLang="ko-KR" dirty="0"/>
              <a:t> : </a:t>
            </a:r>
            <a:r>
              <a:rPr lang="en-US" altLang="ko-KR" dirty="0" err="1"/>
              <a:t>xxxxx</a:t>
            </a:r>
            <a:r>
              <a:rPr lang="en-US" altLang="ko-KR" dirty="0"/>
              <a:t> },</a:t>
            </a:r>
          </a:p>
          <a:p>
            <a:pPr marL="0" indent="0">
              <a:buFont typeface="나눔고딕" pitchFamily="50" charset="-127"/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 err="1"/>
              <a:t>todos</a:t>
            </a:r>
            <a:r>
              <a:rPr lang="en-US" altLang="ko-KR" dirty="0"/>
              <a:t> : { </a:t>
            </a:r>
          </a:p>
          <a:p>
            <a:pPr marL="0" indent="0">
              <a:buFont typeface="나눔고딕" pitchFamily="50" charset="-127"/>
              <a:buNone/>
              <a:defRPr/>
            </a:pPr>
            <a:r>
              <a:rPr lang="en-US" altLang="ko-KR" dirty="0"/>
              <a:t>      </a:t>
            </a:r>
            <a:r>
              <a:rPr lang="en-US" altLang="ko-KR" dirty="0" err="1"/>
              <a:t>todolist</a:t>
            </a:r>
            <a:r>
              <a:rPr lang="en-US" altLang="ko-KR" dirty="0"/>
              <a:t> : [ .... ]</a:t>
            </a:r>
          </a:p>
          <a:p>
            <a:pPr marL="0" indent="0">
              <a:buFont typeface="나눔고딕" pitchFamily="50" charset="-127"/>
              <a:buNone/>
              <a:defRPr/>
            </a:pPr>
            <a:r>
              <a:rPr lang="en-US" altLang="ko-KR" dirty="0"/>
              <a:t>   }</a:t>
            </a:r>
          </a:p>
          <a:p>
            <a:pPr marL="0" indent="0">
              <a:buFont typeface="나눔고딕" pitchFamily="50" charset="-127"/>
              <a:buNone/>
              <a:defRPr/>
            </a:pPr>
            <a:r>
              <a:rPr lang="en-US" altLang="ko-KR" dirty="0"/>
              <a:t>}</a:t>
            </a:r>
          </a:p>
          <a:p>
            <a:pPr>
              <a:buFont typeface="나눔고딕" pitchFamily="50" charset="-127"/>
              <a:buChar char="■"/>
              <a:defRPr/>
            </a:pPr>
            <a:endParaRPr lang="en-US" altLang="ko-KR" dirty="0"/>
          </a:p>
          <a:p>
            <a:pPr>
              <a:buFont typeface="나눔고딕" pitchFamily="50" charset="-127"/>
              <a:buChar char="■"/>
              <a:defRPr/>
            </a:pPr>
            <a:endParaRPr lang="en-US" altLang="ko-KR" dirty="0"/>
          </a:p>
          <a:p>
            <a:pPr>
              <a:buFont typeface="나눔고딕" pitchFamily="50" charset="-127"/>
              <a:buChar char="■"/>
              <a:defRPr/>
            </a:pPr>
            <a:endParaRPr lang="en-US" altLang="ko-KR" dirty="0"/>
          </a:p>
          <a:p>
            <a:pPr>
              <a:buFont typeface="나눔고딕" pitchFamily="50" charset="-127"/>
              <a:buChar char="■"/>
              <a:defRPr/>
            </a:pPr>
            <a:endParaRPr lang="ko-KR" altLang="en-US" dirty="0"/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E7B1C22D-9D45-4295-AC6B-45B2E47C6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9759D79-3CF2-4FF9-8FD1-440CF45411BD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88963" y="822325"/>
            <a:ext cx="5619750" cy="3162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E203B-9F79-4B2A-94B2-9CE3E426BFE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772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30F2A58A-48E6-47F4-B73D-EBDA3F394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DFC85543-F764-47E0-9115-F675911E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7387430A-50BC-41DA-B2EA-C9009EBA7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BA7525-1B84-41D9-98DC-85E2AE3C3C17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88963" y="822325"/>
            <a:ext cx="5619750" cy="3162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E203B-9F79-4B2A-94B2-9CE3E426BFE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29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BF0CDE16-5EF0-495C-BB0E-9E910C909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8B2DABB9-D540-4621-AD80-870258CB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F62ED859-63AE-47C5-9BF2-E487F77EF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C5EC370-1A6C-4C5A-A9BA-9463A56B8A03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88963" y="822325"/>
            <a:ext cx="5619750" cy="3162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9E203B-9F79-4B2A-94B2-9CE3E426BFE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529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02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DEAB3B0B-9053-43DB-AB44-006E88C7F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3947D99E-380B-4ECA-B131-064E8A4FD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>
                <a:latin typeface="나눔고딕" pitchFamily="2" charset="-127"/>
                <a:ea typeface="나눔고딕" pitchFamily="2" charset="-127"/>
              </a:rPr>
              <a:t>전달되는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Action(Message)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의 형식은 다음과 유사할 것이다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en-US" altLang="ko-KR">
                <a:latin typeface="나눔고딕" pitchFamily="2" charset="-127"/>
                <a:ea typeface="나눔고딕" pitchFamily="2" charset="-127"/>
              </a:rPr>
              <a:t>{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type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: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"addTodo",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payload : { todo:"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할일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1", desc:"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설명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1" } }</a:t>
            </a:r>
          </a:p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Action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에서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type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은 상수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(Constant)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를 이용해 오탈자가 발생하지 않도록 전달함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Action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의 형식도 반드시 미리 정의되어 있어야 함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ED27BFCD-DCF5-40DE-9DDF-EC7FEF06E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F84E708-25E4-4F9B-9EB6-A0C41A517FC5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DEAB3B0B-9053-43DB-AB44-006E88C7F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3947D99E-380B-4ECA-B131-064E8A4FD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>
                <a:latin typeface="나눔고딕" pitchFamily="2" charset="-127"/>
                <a:ea typeface="나눔고딕" pitchFamily="2" charset="-127"/>
              </a:rPr>
              <a:t>전달되는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Action(Message)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의 형식은 다음과 유사할 것이다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en-US" altLang="ko-KR">
                <a:latin typeface="나눔고딕" pitchFamily="2" charset="-127"/>
                <a:ea typeface="나눔고딕" pitchFamily="2" charset="-127"/>
              </a:rPr>
              <a:t>{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type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: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"addTodo",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payload : { todo:"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할일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1", desc:"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설명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1" } }</a:t>
            </a:r>
          </a:p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Action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에서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type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은 상수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(Constant)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를 이용해 오탈자가 발생하지 않도록 전달함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Action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의 형식도 반드시 미리 정의되어 있어야 함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ED27BFCD-DCF5-40DE-9DDF-EC7FEF06E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F84E708-25E4-4F9B-9EB6-A0C41A517FC5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6912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43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vgsilh.com/ko/e91e63/image/1787362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vgsilh.com/ko/e91e63/image/1787362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ko/illustrations/%EC%9D%B8%EA%B0%84%EC%9D%98-%EB%B4%90-%EB%8F%8B%EB%B3%B4%EA%B8%B0-%EB%82%A8%EC%9E%90-2412988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10. Redux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를 이용한 상태관리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117A-2588-4AC5-BD30-370F2D5B6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Flux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3F03-40EB-4CEF-A46A-CDE6AC803B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Flux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아키텍처를 적용한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흐름에서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인것이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중요함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여기만 들여다보면 모든 데이터 흐름과 변경사항을 알 수 있음 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199094C-170D-4E57-A1CC-37B9FB77238E}"/>
              </a:ext>
            </a:extLst>
          </p:cNvPr>
          <p:cNvGrpSpPr/>
          <p:nvPr/>
        </p:nvGrpSpPr>
        <p:grpSpPr>
          <a:xfrm>
            <a:off x="1068456" y="2502834"/>
            <a:ext cx="9453542" cy="4003674"/>
            <a:chOff x="1068456" y="2502834"/>
            <a:chExt cx="9453542" cy="40036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BC2AC6-D6A2-4423-B412-98E53D6E65DE}"/>
                </a:ext>
              </a:extLst>
            </p:cNvPr>
            <p:cNvSpPr/>
            <p:nvPr/>
          </p:nvSpPr>
          <p:spPr>
            <a:xfrm>
              <a:off x="2147956" y="2502834"/>
              <a:ext cx="1404938" cy="7127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</a:rPr>
                <a:t>Parent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E76656E-D22B-4E20-8874-E050CBFB2399}"/>
                </a:ext>
              </a:extLst>
            </p:cNvPr>
            <p:cNvSpPr/>
            <p:nvPr/>
          </p:nvSpPr>
          <p:spPr>
            <a:xfrm>
              <a:off x="3192531" y="3763309"/>
              <a:ext cx="1403350" cy="7127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</a:rPr>
                <a:t>B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102C0C-57FE-462D-8957-B7547189B275}"/>
                </a:ext>
              </a:extLst>
            </p:cNvPr>
            <p:cNvSpPr/>
            <p:nvPr/>
          </p:nvSpPr>
          <p:spPr>
            <a:xfrm>
              <a:off x="1068456" y="3763309"/>
              <a:ext cx="1403350" cy="7127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</a:rPr>
                <a:t>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87FD65-C4CF-4BE6-AF3E-64F92AE35359}"/>
                </a:ext>
              </a:extLst>
            </p:cNvPr>
            <p:cNvSpPr/>
            <p:nvPr/>
          </p:nvSpPr>
          <p:spPr>
            <a:xfrm>
              <a:off x="3876744" y="4987272"/>
              <a:ext cx="1403350" cy="7127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</a:rPr>
                <a:t>C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661562B-2271-45CB-A1D7-6001DBE31C7D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3894206" y="4476097"/>
              <a:ext cx="684213" cy="511175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8D9BA50-0F07-4B35-9F3E-1820D39F87D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849631" y="3215622"/>
              <a:ext cx="1044575" cy="547687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0685942-BFF4-4BE0-9EF0-734124A720C8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1770131" y="3215622"/>
              <a:ext cx="1079500" cy="547687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D2E7CF-87DA-42A8-9A01-4C04591836DF}"/>
                </a:ext>
              </a:extLst>
            </p:cNvPr>
            <p:cNvSpPr txBox="1"/>
            <p:nvPr/>
          </p:nvSpPr>
          <p:spPr>
            <a:xfrm>
              <a:off x="4927237" y="2667926"/>
              <a:ext cx="80502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en-US" altLang="ko-KR" sz="1400">
                  <a:latin typeface="+mn-ea"/>
                  <a:ea typeface="+mn-ea"/>
                </a:rPr>
                <a:t>binding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16" name="구부러진 연결선 20">
              <a:extLst>
                <a:ext uri="{FF2B5EF4-FFF2-40B4-BE49-F238E27FC236}">
                  <a16:creationId xmlns:a16="http://schemas.microsoft.com/office/drawing/2014/main" id="{DAAA70ED-FFBB-4DA8-A3A1-08629D49D54C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0800000" flipV="1">
              <a:off x="3894207" y="3072295"/>
              <a:ext cx="3030093" cy="691013"/>
            </a:xfrm>
            <a:prstGeom prst="curvedConnector2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981A464-876A-4665-8771-7A45E62421D8}"/>
                </a:ext>
              </a:extLst>
            </p:cNvPr>
            <p:cNvSpPr/>
            <p:nvPr/>
          </p:nvSpPr>
          <p:spPr bwMode="auto">
            <a:xfrm>
              <a:off x="7068759" y="3902943"/>
              <a:ext cx="1404938" cy="7127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Dispatcher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50">
              <a:extLst>
                <a:ext uri="{FF2B5EF4-FFF2-40B4-BE49-F238E27FC236}">
                  <a16:creationId xmlns:a16="http://schemas.microsoft.com/office/drawing/2014/main" id="{5F9C2BAB-8818-4D7E-B249-8CFB76A15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7656" y="5076918"/>
              <a:ext cx="1549400" cy="857251"/>
              <a:chOff x="720076" y="3860407"/>
              <a:chExt cx="1549224" cy="857138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E793D73-6CAD-4BD4-AF3B-B0504E6ED505}"/>
                  </a:ext>
                </a:extLst>
              </p:cNvPr>
              <p:cNvSpPr/>
              <p:nvPr/>
            </p:nvSpPr>
            <p:spPr>
              <a:xfrm>
                <a:off x="720076" y="3860407"/>
                <a:ext cx="1404778" cy="71269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Action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4BD5F1-48D5-4059-8509-AF6D9ADC66DB}"/>
                  </a:ext>
                </a:extLst>
              </p:cNvPr>
              <p:cNvSpPr/>
              <p:nvPr/>
            </p:nvSpPr>
            <p:spPr>
              <a:xfrm>
                <a:off x="791506" y="3931836"/>
                <a:ext cx="1406365" cy="71428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Action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3684F18-5B76-467C-B44F-F3244CAF9510}"/>
                  </a:ext>
                </a:extLst>
              </p:cNvPr>
              <p:cNvSpPr/>
              <p:nvPr/>
            </p:nvSpPr>
            <p:spPr>
              <a:xfrm>
                <a:off x="864523" y="4004852"/>
                <a:ext cx="1404777" cy="71269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>
                    <a:solidFill>
                      <a:schemeClr val="tx1"/>
                    </a:solidFill>
                  </a:rPr>
                  <a:t>ActionCreator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54">
              <a:extLst>
                <a:ext uri="{FF2B5EF4-FFF2-40B4-BE49-F238E27FC236}">
                  <a16:creationId xmlns:a16="http://schemas.microsoft.com/office/drawing/2014/main" id="{3B3B2C21-9A50-44C8-B6C1-31C196C2A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4092" y="2572083"/>
              <a:ext cx="1549130" cy="856917"/>
              <a:chOff x="5004048" y="3861048"/>
              <a:chExt cx="1548954" cy="856804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5712490-4982-4F6C-84D6-A2F151C75ED2}"/>
                  </a:ext>
                </a:extLst>
              </p:cNvPr>
              <p:cNvSpPr/>
              <p:nvPr/>
            </p:nvSpPr>
            <p:spPr>
              <a:xfrm>
                <a:off x="5004253" y="3860407"/>
                <a:ext cx="1404777" cy="71269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Store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15397ED-7C7C-494E-888E-3B2D49276243}"/>
                  </a:ext>
                </a:extLst>
              </p:cNvPr>
              <p:cNvSpPr/>
              <p:nvPr/>
            </p:nvSpPr>
            <p:spPr>
              <a:xfrm>
                <a:off x="5075682" y="3931836"/>
                <a:ext cx="1406365" cy="71428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Store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60D3788-3A82-4855-8E99-04940804FBD1}"/>
                  </a:ext>
                </a:extLst>
              </p:cNvPr>
              <p:cNvSpPr/>
              <p:nvPr/>
            </p:nvSpPr>
            <p:spPr>
              <a:xfrm>
                <a:off x="5148699" y="4004851"/>
                <a:ext cx="1404778" cy="71269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Store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구부러진 연결선 20">
              <a:extLst>
                <a:ext uri="{FF2B5EF4-FFF2-40B4-BE49-F238E27FC236}">
                  <a16:creationId xmlns:a16="http://schemas.microsoft.com/office/drawing/2014/main" id="{B38C4C7D-8D1B-4650-AEC5-95214785392D}"/>
                </a:ext>
              </a:extLst>
            </p:cNvPr>
            <p:cNvCxnSpPr>
              <a:cxnSpLocks/>
              <a:stCxn id="28" idx="1"/>
              <a:endCxn id="6" idx="3"/>
            </p:cNvCxnSpPr>
            <p:nvPr/>
          </p:nvCxnSpPr>
          <p:spPr>
            <a:xfrm rot="10800000" flipV="1">
              <a:off x="2471807" y="2927835"/>
              <a:ext cx="4452491" cy="1191867"/>
            </a:xfrm>
            <a:prstGeom prst="curvedConnector3">
              <a:avLst>
                <a:gd name="adj1" fmla="val 8676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꺾인 연결선 43">
              <a:extLst>
                <a:ext uri="{FF2B5EF4-FFF2-40B4-BE49-F238E27FC236}">
                  <a16:creationId xmlns:a16="http://schemas.microsoft.com/office/drawing/2014/main" id="{4F304FB5-23BA-4A90-9C8F-3F633A66068A}"/>
                </a:ext>
              </a:extLst>
            </p:cNvPr>
            <p:cNvCxnSpPr>
              <a:cxnSpLocks/>
              <a:stCxn id="18" idx="0"/>
              <a:endCxn id="30" idx="2"/>
            </p:cNvCxnSpPr>
            <p:nvPr/>
          </p:nvCxnSpPr>
          <p:spPr bwMode="auto">
            <a:xfrm rot="5400000" flipH="1" flipV="1">
              <a:off x="7534103" y="3665818"/>
              <a:ext cx="474251" cy="12700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꺾인 연결선 43">
              <a:extLst>
                <a:ext uri="{FF2B5EF4-FFF2-40B4-BE49-F238E27FC236}">
                  <a16:creationId xmlns:a16="http://schemas.microsoft.com/office/drawing/2014/main" id="{4F7EB448-9485-4175-9D2A-645E578FB966}"/>
                </a:ext>
              </a:extLst>
            </p:cNvPr>
            <p:cNvCxnSpPr>
              <a:cxnSpLocks/>
              <a:stCxn id="25" idx="0"/>
              <a:endCxn id="18" idx="2"/>
            </p:cNvCxnSpPr>
            <p:nvPr/>
          </p:nvCxnSpPr>
          <p:spPr bwMode="auto">
            <a:xfrm rot="16200000" flipV="1">
              <a:off x="7505481" y="4881479"/>
              <a:ext cx="532625" cy="112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구부러진 연결선 20">
              <a:extLst>
                <a:ext uri="{FF2B5EF4-FFF2-40B4-BE49-F238E27FC236}">
                  <a16:creationId xmlns:a16="http://schemas.microsoft.com/office/drawing/2014/main" id="{5A15FFA4-7277-4651-80B4-560F98B3A2FC}"/>
                </a:ext>
              </a:extLst>
            </p:cNvPr>
            <p:cNvCxnSpPr>
              <a:cxnSpLocks/>
              <a:stCxn id="5" idx="1"/>
              <a:endCxn id="26" idx="2"/>
            </p:cNvCxnSpPr>
            <p:nvPr/>
          </p:nvCxnSpPr>
          <p:spPr>
            <a:xfrm rot="10800000" flipH="1" flipV="1">
              <a:off x="3192530" y="4119703"/>
              <a:ext cx="4652057" cy="1814466"/>
            </a:xfrm>
            <a:prstGeom prst="curvedConnector4">
              <a:avLst>
                <a:gd name="adj1" fmla="val -4914"/>
                <a:gd name="adj2" fmla="val 11178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구부러진 연결선 20">
              <a:extLst>
                <a:ext uri="{FF2B5EF4-FFF2-40B4-BE49-F238E27FC236}">
                  <a16:creationId xmlns:a16="http://schemas.microsoft.com/office/drawing/2014/main" id="{F3A81498-5FCA-4222-B9F7-676131C7FD54}"/>
                </a:ext>
              </a:extLst>
            </p:cNvPr>
            <p:cNvCxnSpPr>
              <a:cxnSpLocks/>
              <a:stCxn id="6" idx="2"/>
              <a:endCxn id="26" idx="2"/>
            </p:cNvCxnSpPr>
            <p:nvPr/>
          </p:nvCxnSpPr>
          <p:spPr>
            <a:xfrm rot="16200000" flipH="1">
              <a:off x="4078323" y="2167904"/>
              <a:ext cx="1458072" cy="6074457"/>
            </a:xfrm>
            <a:prstGeom prst="curvedConnector3">
              <a:avLst>
                <a:gd name="adj1" fmla="val 1399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F16332-B22D-440C-9651-141F13C46B68}"/>
                </a:ext>
              </a:extLst>
            </p:cNvPr>
            <p:cNvSpPr txBox="1"/>
            <p:nvPr/>
          </p:nvSpPr>
          <p:spPr bwMode="auto">
            <a:xfrm>
              <a:off x="4698052" y="6229509"/>
              <a:ext cx="854721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200">
                  <a:latin typeface="+mn-ea"/>
                  <a:ea typeface="+mn-ea"/>
                </a:rPr>
                <a:t>액션 </a:t>
              </a:r>
              <a:r>
                <a:rPr lang="ko-KR" altLang="en-US" sz="1200" dirty="0">
                  <a:latin typeface="+mn-ea"/>
                  <a:ea typeface="+mn-ea"/>
                </a:rPr>
                <a:t>호출</a:t>
              </a:r>
            </a:p>
          </p:txBody>
        </p:sp>
        <p:pic>
          <p:nvPicPr>
            <p:cNvPr id="62" name="그래픽 61">
              <a:extLst>
                <a:ext uri="{FF2B5EF4-FFF2-40B4-BE49-F238E27FC236}">
                  <a16:creationId xmlns:a16="http://schemas.microsoft.com/office/drawing/2014/main" id="{7A3FDD57-B31E-4256-A1F9-7D1DDD231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354249" y="3730190"/>
              <a:ext cx="1167749" cy="1058294"/>
            </a:xfrm>
            <a:prstGeom prst="rect">
              <a:avLst/>
            </a:prstGeom>
          </p:spPr>
        </p:pic>
        <p:cxnSp>
          <p:nvCxnSpPr>
            <p:cNvPr id="63" name="구부러진 연결선 20">
              <a:extLst>
                <a:ext uri="{FF2B5EF4-FFF2-40B4-BE49-F238E27FC236}">
                  <a16:creationId xmlns:a16="http://schemas.microsoft.com/office/drawing/2014/main" id="{CE2F6E71-AA0C-449F-A2C7-AF2464A4C192}"/>
                </a:ext>
              </a:extLst>
            </p:cNvPr>
            <p:cNvCxnSpPr>
              <a:cxnSpLocks/>
              <a:stCxn id="62" idx="1"/>
              <a:endCxn id="18" idx="3"/>
            </p:cNvCxnSpPr>
            <p:nvPr/>
          </p:nvCxnSpPr>
          <p:spPr>
            <a:xfrm rot="10800000">
              <a:off x="8473697" y="4259337"/>
              <a:ext cx="880552" cy="1270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2211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B977-BE4E-4CB8-A1F4-B3430B7E00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2373D-79A4-4B7B-93E9-053B4C7A89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6096000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Redux?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Dan Abramov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앱을 위한 예측가능한 상태 컨테이너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상태를 관리하기 하기 위한 도구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Flux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아키텍처를 발전시키면서 복잡성을 줄임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에서만 사용하는 것이 아님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jQuery, Angular, Vue.js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에서도 사용할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Picture 7" descr="react redux에 대한 이미지 검색결과">
            <a:extLst>
              <a:ext uri="{FF2B5EF4-FFF2-40B4-BE49-F238E27FC236}">
                <a16:creationId xmlns:a16="http://schemas.microsoft.com/office/drawing/2014/main" id="{C3C8C818-C850-4B17-8F68-6E3B2793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9546" y="1448779"/>
            <a:ext cx="5646350" cy="42404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09FA5-4748-4E22-AAAC-726545917F84}"/>
              </a:ext>
            </a:extLst>
          </p:cNvPr>
          <p:cNvSpPr txBox="1"/>
          <p:nvPr/>
        </p:nvSpPr>
        <p:spPr>
          <a:xfrm>
            <a:off x="5771965" y="5961228"/>
            <a:ext cx="6203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400">
                <a:latin typeface="나눔고딕" pitchFamily="2" charset="-127"/>
                <a:ea typeface="나눔고딕" pitchFamily="2" charset="-127"/>
              </a:rPr>
              <a:t>참조 </a:t>
            </a:r>
            <a:r>
              <a:rPr lang="en-US" altLang="ko-KR" sz="1400">
                <a:latin typeface="나눔고딕" pitchFamily="2" charset="-127"/>
                <a:ea typeface="나눔고딕" pitchFamily="2" charset="-127"/>
              </a:rPr>
              <a:t>: https://onsen.io/blog/react-state-management-redux-store/</a:t>
            </a:r>
          </a:p>
        </p:txBody>
      </p:sp>
    </p:spTree>
    <p:extLst>
      <p:ext uri="{BB962C8B-B14F-4D97-AF65-F5344CB8AC3E}">
        <p14:creationId xmlns:p14="http://schemas.microsoft.com/office/powerpoint/2010/main" val="380295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A0E2B-0EE8-4D9F-BB21-1EB70B291E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DAE39-5F47-4D4C-92BE-1E4381D84C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아키텍처 그림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30B837-D50E-414D-88DF-6169C3730ADF}"/>
              </a:ext>
            </a:extLst>
          </p:cNvPr>
          <p:cNvSpPr/>
          <p:nvPr/>
        </p:nvSpPr>
        <p:spPr>
          <a:xfrm>
            <a:off x="2208214" y="2276475"/>
            <a:ext cx="1404937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외부 </a:t>
            </a:r>
            <a:r>
              <a:rPr lang="en-US" altLang="ko-KR" sz="1400" b="1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AB109E44-E344-4B35-AED5-38FECAD617DD}"/>
              </a:ext>
            </a:extLst>
          </p:cNvPr>
          <p:cNvGrpSpPr>
            <a:grpSpLocks/>
          </p:cNvGrpSpPr>
          <p:nvPr/>
        </p:nvGrpSpPr>
        <p:grpSpPr bwMode="auto">
          <a:xfrm>
            <a:off x="4475163" y="5300663"/>
            <a:ext cx="1549400" cy="857250"/>
            <a:chOff x="7236296" y="3861048"/>
            <a:chExt cx="1548954" cy="85680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B54122-F842-4B6F-918F-7A5B2B35678D}"/>
                </a:ext>
              </a:extLst>
            </p:cNvPr>
            <p:cNvSpPr/>
            <p:nvPr/>
          </p:nvSpPr>
          <p:spPr>
            <a:xfrm>
              <a:off x="7236296" y="3861048"/>
              <a:ext cx="1404533" cy="7124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5FC217-BDD0-446F-8144-509C84B03739}"/>
                </a:ext>
              </a:extLst>
            </p:cNvPr>
            <p:cNvSpPr/>
            <p:nvPr/>
          </p:nvSpPr>
          <p:spPr>
            <a:xfrm>
              <a:off x="7307712" y="3932448"/>
              <a:ext cx="1406120" cy="7140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504C067-376E-4521-8906-1FF522FE9589}"/>
                </a:ext>
              </a:extLst>
            </p:cNvPr>
            <p:cNvSpPr/>
            <p:nvPr/>
          </p:nvSpPr>
          <p:spPr>
            <a:xfrm>
              <a:off x="7380716" y="4005435"/>
              <a:ext cx="1404534" cy="71241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View</a:t>
              </a:r>
            </a:p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(React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컴포넌트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1ECB91C3-B628-4CC5-9AD6-7AB5262EE8EE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3860800"/>
            <a:ext cx="1549400" cy="857250"/>
            <a:chOff x="719572" y="3861048"/>
            <a:chExt cx="1548954" cy="85680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37DE0A-AD72-4E9D-B109-6AFAE57B4FFE}"/>
                </a:ext>
              </a:extLst>
            </p:cNvPr>
            <p:cNvSpPr/>
            <p:nvPr/>
          </p:nvSpPr>
          <p:spPr>
            <a:xfrm>
              <a:off x="719572" y="3861048"/>
              <a:ext cx="1404534" cy="71241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C24AAF-5236-4831-8EA4-BE79E31945AA}"/>
                </a:ext>
              </a:extLst>
            </p:cNvPr>
            <p:cNvSpPr/>
            <p:nvPr/>
          </p:nvSpPr>
          <p:spPr>
            <a:xfrm>
              <a:off x="790989" y="3932449"/>
              <a:ext cx="1406120" cy="7140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AC02D3-8D2E-4A88-8A29-49529156D43C}"/>
                </a:ext>
              </a:extLst>
            </p:cNvPr>
            <p:cNvSpPr/>
            <p:nvPr/>
          </p:nvSpPr>
          <p:spPr>
            <a:xfrm>
              <a:off x="863993" y="4005436"/>
              <a:ext cx="1404533" cy="7124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</a:p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Creators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C716F-0412-48CC-A7AB-D2058EFA8E3E}"/>
              </a:ext>
            </a:extLst>
          </p:cNvPr>
          <p:cNvSpPr/>
          <p:nvPr/>
        </p:nvSpPr>
        <p:spPr>
          <a:xfrm>
            <a:off x="4475164" y="3860800"/>
            <a:ext cx="1404937" cy="712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Store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D276E-F2F7-4A4D-91B5-0B0BD7D77D7C}"/>
              </a:ext>
            </a:extLst>
          </p:cNvPr>
          <p:cNvSpPr txBox="1"/>
          <p:nvPr/>
        </p:nvSpPr>
        <p:spPr>
          <a:xfrm>
            <a:off x="2166183" y="1875631"/>
            <a:ext cx="269240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200" dirty="0">
                <a:latin typeface="+mn-ea"/>
                <a:ea typeface="+mn-ea"/>
              </a:rPr>
              <a:t>예</a:t>
            </a:r>
            <a:r>
              <a:rPr lang="en-US" altLang="ko-KR" sz="1200" dirty="0">
                <a:latin typeface="+mn-ea"/>
                <a:ea typeface="+mn-ea"/>
              </a:rPr>
              <a:t>) HTTP</a:t>
            </a:r>
            <a:r>
              <a:rPr lang="ko-KR" altLang="en-US" sz="1200" dirty="0">
                <a:latin typeface="+mn-ea"/>
                <a:ea typeface="+mn-ea"/>
              </a:rPr>
              <a:t>를 이용한 외부 </a:t>
            </a:r>
            <a:r>
              <a:rPr lang="en-US" altLang="ko-KR" sz="1200" dirty="0">
                <a:latin typeface="+mn-ea"/>
                <a:ea typeface="+mn-ea"/>
              </a:rPr>
              <a:t>API </a:t>
            </a:r>
            <a:r>
              <a:rPr lang="ko-KR" altLang="en-US" sz="1200" dirty="0">
                <a:latin typeface="+mn-ea"/>
                <a:ea typeface="+mn-ea"/>
              </a:rPr>
              <a:t>호출 기능</a:t>
            </a:r>
          </a:p>
        </p:txBody>
      </p:sp>
      <p:cxnSp>
        <p:nvCxnSpPr>
          <p:cNvPr id="17" name="꺾인 연결선 30">
            <a:extLst>
              <a:ext uri="{FF2B5EF4-FFF2-40B4-BE49-F238E27FC236}">
                <a16:creationId xmlns:a16="http://schemas.microsoft.com/office/drawing/2014/main" id="{472CBB10-49DA-4793-8788-09373E2CDB22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rot="5400000">
            <a:off x="4814888" y="4937126"/>
            <a:ext cx="727075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293234-C07E-4E1E-8CB2-338159B82F14}"/>
              </a:ext>
            </a:extLst>
          </p:cNvPr>
          <p:cNvGrpSpPr/>
          <p:nvPr/>
        </p:nvGrpSpPr>
        <p:grpSpPr>
          <a:xfrm>
            <a:off x="6672264" y="3860800"/>
            <a:ext cx="1549399" cy="857251"/>
            <a:chOff x="6672264" y="3860800"/>
            <a:chExt cx="1549399" cy="857251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D113EE-6F15-4614-9F92-DCE0551E34DB}"/>
                </a:ext>
              </a:extLst>
            </p:cNvPr>
            <p:cNvSpPr/>
            <p:nvPr/>
          </p:nvSpPr>
          <p:spPr>
            <a:xfrm>
              <a:off x="6672264" y="3860800"/>
              <a:ext cx="1404937" cy="7127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Reducers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0568A95-A983-4D36-A852-60E8111054AC}"/>
                </a:ext>
              </a:extLst>
            </p:cNvPr>
            <p:cNvSpPr/>
            <p:nvPr/>
          </p:nvSpPr>
          <p:spPr>
            <a:xfrm>
              <a:off x="6743700" y="3933825"/>
              <a:ext cx="1404938" cy="7127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Reducers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F0A2D2-2859-4634-B24E-AC9074D7F3EB}"/>
                </a:ext>
              </a:extLst>
            </p:cNvPr>
            <p:cNvSpPr/>
            <p:nvPr/>
          </p:nvSpPr>
          <p:spPr>
            <a:xfrm>
              <a:off x="6816725" y="4005264"/>
              <a:ext cx="1404938" cy="7127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Reducers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A978CF-AFA2-43D6-861A-F9FD247500C6}"/>
              </a:ext>
            </a:extLst>
          </p:cNvPr>
          <p:cNvCxnSpPr/>
          <p:nvPr/>
        </p:nvCxnSpPr>
        <p:spPr>
          <a:xfrm flipH="1">
            <a:off x="5843589" y="4329113"/>
            <a:ext cx="828675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531CBE-D47E-4735-9108-80D75085E18E}"/>
              </a:ext>
            </a:extLst>
          </p:cNvPr>
          <p:cNvCxnSpPr/>
          <p:nvPr/>
        </p:nvCxnSpPr>
        <p:spPr>
          <a:xfrm>
            <a:off x="4475163" y="4076701"/>
            <a:ext cx="1370012" cy="31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C39CE8-A79B-4B9A-A73E-3EB1AE9D7665}"/>
              </a:ext>
            </a:extLst>
          </p:cNvPr>
          <p:cNvCxnSpPr/>
          <p:nvPr/>
        </p:nvCxnSpPr>
        <p:spPr>
          <a:xfrm flipV="1">
            <a:off x="2711450" y="3033714"/>
            <a:ext cx="0" cy="8270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4425C6-A88D-4495-8336-168003F91963}"/>
              </a:ext>
            </a:extLst>
          </p:cNvPr>
          <p:cNvCxnSpPr/>
          <p:nvPr/>
        </p:nvCxnSpPr>
        <p:spPr>
          <a:xfrm>
            <a:off x="3108325" y="3033714"/>
            <a:ext cx="0" cy="7905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꺾인 연결선 53">
            <a:extLst>
              <a:ext uri="{FF2B5EF4-FFF2-40B4-BE49-F238E27FC236}">
                <a16:creationId xmlns:a16="http://schemas.microsoft.com/office/drawing/2014/main" id="{DD0067FA-0004-407F-B1E3-E639F2CC6777}"/>
              </a:ext>
            </a:extLst>
          </p:cNvPr>
          <p:cNvCxnSpPr>
            <a:stCxn id="6" idx="1"/>
            <a:endCxn id="12" idx="2"/>
          </p:cNvCxnSpPr>
          <p:nvPr/>
        </p:nvCxnSpPr>
        <p:spPr>
          <a:xfrm rot="10800000">
            <a:off x="3017839" y="4718050"/>
            <a:ext cx="1457325" cy="939800"/>
          </a:xfrm>
          <a:prstGeom prst="bentConnector2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933A12-C476-4770-8C22-3902B12E8701}"/>
              </a:ext>
            </a:extLst>
          </p:cNvPr>
          <p:cNvSpPr txBox="1"/>
          <p:nvPr/>
        </p:nvSpPr>
        <p:spPr>
          <a:xfrm>
            <a:off x="5591176" y="3500438"/>
            <a:ext cx="2144713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ko-KR" altLang="en-US" sz="1200" dirty="0">
                <a:latin typeface="+mn-ea"/>
                <a:ea typeface="+mn-ea"/>
              </a:rPr>
              <a:t>현재의 </a:t>
            </a:r>
            <a:r>
              <a:rPr lang="en-US" altLang="ko-KR" sz="1200" dirty="0">
                <a:latin typeface="+mn-ea"/>
                <a:ea typeface="+mn-ea"/>
              </a:rPr>
              <a:t>state</a:t>
            </a:r>
            <a:r>
              <a:rPr lang="ko-KR" altLang="en-US" sz="1200" dirty="0">
                <a:latin typeface="+mn-ea"/>
                <a:ea typeface="+mn-ea"/>
              </a:rPr>
              <a:t>와</a:t>
            </a:r>
            <a:r>
              <a:rPr lang="en-US" altLang="ko-KR" sz="1200" dirty="0">
                <a:latin typeface="+mn-ea"/>
                <a:ea typeface="+mn-ea"/>
              </a:rPr>
              <a:t> action </a:t>
            </a:r>
            <a:r>
              <a:rPr lang="ko-KR" altLang="en-US" sz="1200" dirty="0">
                <a:latin typeface="+mn-ea"/>
                <a:ea typeface="+mn-ea"/>
              </a:rPr>
              <a:t>전달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2D874-9415-462D-B96C-2EB3B2398ABE}"/>
              </a:ext>
            </a:extLst>
          </p:cNvPr>
          <p:cNvSpPr txBox="1"/>
          <p:nvPr/>
        </p:nvSpPr>
        <p:spPr>
          <a:xfrm>
            <a:off x="5664200" y="4689476"/>
            <a:ext cx="13668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5. </a:t>
            </a:r>
            <a:r>
              <a:rPr lang="en-US" altLang="ko-KR" sz="1200" dirty="0" err="1">
                <a:latin typeface="+mn-ea"/>
                <a:ea typeface="+mn-ea"/>
              </a:rPr>
              <a:t>newState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리턴</a:t>
            </a:r>
          </a:p>
        </p:txBody>
      </p:sp>
      <p:grpSp>
        <p:nvGrpSpPr>
          <p:cNvPr id="28" name="그룹 1">
            <a:extLst>
              <a:ext uri="{FF2B5EF4-FFF2-40B4-BE49-F238E27FC236}">
                <a16:creationId xmlns:a16="http://schemas.microsoft.com/office/drawing/2014/main" id="{40B71D48-8EF3-4732-A524-422F1B7B28D6}"/>
              </a:ext>
            </a:extLst>
          </p:cNvPr>
          <p:cNvGrpSpPr>
            <a:grpSpLocks/>
          </p:cNvGrpSpPr>
          <p:nvPr/>
        </p:nvGrpSpPr>
        <p:grpSpPr bwMode="auto">
          <a:xfrm>
            <a:off x="8472489" y="3933825"/>
            <a:ext cx="1836737" cy="1295400"/>
            <a:chOff x="6948488" y="3933825"/>
            <a:chExt cx="1836737" cy="1295400"/>
          </a:xfrm>
        </p:grpSpPr>
        <p:sp>
          <p:nvSpPr>
            <p:cNvPr id="29" name="사각형 설명선 58">
              <a:extLst>
                <a:ext uri="{FF2B5EF4-FFF2-40B4-BE49-F238E27FC236}">
                  <a16:creationId xmlns:a16="http://schemas.microsoft.com/office/drawing/2014/main" id="{D241FECA-9BD4-41E7-AE3C-2A8999E4B85E}"/>
                </a:ext>
              </a:extLst>
            </p:cNvPr>
            <p:cNvSpPr/>
            <p:nvPr/>
          </p:nvSpPr>
          <p:spPr>
            <a:xfrm>
              <a:off x="6948488" y="3933825"/>
              <a:ext cx="1836737" cy="1295400"/>
            </a:xfrm>
            <a:prstGeom prst="wedgeRectCallout">
              <a:avLst>
                <a:gd name="adj1" fmla="val -58804"/>
                <a:gd name="adj2" fmla="val -265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3C5BE66-F4A5-4E0F-BC67-65367CEF1D80}"/>
                </a:ext>
              </a:extLst>
            </p:cNvPr>
            <p:cNvSpPr/>
            <p:nvPr/>
          </p:nvSpPr>
          <p:spPr>
            <a:xfrm>
              <a:off x="7127875" y="4508500"/>
              <a:ext cx="252413" cy="2524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FC40F2F-2A6A-4269-A9D2-45E9F8EA1F98}"/>
                </a:ext>
              </a:extLst>
            </p:cNvPr>
            <p:cNvSpPr/>
            <p:nvPr/>
          </p:nvSpPr>
          <p:spPr>
            <a:xfrm>
              <a:off x="7667625" y="4257675"/>
              <a:ext cx="252413" cy="25082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DB48CC6-4999-4306-9355-D525E3BAFE40}"/>
                </a:ext>
              </a:extLst>
            </p:cNvPr>
            <p:cNvSpPr/>
            <p:nvPr/>
          </p:nvSpPr>
          <p:spPr>
            <a:xfrm>
              <a:off x="7667625" y="4833938"/>
              <a:ext cx="252413" cy="25082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BE0C31E-6BAA-49E2-AD21-7781BD71FEE6}"/>
                </a:ext>
              </a:extLst>
            </p:cNvPr>
            <p:cNvSpPr/>
            <p:nvPr/>
          </p:nvSpPr>
          <p:spPr>
            <a:xfrm>
              <a:off x="8243888" y="4076700"/>
              <a:ext cx="252412" cy="2524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D2A862-C65C-4FC2-BBC7-71215FFFFB74}"/>
                </a:ext>
              </a:extLst>
            </p:cNvPr>
            <p:cNvSpPr/>
            <p:nvPr/>
          </p:nvSpPr>
          <p:spPr>
            <a:xfrm>
              <a:off x="8243888" y="4437063"/>
              <a:ext cx="252412" cy="25241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7C5AC1F-7A0A-4737-9E2D-17A197107108}"/>
                </a:ext>
              </a:extLst>
            </p:cNvPr>
            <p:cNvSpPr/>
            <p:nvPr/>
          </p:nvSpPr>
          <p:spPr>
            <a:xfrm>
              <a:off x="8243888" y="4868863"/>
              <a:ext cx="252412" cy="25241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6" name="구부러진 연결선 87">
              <a:extLst>
                <a:ext uri="{FF2B5EF4-FFF2-40B4-BE49-F238E27FC236}">
                  <a16:creationId xmlns:a16="http://schemas.microsoft.com/office/drawing/2014/main" id="{246F72CF-B2DA-4CB6-A957-6B486899AA92}"/>
                </a:ext>
              </a:extLst>
            </p:cNvPr>
            <p:cNvCxnSpPr>
              <a:stCxn id="30" idx="7"/>
              <a:endCxn id="31" idx="2"/>
            </p:cNvCxnSpPr>
            <p:nvPr/>
          </p:nvCxnSpPr>
          <p:spPr>
            <a:xfrm rot="5400000" flipH="1" flipV="1">
              <a:off x="7423944" y="4302919"/>
              <a:ext cx="163512" cy="323850"/>
            </a:xfrm>
            <a:prstGeom prst="curvedConnector2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구부러진 연결선 90">
              <a:extLst>
                <a:ext uri="{FF2B5EF4-FFF2-40B4-BE49-F238E27FC236}">
                  <a16:creationId xmlns:a16="http://schemas.microsoft.com/office/drawing/2014/main" id="{59370E0F-AF75-4830-B864-75708B0A8190}"/>
                </a:ext>
              </a:extLst>
            </p:cNvPr>
            <p:cNvCxnSpPr>
              <a:stCxn id="30" idx="5"/>
              <a:endCxn id="32" idx="2"/>
            </p:cNvCxnSpPr>
            <p:nvPr/>
          </p:nvCxnSpPr>
          <p:spPr>
            <a:xfrm rot="16200000" flipH="1">
              <a:off x="7388225" y="4679950"/>
              <a:ext cx="234950" cy="323850"/>
            </a:xfrm>
            <a:prstGeom prst="curvedConnector2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구부러진 연결선 93">
              <a:extLst>
                <a:ext uri="{FF2B5EF4-FFF2-40B4-BE49-F238E27FC236}">
                  <a16:creationId xmlns:a16="http://schemas.microsoft.com/office/drawing/2014/main" id="{8F0A242A-623F-4584-BCE6-76435E92018E}"/>
                </a:ext>
              </a:extLst>
            </p:cNvPr>
            <p:cNvCxnSpPr>
              <a:stCxn id="31" idx="6"/>
              <a:endCxn id="33" idx="2"/>
            </p:cNvCxnSpPr>
            <p:nvPr/>
          </p:nvCxnSpPr>
          <p:spPr>
            <a:xfrm flipV="1">
              <a:off x="7920038" y="4203700"/>
              <a:ext cx="323850" cy="17938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구부러진 연결선 97">
              <a:extLst>
                <a:ext uri="{FF2B5EF4-FFF2-40B4-BE49-F238E27FC236}">
                  <a16:creationId xmlns:a16="http://schemas.microsoft.com/office/drawing/2014/main" id="{14999C37-7D83-43DD-A2D5-7A45A99DBE8D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>
              <a:off x="7920038" y="4383088"/>
              <a:ext cx="323850" cy="179387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구부러진 연결선 105">
              <a:extLst>
                <a:ext uri="{FF2B5EF4-FFF2-40B4-BE49-F238E27FC236}">
                  <a16:creationId xmlns:a16="http://schemas.microsoft.com/office/drawing/2014/main" id="{B708F77A-44A2-4910-90C5-56A5AE07650C}"/>
                </a:ext>
              </a:extLst>
            </p:cNvPr>
            <p:cNvCxnSpPr>
              <a:stCxn id="32" idx="6"/>
              <a:endCxn id="35" idx="2"/>
            </p:cNvCxnSpPr>
            <p:nvPr/>
          </p:nvCxnSpPr>
          <p:spPr>
            <a:xfrm>
              <a:off x="7920038" y="4959350"/>
              <a:ext cx="323850" cy="3651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9E7CF14-FFF0-4877-9840-6B63BDF34F64}"/>
              </a:ext>
            </a:extLst>
          </p:cNvPr>
          <p:cNvSpPr txBox="1"/>
          <p:nvPr/>
        </p:nvSpPr>
        <p:spPr>
          <a:xfrm>
            <a:off x="2841145" y="5697151"/>
            <a:ext cx="15440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en-US" altLang="ko-KR" sz="1200">
                <a:latin typeface="+mn-ea"/>
                <a:ea typeface="+mn-ea"/>
              </a:rPr>
              <a:t>. </a:t>
            </a:r>
            <a:r>
              <a:rPr lang="ko-KR" altLang="en-US" sz="1200">
                <a:latin typeface="+mn-ea"/>
                <a:ea typeface="+mn-ea"/>
              </a:rPr>
              <a:t>액션 생성자 </a:t>
            </a:r>
            <a:r>
              <a:rPr lang="ko-KR" altLang="en-US" sz="1200" dirty="0">
                <a:latin typeface="+mn-ea"/>
                <a:ea typeface="+mn-ea"/>
              </a:rPr>
              <a:t>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F89CE6-2275-443D-831F-B7D5D8921676}"/>
              </a:ext>
            </a:extLst>
          </p:cNvPr>
          <p:cNvSpPr txBox="1"/>
          <p:nvPr/>
        </p:nvSpPr>
        <p:spPr>
          <a:xfrm>
            <a:off x="3108326" y="3249614"/>
            <a:ext cx="19208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en-US" sz="1200" dirty="0">
                <a:latin typeface="+mn-ea"/>
                <a:ea typeface="+mn-ea"/>
              </a:rPr>
              <a:t>외부</a:t>
            </a:r>
            <a:r>
              <a:rPr lang="en-US" altLang="ko-KR" sz="1200" dirty="0">
                <a:latin typeface="+mn-ea"/>
                <a:ea typeface="+mn-ea"/>
              </a:rPr>
              <a:t>API </a:t>
            </a:r>
            <a:r>
              <a:rPr lang="ko-KR" altLang="en-US" sz="1200" dirty="0">
                <a:latin typeface="+mn-ea"/>
                <a:ea typeface="+mn-ea"/>
              </a:rPr>
              <a:t>호출</a:t>
            </a:r>
            <a:r>
              <a:rPr lang="en-US" altLang="ko-KR" sz="1200" dirty="0">
                <a:latin typeface="+mn-ea"/>
                <a:ea typeface="+mn-ea"/>
              </a:rPr>
              <a:t>(optional)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FD957E-154A-4B4E-ADBB-0F90E7300082}"/>
              </a:ext>
            </a:extLst>
          </p:cNvPr>
          <p:cNvSpPr txBox="1"/>
          <p:nvPr/>
        </p:nvSpPr>
        <p:spPr>
          <a:xfrm>
            <a:off x="3582989" y="3725864"/>
            <a:ext cx="9620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3. dispatch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AD905D-188D-499A-A5EA-20E39C3B6C17}"/>
              </a:ext>
            </a:extLst>
          </p:cNvPr>
          <p:cNvCxnSpPr/>
          <p:nvPr/>
        </p:nvCxnSpPr>
        <p:spPr>
          <a:xfrm>
            <a:off x="3756025" y="4076700"/>
            <a:ext cx="719138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137A02-1AE2-4489-B595-EC92C08CF05E}"/>
              </a:ext>
            </a:extLst>
          </p:cNvPr>
          <p:cNvCxnSpPr/>
          <p:nvPr/>
        </p:nvCxnSpPr>
        <p:spPr>
          <a:xfrm>
            <a:off x="5889626" y="4068763"/>
            <a:ext cx="766763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ED4AB1-F2EC-4C2C-A694-D9515C9E18F5}"/>
              </a:ext>
            </a:extLst>
          </p:cNvPr>
          <p:cNvSpPr txBox="1"/>
          <p:nvPr/>
        </p:nvSpPr>
        <p:spPr>
          <a:xfrm>
            <a:off x="4295776" y="4760913"/>
            <a:ext cx="906463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6. binding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8" name="그래픽 47">
            <a:extLst>
              <a:ext uri="{FF2B5EF4-FFF2-40B4-BE49-F238E27FC236}">
                <a16:creationId xmlns:a16="http://schemas.microsoft.com/office/drawing/2014/main" id="{4FE72AAE-F16D-C992-7E29-6CF69383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89626" y="1997928"/>
            <a:ext cx="1167749" cy="1058294"/>
          </a:xfrm>
          <a:prstGeom prst="rect">
            <a:avLst/>
          </a:prstGeom>
        </p:spPr>
      </p:pic>
      <p:cxnSp>
        <p:nvCxnSpPr>
          <p:cNvPr id="49" name="구부러진 연결선 20">
            <a:extLst>
              <a:ext uri="{FF2B5EF4-FFF2-40B4-BE49-F238E27FC236}">
                <a16:creationId xmlns:a16="http://schemas.microsoft.com/office/drawing/2014/main" id="{BB09C811-55F0-B310-1191-E3009FBD7D0D}"/>
              </a:ext>
            </a:extLst>
          </p:cNvPr>
          <p:cNvCxnSpPr>
            <a:cxnSpLocks/>
            <a:stCxn id="48" idx="1"/>
            <a:endCxn id="13" idx="0"/>
          </p:cNvCxnSpPr>
          <p:nvPr/>
        </p:nvCxnSpPr>
        <p:spPr>
          <a:xfrm rot="10800000" flipV="1">
            <a:off x="5177634" y="2527074"/>
            <a:ext cx="711993" cy="1333725"/>
          </a:xfrm>
          <a:prstGeom prst="curvedConnector2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5687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3E2E-0529-46A9-8BAD-965EF26DE6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514FE-6CF0-40C2-9438-3D9F5CDCE3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Single Source of Truth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이므로 이곳만 들여다보면 모든 데이터 흐름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 사항을 알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 전체의 상태를 한 곳에서 관리하므로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복잡해지고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변경하는 작업도 복잡해지고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상태는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관리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 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 작업은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들에게 위임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ActionCreator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Flux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ActionCreator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거의 대부분 수용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애플리케이션의 상태를 변경하고 싶다면 액션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전송해야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.(dispatch)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거쳐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전달되고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상태를 변경한 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변경된 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상태가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새로운 상태가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7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5021-B4E5-4097-AEDF-6FC6CC9882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A3FB9-333D-4C2B-869D-1794986AF6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순수함수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(Pure Function)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이어야 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순수함수란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입력인자가 동일하면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동일해야 함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부수효과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(side effect)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없어야 함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함수에 전달된 인자는 불변성으로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여겨짐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인자는 변경할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전달되면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이것을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전달함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80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5021-B4E5-4097-AEDF-6FC6CC9882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A3FB9-333D-4C2B-869D-1794986AF6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단 하나이지만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여러개일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RootReducer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중심으로 계층 구조를 가짐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RootReducer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상태 데이터의 키를 이용해 처리할 수 있는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에게 전달함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.,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불변성을 유지하도록 복제한 뒤 변경사항을 반영해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상태 객체는 남겨지고 새로운 상태 객체가 생성되어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상태가 되므로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 사항을 추적할 수 있는 밑바탕이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다중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작은 애플리케이션이라면 하나의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리듀서로도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충분하지만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복잡한 애플리케이션은 여러 개의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결합하여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 tree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구성할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24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ADF24-5C51-4CBE-B786-A2AF99413B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A143-9682-44B0-AE7B-39539F3A98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원칙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Single Source of Truth(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진실에 대한 단일 근원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애플리케이션의 상태 관리를 위해 단 하나의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 is read-only(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상태는 읽기 전용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애플리케이션의 다른 부분에서 상태를 변경할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변경하기 위해서는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보내져야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객체는 단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메서드를 가지는데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dispatch(action), subscribe(listener),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replaceReducer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nextReducer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3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3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ADF24-5C51-4CBE-B786-A2AF99413B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A143-9682-44B0-AE7B-39539F3A98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원칙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Changes are made width Pure Function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변경은 순수 함수로만 이루어져야 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."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순수 함수임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현재의 상태를 인자로 전달받고 상태를 수정하여 새로운 상태로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순수 함수의 정의는 이전 페이지에서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14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14B539-3BA6-494A-853B-57FF7510906C}"/>
              </a:ext>
            </a:extLst>
          </p:cNvPr>
          <p:cNvSpPr/>
          <p:nvPr/>
        </p:nvSpPr>
        <p:spPr bwMode="auto">
          <a:xfrm>
            <a:off x="6221017" y="1886896"/>
            <a:ext cx="1219476" cy="344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App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C7E3F-10D9-4200-9B78-6E762A1CF57D}"/>
              </a:ext>
            </a:extLst>
          </p:cNvPr>
          <p:cNvSpPr/>
          <p:nvPr/>
        </p:nvSpPr>
        <p:spPr bwMode="auto">
          <a:xfrm>
            <a:off x="2428500" y="5029544"/>
            <a:ext cx="1393947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Home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870386-0A4A-4FE6-8285-8F5157F4906F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 bwMode="auto">
          <a:xfrm flipH="1">
            <a:off x="3123009" y="3922863"/>
            <a:ext cx="3709284" cy="493378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827AC3-CFE5-40FF-8F03-FC1E3F6297D8}"/>
              </a:ext>
            </a:extLst>
          </p:cNvPr>
          <p:cNvSpPr/>
          <p:nvPr/>
        </p:nvSpPr>
        <p:spPr bwMode="auto">
          <a:xfrm>
            <a:off x="5553891" y="5015117"/>
            <a:ext cx="1386074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TodoList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9" name="그룹 36">
            <a:extLst>
              <a:ext uri="{FF2B5EF4-FFF2-40B4-BE49-F238E27FC236}">
                <a16:creationId xmlns:a16="http://schemas.microsoft.com/office/drawing/2014/main" id="{A7023EEB-337A-4FDD-A1CA-3BED883A33C0}"/>
              </a:ext>
            </a:extLst>
          </p:cNvPr>
          <p:cNvGrpSpPr>
            <a:grpSpLocks/>
          </p:cNvGrpSpPr>
          <p:nvPr/>
        </p:nvGrpSpPr>
        <p:grpSpPr bwMode="auto">
          <a:xfrm>
            <a:off x="5654424" y="5614303"/>
            <a:ext cx="1386073" cy="736612"/>
            <a:chOff x="2931244" y="5464821"/>
            <a:chExt cx="1439861" cy="72072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9CBEECA-5583-4C9D-B336-AC6C4820B2F1}"/>
                </a:ext>
              </a:extLst>
            </p:cNvPr>
            <p:cNvSpPr/>
            <p:nvPr/>
          </p:nvSpPr>
          <p:spPr bwMode="auto">
            <a:xfrm>
              <a:off x="2930496" y="5464734"/>
              <a:ext cx="1223881" cy="504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TodoList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71DB81D-8AED-456B-9B8E-4836F2CC30C9}"/>
                </a:ext>
              </a:extLst>
            </p:cNvPr>
            <p:cNvSpPr/>
            <p:nvPr/>
          </p:nvSpPr>
          <p:spPr bwMode="auto">
            <a:xfrm>
              <a:off x="3002489" y="5536181"/>
              <a:ext cx="1223882" cy="504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TodoList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582AD2-3FB7-41DA-A2F0-FC4BE3E78675}"/>
                </a:ext>
              </a:extLst>
            </p:cNvPr>
            <p:cNvSpPr/>
            <p:nvPr/>
          </p:nvSpPr>
          <p:spPr bwMode="auto">
            <a:xfrm>
              <a:off x="3072425" y="5609214"/>
              <a:ext cx="1225939" cy="504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TodoList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0E7C669-6178-4DAE-8BAA-3E521F95738F}"/>
                </a:ext>
              </a:extLst>
            </p:cNvPr>
            <p:cNvSpPr/>
            <p:nvPr/>
          </p:nvSpPr>
          <p:spPr bwMode="auto">
            <a:xfrm>
              <a:off x="3146475" y="5680660"/>
              <a:ext cx="1223882" cy="504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tx1"/>
                  </a:solidFill>
                </a:rPr>
                <a:t>TodoItem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F062E9-2477-49EB-99EF-7EF80D86F46C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 bwMode="auto">
          <a:xfrm flipH="1">
            <a:off x="6242299" y="3922863"/>
            <a:ext cx="589994" cy="502283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504AF7-0059-4563-A418-3D5AAFEAAB53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 bwMode="auto">
          <a:xfrm flipH="1">
            <a:off x="6242785" y="5360730"/>
            <a:ext cx="4143" cy="253484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D1907D-864A-4B8A-B852-C86300BC7850}"/>
              </a:ext>
            </a:extLst>
          </p:cNvPr>
          <p:cNvSpPr/>
          <p:nvPr/>
        </p:nvSpPr>
        <p:spPr bwMode="auto">
          <a:xfrm>
            <a:off x="2423570" y="4416241"/>
            <a:ext cx="1398877" cy="3456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Index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Route</a:t>
            </a:r>
          </a:p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( / 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C67AA-076B-4366-A202-3C55665BEFA8}"/>
              </a:ext>
            </a:extLst>
          </p:cNvPr>
          <p:cNvSpPr/>
          <p:nvPr/>
        </p:nvSpPr>
        <p:spPr bwMode="auto">
          <a:xfrm>
            <a:off x="5544632" y="4425146"/>
            <a:ext cx="1395334" cy="3456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Route</a:t>
            </a:r>
          </a:p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( /</a:t>
            </a:r>
            <a:r>
              <a:rPr lang="en-US" altLang="ko-KR" sz="1050" dirty="0" err="1">
                <a:solidFill>
                  <a:schemeClr val="tx1"/>
                </a:solidFill>
              </a:rPr>
              <a:t>todos</a:t>
            </a:r>
            <a:r>
              <a:rPr lang="en-US" altLang="ko-KR" sz="1050" dirty="0">
                <a:solidFill>
                  <a:schemeClr val="tx1"/>
                </a:solidFill>
              </a:rPr>
              <a:t> 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CDCFB-21F9-411D-9448-33A4592AEEF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 bwMode="auto">
          <a:xfrm>
            <a:off x="3123009" y="4761854"/>
            <a:ext cx="2465" cy="26769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010824-58C0-4D8B-BE91-B828C250E10C}"/>
              </a:ext>
            </a:extLst>
          </p:cNvPr>
          <p:cNvSpPr/>
          <p:nvPr/>
        </p:nvSpPr>
        <p:spPr bwMode="auto">
          <a:xfrm>
            <a:off x="3991521" y="5015117"/>
            <a:ext cx="1386073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About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A8F1CD-A942-4A41-846A-1F6CEC4BEF89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 bwMode="auto">
          <a:xfrm flipH="1">
            <a:off x="4688170" y="3922863"/>
            <a:ext cx="2144123" cy="493379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5B131A-9192-4B86-968E-24F5B4580CBF}"/>
              </a:ext>
            </a:extLst>
          </p:cNvPr>
          <p:cNvSpPr/>
          <p:nvPr/>
        </p:nvSpPr>
        <p:spPr bwMode="auto">
          <a:xfrm>
            <a:off x="3988731" y="4416242"/>
            <a:ext cx="1398877" cy="3456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Route</a:t>
            </a:r>
          </a:p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( /about 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FA745A-2427-4565-827F-19DA3E447CAE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 bwMode="auto">
          <a:xfrm flipH="1">
            <a:off x="4684558" y="4761855"/>
            <a:ext cx="3612" cy="253262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B9FC81-F231-44F1-BFCE-A1197D6DD84F}"/>
              </a:ext>
            </a:extLst>
          </p:cNvPr>
          <p:cNvSpPr/>
          <p:nvPr/>
        </p:nvSpPr>
        <p:spPr bwMode="auto">
          <a:xfrm>
            <a:off x="7094383" y="5015117"/>
            <a:ext cx="1395334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AddTodo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DD5435-B426-4C1D-AEFD-B53FFD97594D}"/>
              </a:ext>
            </a:extLst>
          </p:cNvPr>
          <p:cNvSpPr/>
          <p:nvPr/>
        </p:nvSpPr>
        <p:spPr bwMode="auto">
          <a:xfrm>
            <a:off x="7094383" y="4420132"/>
            <a:ext cx="1402295" cy="34452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 /</a:t>
            </a:r>
            <a:r>
              <a:rPr lang="en-US" altLang="ko-KR" sz="1050" dirty="0" err="1">
                <a:solidFill>
                  <a:schemeClr val="tx1"/>
                </a:solidFill>
              </a:rPr>
              <a:t>todos</a:t>
            </a:r>
            <a:r>
              <a:rPr lang="en-US" altLang="ko-KR" sz="1050" dirty="0">
                <a:solidFill>
                  <a:schemeClr val="tx1"/>
                </a:solidFill>
              </a:rPr>
              <a:t>/add 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98ADE1-F6A2-4FC5-AAD2-D711438CC0CF}"/>
              </a:ext>
            </a:extLst>
          </p:cNvPr>
          <p:cNvSpPr/>
          <p:nvPr/>
        </p:nvSpPr>
        <p:spPr bwMode="auto">
          <a:xfrm>
            <a:off x="8638354" y="5015117"/>
            <a:ext cx="1401485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EditTodo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914610-FB85-46A3-B162-367D1B7FE35F}"/>
              </a:ext>
            </a:extLst>
          </p:cNvPr>
          <p:cNvSpPr/>
          <p:nvPr/>
        </p:nvSpPr>
        <p:spPr bwMode="auto">
          <a:xfrm>
            <a:off x="8632202" y="4421688"/>
            <a:ext cx="1407638" cy="34452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Route</a:t>
            </a:r>
          </a:p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( /</a:t>
            </a:r>
            <a:r>
              <a:rPr lang="en-US" altLang="ko-KR" sz="1050" dirty="0" err="1">
                <a:solidFill>
                  <a:schemeClr val="tx1"/>
                </a:solidFill>
              </a:rPr>
              <a:t>todos</a:t>
            </a:r>
            <a:r>
              <a:rPr lang="en-US" altLang="ko-KR" sz="1050" dirty="0">
                <a:solidFill>
                  <a:schemeClr val="tx1"/>
                </a:solidFill>
              </a:rPr>
              <a:t>/edit/:id 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55265C-3893-4667-86D9-BD5278985B05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 bwMode="auto">
          <a:xfrm>
            <a:off x="6832293" y="3922863"/>
            <a:ext cx="963238" cy="497269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7F5B2A-DCA7-44C1-8511-3DEE16E6127D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auto">
          <a:xfrm>
            <a:off x="6832293" y="3922863"/>
            <a:ext cx="2503728" cy="49882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4998CC-A8D9-4775-9C71-326E980060D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 bwMode="auto">
          <a:xfrm flipH="1">
            <a:off x="7792050" y="4764659"/>
            <a:ext cx="3481" cy="250458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9CAB5D-5802-46AB-A266-01AF586331B4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 bwMode="auto">
          <a:xfrm>
            <a:off x="9336021" y="4766215"/>
            <a:ext cx="3076" cy="248902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ECEAAA-2906-450C-BBA0-F2A7677E89D4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 bwMode="auto">
          <a:xfrm>
            <a:off x="6242299" y="4770759"/>
            <a:ext cx="4629" cy="244358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A31E15-BD6A-4592-9C5E-BEC05FD3B4CB}"/>
              </a:ext>
            </a:extLst>
          </p:cNvPr>
          <p:cNvSpPr/>
          <p:nvPr/>
        </p:nvSpPr>
        <p:spPr bwMode="auto">
          <a:xfrm>
            <a:off x="6224093" y="3577250"/>
            <a:ext cx="1216400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Outlet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7F435BA-4B78-4D67-BC66-DD0D37FCA91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 bwMode="auto">
          <a:xfrm flipH="1">
            <a:off x="6832293" y="2778634"/>
            <a:ext cx="1538" cy="798616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154685-5BDC-41D1-9810-8214AF985FA5}"/>
              </a:ext>
            </a:extLst>
          </p:cNvPr>
          <p:cNvSpPr/>
          <p:nvPr/>
        </p:nvSpPr>
        <p:spPr bwMode="auto">
          <a:xfrm>
            <a:off x="6204037" y="1270911"/>
            <a:ext cx="1219476" cy="34452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AppContainer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EA5F79-B3D9-4F8C-AFDA-2896D24B7ABC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 bwMode="auto">
          <a:xfrm>
            <a:off x="6813775" y="1615438"/>
            <a:ext cx="16980" cy="271458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6B1965-ECFC-4F2C-A6BB-7F662ED5019E}"/>
              </a:ext>
            </a:extLst>
          </p:cNvPr>
          <p:cNvSpPr txBox="1"/>
          <p:nvPr/>
        </p:nvSpPr>
        <p:spPr>
          <a:xfrm>
            <a:off x="7961826" y="1166392"/>
            <a:ext cx="233269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+mn-ea"/>
                <a:ea typeface="+mn-ea"/>
              </a:rPr>
              <a:t>- </a:t>
            </a:r>
            <a:r>
              <a:rPr lang="ko-KR" altLang="en-US" sz="1600">
                <a:latin typeface="+mn-ea"/>
                <a:ea typeface="+mn-ea"/>
              </a:rPr>
              <a:t>중앙집중화된 </a:t>
            </a:r>
            <a:r>
              <a:rPr lang="ko-KR" altLang="en-US" sz="1600" dirty="0">
                <a:latin typeface="+mn-ea"/>
                <a:ea typeface="+mn-ea"/>
              </a:rPr>
              <a:t>상태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>
                <a:latin typeface="+mn-ea"/>
                <a:ea typeface="+mn-ea"/>
              </a:rPr>
              <a:t>- </a:t>
            </a:r>
            <a:r>
              <a:rPr lang="ko-KR" altLang="en-US" sz="1600">
                <a:latin typeface="+mn-ea"/>
                <a:ea typeface="+mn-ea"/>
              </a:rPr>
              <a:t>상태를 </a:t>
            </a:r>
            <a:r>
              <a:rPr lang="ko-KR" altLang="en-US" sz="1600" dirty="0">
                <a:latin typeface="+mn-ea"/>
                <a:ea typeface="+mn-ea"/>
              </a:rPr>
              <a:t>변경하는 로직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70828AC-BDBC-4359-85B3-18E85CFE9FEC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 flipV="1">
            <a:off x="7423513" y="1443175"/>
            <a:ext cx="538313" cy="156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4DD188-1DB9-47E0-9895-154477907DAA}"/>
              </a:ext>
            </a:extLst>
          </p:cNvPr>
          <p:cNvCxnSpPr>
            <a:cxnSpLocks/>
            <a:stCxn id="71" idx="2"/>
            <a:endCxn id="120" idx="0"/>
          </p:cNvCxnSpPr>
          <p:nvPr/>
        </p:nvCxnSpPr>
        <p:spPr bwMode="auto">
          <a:xfrm>
            <a:off x="6833499" y="3351596"/>
            <a:ext cx="2043461" cy="235899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1FF6E6-E796-46C1-AE3C-1E3BDDBE85FD}"/>
              </a:ext>
            </a:extLst>
          </p:cNvPr>
          <p:cNvSpPr/>
          <p:nvPr/>
        </p:nvSpPr>
        <p:spPr bwMode="auto">
          <a:xfrm>
            <a:off x="6224093" y="2433021"/>
            <a:ext cx="1219476" cy="3456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Route</a:t>
            </a: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( / 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773ED0-6281-4FC3-B893-42AEFFB2CCD2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 bwMode="auto">
          <a:xfrm>
            <a:off x="6830755" y="2231423"/>
            <a:ext cx="3076" cy="201598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C81344B-4B40-9C13-8F6D-B931E49F3308}"/>
              </a:ext>
            </a:extLst>
          </p:cNvPr>
          <p:cNvSpPr/>
          <p:nvPr/>
        </p:nvSpPr>
        <p:spPr bwMode="auto">
          <a:xfrm>
            <a:off x="6244418" y="3005983"/>
            <a:ext cx="1178161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Layout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A133CE-8876-62C3-9E9A-ADED06BFE3AC}"/>
              </a:ext>
            </a:extLst>
          </p:cNvPr>
          <p:cNvSpPr/>
          <p:nvPr/>
        </p:nvSpPr>
        <p:spPr bwMode="auto">
          <a:xfrm>
            <a:off x="8268760" y="3587495"/>
            <a:ext cx="1216400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Header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DF95980-0B17-B0DA-EFAE-20B166EE656B}"/>
              </a:ext>
            </a:extLst>
          </p:cNvPr>
          <p:cNvSpPr/>
          <p:nvPr/>
        </p:nvSpPr>
        <p:spPr bwMode="auto">
          <a:xfrm>
            <a:off x="10185400" y="5015117"/>
            <a:ext cx="1401485" cy="345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NotFound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6AE93EE-0403-8B05-04E5-C1075F5C976E}"/>
              </a:ext>
            </a:extLst>
          </p:cNvPr>
          <p:cNvSpPr/>
          <p:nvPr/>
        </p:nvSpPr>
        <p:spPr bwMode="auto">
          <a:xfrm>
            <a:off x="10179248" y="4421688"/>
            <a:ext cx="1407638" cy="34452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</a:rPr>
              <a:t>404 Route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</a:rPr>
              <a:t>( * 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218958C-51D2-90ED-A4A8-209F40ED5EB0}"/>
              </a:ext>
            </a:extLst>
          </p:cNvPr>
          <p:cNvCxnSpPr>
            <a:cxnSpLocks/>
            <a:stCxn id="28" idx="2"/>
            <a:endCxn id="147" idx="0"/>
          </p:cNvCxnSpPr>
          <p:nvPr/>
        </p:nvCxnSpPr>
        <p:spPr bwMode="auto">
          <a:xfrm>
            <a:off x="6832293" y="3922863"/>
            <a:ext cx="4050774" cy="49882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9B5F826-1B71-94BA-0558-D6B741989782}"/>
              </a:ext>
            </a:extLst>
          </p:cNvPr>
          <p:cNvCxnSpPr>
            <a:cxnSpLocks/>
            <a:stCxn id="147" idx="2"/>
            <a:endCxn id="146" idx="0"/>
          </p:cNvCxnSpPr>
          <p:nvPr/>
        </p:nvCxnSpPr>
        <p:spPr bwMode="auto">
          <a:xfrm>
            <a:off x="10883067" y="4766215"/>
            <a:ext cx="3076" cy="248902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AEFEBCD-3934-956D-7345-0DE41E1F780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EF645-EC3A-DA8B-38D0-FA354AD3A31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16000"/>
            <a:ext cx="11749088" cy="5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적용 이전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구조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0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ACDD1D05-5563-4C96-A725-3461FBC3D2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적용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59B21290-8881-4B89-8A69-0BD64C494A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트리와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설계를 반드시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관리해야 하는 상태를 먼저 설계해야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그후 상태를 변경하는 기능을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표현해야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도출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배열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!!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컴포넌트에서만 사용되는 상태이거나 컴포넌트의 생명주기가 바뀌더라도 유지되어야 할 필요가 없는 상태는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관리할 필요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1838604" y="2190609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Flux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1838604" y="3184431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Redux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1838604" y="4235246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다중 </a:t>
              </a:r>
              <a:r>
                <a:rPr lang="ko-KR" altLang="en-US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리듀서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7C95-0944-A0B5-76DC-CD1F9D51B4CD}"/>
              </a:ext>
            </a:extLst>
          </p:cNvPr>
          <p:cNvGrpSpPr/>
          <p:nvPr/>
        </p:nvGrpSpPr>
        <p:grpSpPr>
          <a:xfrm>
            <a:off x="1838604" y="5229068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A50B6-F4A3-27A1-4876-DE44D155D46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AA9D-4194-BBAF-2084-8F0CFC21C18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Redux Middleware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0828B1-286D-3C59-F133-D0E2736DD729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92E90A-008B-714F-1D51-D132AEEE89BB}"/>
              </a:ext>
            </a:extLst>
          </p:cNvPr>
          <p:cNvGrpSpPr/>
          <p:nvPr/>
        </p:nvGrpSpPr>
        <p:grpSpPr>
          <a:xfrm>
            <a:off x="6343374" y="1663512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3603E5-7019-6868-EDC5-39053075456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F04F6-5844-1B93-2078-4EDC10E089A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redux-</a:t>
              </a:r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thunk</a:t>
              </a:r>
              <a:endParaRPr lang="ko-KR" altLang="en-US" b="1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54DBBEB-3C7B-9250-D8FB-75CF4CAFB654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F7D7D6-8B09-FBBA-790F-E4CA57162249}"/>
              </a:ext>
            </a:extLst>
          </p:cNvPr>
          <p:cNvGrpSpPr/>
          <p:nvPr/>
        </p:nvGrpSpPr>
        <p:grpSpPr>
          <a:xfrm>
            <a:off x="6343374" y="2657334"/>
            <a:ext cx="4686299" cy="485775"/>
            <a:chOff x="2282994" y="2753427"/>
            <a:chExt cx="4686299" cy="4857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F78FBA-47FC-C363-CAAD-B721EB517F5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4B3FEF-949F-08C1-E93B-EC72809CE6E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redux-promise</a:t>
              </a:r>
              <a:endParaRPr lang="ko-KR" altLang="en-US" b="1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315DE7-AF43-B460-42DC-ED309D2BBA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BC7D05-0E4E-A2A9-F8C3-1D3BEE7B4E76}"/>
              </a:ext>
            </a:extLst>
          </p:cNvPr>
          <p:cNvGrpSpPr/>
          <p:nvPr/>
        </p:nvGrpSpPr>
        <p:grpSpPr>
          <a:xfrm>
            <a:off x="6343374" y="3708149"/>
            <a:ext cx="4686299" cy="485775"/>
            <a:chOff x="2282994" y="2753427"/>
            <a:chExt cx="4686299" cy="4857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FE6C97-55B5-FE5C-245D-962EC5F1F6D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279BCD-F799-24B1-E96E-B9D684ED14E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redux-saga</a:t>
              </a:r>
              <a:endParaRPr lang="ko-KR" altLang="en-US" b="1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0CD3CFE-BE4F-BA02-44B5-07C9B994C2E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E8527A-CA05-8A99-F0CB-655BE2CEB373}"/>
              </a:ext>
            </a:extLst>
          </p:cNvPr>
          <p:cNvGrpSpPr/>
          <p:nvPr/>
        </p:nvGrpSpPr>
        <p:grpSpPr>
          <a:xfrm>
            <a:off x="6343374" y="4701971"/>
            <a:ext cx="4686299" cy="485775"/>
            <a:chOff x="2282994" y="2753427"/>
            <a:chExt cx="4686299" cy="4857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32237A-3B66-E868-55E7-4BF946F23E9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10-8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4BFCE-8C78-4212-10C5-306D0CB5117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redux </a:t>
              </a:r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devtool</a:t>
              </a:r>
              <a:endParaRPr lang="ko-KR" altLang="en-US" b="1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2098C61-9D70-2035-D158-52B230D6513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BCBA667-8DC5-A11B-756F-835812DBF556}"/>
              </a:ext>
            </a:extLst>
          </p:cNvPr>
          <p:cNvGrpSpPr/>
          <p:nvPr/>
        </p:nvGrpSpPr>
        <p:grpSpPr>
          <a:xfrm>
            <a:off x="6343373" y="5657694"/>
            <a:ext cx="4686299" cy="485775"/>
            <a:chOff x="2282994" y="2753427"/>
            <a:chExt cx="4686299" cy="48577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A04593-A42D-3738-7AAA-7C0BAC17039C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10-9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25B39C-1835-E103-F072-DC6978AF7858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redux hook</a:t>
              </a:r>
              <a:endParaRPr lang="ko-KR" altLang="en-US" b="1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07D00C-99E1-EBFF-E436-10241E11CAF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ACDD1D05-5563-4C96-A725-3461FBC3D2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적용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59B21290-8881-4B89-8A69-0BD64C494A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 Action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오로지 상태데이터가 바뀌는 작업으로 한정함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addTodo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deleteTodo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toggleDone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updateTodo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01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F3CFF9DB-8121-4841-B340-FF194E8166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적용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10B9392D-0EA1-43DC-96F0-6756FCD90B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install redux react-redux @types/react-redux</a:t>
            </a:r>
          </a:p>
          <a:p>
            <a:pPr marL="500063" lvl="2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0C275-268C-451A-8EC9-8BF94CBF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23" y="1697232"/>
            <a:ext cx="8348716" cy="50242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8B6FD339-E42E-47A1-A7C8-B41C68C6C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적용</a:t>
            </a:r>
          </a:p>
        </p:txBody>
      </p:sp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ACAC37EC-FE2B-47E3-BA38-1387138833D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State, Dispatcher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CCEB0-EBF5-46F7-95EA-E2D9E4CC7645}"/>
              </a:ext>
            </a:extLst>
          </p:cNvPr>
          <p:cNvSpPr/>
          <p:nvPr/>
        </p:nvSpPr>
        <p:spPr>
          <a:xfrm>
            <a:off x="1353766" y="2197160"/>
            <a:ext cx="1008112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TodoList</a:t>
            </a:r>
            <a:r>
              <a:rPr lang="en-US" altLang="ko-KR" sz="1200" dirty="0"/>
              <a:t> = ({ </a:t>
            </a:r>
            <a:r>
              <a:rPr lang="en-US" altLang="ko-KR" sz="1200" dirty="0" err="1"/>
              <a:t>todoList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deleteTodo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toggleDone</a:t>
            </a:r>
            <a:r>
              <a:rPr lang="en-US" altLang="ko-KR" sz="1200" dirty="0"/>
              <a:t> } ) =&gt; {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};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b="1" dirty="0"/>
              <a:t>const </a:t>
            </a:r>
            <a:r>
              <a:rPr lang="en-US" altLang="ko-KR" sz="1200" b="1" dirty="0" err="1"/>
              <a:t>mapStateToProps</a:t>
            </a:r>
            <a:r>
              <a:rPr lang="en-US" altLang="ko-KR" sz="1200" b="1" dirty="0"/>
              <a:t> = (states) =&gt; ({</a:t>
            </a:r>
          </a:p>
          <a:p>
            <a:pPr>
              <a:defRPr/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todoList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states.todoList</a:t>
            </a:r>
            <a:r>
              <a:rPr lang="en-US" altLang="ko-KR" sz="1200" b="1" dirty="0"/>
              <a:t>,</a:t>
            </a:r>
          </a:p>
          <a:p>
            <a:pPr>
              <a:defRPr/>
            </a:pPr>
            <a:r>
              <a:rPr lang="en-US" altLang="ko-KR" sz="1200" b="1" dirty="0"/>
              <a:t>});</a:t>
            </a:r>
          </a:p>
          <a:p>
            <a:pPr>
              <a:defRPr/>
            </a:pPr>
            <a:endParaRPr lang="en-US" altLang="ko-KR" sz="1200" b="1" dirty="0"/>
          </a:p>
          <a:p>
            <a:pPr>
              <a:defRPr/>
            </a:pPr>
            <a:r>
              <a:rPr lang="en-US" altLang="ko-KR" sz="1200" b="1" dirty="0"/>
              <a:t>const </a:t>
            </a:r>
            <a:r>
              <a:rPr lang="en-US" altLang="ko-KR" sz="1200" b="1" dirty="0" err="1"/>
              <a:t>mapDispatchToProps</a:t>
            </a:r>
            <a:r>
              <a:rPr lang="en-US" altLang="ko-KR" sz="1200" b="1" dirty="0"/>
              <a:t> = (dispatch) =&gt; ({</a:t>
            </a:r>
          </a:p>
          <a:p>
            <a:pPr>
              <a:defRPr/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deleteTodo</a:t>
            </a:r>
            <a:r>
              <a:rPr lang="en-US" altLang="ko-KR" sz="1200" b="1" dirty="0"/>
              <a:t>: (id) =&gt; dispatch(</a:t>
            </a:r>
            <a:r>
              <a:rPr lang="en-US" altLang="ko-KR" sz="1200" b="1" dirty="0" err="1"/>
              <a:t>TodoActionCreator.deleteTodo</a:t>
            </a:r>
            <a:r>
              <a:rPr lang="en-US" altLang="ko-KR" sz="1200" b="1" dirty="0"/>
              <a:t>(id)),</a:t>
            </a:r>
          </a:p>
          <a:p>
            <a:pPr>
              <a:defRPr/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toggleDone</a:t>
            </a:r>
            <a:r>
              <a:rPr lang="en-US" altLang="ko-KR" sz="1200" b="1" dirty="0"/>
              <a:t>: (id) =&gt; dispatch(</a:t>
            </a:r>
            <a:r>
              <a:rPr lang="en-US" altLang="ko-KR" sz="1200" b="1" dirty="0" err="1"/>
              <a:t>TodoActionCreator.toggleDone</a:t>
            </a:r>
            <a:r>
              <a:rPr lang="en-US" altLang="ko-KR" sz="1200" b="1" dirty="0"/>
              <a:t>(id)),</a:t>
            </a:r>
          </a:p>
          <a:p>
            <a:pPr>
              <a:defRPr/>
            </a:pPr>
            <a:r>
              <a:rPr lang="en-US" altLang="ko-KR" sz="1200" b="1" dirty="0"/>
              <a:t>});</a:t>
            </a:r>
          </a:p>
          <a:p>
            <a:pPr>
              <a:defRPr/>
            </a:pPr>
            <a:endParaRPr lang="en-US" altLang="ko-KR" sz="1200" b="1" dirty="0"/>
          </a:p>
          <a:p>
            <a:pPr>
              <a:defRPr/>
            </a:pPr>
            <a:r>
              <a:rPr lang="en-US" altLang="ko-KR" sz="1200" b="1" dirty="0"/>
              <a:t>export default connect(</a:t>
            </a:r>
            <a:r>
              <a:rPr lang="en-US" altLang="ko-KR" sz="1200" b="1" dirty="0" err="1"/>
              <a:t>mapStateToProps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mapDispatchToProps</a:t>
            </a:r>
            <a:r>
              <a:rPr lang="en-US" altLang="ko-KR" sz="1200" b="1" dirty="0"/>
              <a:t>)(</a:t>
            </a:r>
            <a:r>
              <a:rPr lang="en-US" altLang="ko-KR" sz="1200" b="1" dirty="0" err="1"/>
              <a:t>TodoList</a:t>
            </a:r>
            <a:r>
              <a:rPr lang="en-US" altLang="ko-KR" sz="1200" b="1" dirty="0"/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F33DE-BB51-4DCD-8D9C-E348D4240D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2BCA6-43E8-4DDD-92F7-FF8F2D5113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State, Dispatcher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8D171-9BE1-4721-8EAC-0E9EFC5DDD67}"/>
              </a:ext>
            </a:extLst>
          </p:cNvPr>
          <p:cNvSpPr/>
          <p:nvPr/>
        </p:nvSpPr>
        <p:spPr>
          <a:xfrm>
            <a:off x="891680" y="1676342"/>
            <a:ext cx="1008112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AddTodo</a:t>
            </a:r>
            <a:r>
              <a:rPr lang="en-US" altLang="ko-KR" sz="1200" dirty="0"/>
              <a:t> = </a:t>
            </a:r>
            <a:r>
              <a:rPr lang="en-US" altLang="ko-KR" sz="1200" b="1" dirty="0"/>
              <a:t>({ </a:t>
            </a:r>
            <a:r>
              <a:rPr lang="en-US" altLang="ko-KR" sz="1200" b="1" dirty="0" err="1"/>
              <a:t>addTodo</a:t>
            </a:r>
            <a:r>
              <a:rPr lang="en-US" altLang="ko-KR" sz="1200" b="1" dirty="0"/>
              <a:t> }: </a:t>
            </a:r>
            <a:r>
              <a:rPr lang="en-US" altLang="ko-KR" sz="1200" b="1" dirty="0" err="1"/>
              <a:t>PropsType</a:t>
            </a:r>
            <a:r>
              <a:rPr lang="en-US" altLang="ko-KR" sz="1200" b="1" dirty="0"/>
              <a:t>) </a:t>
            </a:r>
            <a:r>
              <a:rPr lang="en-US" altLang="ko-KR" sz="1200" dirty="0"/>
              <a:t>=&gt; {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};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b="1" dirty="0"/>
              <a:t>const </a:t>
            </a:r>
            <a:r>
              <a:rPr lang="en-US" altLang="ko-KR" sz="1200" b="1" dirty="0" err="1"/>
              <a:t>mapDispatchToProps</a:t>
            </a:r>
            <a:r>
              <a:rPr lang="en-US" altLang="ko-KR" sz="1200" b="1" dirty="0"/>
              <a:t> = (dispatch) =&gt; ({</a:t>
            </a:r>
          </a:p>
          <a:p>
            <a:pPr>
              <a:defRPr/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addTodo</a:t>
            </a:r>
            <a:r>
              <a:rPr lang="en-US" altLang="ko-KR" sz="1200" b="1" dirty="0"/>
              <a:t>: (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, desc) =&gt; dispatch(</a:t>
            </a:r>
            <a:r>
              <a:rPr lang="en-US" altLang="ko-KR" sz="1200" b="1" dirty="0" err="1"/>
              <a:t>TodoActionCreator.addTodo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, desc)),</a:t>
            </a:r>
          </a:p>
          <a:p>
            <a:pPr>
              <a:defRPr/>
            </a:pPr>
            <a:r>
              <a:rPr lang="en-US" altLang="ko-KR" sz="1200" b="1" dirty="0"/>
              <a:t>});</a:t>
            </a:r>
          </a:p>
          <a:p>
            <a:pPr>
              <a:defRPr/>
            </a:pPr>
            <a:endParaRPr lang="en-US" altLang="ko-KR" sz="1200" b="1" dirty="0"/>
          </a:p>
          <a:p>
            <a:pPr>
              <a:defRPr/>
            </a:pPr>
            <a:r>
              <a:rPr lang="en-US" altLang="ko-KR" sz="1200" b="1" dirty="0"/>
              <a:t>const </a:t>
            </a:r>
            <a:r>
              <a:rPr lang="en-US" altLang="ko-KR" sz="1200" b="1" dirty="0" err="1"/>
              <a:t>AddTodoContainer</a:t>
            </a:r>
            <a:r>
              <a:rPr lang="en-US" altLang="ko-KR" sz="1200" b="1" dirty="0"/>
              <a:t> = connect(null, </a:t>
            </a:r>
            <a:r>
              <a:rPr lang="en-US" altLang="ko-KR" sz="1200" b="1" dirty="0" err="1"/>
              <a:t>mapDispatchToProps</a:t>
            </a:r>
            <a:r>
              <a:rPr lang="en-US" altLang="ko-KR" sz="1200" b="1" dirty="0"/>
              <a:t>)(</a:t>
            </a:r>
            <a:r>
              <a:rPr lang="en-US" altLang="ko-KR" sz="1200" b="1" dirty="0" err="1"/>
              <a:t>AddTodo</a:t>
            </a:r>
            <a:r>
              <a:rPr lang="en-US" altLang="ko-KR" sz="1200" b="1" dirty="0"/>
              <a:t>);</a:t>
            </a:r>
          </a:p>
          <a:p>
            <a:pPr>
              <a:defRPr/>
            </a:pPr>
            <a:r>
              <a:rPr lang="en-US" altLang="ko-KR" sz="1200" b="1" dirty="0"/>
              <a:t>export default </a:t>
            </a:r>
            <a:r>
              <a:rPr lang="en-US" altLang="ko-KR" sz="1200" b="1" dirty="0" err="1"/>
              <a:t>AddTodoContainer</a:t>
            </a:r>
            <a:r>
              <a:rPr lang="en-US" altLang="ko-KR" sz="12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313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1B366164-D04B-4348-A4A7-EB4B58C7DD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적용</a:t>
            </a:r>
          </a:p>
        </p:txBody>
      </p:sp>
      <p:sp>
        <p:nvSpPr>
          <p:cNvPr id="53251" name="내용 개체 틀 2">
            <a:extLst>
              <a:ext uri="{FF2B5EF4-FFF2-40B4-BE49-F238E27FC236}">
                <a16:creationId xmlns:a16="http://schemas.microsoft.com/office/drawing/2014/main" id="{92EDF468-78B5-43AE-9519-BA64BF69A8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466E2-8E71-4351-BCB7-1845F7D14D6C}"/>
              </a:ext>
            </a:extLst>
          </p:cNvPr>
          <p:cNvSpPr/>
          <p:nvPr/>
        </p:nvSpPr>
        <p:spPr>
          <a:xfrm>
            <a:off x="910283" y="1699667"/>
            <a:ext cx="68770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 err="1"/>
              <a:t>ReactDOM.render</a:t>
            </a:r>
            <a:r>
              <a:rPr lang="en-US" altLang="ko-KR" sz="1200" dirty="0"/>
              <a:t>(</a:t>
            </a:r>
          </a:p>
          <a:p>
            <a:pPr>
              <a:defRPr/>
            </a:pPr>
            <a:r>
              <a:rPr lang="en-US" altLang="ko-KR" sz="1200" dirty="0"/>
              <a:t>  &lt;</a:t>
            </a:r>
            <a:r>
              <a:rPr lang="en-US" altLang="ko-KR" sz="1200" dirty="0" err="1"/>
              <a:t>React.StrictMode</a:t>
            </a:r>
            <a:r>
              <a:rPr lang="en-US" altLang="ko-KR" sz="1200" dirty="0"/>
              <a:t>&gt;</a:t>
            </a:r>
          </a:p>
          <a:p>
            <a:pPr>
              <a:defRPr/>
            </a:pPr>
            <a:r>
              <a:rPr lang="en-US" altLang="ko-KR" sz="1200" b="1" dirty="0"/>
              <a:t>    &lt;Provider store={AppStore}&gt;</a:t>
            </a:r>
          </a:p>
          <a:p>
            <a:pPr>
              <a:defRPr/>
            </a:pPr>
            <a:r>
              <a:rPr lang="en-US" altLang="ko-KR" sz="1200" b="1" dirty="0"/>
              <a:t>      &lt;App /&gt;</a:t>
            </a:r>
          </a:p>
          <a:p>
            <a:pPr>
              <a:defRPr/>
            </a:pPr>
            <a:r>
              <a:rPr lang="en-US" altLang="ko-KR" sz="1200" b="1" dirty="0"/>
              <a:t>    &lt;/Provider&gt;</a:t>
            </a:r>
          </a:p>
          <a:p>
            <a:pPr>
              <a:defRPr/>
            </a:pPr>
            <a:r>
              <a:rPr lang="en-US" altLang="ko-KR" sz="1200" dirty="0"/>
              <a:t>  &lt;/</a:t>
            </a:r>
            <a:r>
              <a:rPr lang="en-US" altLang="ko-KR" sz="1200" dirty="0" err="1"/>
              <a:t>React.StrictMode</a:t>
            </a:r>
            <a:r>
              <a:rPr lang="en-US" altLang="ko-KR" sz="1200" dirty="0"/>
              <a:t>&gt;,</a:t>
            </a:r>
          </a:p>
          <a:p>
            <a:pPr>
              <a:defRPr/>
            </a:pPr>
            <a:r>
              <a:rPr lang="en-US" altLang="ko-KR" sz="1200" dirty="0"/>
              <a:t>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("root")</a:t>
            </a:r>
          </a:p>
          <a:p>
            <a:pPr>
              <a:defRPr/>
            </a:pPr>
            <a:r>
              <a:rPr lang="en-US" altLang="ko-KR" sz="1200" dirty="0"/>
              <a:t>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10183473-4358-46A2-8160-811D50C37A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다중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리듀서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</a:t>
            </a:r>
          </a:p>
        </p:txBody>
      </p:sp>
      <p:sp>
        <p:nvSpPr>
          <p:cNvPr id="57347" name="내용 개체 틀 2">
            <a:extLst>
              <a:ext uri="{FF2B5EF4-FFF2-40B4-BE49-F238E27FC236}">
                <a16:creationId xmlns:a16="http://schemas.microsoft.com/office/drawing/2014/main" id="{40F4D4A8-11D4-4888-9514-F6DFD1CFC4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애플리케이션에서 처리할 액션이 많아진다면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개의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분리해야 할 필요가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combineReducers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이용해 여러 개의 분리된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 단일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만들어낼 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35A4-1140-261A-20E0-F27F6CA890FB}"/>
              </a:ext>
            </a:extLst>
          </p:cNvPr>
          <p:cNvSpPr/>
          <p:nvPr/>
        </p:nvSpPr>
        <p:spPr>
          <a:xfrm>
            <a:off x="1759743" y="2833728"/>
            <a:ext cx="74533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RootReducer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combineReducers</a:t>
            </a:r>
            <a:r>
              <a:rPr lang="en-US" altLang="ko-KR" sz="1200" b="1" dirty="0"/>
              <a:t>({ home: </a:t>
            </a:r>
            <a:r>
              <a:rPr lang="en-US" altLang="ko-KR" sz="1200" b="1" dirty="0" err="1"/>
              <a:t>TimeReducer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todos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TodoReducer</a:t>
            </a:r>
            <a:r>
              <a:rPr lang="en-US" altLang="ko-KR" sz="1200" b="1" dirty="0"/>
              <a:t> });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9B4685-52EB-4A23-A1C3-CBDA46AE8641}"/>
              </a:ext>
            </a:extLst>
          </p:cNvPr>
          <p:cNvGrpSpPr/>
          <p:nvPr/>
        </p:nvGrpSpPr>
        <p:grpSpPr>
          <a:xfrm>
            <a:off x="6849107" y="4109327"/>
            <a:ext cx="2718592" cy="1718383"/>
            <a:chOff x="1048024" y="3992274"/>
            <a:chExt cx="2718592" cy="171838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4CAE5D-9924-FEB0-5F74-65C176BD3964}"/>
                </a:ext>
              </a:extLst>
            </p:cNvPr>
            <p:cNvSpPr/>
            <p:nvPr/>
          </p:nvSpPr>
          <p:spPr>
            <a:xfrm>
              <a:off x="1802086" y="4757180"/>
              <a:ext cx="252413" cy="252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7514E7A-491F-2D6A-BA80-81BC6B1D146D}"/>
                </a:ext>
              </a:extLst>
            </p:cNvPr>
            <p:cNvSpPr/>
            <p:nvPr/>
          </p:nvSpPr>
          <p:spPr>
            <a:xfrm>
              <a:off x="2962482" y="4385442"/>
              <a:ext cx="252412" cy="250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F777B00-6B34-6B4D-D81A-A3F384A25165}"/>
                </a:ext>
              </a:extLst>
            </p:cNvPr>
            <p:cNvSpPr/>
            <p:nvPr/>
          </p:nvSpPr>
          <p:spPr>
            <a:xfrm>
              <a:off x="2979217" y="5099403"/>
              <a:ext cx="252412" cy="250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구부러진 연결선 87">
              <a:extLst>
                <a:ext uri="{FF2B5EF4-FFF2-40B4-BE49-F238E27FC236}">
                  <a16:creationId xmlns:a16="http://schemas.microsoft.com/office/drawing/2014/main" id="{13972E3B-6F33-5C57-173D-89E743E2DA7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2054499" y="4510855"/>
              <a:ext cx="907983" cy="3725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구부러진 연결선 90">
              <a:extLst>
                <a:ext uri="{FF2B5EF4-FFF2-40B4-BE49-F238E27FC236}">
                  <a16:creationId xmlns:a16="http://schemas.microsoft.com/office/drawing/2014/main" id="{4F725DCC-AD46-ED7D-3475-8946D9A791C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54499" y="4883387"/>
              <a:ext cx="924718" cy="34142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ADD786-8677-93F5-CD68-74BD13452A1E}"/>
                </a:ext>
              </a:extLst>
            </p:cNvPr>
            <p:cNvSpPr txBox="1"/>
            <p:nvPr/>
          </p:nvSpPr>
          <p:spPr>
            <a:xfrm>
              <a:off x="1048024" y="4412693"/>
              <a:ext cx="1373187" cy="338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RootReducer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4EFC98-80F5-EA13-E9D0-92AFC855C471}"/>
                </a:ext>
              </a:extLst>
            </p:cNvPr>
            <p:cNvSpPr txBox="1"/>
            <p:nvPr/>
          </p:nvSpPr>
          <p:spPr>
            <a:xfrm>
              <a:off x="2375966" y="3992274"/>
              <a:ext cx="1389063" cy="3381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TimeReducer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02D4CA-58EC-895C-C68C-2742BC692DDB}"/>
                </a:ext>
              </a:extLst>
            </p:cNvPr>
            <p:cNvSpPr txBox="1"/>
            <p:nvPr/>
          </p:nvSpPr>
          <p:spPr>
            <a:xfrm>
              <a:off x="2374378" y="5372519"/>
              <a:ext cx="1392238" cy="3381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TodoReducer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13" name="직사각형 31">
            <a:extLst>
              <a:ext uri="{FF2B5EF4-FFF2-40B4-BE49-F238E27FC236}">
                <a16:creationId xmlns:a16="http://schemas.microsoft.com/office/drawing/2014/main" id="{6DC4E81A-42B3-235B-A901-30C1B55B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376" y="4328380"/>
            <a:ext cx="6621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RootReducer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combineReducers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TimeReducer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TodoReducer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5469B-D55A-4983-9B75-F5832D2442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Middleware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92B00-FC70-4363-BEE8-C839F43221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미들웨어 개념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 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에 도달하기 전과  상태 변경 후에 수행할 작업을 지정할 수 있는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내부에 등록하는 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단일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이므로 모든 액션은 이곳을 거쳐가고 상태 또한 이곳에서 관리되고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Store!!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액션은 이 지점을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거쳐감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 값에 여러가지 사용자 지정 작업을 수행하기에 가장 적합한 지점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비동기 처리 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1" name="그룹 5">
            <a:extLst>
              <a:ext uri="{FF2B5EF4-FFF2-40B4-BE49-F238E27FC236}">
                <a16:creationId xmlns:a16="http://schemas.microsoft.com/office/drawing/2014/main" id="{F0CA42AC-1FC1-48A2-8086-DBEAF749197C}"/>
              </a:ext>
            </a:extLst>
          </p:cNvPr>
          <p:cNvGrpSpPr>
            <a:grpSpLocks/>
          </p:cNvGrpSpPr>
          <p:nvPr/>
        </p:nvGrpSpPr>
        <p:grpSpPr bwMode="auto">
          <a:xfrm>
            <a:off x="3612492" y="6000750"/>
            <a:ext cx="1549400" cy="857250"/>
            <a:chOff x="7236296" y="3861048"/>
            <a:chExt cx="1548954" cy="85680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F12C44-466C-409E-8272-F011194F1AE6}"/>
                </a:ext>
              </a:extLst>
            </p:cNvPr>
            <p:cNvSpPr/>
            <p:nvPr/>
          </p:nvSpPr>
          <p:spPr>
            <a:xfrm>
              <a:off x="7236296" y="3861048"/>
              <a:ext cx="1404533" cy="7124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69BCE2-C8A4-4A47-A416-E664B3E43091}"/>
                </a:ext>
              </a:extLst>
            </p:cNvPr>
            <p:cNvSpPr/>
            <p:nvPr/>
          </p:nvSpPr>
          <p:spPr>
            <a:xfrm>
              <a:off x="7307712" y="3932448"/>
              <a:ext cx="1406120" cy="7140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E82CAD0-4082-41D0-880B-DAF343FE8229}"/>
                </a:ext>
              </a:extLst>
            </p:cNvPr>
            <p:cNvSpPr/>
            <p:nvPr/>
          </p:nvSpPr>
          <p:spPr>
            <a:xfrm>
              <a:off x="7380716" y="4005435"/>
              <a:ext cx="1404534" cy="71241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View</a:t>
              </a:r>
            </a:p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(React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컴포넌트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0F3A7CFE-E23B-4F3E-9A68-4A51AC66CEEE}"/>
              </a:ext>
            </a:extLst>
          </p:cNvPr>
          <p:cNvGrpSpPr>
            <a:grpSpLocks/>
          </p:cNvGrpSpPr>
          <p:nvPr/>
        </p:nvGrpSpPr>
        <p:grpSpPr bwMode="auto">
          <a:xfrm>
            <a:off x="1309029" y="4560887"/>
            <a:ext cx="1549400" cy="857250"/>
            <a:chOff x="719572" y="3861048"/>
            <a:chExt cx="1548954" cy="85680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811822-26F6-42B3-97BB-0F59533890C4}"/>
                </a:ext>
              </a:extLst>
            </p:cNvPr>
            <p:cNvSpPr/>
            <p:nvPr/>
          </p:nvSpPr>
          <p:spPr>
            <a:xfrm>
              <a:off x="719572" y="3861048"/>
              <a:ext cx="1404534" cy="71241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03505C1-B1AB-48B3-A269-F063DA5B1D0D}"/>
                </a:ext>
              </a:extLst>
            </p:cNvPr>
            <p:cNvSpPr/>
            <p:nvPr/>
          </p:nvSpPr>
          <p:spPr>
            <a:xfrm>
              <a:off x="790989" y="3932449"/>
              <a:ext cx="1406120" cy="7140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CAA1BF-FAC4-4CF2-BB2F-AC59CFA5127F}"/>
                </a:ext>
              </a:extLst>
            </p:cNvPr>
            <p:cNvSpPr/>
            <p:nvPr/>
          </p:nvSpPr>
          <p:spPr>
            <a:xfrm>
              <a:off x="863993" y="4005436"/>
              <a:ext cx="1404533" cy="7124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</a:p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Creators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D0D00A-66CD-4AE4-A06A-C96A0B2BCFD7}"/>
              </a:ext>
            </a:extLst>
          </p:cNvPr>
          <p:cNvSpPr/>
          <p:nvPr/>
        </p:nvSpPr>
        <p:spPr>
          <a:xfrm>
            <a:off x="3612493" y="4560887"/>
            <a:ext cx="1404937" cy="712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Store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꺾인 연결선 30">
            <a:extLst>
              <a:ext uri="{FF2B5EF4-FFF2-40B4-BE49-F238E27FC236}">
                <a16:creationId xmlns:a16="http://schemas.microsoft.com/office/drawing/2014/main" id="{DCFECF17-A7BA-438C-926A-7E769F3D2241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rot="5400000">
            <a:off x="3952217" y="5637213"/>
            <a:ext cx="727075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4AA1BBB-7B4B-457A-B685-69292BB864AA}"/>
              </a:ext>
            </a:extLst>
          </p:cNvPr>
          <p:cNvGrpSpPr/>
          <p:nvPr/>
        </p:nvGrpSpPr>
        <p:grpSpPr>
          <a:xfrm>
            <a:off x="5809593" y="4560887"/>
            <a:ext cx="1549399" cy="857251"/>
            <a:chOff x="6672264" y="3860800"/>
            <a:chExt cx="1549399" cy="857251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7C75C60-6D5B-4985-89F4-FB53026F1C10}"/>
                </a:ext>
              </a:extLst>
            </p:cNvPr>
            <p:cNvSpPr/>
            <p:nvPr/>
          </p:nvSpPr>
          <p:spPr>
            <a:xfrm>
              <a:off x="6672264" y="3860800"/>
              <a:ext cx="1404937" cy="7127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Reducers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4E667-DB29-4DC5-8C08-ABBD69C002E8}"/>
                </a:ext>
              </a:extLst>
            </p:cNvPr>
            <p:cNvSpPr/>
            <p:nvPr/>
          </p:nvSpPr>
          <p:spPr>
            <a:xfrm>
              <a:off x="6743700" y="3933825"/>
              <a:ext cx="1404938" cy="7127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Reducers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186D33-35F6-40F1-BDA6-42BEEA144502}"/>
                </a:ext>
              </a:extLst>
            </p:cNvPr>
            <p:cNvSpPr/>
            <p:nvPr/>
          </p:nvSpPr>
          <p:spPr>
            <a:xfrm>
              <a:off x="6816725" y="4005264"/>
              <a:ext cx="1404938" cy="7127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Reducers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6A7041-3076-441F-8BD7-905EA22D9DCD}"/>
              </a:ext>
            </a:extLst>
          </p:cNvPr>
          <p:cNvCxnSpPr/>
          <p:nvPr/>
        </p:nvCxnSpPr>
        <p:spPr>
          <a:xfrm flipH="1">
            <a:off x="4980918" y="5029200"/>
            <a:ext cx="828675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E2A0DD-1D30-49A6-89A4-773808DDD274}"/>
              </a:ext>
            </a:extLst>
          </p:cNvPr>
          <p:cNvCxnSpPr/>
          <p:nvPr/>
        </p:nvCxnSpPr>
        <p:spPr>
          <a:xfrm>
            <a:off x="3612492" y="4776788"/>
            <a:ext cx="1370012" cy="31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꺾인 연결선 53">
            <a:extLst>
              <a:ext uri="{FF2B5EF4-FFF2-40B4-BE49-F238E27FC236}">
                <a16:creationId xmlns:a16="http://schemas.microsoft.com/office/drawing/2014/main" id="{237272E5-EE2C-4930-81C6-3E548787C40F}"/>
              </a:ext>
            </a:extLst>
          </p:cNvPr>
          <p:cNvCxnSpPr>
            <a:stCxn id="22" idx="1"/>
            <a:endCxn id="28" idx="2"/>
          </p:cNvCxnSpPr>
          <p:nvPr/>
        </p:nvCxnSpPr>
        <p:spPr>
          <a:xfrm rot="10800000">
            <a:off x="2155168" y="5418137"/>
            <a:ext cx="1457325" cy="939800"/>
          </a:xfrm>
          <a:prstGeom prst="bentConnector2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B64BFC-1873-4413-A04E-91AF1BE414F3}"/>
              </a:ext>
            </a:extLst>
          </p:cNvPr>
          <p:cNvSpPr txBox="1"/>
          <p:nvPr/>
        </p:nvSpPr>
        <p:spPr>
          <a:xfrm>
            <a:off x="4728505" y="4200525"/>
            <a:ext cx="22047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 dirty="0">
                <a:latin typeface="+mn-ea"/>
                <a:ea typeface="+mn-ea"/>
              </a:rPr>
              <a:t>현재의 </a:t>
            </a:r>
            <a:r>
              <a:rPr lang="en-US" altLang="ko-KR" sz="1200" dirty="0">
                <a:latin typeface="+mn-ea"/>
                <a:ea typeface="+mn-ea"/>
              </a:rPr>
              <a:t>state</a:t>
            </a:r>
            <a:r>
              <a:rPr lang="ko-KR" altLang="en-US" sz="1200" dirty="0">
                <a:latin typeface="+mn-ea"/>
                <a:ea typeface="+mn-ea"/>
              </a:rPr>
              <a:t>와</a:t>
            </a:r>
            <a:r>
              <a:rPr lang="en-US" altLang="ko-KR" sz="1200" dirty="0">
                <a:latin typeface="+mn-ea"/>
                <a:ea typeface="+mn-ea"/>
              </a:rPr>
              <a:t> action </a:t>
            </a:r>
            <a:r>
              <a:rPr lang="ko-KR" altLang="en-US" sz="1200" dirty="0">
                <a:latin typeface="+mn-ea"/>
                <a:ea typeface="+mn-ea"/>
              </a:rPr>
              <a:t>전달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4C2CB8-0F37-4EAC-B9B9-CF9AC1E65FD8}"/>
              </a:ext>
            </a:extLst>
          </p:cNvPr>
          <p:cNvSpPr txBox="1"/>
          <p:nvPr/>
        </p:nvSpPr>
        <p:spPr>
          <a:xfrm>
            <a:off x="4801529" y="5389563"/>
            <a:ext cx="13668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en-US" altLang="ko-KR" sz="1200" dirty="0" err="1">
                <a:latin typeface="+mn-ea"/>
                <a:ea typeface="+mn-ea"/>
              </a:rPr>
              <a:t>newState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리턴</a:t>
            </a:r>
          </a:p>
        </p:txBody>
      </p:sp>
      <p:grpSp>
        <p:nvGrpSpPr>
          <p:cNvPr id="45" name="그룹 1">
            <a:extLst>
              <a:ext uri="{FF2B5EF4-FFF2-40B4-BE49-F238E27FC236}">
                <a16:creationId xmlns:a16="http://schemas.microsoft.com/office/drawing/2014/main" id="{86E71315-A682-422D-A547-116DBD518D9A}"/>
              </a:ext>
            </a:extLst>
          </p:cNvPr>
          <p:cNvGrpSpPr>
            <a:grpSpLocks/>
          </p:cNvGrpSpPr>
          <p:nvPr/>
        </p:nvGrpSpPr>
        <p:grpSpPr bwMode="auto">
          <a:xfrm>
            <a:off x="7609818" y="4633912"/>
            <a:ext cx="1836737" cy="1295400"/>
            <a:chOff x="6948488" y="3933825"/>
            <a:chExt cx="1836737" cy="1295400"/>
          </a:xfrm>
        </p:grpSpPr>
        <p:sp>
          <p:nvSpPr>
            <p:cNvPr id="46" name="사각형 설명선 58">
              <a:extLst>
                <a:ext uri="{FF2B5EF4-FFF2-40B4-BE49-F238E27FC236}">
                  <a16:creationId xmlns:a16="http://schemas.microsoft.com/office/drawing/2014/main" id="{0C5AFF1D-BB7C-45D4-B23D-AAA97798394F}"/>
                </a:ext>
              </a:extLst>
            </p:cNvPr>
            <p:cNvSpPr/>
            <p:nvPr/>
          </p:nvSpPr>
          <p:spPr>
            <a:xfrm>
              <a:off x="6948488" y="3933825"/>
              <a:ext cx="1836737" cy="1295400"/>
            </a:xfrm>
            <a:prstGeom prst="wedgeRectCallout">
              <a:avLst>
                <a:gd name="adj1" fmla="val -58804"/>
                <a:gd name="adj2" fmla="val -265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4799F52-DB7E-482F-865B-B6D9228C0DA9}"/>
                </a:ext>
              </a:extLst>
            </p:cNvPr>
            <p:cNvSpPr/>
            <p:nvPr/>
          </p:nvSpPr>
          <p:spPr>
            <a:xfrm>
              <a:off x="7127875" y="4508500"/>
              <a:ext cx="252413" cy="2524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D8051E-1248-4AF2-BB4F-04CEE91D0BBC}"/>
                </a:ext>
              </a:extLst>
            </p:cNvPr>
            <p:cNvSpPr/>
            <p:nvPr/>
          </p:nvSpPr>
          <p:spPr>
            <a:xfrm>
              <a:off x="7667625" y="4257675"/>
              <a:ext cx="252413" cy="25082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2F95A02-B895-4B3A-9EEC-AA46455144DB}"/>
                </a:ext>
              </a:extLst>
            </p:cNvPr>
            <p:cNvSpPr/>
            <p:nvPr/>
          </p:nvSpPr>
          <p:spPr>
            <a:xfrm>
              <a:off x="7667625" y="4833938"/>
              <a:ext cx="252413" cy="25082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0AAA0D2-7181-4058-8918-F8195CF4AB96}"/>
                </a:ext>
              </a:extLst>
            </p:cNvPr>
            <p:cNvSpPr/>
            <p:nvPr/>
          </p:nvSpPr>
          <p:spPr>
            <a:xfrm>
              <a:off x="8243888" y="4076700"/>
              <a:ext cx="252412" cy="2524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05279DC-34E2-47D5-8B56-220CCABC0453}"/>
                </a:ext>
              </a:extLst>
            </p:cNvPr>
            <p:cNvSpPr/>
            <p:nvPr/>
          </p:nvSpPr>
          <p:spPr>
            <a:xfrm>
              <a:off x="8243888" y="4437063"/>
              <a:ext cx="252412" cy="25241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E065A51-5F40-479A-9CD6-E834765714A5}"/>
                </a:ext>
              </a:extLst>
            </p:cNvPr>
            <p:cNvSpPr/>
            <p:nvPr/>
          </p:nvSpPr>
          <p:spPr>
            <a:xfrm>
              <a:off x="8243888" y="4868863"/>
              <a:ext cx="252412" cy="25241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3" name="구부러진 연결선 87">
              <a:extLst>
                <a:ext uri="{FF2B5EF4-FFF2-40B4-BE49-F238E27FC236}">
                  <a16:creationId xmlns:a16="http://schemas.microsoft.com/office/drawing/2014/main" id="{34121439-87BC-4015-AFE5-A26C0FB23241}"/>
                </a:ext>
              </a:extLst>
            </p:cNvPr>
            <p:cNvCxnSpPr>
              <a:stCxn id="47" idx="7"/>
              <a:endCxn id="48" idx="2"/>
            </p:cNvCxnSpPr>
            <p:nvPr/>
          </p:nvCxnSpPr>
          <p:spPr>
            <a:xfrm rot="5400000" flipH="1" flipV="1">
              <a:off x="7423944" y="4302919"/>
              <a:ext cx="163512" cy="323850"/>
            </a:xfrm>
            <a:prstGeom prst="curvedConnector2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구부러진 연결선 90">
              <a:extLst>
                <a:ext uri="{FF2B5EF4-FFF2-40B4-BE49-F238E27FC236}">
                  <a16:creationId xmlns:a16="http://schemas.microsoft.com/office/drawing/2014/main" id="{8538C0DE-AC82-4125-9C34-AFE06870A7CD}"/>
                </a:ext>
              </a:extLst>
            </p:cNvPr>
            <p:cNvCxnSpPr>
              <a:stCxn id="47" idx="5"/>
              <a:endCxn id="49" idx="2"/>
            </p:cNvCxnSpPr>
            <p:nvPr/>
          </p:nvCxnSpPr>
          <p:spPr>
            <a:xfrm rot="16200000" flipH="1">
              <a:off x="7388225" y="4679950"/>
              <a:ext cx="234950" cy="323850"/>
            </a:xfrm>
            <a:prstGeom prst="curvedConnector2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구부러진 연결선 93">
              <a:extLst>
                <a:ext uri="{FF2B5EF4-FFF2-40B4-BE49-F238E27FC236}">
                  <a16:creationId xmlns:a16="http://schemas.microsoft.com/office/drawing/2014/main" id="{87BAF26B-B3CF-4B23-8405-601EAC22655D}"/>
                </a:ext>
              </a:extLst>
            </p:cNvPr>
            <p:cNvCxnSpPr>
              <a:stCxn id="48" idx="6"/>
              <a:endCxn id="50" idx="2"/>
            </p:cNvCxnSpPr>
            <p:nvPr/>
          </p:nvCxnSpPr>
          <p:spPr>
            <a:xfrm flipV="1">
              <a:off x="7920038" y="4203700"/>
              <a:ext cx="323850" cy="17938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구부러진 연결선 97">
              <a:extLst>
                <a:ext uri="{FF2B5EF4-FFF2-40B4-BE49-F238E27FC236}">
                  <a16:creationId xmlns:a16="http://schemas.microsoft.com/office/drawing/2014/main" id="{C011FEB2-A24A-4F87-9003-3E31EFE49B2A}"/>
                </a:ext>
              </a:extLst>
            </p:cNvPr>
            <p:cNvCxnSpPr>
              <a:stCxn id="48" idx="6"/>
              <a:endCxn id="51" idx="2"/>
            </p:cNvCxnSpPr>
            <p:nvPr/>
          </p:nvCxnSpPr>
          <p:spPr>
            <a:xfrm>
              <a:off x="7920038" y="4383088"/>
              <a:ext cx="323850" cy="179387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구부러진 연결선 105">
              <a:extLst>
                <a:ext uri="{FF2B5EF4-FFF2-40B4-BE49-F238E27FC236}">
                  <a16:creationId xmlns:a16="http://schemas.microsoft.com/office/drawing/2014/main" id="{1D714353-54E1-404A-8D45-1AE11356F7C3}"/>
                </a:ext>
              </a:extLst>
            </p:cNvPr>
            <p:cNvCxnSpPr>
              <a:stCxn id="49" idx="6"/>
              <a:endCxn id="52" idx="2"/>
            </p:cNvCxnSpPr>
            <p:nvPr/>
          </p:nvCxnSpPr>
          <p:spPr>
            <a:xfrm>
              <a:off x="7920038" y="4959350"/>
              <a:ext cx="323850" cy="3651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C39D5F-4093-41E8-997B-542DCC251CAA}"/>
              </a:ext>
            </a:extLst>
          </p:cNvPr>
          <p:cNvSpPr txBox="1"/>
          <p:nvPr/>
        </p:nvSpPr>
        <p:spPr>
          <a:xfrm>
            <a:off x="2064680" y="6397626"/>
            <a:ext cx="9874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1. </a:t>
            </a:r>
            <a:r>
              <a:rPr lang="ko-KR" altLang="en-US" sz="1200" dirty="0">
                <a:latin typeface="+mn-ea"/>
                <a:ea typeface="+mn-ea"/>
              </a:rPr>
              <a:t>액션 호출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2B095D-6BCC-461B-8246-537B51813D19}"/>
              </a:ext>
            </a:extLst>
          </p:cNvPr>
          <p:cNvSpPr txBox="1"/>
          <p:nvPr/>
        </p:nvSpPr>
        <p:spPr>
          <a:xfrm>
            <a:off x="2720318" y="4425951"/>
            <a:ext cx="9401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2. dispatch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23D270-1913-4551-8093-5EB3F649FB5A}"/>
              </a:ext>
            </a:extLst>
          </p:cNvPr>
          <p:cNvCxnSpPr/>
          <p:nvPr/>
        </p:nvCxnSpPr>
        <p:spPr>
          <a:xfrm>
            <a:off x="2893354" y="4776787"/>
            <a:ext cx="719138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D1808D5-A559-4BD5-9931-3500BDCAFF69}"/>
              </a:ext>
            </a:extLst>
          </p:cNvPr>
          <p:cNvCxnSpPr/>
          <p:nvPr/>
        </p:nvCxnSpPr>
        <p:spPr>
          <a:xfrm>
            <a:off x="5026955" y="4768850"/>
            <a:ext cx="766763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4F835B-3523-4385-B36C-71D3656BDDA8}"/>
              </a:ext>
            </a:extLst>
          </p:cNvPr>
          <p:cNvSpPr txBox="1"/>
          <p:nvPr/>
        </p:nvSpPr>
        <p:spPr>
          <a:xfrm>
            <a:off x="3433105" y="5461000"/>
            <a:ext cx="906463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5. binding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923A567-C62D-4846-B38B-251A940C4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77970" y="3592574"/>
            <a:ext cx="1016732" cy="1016732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AA144D-DD9E-4D6C-9E2A-9265E973614B}"/>
              </a:ext>
            </a:extLst>
          </p:cNvPr>
          <p:cNvSpPr/>
          <p:nvPr/>
        </p:nvSpPr>
        <p:spPr>
          <a:xfrm rot="16200000">
            <a:off x="3595752" y="4744965"/>
            <a:ext cx="589898" cy="337346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미들웨어</a:t>
            </a:r>
          </a:p>
        </p:txBody>
      </p:sp>
    </p:spTree>
    <p:extLst>
      <p:ext uri="{BB962C8B-B14F-4D97-AF65-F5344CB8AC3E}">
        <p14:creationId xmlns:p14="http://schemas.microsoft.com/office/powerpoint/2010/main" val="182909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D2BF3-95A1-4C2D-BA7D-4EE496419A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Middleware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2B3C3-4FAD-4E47-956A-A551311312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미들웨어의 구조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currying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기법의 함수의 중첩구조로 작성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가장 안쪽의 함수에서는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store, next, action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인자를 모두 사용할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next(action)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호출하는 시점을 기준으로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', '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나뉨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next(action)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호출하지 않으면 다음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step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전달되지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05F024-2243-4828-AF42-42712BD47283}"/>
              </a:ext>
            </a:extLst>
          </p:cNvPr>
          <p:cNvSpPr/>
          <p:nvPr/>
        </p:nvSpPr>
        <p:spPr>
          <a:xfrm>
            <a:off x="1604962" y="3429000"/>
            <a:ext cx="4105275" cy="3203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A1D2BFC-1C99-44AC-B781-D805CA7EBE38}"/>
              </a:ext>
            </a:extLst>
          </p:cNvPr>
          <p:cNvCxnSpPr>
            <a:cxnSpLocks/>
          </p:cNvCxnSpPr>
          <p:nvPr/>
        </p:nvCxnSpPr>
        <p:spPr>
          <a:xfrm flipV="1">
            <a:off x="442912" y="4027487"/>
            <a:ext cx="1162049" cy="317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8E4AF3-BC6A-40A9-8D2D-AB488FE8FB42}"/>
              </a:ext>
            </a:extLst>
          </p:cNvPr>
          <p:cNvSpPr txBox="1"/>
          <p:nvPr/>
        </p:nvSpPr>
        <p:spPr>
          <a:xfrm>
            <a:off x="442912" y="3632199"/>
            <a:ext cx="11288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dispatch()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94CE6B-565C-4883-8D39-977AF5DB23B5}"/>
              </a:ext>
            </a:extLst>
          </p:cNvPr>
          <p:cNvCxnSpPr>
            <a:cxnSpLocks/>
          </p:cNvCxnSpPr>
          <p:nvPr/>
        </p:nvCxnSpPr>
        <p:spPr>
          <a:xfrm>
            <a:off x="1604962" y="4030662"/>
            <a:ext cx="350837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12CA86-9996-41E4-9B15-F4D68377DA9C}"/>
              </a:ext>
            </a:extLst>
          </p:cNvPr>
          <p:cNvCxnSpPr>
            <a:cxnSpLocks/>
          </p:cNvCxnSpPr>
          <p:nvPr/>
        </p:nvCxnSpPr>
        <p:spPr>
          <a:xfrm>
            <a:off x="2551112" y="4030662"/>
            <a:ext cx="422275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401018-5877-408A-BF74-FE0A1088FB85}"/>
              </a:ext>
            </a:extLst>
          </p:cNvPr>
          <p:cNvSpPr txBox="1"/>
          <p:nvPr/>
        </p:nvSpPr>
        <p:spPr>
          <a:xfrm rot="16200000">
            <a:off x="2204592" y="4342219"/>
            <a:ext cx="10438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next(action)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62154-58FE-4923-A93B-3D1FD41D45CC}"/>
              </a:ext>
            </a:extLst>
          </p:cNvPr>
          <p:cNvSpPr txBox="1"/>
          <p:nvPr/>
        </p:nvSpPr>
        <p:spPr>
          <a:xfrm rot="16200000">
            <a:off x="3249167" y="4342219"/>
            <a:ext cx="10438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next(action)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096E64-496E-4722-AC07-AEB4D700A06F}"/>
              </a:ext>
            </a:extLst>
          </p:cNvPr>
          <p:cNvCxnSpPr>
            <a:cxnSpLocks/>
          </p:cNvCxnSpPr>
          <p:nvPr/>
        </p:nvCxnSpPr>
        <p:spPr>
          <a:xfrm>
            <a:off x="3567111" y="4030662"/>
            <a:ext cx="2862262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A015BD-E3DF-4D54-921F-E29100543891}"/>
              </a:ext>
            </a:extLst>
          </p:cNvPr>
          <p:cNvCxnSpPr>
            <a:cxnSpLocks/>
          </p:cNvCxnSpPr>
          <p:nvPr/>
        </p:nvCxnSpPr>
        <p:spPr>
          <a:xfrm flipH="1">
            <a:off x="5349873" y="5900737"/>
            <a:ext cx="10795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88155-E1AA-4AD3-96BA-06BA08309C9A}"/>
              </a:ext>
            </a:extLst>
          </p:cNvPr>
          <p:cNvSpPr/>
          <p:nvPr/>
        </p:nvSpPr>
        <p:spPr>
          <a:xfrm>
            <a:off x="4295773" y="5364163"/>
            <a:ext cx="1054100" cy="106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(state)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48B62-8154-4A0A-B804-79EB08AD1C53}"/>
              </a:ext>
            </a:extLst>
          </p:cNvPr>
          <p:cNvCxnSpPr>
            <a:cxnSpLocks/>
          </p:cNvCxnSpPr>
          <p:nvPr/>
        </p:nvCxnSpPr>
        <p:spPr>
          <a:xfrm flipH="1">
            <a:off x="3567111" y="5900737"/>
            <a:ext cx="728662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A26CEE-0C0F-46E3-BEDA-9B609CB7F82D}"/>
              </a:ext>
            </a:extLst>
          </p:cNvPr>
          <p:cNvCxnSpPr>
            <a:cxnSpLocks/>
          </p:cNvCxnSpPr>
          <p:nvPr/>
        </p:nvCxnSpPr>
        <p:spPr>
          <a:xfrm flipH="1">
            <a:off x="2551112" y="5905499"/>
            <a:ext cx="422275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AA8F7B-7CA1-4499-A9E4-F8C11D5BFF2D}"/>
              </a:ext>
            </a:extLst>
          </p:cNvPr>
          <p:cNvSpPr txBox="1"/>
          <p:nvPr/>
        </p:nvSpPr>
        <p:spPr>
          <a:xfrm rot="16200000">
            <a:off x="5127541" y="5396319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  <a:ea typeface="+mn-ea"/>
              </a:rPr>
              <a:t>상태 변경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E1D03D-1AC6-479A-BEC2-6687D33DF8DA}"/>
              </a:ext>
            </a:extLst>
          </p:cNvPr>
          <p:cNvSpPr/>
          <p:nvPr/>
        </p:nvSpPr>
        <p:spPr>
          <a:xfrm>
            <a:off x="1965323" y="3632199"/>
            <a:ext cx="577850" cy="280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6DE014-C487-4F8A-A695-81C7F0AEF946}"/>
              </a:ext>
            </a:extLst>
          </p:cNvPr>
          <p:cNvSpPr/>
          <p:nvPr/>
        </p:nvSpPr>
        <p:spPr>
          <a:xfrm>
            <a:off x="3009899" y="3632199"/>
            <a:ext cx="550863" cy="280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8886FF-B733-4ADC-A288-691EF5B97862}"/>
              </a:ext>
            </a:extLst>
          </p:cNvPr>
          <p:cNvSpPr/>
          <p:nvPr/>
        </p:nvSpPr>
        <p:spPr>
          <a:xfrm>
            <a:off x="6438899" y="3429000"/>
            <a:ext cx="593725" cy="319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리듀서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51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F7A0E7-109C-F652-A450-F004519D17A2}"/>
              </a:ext>
            </a:extLst>
          </p:cNvPr>
          <p:cNvSpPr/>
          <p:nvPr/>
        </p:nvSpPr>
        <p:spPr>
          <a:xfrm>
            <a:off x="407368" y="1304764"/>
            <a:ext cx="10225136" cy="47312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//</a:t>
            </a:r>
            <a:r>
              <a:rPr lang="ko-KR" altLang="ko-KR" sz="1600" b="1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미들웨어 함수 구조</a:t>
            </a:r>
            <a:r>
              <a:rPr lang="en-US" altLang="ko-KR" sz="1600" b="1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1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const middleware1 : Middleware = (store) =&gt; (next) =&gt; (action) =&gt; {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  ...... (</a:t>
            </a:r>
            <a:r>
              <a:rPr lang="ko-KR" altLang="en-US" sz="1600" kern="100" dirty="0" err="1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리듀서</a:t>
            </a:r>
            <a:r>
              <a:rPr lang="ko-KR" altLang="en-US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실행 </a:t>
            </a:r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전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  next(action)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  ...... (</a:t>
            </a:r>
            <a:r>
              <a:rPr lang="ko-KR" altLang="en-US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스토어의 상태 변경 </a:t>
            </a:r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후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}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//</a:t>
            </a:r>
            <a:r>
              <a:rPr lang="ko-KR" altLang="ko-KR" sz="1600" b="1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미들웨어 함수 구조</a:t>
            </a:r>
            <a:r>
              <a:rPr lang="en-US" altLang="ko-KR" sz="1600" b="1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2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const middleware2 = function(store) {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  return function(next) {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      return function(store) {  ......  }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  }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}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43E48C-5DDE-3135-2EB5-1B84ECF7CDDA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Middleware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8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A178C-BC05-4BE5-8AC1-F79D7E329A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redux-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thunk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비동기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D0B8B-15CE-4BD1-A538-F74F305B29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복잡하고 긴 처리 시간이 필요한 작업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동기적으로 처리하면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 시간이 길어지면 그 시간 동안 브라우저가 먹통이 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비동기적으로 처리해야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대표적인 예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백엔드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서비스와의 통신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네트웍을 통해 전송되는 시간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+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백엔드에서의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 시간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setTimeout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이용해 일정 시간 뒤에 실행하도록 처리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비동기 처리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promise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 ~ await</a:t>
            </a:r>
          </a:p>
        </p:txBody>
      </p:sp>
    </p:spTree>
    <p:extLst>
      <p:ext uri="{BB962C8B-B14F-4D97-AF65-F5344CB8AC3E}">
        <p14:creationId xmlns:p14="http://schemas.microsoft.com/office/powerpoint/2010/main" val="27887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78B15C59-4066-4DAA-A61B-4D50AB9D2D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</a:t>
            </a: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F1733049-C5A2-46F4-9B11-8B5C6573EE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핵심 철학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단방향 데이터 흐름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경우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컴포넌트에서 자식 컴포넌트로 속성을 이용해 데이터를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 실행에 대한 추적을 통해 어떤 상황에서 어떤 코드가 실행되는지 쉽게 파악할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경우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: state --&gt; UI (OK)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 --&gt; state ( X ) : 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상태를 직접 변경하지 못함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 --&gt; Event Handler --&gt;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--&gt; 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--&gt;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반영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구조가 복잡한 앱에서의 문제점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컴포넌트들의 다중 중첩 구조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최상위 컴포넌트의 상태가 자식 컴포넌트로 계층적으로 반복적으로 전달되어야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과정에서 오류 발생 가능성이 높아짐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와 같이 계층적으로 속성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25046-1C7B-4EA4-964C-3933B17C1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redux-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thunk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비동기 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1D315-5AD7-4FA5-883A-5DDF76A750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비동기 처리를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할만한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좋은 위치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변경하고 새로운 상태를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기능만을 작성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순수함수이므로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Side Effect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일으켜서는 안됨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ActionCreator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!!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하지만 무언가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함수는 비동기 처리가 까다로움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ActionCreator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비동기 처리를 효과적으로 수행하기 위해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미들웨어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99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25046-1C7B-4EA4-964C-3933B17C1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redux-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thunk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비동기 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1D315-5AD7-4FA5-883A-5DDF76A750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것들을 사용하면 될까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redux-promise-middleware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redux-saga</a:t>
            </a:r>
          </a:p>
          <a:p>
            <a:pPr lvl="3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22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7BD27-E236-4D92-9F34-2110921488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redux-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thunk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비동기 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01D5E-0F08-4811-BEE8-617F26D2EF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비동기 처리를 위한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용 미들웨어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지연된 실행을 위해 표현식으로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wrapping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한 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ActionCreator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 대신에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패키지 참조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install redux-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적용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객체에서 미들웨어 등록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31DBAC-D318-4B39-A478-F356ACD6BABD}"/>
              </a:ext>
            </a:extLst>
          </p:cNvPr>
          <p:cNvSpPr/>
          <p:nvPr/>
        </p:nvSpPr>
        <p:spPr>
          <a:xfrm>
            <a:off x="1048011" y="5257068"/>
            <a:ext cx="6877050" cy="138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import { </a:t>
            </a:r>
            <a:r>
              <a:rPr lang="en-US" altLang="ko-KR" sz="1200" dirty="0" err="1"/>
              <a:t>createStore</a:t>
            </a:r>
            <a:r>
              <a:rPr lang="en-US" altLang="ko-KR" sz="1200" dirty="0"/>
              <a:t>, </a:t>
            </a:r>
            <a:r>
              <a:rPr lang="en-US" altLang="ko-KR" sz="1200" dirty="0" err="1"/>
              <a:t>applyMiddleware</a:t>
            </a:r>
            <a:r>
              <a:rPr lang="en-US" altLang="ko-KR" sz="1200" dirty="0"/>
              <a:t> } from '</a:t>
            </a:r>
            <a:r>
              <a:rPr lang="en-US" altLang="ko-KR" sz="1200" dirty="0" err="1"/>
              <a:t>redux</a:t>
            </a:r>
            <a:r>
              <a:rPr lang="en-US" altLang="ko-KR" sz="1200" dirty="0"/>
              <a:t>';</a:t>
            </a:r>
          </a:p>
          <a:p>
            <a:pPr>
              <a:defRPr/>
            </a:pPr>
            <a:r>
              <a:rPr lang="en-US" altLang="ko-KR" sz="1200" b="1" dirty="0"/>
              <a:t>import </a:t>
            </a:r>
            <a:r>
              <a:rPr lang="en-US" altLang="ko-KR" sz="1200" b="1" dirty="0" err="1"/>
              <a:t>thunk</a:t>
            </a:r>
            <a:r>
              <a:rPr lang="en-US" altLang="ko-KR" sz="1200" b="1" dirty="0"/>
              <a:t> from '</a:t>
            </a:r>
            <a:r>
              <a:rPr lang="en-US" altLang="ko-KR" sz="1200" b="1" dirty="0" err="1"/>
              <a:t>redux-thunk</a:t>
            </a:r>
            <a:r>
              <a:rPr lang="en-US" altLang="ko-KR" sz="1200" b="1" dirty="0"/>
              <a:t>';</a:t>
            </a:r>
          </a:p>
          <a:p>
            <a:pPr>
              <a:defRPr/>
            </a:pPr>
            <a:r>
              <a:rPr lang="en-US" altLang="ko-KR" sz="1200" dirty="0"/>
              <a:t>import </a:t>
            </a:r>
            <a:r>
              <a:rPr lang="en-US" altLang="ko-KR" sz="1200" dirty="0" err="1"/>
              <a:t>rootReducer</a:t>
            </a:r>
            <a:r>
              <a:rPr lang="en-US" altLang="ko-KR" sz="1200" dirty="0"/>
              <a:t> from './reducer/</a:t>
            </a:r>
            <a:r>
              <a:rPr lang="en-US" altLang="ko-KR" sz="1200" dirty="0" err="1"/>
              <a:t>RootReducer</a:t>
            </a:r>
            <a:r>
              <a:rPr lang="en-US" altLang="ko-KR" sz="1200" dirty="0"/>
              <a:t>';</a:t>
            </a:r>
          </a:p>
          <a:p>
            <a:pPr>
              <a:defRPr/>
            </a:pPr>
            <a:r>
              <a:rPr lang="en-US" altLang="ko-KR" sz="1200" dirty="0"/>
              <a:t> </a:t>
            </a:r>
          </a:p>
          <a:p>
            <a:pPr>
              <a:defRPr/>
            </a:pPr>
            <a:r>
              <a:rPr lang="en-US" altLang="ko-KR" sz="1200" b="1" dirty="0"/>
              <a:t>const store = </a:t>
            </a:r>
            <a:r>
              <a:rPr lang="en-US" altLang="ko-KR" sz="1200" b="1" dirty="0" err="1"/>
              <a:t>createStore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rootReducer</a:t>
            </a:r>
            <a:r>
              <a:rPr lang="en-US" altLang="ko-KR" sz="1200" b="1" dirty="0"/>
              <a:t>, </a:t>
            </a:r>
            <a:r>
              <a:rPr lang="en-US" altLang="ko-KR" sz="1200" b="1" dirty="0" err="1"/>
              <a:t>applyMiddleware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thunk</a:t>
            </a:r>
            <a:r>
              <a:rPr lang="en-US" altLang="ko-KR" sz="1200" b="1" dirty="0"/>
              <a:t>) );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export default store;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C12997-359C-4ACB-92C2-81E9A727C73A}"/>
              </a:ext>
            </a:extLst>
          </p:cNvPr>
          <p:cNvSpPr/>
          <p:nvPr/>
        </p:nvSpPr>
        <p:spPr>
          <a:xfrm>
            <a:off x="8112224" y="1412776"/>
            <a:ext cx="338437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(dispatch, </a:t>
            </a:r>
            <a:r>
              <a:rPr lang="en-US" altLang="ko-KR" dirty="0" err="1"/>
              <a:t>getState</a:t>
            </a:r>
            <a:r>
              <a:rPr lang="en-US" altLang="ko-KR" dirty="0"/>
              <a:t>)=&gt; {</a:t>
            </a:r>
          </a:p>
          <a:p>
            <a:pPr>
              <a:defRPr/>
            </a:pPr>
            <a:r>
              <a:rPr lang="en-US" altLang="ko-KR" dirty="0"/>
              <a:t>     //</a:t>
            </a:r>
            <a:r>
              <a:rPr lang="ko-KR" altLang="en-US" dirty="0"/>
              <a:t>내부에서 비동기 처리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859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CA7AE-6A43-4ABD-80B5-E8604701AF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redux-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thunk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비동기 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4841F-93F1-449C-9908-186249499A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25E056-36A5-4CE9-9EB5-A536DD3B6D5F}"/>
              </a:ext>
            </a:extLst>
          </p:cNvPr>
          <p:cNvSpPr/>
          <p:nvPr/>
        </p:nvSpPr>
        <p:spPr>
          <a:xfrm>
            <a:off x="2008742" y="1808820"/>
            <a:ext cx="5940425" cy="419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CA7CB-F9AA-4E06-AD5A-CCC6B16B89C3}"/>
              </a:ext>
            </a:extLst>
          </p:cNvPr>
          <p:cNvSpPr txBox="1"/>
          <p:nvPr/>
        </p:nvSpPr>
        <p:spPr>
          <a:xfrm>
            <a:off x="233917" y="2223156"/>
            <a:ext cx="18678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/>
              <a:t>①</a:t>
            </a:r>
            <a:r>
              <a:rPr lang="en-US" altLang="ko-KR" sz="1600" dirty="0">
                <a:latin typeface="+mn-ea"/>
                <a:ea typeface="+mn-ea"/>
              </a:rPr>
              <a:t>dispatch(action)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6A11C-B94B-4335-BC40-922224B0C6C4}"/>
              </a:ext>
            </a:extLst>
          </p:cNvPr>
          <p:cNvSpPr txBox="1"/>
          <p:nvPr/>
        </p:nvSpPr>
        <p:spPr>
          <a:xfrm rot="16200000">
            <a:off x="5677010" y="2883964"/>
            <a:ext cx="10438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next(action)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8F8DCA-CFE5-4725-8C0A-1ED0C29EB95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7118904" y="4278970"/>
            <a:ext cx="1173162" cy="158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506A06-8E73-4BA4-A84D-1EE1732B8E76}"/>
              </a:ext>
            </a:extLst>
          </p:cNvPr>
          <p:cNvSpPr/>
          <p:nvPr/>
        </p:nvSpPr>
        <p:spPr>
          <a:xfrm>
            <a:off x="6064804" y="3743982"/>
            <a:ext cx="1054100" cy="106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(state)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91EE-FA06-4816-B6F6-4818B1C621F7}"/>
              </a:ext>
            </a:extLst>
          </p:cNvPr>
          <p:cNvSpPr txBox="1"/>
          <p:nvPr/>
        </p:nvSpPr>
        <p:spPr>
          <a:xfrm rot="16200000">
            <a:off x="6993492" y="3718582"/>
            <a:ext cx="8429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상태 변경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0117C6-289B-4953-B0F0-778962302583}"/>
              </a:ext>
            </a:extLst>
          </p:cNvPr>
          <p:cNvSpPr/>
          <p:nvPr/>
        </p:nvSpPr>
        <p:spPr>
          <a:xfrm>
            <a:off x="2369105" y="2223156"/>
            <a:ext cx="3348037" cy="3563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7CEE3-8738-4BF7-98D4-728C7CF94F05}"/>
              </a:ext>
            </a:extLst>
          </p:cNvPr>
          <p:cNvSpPr/>
          <p:nvPr/>
        </p:nvSpPr>
        <p:spPr>
          <a:xfrm>
            <a:off x="8292067" y="1821520"/>
            <a:ext cx="593725" cy="411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리듀서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394C9-778C-43DB-9B1D-E50EEAB5FDA0}"/>
              </a:ext>
            </a:extLst>
          </p:cNvPr>
          <p:cNvSpPr txBox="1"/>
          <p:nvPr/>
        </p:nvSpPr>
        <p:spPr>
          <a:xfrm>
            <a:off x="3383516" y="1894544"/>
            <a:ext cx="13548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redux-</a:t>
            </a:r>
            <a:r>
              <a:rPr lang="en-US" altLang="ko-KR" sz="1600" dirty="0" err="1">
                <a:latin typeface="+mn-ea"/>
                <a:ea typeface="+mn-ea"/>
              </a:rPr>
              <a:t>thunk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893E8559-9770-4CFD-A404-33517AA784B9}"/>
              </a:ext>
            </a:extLst>
          </p:cNvPr>
          <p:cNvSpPr/>
          <p:nvPr/>
        </p:nvSpPr>
        <p:spPr>
          <a:xfrm>
            <a:off x="2656442" y="2345395"/>
            <a:ext cx="2016125" cy="46672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② ⑦ </a:t>
            </a:r>
            <a:r>
              <a:rPr lang="en-US" altLang="ko-KR" sz="1100" dirty="0">
                <a:solidFill>
                  <a:schemeClr val="tx1"/>
                </a:solidFill>
              </a:rPr>
              <a:t>action is </a:t>
            </a:r>
            <a:r>
              <a:rPr lang="en-US" altLang="ko-KR" sz="1100" dirty="0" err="1">
                <a:solidFill>
                  <a:schemeClr val="tx1"/>
                </a:solidFill>
              </a:rPr>
              <a:t>thunk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AAA248-D079-4E47-8C5E-CDD00E8D918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672566" y="2542244"/>
            <a:ext cx="3619500" cy="36512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E12A93-6DC0-4EA1-9B0F-DEF8E9D3F4C1}"/>
              </a:ext>
            </a:extLst>
          </p:cNvPr>
          <p:cNvSpPr txBox="1"/>
          <p:nvPr/>
        </p:nvSpPr>
        <p:spPr>
          <a:xfrm>
            <a:off x="4485241" y="2550181"/>
            <a:ext cx="2921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+mn-ea"/>
                <a:ea typeface="+mn-ea"/>
              </a:rPr>
              <a:t>N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2D225-5878-4CE5-A39D-A19466A6B477}"/>
              </a:ext>
            </a:extLst>
          </p:cNvPr>
          <p:cNvSpPr txBox="1"/>
          <p:nvPr/>
        </p:nvSpPr>
        <p:spPr>
          <a:xfrm>
            <a:off x="3356529" y="2847044"/>
            <a:ext cx="27924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+mn-ea"/>
                <a:ea typeface="+mn-ea"/>
              </a:rPr>
              <a:t>Y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B70C8D-948B-4D72-A1E7-085E763785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5391" y="2567644"/>
            <a:ext cx="2051050" cy="11112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275B0C5-4037-4751-9E35-6B610C275DB7}"/>
              </a:ext>
            </a:extLst>
          </p:cNvPr>
          <p:cNvSpPr/>
          <p:nvPr/>
        </p:nvSpPr>
        <p:spPr>
          <a:xfrm>
            <a:off x="2800904" y="3658256"/>
            <a:ext cx="1695450" cy="198913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③ </a:t>
            </a:r>
            <a:r>
              <a:rPr lang="en-US" altLang="ko-KR" sz="1200" dirty="0" err="1">
                <a:solidFill>
                  <a:schemeClr val="tx1"/>
                </a:solidFill>
              </a:rPr>
              <a:t>thunk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8825BA-9E5D-47CD-807B-5D930520AD0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3648630" y="2812120"/>
            <a:ext cx="15875" cy="84613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FE28DC9B-6B1A-4A99-AF8C-9B45B4F3B4CE}"/>
              </a:ext>
            </a:extLst>
          </p:cNvPr>
          <p:cNvSpPr/>
          <p:nvPr/>
        </p:nvSpPr>
        <p:spPr>
          <a:xfrm>
            <a:off x="2932667" y="4072594"/>
            <a:ext cx="1431925" cy="1511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A8F29-D77E-45F9-8076-DC5A73D74E1D}"/>
              </a:ext>
            </a:extLst>
          </p:cNvPr>
          <p:cNvSpPr txBox="1"/>
          <p:nvPr/>
        </p:nvSpPr>
        <p:spPr>
          <a:xfrm>
            <a:off x="3096179" y="4150866"/>
            <a:ext cx="12170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  <a:ea typeface="+mn-ea"/>
              </a:rPr>
              <a:t>④ 비동기 처리</a:t>
            </a:r>
            <a:endParaRPr lang="en-US" altLang="ko-KR" sz="120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  <a:ea typeface="+mn-ea"/>
              </a:rPr>
              <a:t>   </a:t>
            </a:r>
            <a:r>
              <a:rPr lang="ko-KR" altLang="en-US" sz="1200">
                <a:latin typeface="+mn-ea"/>
                <a:ea typeface="+mn-ea"/>
              </a:rPr>
              <a:t> 시작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E24BF181-FB3A-4046-9F32-268587BEAAAC}"/>
              </a:ext>
            </a:extLst>
          </p:cNvPr>
          <p:cNvSpPr/>
          <p:nvPr/>
        </p:nvSpPr>
        <p:spPr>
          <a:xfrm>
            <a:off x="3488291" y="4567895"/>
            <a:ext cx="323850" cy="331787"/>
          </a:xfrm>
          <a:prstGeom prst="arc">
            <a:avLst>
              <a:gd name="adj1" fmla="val 16200000"/>
              <a:gd name="adj2" fmla="val 1407984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DE94F-0E1C-4282-B89B-99EAAB2EC6E1}"/>
              </a:ext>
            </a:extLst>
          </p:cNvPr>
          <p:cNvSpPr txBox="1"/>
          <p:nvPr/>
        </p:nvSpPr>
        <p:spPr>
          <a:xfrm>
            <a:off x="3221592" y="5239407"/>
            <a:ext cx="9953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⑤ 처리결과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F36B63-39EB-4DB6-84AA-A40E53D1439C}"/>
              </a:ext>
            </a:extLst>
          </p:cNvPr>
          <p:cNvCxnSpPr>
            <a:cxnSpLocks/>
          </p:cNvCxnSpPr>
          <p:nvPr/>
        </p:nvCxnSpPr>
        <p:spPr>
          <a:xfrm flipH="1">
            <a:off x="3648629" y="5031444"/>
            <a:ext cx="0" cy="19685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06B8EBD-CDFD-4303-8D39-5F68E1CC260E}"/>
              </a:ext>
            </a:extLst>
          </p:cNvPr>
          <p:cNvCxnSpPr>
            <a:cxnSpLocks/>
            <a:stCxn id="23" idx="1"/>
            <a:endCxn id="13" idx="1"/>
          </p:cNvCxnSpPr>
          <p:nvPr/>
        </p:nvCxnSpPr>
        <p:spPr>
          <a:xfrm rot="10800000">
            <a:off x="2656441" y="2578757"/>
            <a:ext cx="565150" cy="2798763"/>
          </a:xfrm>
          <a:prstGeom prst="curvedConnector3">
            <a:avLst>
              <a:gd name="adj1" fmla="val 24565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726A1E-6AB7-4137-9231-081A2A28D2EE}"/>
              </a:ext>
            </a:extLst>
          </p:cNvPr>
          <p:cNvSpPr txBox="1"/>
          <p:nvPr/>
        </p:nvSpPr>
        <p:spPr>
          <a:xfrm>
            <a:off x="549829" y="4401207"/>
            <a:ext cx="14922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/>
              <a:t>⑥</a:t>
            </a:r>
            <a:r>
              <a:rPr lang="en-US" altLang="ko-KR" sz="1200" dirty="0">
                <a:latin typeface="+mn-ea"/>
                <a:ea typeface="+mn-ea"/>
              </a:rPr>
              <a:t>dispatch(action)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8D4ED2-49E3-4B9C-A460-E0E57FC02893}"/>
              </a:ext>
            </a:extLst>
          </p:cNvPr>
          <p:cNvSpPr txBox="1"/>
          <p:nvPr/>
        </p:nvSpPr>
        <p:spPr>
          <a:xfrm>
            <a:off x="5888591" y="2553356"/>
            <a:ext cx="325438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dirty="0">
                <a:latin typeface="+mn-ea"/>
                <a:ea typeface="+mn-ea"/>
              </a:rPr>
              <a:t>⑧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D3866-2B63-4F5C-91D3-9C4476067466}"/>
              </a:ext>
            </a:extLst>
          </p:cNvPr>
          <p:cNvSpPr txBox="1"/>
          <p:nvPr/>
        </p:nvSpPr>
        <p:spPr>
          <a:xfrm>
            <a:off x="4216955" y="1381912"/>
            <a:ext cx="6618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+mn-ea"/>
                <a:ea typeface="+mn-ea"/>
              </a:rPr>
              <a:t>Store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791BFFEC-5EEC-4DA1-8B17-3E7E8C1E4C78}"/>
              </a:ext>
            </a:extLst>
          </p:cNvPr>
          <p:cNvCxnSpPr>
            <a:cxnSpLocks/>
            <a:stCxn id="21" idx="1"/>
            <a:endCxn id="13" idx="1"/>
          </p:cNvCxnSpPr>
          <p:nvPr/>
        </p:nvCxnSpPr>
        <p:spPr>
          <a:xfrm rot="10800000">
            <a:off x="2656443" y="2578759"/>
            <a:ext cx="439737" cy="1802941"/>
          </a:xfrm>
          <a:prstGeom prst="curvedConnector3">
            <a:avLst>
              <a:gd name="adj1" fmla="val 15198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90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8F95-7B27-4FD1-B087-6C17B27C72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redux-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thunk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비동기 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703B1-502C-4B75-BBD5-A169768910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 내용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확인시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의도적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 지연 시간 발생하여 비동기 처리 테스트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패키지 참조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install redux-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thunk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" name="그룹 19">
            <a:extLst>
              <a:ext uri="{FF2B5EF4-FFF2-40B4-BE49-F238E27FC236}">
                <a16:creationId xmlns:a16="http://schemas.microsoft.com/office/drawing/2014/main" id="{92513E39-092B-44DD-BC0A-8993E9AECB7A}"/>
              </a:ext>
            </a:extLst>
          </p:cNvPr>
          <p:cNvGrpSpPr>
            <a:grpSpLocks/>
          </p:cNvGrpSpPr>
          <p:nvPr/>
        </p:nvGrpSpPr>
        <p:grpSpPr bwMode="auto">
          <a:xfrm>
            <a:off x="6081044" y="1457325"/>
            <a:ext cx="5668044" cy="5108215"/>
            <a:chOff x="995307" y="1707050"/>
            <a:chExt cx="4659912" cy="4542378"/>
          </a:xfrm>
        </p:grpSpPr>
        <p:pic>
          <p:nvPicPr>
            <p:cNvPr id="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9C60212-3F13-4F14-BB3A-52F470189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307" y="1707050"/>
              <a:ext cx="4659912" cy="454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6F15F94-132C-4D20-B626-2F6836A222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3170" y="4530501"/>
              <a:ext cx="279436" cy="2508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E697068-72F8-4649-AD05-F819FF68E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3172" y="4781367"/>
              <a:ext cx="279436" cy="1952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D01D7B-35DF-4904-A8E4-5E5C55E1B056}"/>
              </a:ext>
            </a:extLst>
          </p:cNvPr>
          <p:cNvSpPr txBox="1"/>
          <p:nvPr/>
        </p:nvSpPr>
        <p:spPr>
          <a:xfrm>
            <a:off x="8712904" y="193911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/>
              <a:t>비동기 처리 예시</a:t>
            </a:r>
          </a:p>
        </p:txBody>
      </p:sp>
    </p:spTree>
    <p:extLst>
      <p:ext uri="{BB962C8B-B14F-4D97-AF65-F5344CB8AC3E}">
        <p14:creationId xmlns:p14="http://schemas.microsoft.com/office/powerpoint/2010/main" val="2050804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B9C03-900C-4C86-BA5B-48D546EBF1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Redux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Devtools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7B679-7D42-42AC-B6E9-9E5F824860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Devtools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이용한 앱을 개발할 때 개발을 강력하게 지원하는 개발 패키지 도구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상태와 액션 정보를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시각화하며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변경을 추적할 수 있도록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방법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크롬 확장 프로그램 설치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약간의 코드 추가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3E7C5-C9D7-40A8-8314-303FB677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7277" y="3330120"/>
            <a:ext cx="5184576" cy="3082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32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D7007-0034-49C7-A3B7-18A44C2F6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react-redux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제공하는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80741-97D1-4300-B0F7-67F7E54B6F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react-redux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제공하는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useSelector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Redux 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값을 선택으로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useDispatch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 dispatch =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useDispatch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();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useStore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 store =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useStore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();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844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7AF975-BE4A-9023-74A4-A539E4846280}"/>
              </a:ext>
            </a:extLst>
          </p:cNvPr>
          <p:cNvSpPr/>
          <p:nvPr/>
        </p:nvSpPr>
        <p:spPr>
          <a:xfrm>
            <a:off x="1882936" y="1484621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Container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8FF843-25E5-065B-E5F0-2DAAB910AAAB}"/>
              </a:ext>
            </a:extLst>
          </p:cNvPr>
          <p:cNvSpPr/>
          <p:nvPr/>
        </p:nvSpPr>
        <p:spPr>
          <a:xfrm>
            <a:off x="2927511" y="2745096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Presentational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5D8F4A-EB47-22A8-5F8C-1E367B15800B}"/>
              </a:ext>
            </a:extLst>
          </p:cNvPr>
          <p:cNvSpPr/>
          <p:nvPr/>
        </p:nvSpPr>
        <p:spPr>
          <a:xfrm>
            <a:off x="803436" y="2745096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Presentational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2E08C-9DB0-3DA7-C90B-6165858865E9}"/>
              </a:ext>
            </a:extLst>
          </p:cNvPr>
          <p:cNvSpPr/>
          <p:nvPr/>
        </p:nvSpPr>
        <p:spPr>
          <a:xfrm>
            <a:off x="3611724" y="3969060"/>
            <a:ext cx="1403350" cy="712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Presentational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3AFF9F-8517-B468-6BE2-4703C0F21FF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29187" y="3457885"/>
            <a:ext cx="684213" cy="5111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396B2A-C5C5-3C7F-BB84-1FFC23E208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84612" y="2197410"/>
            <a:ext cx="1044575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FE7640-B882-809C-5002-E522687C6B1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505111" y="2197410"/>
            <a:ext cx="1079500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EDAFCE-0139-FCD7-1CCF-0D1541634DB6}"/>
              </a:ext>
            </a:extLst>
          </p:cNvPr>
          <p:cNvSpPr txBox="1"/>
          <p:nvPr/>
        </p:nvSpPr>
        <p:spPr>
          <a:xfrm>
            <a:off x="3114939" y="2267693"/>
            <a:ext cx="652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props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5A67-1B48-B48D-D04B-25BAE6A376E8}"/>
              </a:ext>
            </a:extLst>
          </p:cNvPr>
          <p:cNvSpPr txBox="1"/>
          <p:nvPr/>
        </p:nvSpPr>
        <p:spPr>
          <a:xfrm>
            <a:off x="4011773" y="3507097"/>
            <a:ext cx="652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props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36892E-DCDA-1197-FE67-EC4C289AD988}"/>
              </a:ext>
            </a:extLst>
          </p:cNvPr>
          <p:cNvSpPr/>
          <p:nvPr/>
        </p:nvSpPr>
        <p:spPr>
          <a:xfrm>
            <a:off x="6149603" y="1807781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State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D53BD1-0AD4-B00E-7529-AE8336F7E78C}"/>
              </a:ext>
            </a:extLst>
          </p:cNvPr>
          <p:cNvSpPr/>
          <p:nvPr/>
        </p:nvSpPr>
        <p:spPr>
          <a:xfrm>
            <a:off x="9562491" y="1807781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UI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D330CC-2D70-D239-98BF-8AF202C33D9B}"/>
              </a:ext>
            </a:extLst>
          </p:cNvPr>
          <p:cNvSpPr/>
          <p:nvPr/>
        </p:nvSpPr>
        <p:spPr>
          <a:xfrm>
            <a:off x="9281951" y="3661084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EventHandler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07E603-2237-28FB-C398-105EDBB74B5A}"/>
              </a:ext>
            </a:extLst>
          </p:cNvPr>
          <p:cNvSpPr/>
          <p:nvPr/>
        </p:nvSpPr>
        <p:spPr>
          <a:xfrm>
            <a:off x="6472544" y="3637662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setState()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B6E91C-C069-1BA1-6319-E832D4B25A3E}"/>
              </a:ext>
            </a:extLst>
          </p:cNvPr>
          <p:cNvCxnSpPr>
            <a:cxnSpLocks/>
          </p:cNvCxnSpPr>
          <p:nvPr/>
        </p:nvCxnSpPr>
        <p:spPr>
          <a:xfrm>
            <a:off x="7554541" y="2021520"/>
            <a:ext cx="1998438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E6DEFBF-E15B-29D3-E294-888D5254585C}"/>
              </a:ext>
            </a:extLst>
          </p:cNvPr>
          <p:cNvCxnSpPr>
            <a:cxnSpLocks/>
          </p:cNvCxnSpPr>
          <p:nvPr/>
        </p:nvCxnSpPr>
        <p:spPr>
          <a:xfrm flipH="1">
            <a:off x="7554541" y="2275462"/>
            <a:ext cx="202273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&quot;허용 안 됨&quot; 기호 34">
            <a:extLst>
              <a:ext uri="{FF2B5EF4-FFF2-40B4-BE49-F238E27FC236}">
                <a16:creationId xmlns:a16="http://schemas.microsoft.com/office/drawing/2014/main" id="{02DE3A0D-3D58-50AB-D78A-4CF188B00E37}"/>
              </a:ext>
            </a:extLst>
          </p:cNvPr>
          <p:cNvSpPr/>
          <p:nvPr/>
        </p:nvSpPr>
        <p:spPr>
          <a:xfrm>
            <a:off x="8411145" y="2118967"/>
            <a:ext cx="288032" cy="31299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2514448-98A5-C68E-784E-2A7C12F6DFE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9984420" y="2520569"/>
            <a:ext cx="280540" cy="114051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285190-CFEC-DD4F-5EE8-CEE6896C9C47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 flipV="1">
            <a:off x="7877482" y="3994056"/>
            <a:ext cx="1404469" cy="23422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A44F80-3C3E-C666-080B-F2FAE22B2058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6852072" y="2520569"/>
            <a:ext cx="322941" cy="1117093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174929B-A437-855E-FD8F-6DDC526ADE3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40136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3C64-C270-4DD9-8D24-D0175C0119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42026-A3DB-417A-83CC-3C54D0D9A8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다음의 경우를 생각해보자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또는 화면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또는 화면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같은 데이터를 나타내고 변경해야 한다면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각각 컴포넌트가 독자적인 상태를 가지고 있다면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두군데를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동시에 변경해야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복잡하고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힘듬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또는 부모 컴포넌트에 상태를 정의하고 속성으로 전달함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콜백을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통해서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 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복잡한 컴포넌트 구조의 앱에서는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둘다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바람직한 해결책이 아님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7A3395-669E-4CA3-853B-9A6429080965}"/>
              </a:ext>
            </a:extLst>
          </p:cNvPr>
          <p:cNvSpPr/>
          <p:nvPr/>
        </p:nvSpPr>
        <p:spPr>
          <a:xfrm>
            <a:off x="1473009" y="3301937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Parent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0C0C2-F403-44E5-B517-E3E75C63BA94}"/>
              </a:ext>
            </a:extLst>
          </p:cNvPr>
          <p:cNvSpPr/>
          <p:nvPr/>
        </p:nvSpPr>
        <p:spPr>
          <a:xfrm>
            <a:off x="2517584" y="4562412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7923E-D678-4C26-BB2F-535DA97AD0A5}"/>
              </a:ext>
            </a:extLst>
          </p:cNvPr>
          <p:cNvSpPr/>
          <p:nvPr/>
        </p:nvSpPr>
        <p:spPr>
          <a:xfrm>
            <a:off x="393509" y="4562412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08C7AC-E842-4D44-A434-C223484158A7}"/>
              </a:ext>
            </a:extLst>
          </p:cNvPr>
          <p:cNvSpPr/>
          <p:nvPr/>
        </p:nvSpPr>
        <p:spPr>
          <a:xfrm>
            <a:off x="3201797" y="5786375"/>
            <a:ext cx="1403350" cy="712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D86E61-24F8-4E63-ACE0-2D7F9E25BBD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219259" y="5275200"/>
            <a:ext cx="684213" cy="5111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86FDD2-9825-4183-94F1-065362A6C0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74684" y="4014725"/>
            <a:ext cx="1044575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558001-11D9-4074-9A10-647AE68DAAB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095184" y="4014725"/>
            <a:ext cx="1079500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1ADE34-D1DE-4CCE-98DA-CD544ADC9C9C}"/>
              </a:ext>
            </a:extLst>
          </p:cNvPr>
          <p:cNvSpPr txBox="1"/>
          <p:nvPr/>
        </p:nvSpPr>
        <p:spPr>
          <a:xfrm>
            <a:off x="254986" y="5376898"/>
            <a:ext cx="16803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state: { num: 100 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C1D93-E09F-4137-8A68-11611BAD62CB}"/>
              </a:ext>
            </a:extLst>
          </p:cNvPr>
          <p:cNvSpPr txBox="1"/>
          <p:nvPr/>
        </p:nvSpPr>
        <p:spPr>
          <a:xfrm>
            <a:off x="3063274" y="6550223"/>
            <a:ext cx="16803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state: { num: 100 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17F429-3179-415B-827E-736A076B5E8E}"/>
              </a:ext>
            </a:extLst>
          </p:cNvPr>
          <p:cNvSpPr/>
          <p:nvPr/>
        </p:nvSpPr>
        <p:spPr>
          <a:xfrm>
            <a:off x="4799174" y="4014725"/>
            <a:ext cx="684076" cy="136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9E7EC-3EDB-4A5A-B344-3D4AE5A61EA6}"/>
              </a:ext>
            </a:extLst>
          </p:cNvPr>
          <p:cNvSpPr/>
          <p:nvPr/>
        </p:nvSpPr>
        <p:spPr>
          <a:xfrm>
            <a:off x="6991215" y="3301937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Parent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C4090C-1CA1-4DBF-8660-4E57DF3D766B}"/>
              </a:ext>
            </a:extLst>
          </p:cNvPr>
          <p:cNvSpPr/>
          <p:nvPr/>
        </p:nvSpPr>
        <p:spPr>
          <a:xfrm>
            <a:off x="8035790" y="4562412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673956-9B97-4401-A703-4008AEEEA125}"/>
              </a:ext>
            </a:extLst>
          </p:cNvPr>
          <p:cNvSpPr/>
          <p:nvPr/>
        </p:nvSpPr>
        <p:spPr>
          <a:xfrm>
            <a:off x="5911715" y="4562412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74F270-56DE-4B67-91C5-1770EDC0C048}"/>
              </a:ext>
            </a:extLst>
          </p:cNvPr>
          <p:cNvSpPr/>
          <p:nvPr/>
        </p:nvSpPr>
        <p:spPr>
          <a:xfrm>
            <a:off x="8720003" y="5786375"/>
            <a:ext cx="1403350" cy="712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71CB30-1AE1-412E-80D3-F2180B6C7F8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8737465" y="5275200"/>
            <a:ext cx="684213" cy="5111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13FCDD-073E-495A-8891-DB8E86D96381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692890" y="4014725"/>
            <a:ext cx="1044575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76B6BDE-17D1-4B9F-BCC7-8BD04A43D0D9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6613390" y="4014725"/>
            <a:ext cx="1079500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ADFC33-20BB-4A96-A641-29ACADA0B1A7}"/>
              </a:ext>
            </a:extLst>
          </p:cNvPr>
          <p:cNvSpPr txBox="1"/>
          <p:nvPr/>
        </p:nvSpPr>
        <p:spPr>
          <a:xfrm>
            <a:off x="8442957" y="3259671"/>
            <a:ext cx="16803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state: { num: 100 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173E4-B730-4286-A165-AA834B1D9ADB}"/>
              </a:ext>
            </a:extLst>
          </p:cNvPr>
          <p:cNvSpPr txBox="1"/>
          <p:nvPr/>
        </p:nvSpPr>
        <p:spPr>
          <a:xfrm>
            <a:off x="6342649" y="4148769"/>
            <a:ext cx="652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dirty="0">
                <a:latin typeface="+mn-ea"/>
                <a:ea typeface="+mn-ea"/>
              </a:rPr>
              <a:t>props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73A905-B955-4BAD-8814-E4E77F9FF84D}"/>
              </a:ext>
            </a:extLst>
          </p:cNvPr>
          <p:cNvSpPr txBox="1"/>
          <p:nvPr/>
        </p:nvSpPr>
        <p:spPr>
          <a:xfrm>
            <a:off x="8381390" y="4074116"/>
            <a:ext cx="652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dirty="0">
                <a:latin typeface="+mn-ea"/>
                <a:ea typeface="+mn-ea"/>
              </a:rPr>
              <a:t>props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125D8-8011-469D-854D-4A14453B9499}"/>
              </a:ext>
            </a:extLst>
          </p:cNvPr>
          <p:cNvSpPr txBox="1"/>
          <p:nvPr/>
        </p:nvSpPr>
        <p:spPr>
          <a:xfrm>
            <a:off x="9347210" y="5376700"/>
            <a:ext cx="652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dirty="0">
                <a:latin typeface="+mn-ea"/>
                <a:ea typeface="+mn-ea"/>
              </a:rPr>
              <a:t>props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33" name="구부러진 연결선 20">
            <a:extLst>
              <a:ext uri="{FF2B5EF4-FFF2-40B4-BE49-F238E27FC236}">
                <a16:creationId xmlns:a16="http://schemas.microsoft.com/office/drawing/2014/main" id="{DFA43D70-C017-42A7-B37D-8F28270F1EE0}"/>
              </a:ext>
            </a:extLst>
          </p:cNvPr>
          <p:cNvCxnSpPr>
            <a:cxnSpLocks/>
            <a:stCxn id="21" idx="3"/>
            <a:endCxn id="18" idx="3"/>
          </p:cNvCxnSpPr>
          <p:nvPr/>
        </p:nvCxnSpPr>
        <p:spPr>
          <a:xfrm flipH="1" flipV="1">
            <a:off x="8396153" y="3658331"/>
            <a:ext cx="1727200" cy="2484438"/>
          </a:xfrm>
          <a:prstGeom prst="curvedConnector3">
            <a:avLst>
              <a:gd name="adj1" fmla="val -29459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545030-1CB5-4392-BD1C-6E72BDE4355D}"/>
              </a:ext>
            </a:extLst>
          </p:cNvPr>
          <p:cNvSpPr txBox="1"/>
          <p:nvPr/>
        </p:nvSpPr>
        <p:spPr>
          <a:xfrm>
            <a:off x="10286170" y="3860737"/>
            <a:ext cx="8265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callback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756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1EF9B9E8-471E-4A97-8665-3D567EB49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Flux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D222D-6AA2-4B99-AFBF-883EB8CC9A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>
              <a:defRPr/>
            </a:pP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플럭스란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>
              <a:defRPr/>
            </a:pP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Facebook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클라이언트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사이드 웹 어플리케이션을 만들기 위해 사용하는 어플리케이션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아키텍쳐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lvl="1">
              <a:defRPr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단방향 데이터 흐름을 활용해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컴포넌트를 구성하는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보완할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defRPr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 요소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>
              <a:defRPr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Dispatcher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 하나의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디스패처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Actions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으로부터 전달받은 메시지를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전달하는 단일 통신 채널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>
              <a:defRPr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Stores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애플리케이션의 상태와 상태를 변경하는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보유함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상태의 불변성을 유지할 수 있도록 하는 것이 권장됨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>
              <a:defRPr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Views : 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상태를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나타내고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Action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일으킬 수 있는 환경을 제공함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>
              <a:defRPr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변경하는 기능 이외의 비즈니스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로직을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배치함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비즈니스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로직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 후의 결과를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거쳐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전달하여 상태를 변경함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500063" lvl="2" indent="0">
              <a:buNone/>
              <a:defRPr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7880-5E6C-42F0-9C06-241F7B721A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Flux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B1E87-1221-45EE-864B-D73BC88C66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2913" y="1022350"/>
            <a:ext cx="11749087" cy="5473700"/>
          </a:xfrm>
        </p:spPr>
        <p:txBody>
          <a:bodyPr/>
          <a:lstStyle/>
          <a:p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Flux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대규모 애플리케이션에서 일관된 데이터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관리를 용이하게 하기 위해 만든 단방향 데이터 흐름을 가지는 아키텍처이자 패턴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74FD60-82EA-4733-82B0-329F1C26C06F}"/>
              </a:ext>
            </a:extLst>
          </p:cNvPr>
          <p:cNvSpPr/>
          <p:nvPr/>
        </p:nvSpPr>
        <p:spPr bwMode="auto">
          <a:xfrm>
            <a:off x="1377888" y="2800350"/>
            <a:ext cx="1404938" cy="714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외부 </a:t>
            </a:r>
            <a:r>
              <a:rPr lang="en-US" altLang="ko-KR" sz="1400" b="1">
                <a:solidFill>
                  <a:schemeClr val="tx1"/>
                </a:solidFill>
              </a:rPr>
              <a:t>API </a:t>
            </a:r>
          </a:p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액세스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980E6E-07D5-49B8-87E5-55540B5C5054}"/>
              </a:ext>
            </a:extLst>
          </p:cNvPr>
          <p:cNvSpPr/>
          <p:nvPr/>
        </p:nvSpPr>
        <p:spPr bwMode="auto">
          <a:xfrm>
            <a:off x="3609913" y="4168775"/>
            <a:ext cx="1404938" cy="712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Dispatcher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7" name="그룹 40">
            <a:extLst>
              <a:ext uri="{FF2B5EF4-FFF2-40B4-BE49-F238E27FC236}">
                <a16:creationId xmlns:a16="http://schemas.microsoft.com/office/drawing/2014/main" id="{0AE82C05-3D52-4059-8E54-AC57B660EBCA}"/>
              </a:ext>
            </a:extLst>
          </p:cNvPr>
          <p:cNvGrpSpPr>
            <a:grpSpLocks/>
          </p:cNvGrpSpPr>
          <p:nvPr/>
        </p:nvGrpSpPr>
        <p:grpSpPr bwMode="auto">
          <a:xfrm>
            <a:off x="7894846" y="4169416"/>
            <a:ext cx="1549130" cy="856917"/>
            <a:chOff x="7236296" y="3861048"/>
            <a:chExt cx="1548954" cy="85680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090CB4-8910-4269-AED1-4788F3181A26}"/>
                </a:ext>
              </a:extLst>
            </p:cNvPr>
            <p:cNvSpPr/>
            <p:nvPr/>
          </p:nvSpPr>
          <p:spPr>
            <a:xfrm>
              <a:off x="7236026" y="3860407"/>
              <a:ext cx="1404777" cy="7126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59BE144-9CFE-4C5F-86CB-EE02561B1519}"/>
                </a:ext>
              </a:extLst>
            </p:cNvPr>
            <p:cNvSpPr/>
            <p:nvPr/>
          </p:nvSpPr>
          <p:spPr>
            <a:xfrm>
              <a:off x="7307455" y="3931836"/>
              <a:ext cx="1406365" cy="714281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34F1D9E-BE49-4D6F-903D-CEFBFC255ACE}"/>
                </a:ext>
              </a:extLst>
            </p:cNvPr>
            <p:cNvSpPr/>
            <p:nvPr/>
          </p:nvSpPr>
          <p:spPr>
            <a:xfrm>
              <a:off x="7380472" y="4004851"/>
              <a:ext cx="1404778" cy="7126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View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꺾인 연결선 34">
            <a:extLst>
              <a:ext uri="{FF2B5EF4-FFF2-40B4-BE49-F238E27FC236}">
                <a16:creationId xmlns:a16="http://schemas.microsoft.com/office/drawing/2014/main" id="{4D2938E0-D439-46C8-9336-AA84AB5BA801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2746313" y="4525963"/>
            <a:ext cx="863600" cy="31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꺾인 연결선 35">
            <a:extLst>
              <a:ext uri="{FF2B5EF4-FFF2-40B4-BE49-F238E27FC236}">
                <a16:creationId xmlns:a16="http://schemas.microsoft.com/office/drawing/2014/main" id="{623B25A1-778A-4A6E-8621-B43E0BA2E0E8}"/>
              </a:ext>
            </a:extLst>
          </p:cNvPr>
          <p:cNvCxnSpPr>
            <a:stCxn id="6" idx="3"/>
          </p:cNvCxnSpPr>
          <p:nvPr/>
        </p:nvCxnSpPr>
        <p:spPr bwMode="auto">
          <a:xfrm>
            <a:off x="5014851" y="4525963"/>
            <a:ext cx="647700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꺾인 연결선 43">
            <a:extLst>
              <a:ext uri="{FF2B5EF4-FFF2-40B4-BE49-F238E27FC236}">
                <a16:creationId xmlns:a16="http://schemas.microsoft.com/office/drawing/2014/main" id="{7CEB0972-9AB0-4176-94DC-43E06FCCA7EB}"/>
              </a:ext>
            </a:extLst>
          </p:cNvPr>
          <p:cNvCxnSpPr>
            <a:endCxn id="31" idx="1"/>
          </p:cNvCxnSpPr>
          <p:nvPr/>
        </p:nvCxnSpPr>
        <p:spPr bwMode="auto">
          <a:xfrm flipV="1">
            <a:off x="7065901" y="4525963"/>
            <a:ext cx="828675" cy="31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그룹 50">
            <a:extLst>
              <a:ext uri="{FF2B5EF4-FFF2-40B4-BE49-F238E27FC236}">
                <a16:creationId xmlns:a16="http://schemas.microsoft.com/office/drawing/2014/main" id="{230F77BB-7989-4722-A3C5-C32A827A5379}"/>
              </a:ext>
            </a:extLst>
          </p:cNvPr>
          <p:cNvGrpSpPr>
            <a:grpSpLocks/>
          </p:cNvGrpSpPr>
          <p:nvPr/>
        </p:nvGrpSpPr>
        <p:grpSpPr bwMode="auto">
          <a:xfrm>
            <a:off x="1377384" y="4169416"/>
            <a:ext cx="1549130" cy="856917"/>
            <a:chOff x="719572" y="3861048"/>
            <a:chExt cx="1548954" cy="85680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DB615D-35F7-4FAC-8241-39E31260BFD9}"/>
                </a:ext>
              </a:extLst>
            </p:cNvPr>
            <p:cNvSpPr/>
            <p:nvPr/>
          </p:nvSpPr>
          <p:spPr>
            <a:xfrm>
              <a:off x="720076" y="3860407"/>
              <a:ext cx="1404778" cy="7126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CB5226-A530-4424-86A0-1B9C04876DA4}"/>
                </a:ext>
              </a:extLst>
            </p:cNvPr>
            <p:cNvSpPr/>
            <p:nvPr/>
          </p:nvSpPr>
          <p:spPr>
            <a:xfrm>
              <a:off x="791506" y="3931836"/>
              <a:ext cx="1406365" cy="714281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Action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508803F-8DFC-450E-A792-8695632B5FB9}"/>
                </a:ext>
              </a:extLst>
            </p:cNvPr>
            <p:cNvSpPr/>
            <p:nvPr/>
          </p:nvSpPr>
          <p:spPr>
            <a:xfrm>
              <a:off x="864523" y="4004851"/>
              <a:ext cx="1404777" cy="7126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tx1"/>
                  </a:solidFill>
                </a:rPr>
                <a:t>ActionCreator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54">
            <a:extLst>
              <a:ext uri="{FF2B5EF4-FFF2-40B4-BE49-F238E27FC236}">
                <a16:creationId xmlns:a16="http://schemas.microsoft.com/office/drawing/2014/main" id="{E229191C-694D-4E71-8477-EBAF9B6C8959}"/>
              </a:ext>
            </a:extLst>
          </p:cNvPr>
          <p:cNvGrpSpPr>
            <a:grpSpLocks/>
          </p:cNvGrpSpPr>
          <p:nvPr/>
        </p:nvGrpSpPr>
        <p:grpSpPr bwMode="auto">
          <a:xfrm>
            <a:off x="5662346" y="4169416"/>
            <a:ext cx="1549130" cy="856917"/>
            <a:chOff x="5004048" y="3861048"/>
            <a:chExt cx="1548954" cy="856804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2AB2FF-024D-441C-97E7-9205E119B181}"/>
                </a:ext>
              </a:extLst>
            </p:cNvPr>
            <p:cNvSpPr/>
            <p:nvPr/>
          </p:nvSpPr>
          <p:spPr>
            <a:xfrm>
              <a:off x="5004253" y="3860407"/>
              <a:ext cx="1404777" cy="7126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Store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A85A36-B11A-41C0-933C-96FDC2C72EB0}"/>
                </a:ext>
              </a:extLst>
            </p:cNvPr>
            <p:cNvSpPr/>
            <p:nvPr/>
          </p:nvSpPr>
          <p:spPr>
            <a:xfrm>
              <a:off x="5075682" y="3931836"/>
              <a:ext cx="1406365" cy="714281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Store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66B05B-9E01-45A9-98C5-DF4EDB79E167}"/>
                </a:ext>
              </a:extLst>
            </p:cNvPr>
            <p:cNvSpPr/>
            <p:nvPr/>
          </p:nvSpPr>
          <p:spPr>
            <a:xfrm>
              <a:off x="5148699" y="4004851"/>
              <a:ext cx="1404778" cy="7126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Store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D231CC-6E5D-4AF3-AD67-DC0CDC44360E}"/>
              </a:ext>
            </a:extLst>
          </p:cNvPr>
          <p:cNvCxnSpPr/>
          <p:nvPr/>
        </p:nvCxnSpPr>
        <p:spPr bwMode="auto">
          <a:xfrm flipV="1">
            <a:off x="1917638" y="3521075"/>
            <a:ext cx="0" cy="6127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DDC5F1-E659-4C80-911F-123487DBCE61}"/>
              </a:ext>
            </a:extLst>
          </p:cNvPr>
          <p:cNvCxnSpPr/>
          <p:nvPr/>
        </p:nvCxnSpPr>
        <p:spPr bwMode="auto">
          <a:xfrm>
            <a:off x="2241488" y="3521075"/>
            <a:ext cx="0" cy="64770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꺾인 연결선 66">
            <a:extLst>
              <a:ext uri="{FF2B5EF4-FFF2-40B4-BE49-F238E27FC236}">
                <a16:creationId xmlns:a16="http://schemas.microsoft.com/office/drawing/2014/main" id="{60820B3F-EB7C-49B0-A062-CD651422823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82370" y="1767682"/>
            <a:ext cx="12700" cy="6516687"/>
          </a:xfrm>
          <a:prstGeom prst="bentConnector3">
            <a:avLst>
              <a:gd name="adj1" fmla="val 59879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BA84DF-0AAC-4552-9A02-462BCE15A733}"/>
              </a:ext>
            </a:extLst>
          </p:cNvPr>
          <p:cNvSpPr txBox="1"/>
          <p:nvPr/>
        </p:nvSpPr>
        <p:spPr bwMode="auto">
          <a:xfrm>
            <a:off x="714223" y="2502269"/>
            <a:ext cx="269240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200" dirty="0">
                <a:latin typeface="+mn-ea"/>
                <a:ea typeface="+mn-ea"/>
              </a:rPr>
              <a:t>예</a:t>
            </a:r>
            <a:r>
              <a:rPr lang="en-US" altLang="ko-KR" sz="1200" dirty="0">
                <a:latin typeface="+mn-ea"/>
                <a:ea typeface="+mn-ea"/>
              </a:rPr>
              <a:t>) HTTP</a:t>
            </a:r>
            <a:r>
              <a:rPr lang="ko-KR" altLang="en-US" sz="1200" dirty="0">
                <a:latin typeface="+mn-ea"/>
                <a:ea typeface="+mn-ea"/>
              </a:rPr>
              <a:t>를 이용한 외부 </a:t>
            </a:r>
            <a:r>
              <a:rPr lang="en-US" altLang="ko-KR" sz="1200" dirty="0">
                <a:latin typeface="+mn-ea"/>
                <a:ea typeface="+mn-ea"/>
              </a:rPr>
              <a:t>API </a:t>
            </a:r>
            <a:r>
              <a:rPr lang="ko-KR" altLang="en-US" sz="1200" dirty="0">
                <a:latin typeface="+mn-ea"/>
                <a:ea typeface="+mn-ea"/>
              </a:rPr>
              <a:t>호출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ECC352-574E-4E9D-8835-AEFFE18D75C0}"/>
              </a:ext>
            </a:extLst>
          </p:cNvPr>
          <p:cNvSpPr txBox="1"/>
          <p:nvPr/>
        </p:nvSpPr>
        <p:spPr bwMode="auto">
          <a:xfrm>
            <a:off x="3754376" y="3917950"/>
            <a:ext cx="11366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200" dirty="0">
                <a:latin typeface="+mn-ea"/>
                <a:ea typeface="+mn-ea"/>
              </a:rPr>
              <a:t>단일 통신 채널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97DDA-AD1B-4B0C-8F9A-330586969C4A}"/>
              </a:ext>
            </a:extLst>
          </p:cNvPr>
          <p:cNvSpPr txBox="1"/>
          <p:nvPr/>
        </p:nvSpPr>
        <p:spPr bwMode="auto">
          <a:xfrm>
            <a:off x="4716714" y="5827543"/>
            <a:ext cx="15440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en-US" altLang="ko-KR" sz="1200">
                <a:latin typeface="+mn-ea"/>
                <a:ea typeface="+mn-ea"/>
              </a:rPr>
              <a:t>. </a:t>
            </a:r>
            <a:r>
              <a:rPr lang="ko-KR" altLang="en-US" sz="1200">
                <a:latin typeface="+mn-ea"/>
                <a:ea typeface="+mn-ea"/>
              </a:rPr>
              <a:t>액션 생성자 </a:t>
            </a:r>
            <a:r>
              <a:rPr lang="ko-KR" altLang="en-US" sz="1200" dirty="0">
                <a:latin typeface="+mn-ea"/>
                <a:ea typeface="+mn-ea"/>
              </a:rPr>
              <a:t>호출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C31AA-0DBF-4422-96A3-5F60722D8DC1}"/>
              </a:ext>
            </a:extLst>
          </p:cNvPr>
          <p:cNvSpPr txBox="1"/>
          <p:nvPr/>
        </p:nvSpPr>
        <p:spPr bwMode="auto">
          <a:xfrm>
            <a:off x="2204976" y="3665538"/>
            <a:ext cx="16351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2. API </a:t>
            </a:r>
            <a:r>
              <a:rPr lang="ko-KR" altLang="en-US" sz="1200" dirty="0">
                <a:latin typeface="+mn-ea"/>
                <a:ea typeface="+mn-ea"/>
              </a:rPr>
              <a:t>호출</a:t>
            </a:r>
            <a:r>
              <a:rPr lang="en-US" altLang="ko-KR" sz="1200" dirty="0">
                <a:latin typeface="+mn-ea"/>
                <a:ea typeface="+mn-ea"/>
              </a:rPr>
              <a:t>(optional)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AB6BE-CB94-49D3-BC19-E2D28A461366}"/>
              </a:ext>
            </a:extLst>
          </p:cNvPr>
          <p:cNvSpPr txBox="1"/>
          <p:nvPr/>
        </p:nvSpPr>
        <p:spPr bwMode="auto">
          <a:xfrm>
            <a:off x="2421496" y="5067054"/>
            <a:ext cx="1661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defRPr/>
            </a:pPr>
            <a:r>
              <a:rPr lang="en-US" altLang="ko-KR" sz="1200">
                <a:latin typeface="+mn-ea"/>
                <a:ea typeface="+mn-ea"/>
              </a:rPr>
              <a:t>3. dispatch(action)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90294-8440-4A02-8D73-1BA620B141F6}"/>
              </a:ext>
            </a:extLst>
          </p:cNvPr>
          <p:cNvSpPr txBox="1"/>
          <p:nvPr/>
        </p:nvSpPr>
        <p:spPr bwMode="auto">
          <a:xfrm>
            <a:off x="4870388" y="4997450"/>
            <a:ext cx="9874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ko-KR" altLang="en-US" sz="1200" dirty="0">
                <a:latin typeface="+mn-ea"/>
                <a:ea typeface="+mn-ea"/>
              </a:rPr>
              <a:t>액션 전달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A13D5-DCE3-4FB2-A113-72DA9FA1BF7C}"/>
              </a:ext>
            </a:extLst>
          </p:cNvPr>
          <p:cNvSpPr txBox="1"/>
          <p:nvPr/>
        </p:nvSpPr>
        <p:spPr bwMode="auto">
          <a:xfrm>
            <a:off x="7030976" y="5033963"/>
            <a:ext cx="9493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5.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binding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2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31DD-7B11-49D5-8420-68C045E334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Flux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3C115-E6C0-4D34-A174-93ECEAB653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 요소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Dispatcher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 하나의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디스패처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ActionCreators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으로부터 전달받은 메시지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전달하는 단일 통신 채널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메시지를 이 지점을 </a:t>
            </a:r>
            <a:r>
              <a:rPr lang="ko-KR" altLang="en-US" sz="16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거쳐감</a:t>
            </a: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Stores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애플리케이션의 </a:t>
            </a:r>
            <a:r>
              <a:rPr lang="ko-KR" altLang="en-US" sz="16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상태와 상태를 변경하는 메서드를 보유함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 메서드는 상태의 불변성을 유지할 수 있도록 하는 것이 권장됨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Views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상태를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나타내고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Action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일으킬 수 있는 환경을 제공함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6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31DD-7B11-49D5-8420-68C045E334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Flux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아키텍처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3C115-E6C0-4D34-A174-93ECEAB653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 요소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ActionCreators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변경하는 기능 이외의 비즈니스 로직을 배치함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비즈니스 로직 실행 후의 결과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거쳐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전달하여 상태를 변경함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거쳐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Store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전달되는 메시지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어떻게 변경할 것인지를  담은 메시지 정보 객체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 { type:"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deleteCard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", payload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id:100234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}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}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150432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</TotalTime>
  <Words>2419</Words>
  <Application>Microsoft Office PowerPoint</Application>
  <PresentationFormat>와이드스크린</PresentationFormat>
  <Paragraphs>525</Paragraphs>
  <Slides>37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2" baseType="lpstr">
      <vt:lpstr>Livvic</vt:lpstr>
      <vt:lpstr>KoPub돋움체 Medium</vt:lpstr>
      <vt:lpstr>한컴산뜻돋움</vt:lpstr>
      <vt:lpstr>Wingdings</vt:lpstr>
      <vt:lpstr>Consolas</vt:lpstr>
      <vt:lpstr>Helvetica73-Extended</vt:lpstr>
      <vt:lpstr>휴먼모음T</vt:lpstr>
      <vt:lpstr>Catamaran Light</vt:lpstr>
      <vt:lpstr>Roboto</vt:lpstr>
      <vt:lpstr>KoPub돋움체_Pro Bold</vt:lpstr>
      <vt:lpstr>맑은 고딕</vt:lpstr>
      <vt:lpstr>KoPub돋움체 Bold</vt:lpstr>
      <vt:lpstr>Arial</vt:lpstr>
      <vt:lpstr>나눔고딕</vt:lpstr>
      <vt:lpstr>Engineering Project Proposal by Slidesgo</vt:lpstr>
      <vt:lpstr>PowerPoint 프레젠테이션</vt:lpstr>
      <vt:lpstr>PowerPoint 프레젠테이션</vt:lpstr>
      <vt:lpstr>React 리뷰</vt:lpstr>
      <vt:lpstr>PowerPoint 프레젠테이션</vt:lpstr>
      <vt:lpstr>React 리뷰</vt:lpstr>
      <vt:lpstr>Flux란?</vt:lpstr>
      <vt:lpstr>Flux 아키텍처</vt:lpstr>
      <vt:lpstr>Flux 아키텍처</vt:lpstr>
      <vt:lpstr>Flux 아키텍처</vt:lpstr>
      <vt:lpstr>Flux 아키텍처</vt:lpstr>
      <vt:lpstr>Redux 개요</vt:lpstr>
      <vt:lpstr>Redux 아키텍처</vt:lpstr>
      <vt:lpstr>Redux 아키텍처</vt:lpstr>
      <vt:lpstr>Redux 아키텍처</vt:lpstr>
      <vt:lpstr>Redux 아키텍처</vt:lpstr>
      <vt:lpstr>Redux 아키텍처</vt:lpstr>
      <vt:lpstr>Redux 아키텍처</vt:lpstr>
      <vt:lpstr>PowerPoint 프레젠테이션</vt:lpstr>
      <vt:lpstr>Redux 기본 적용</vt:lpstr>
      <vt:lpstr>Redux 기본 적용</vt:lpstr>
      <vt:lpstr>Redux 기본 적용</vt:lpstr>
      <vt:lpstr>Redux 기본 적용</vt:lpstr>
      <vt:lpstr>Redux 기본 적용</vt:lpstr>
      <vt:lpstr>Redux 기본 적용</vt:lpstr>
      <vt:lpstr>다중 리듀서 적용</vt:lpstr>
      <vt:lpstr>Redux Middleware</vt:lpstr>
      <vt:lpstr>Redux Middleware</vt:lpstr>
      <vt:lpstr>PowerPoint 프레젠테이션</vt:lpstr>
      <vt:lpstr>redux-thunk를 이용한 비동기 처리</vt:lpstr>
      <vt:lpstr>redux-thunk를 이용한 비동기 처리</vt:lpstr>
      <vt:lpstr>redux-thunk를 이용한 비동기 처리</vt:lpstr>
      <vt:lpstr>redux-thunk를 이용한 비동기 처리</vt:lpstr>
      <vt:lpstr>redux-thunk를 이용한 비동기 처리</vt:lpstr>
      <vt:lpstr>redux-thunk를 이용한 비동기 처리</vt:lpstr>
      <vt:lpstr>Redux Devtools</vt:lpstr>
      <vt:lpstr>react-redux가 제공하는 hook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User</cp:lastModifiedBy>
  <cp:revision>133</cp:revision>
  <dcterms:modified xsi:type="dcterms:W3CDTF">2024-01-04T23:31:04Z</dcterms:modified>
</cp:coreProperties>
</file>