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295" r:id="rId2"/>
    <p:sldId id="259" r:id="rId3"/>
    <p:sldId id="586" r:id="rId4"/>
    <p:sldId id="587" r:id="rId5"/>
    <p:sldId id="588" r:id="rId6"/>
    <p:sldId id="589" r:id="rId7"/>
    <p:sldId id="590" r:id="rId8"/>
    <p:sldId id="591" r:id="rId9"/>
    <p:sldId id="603" r:id="rId10"/>
    <p:sldId id="604" r:id="rId11"/>
    <p:sldId id="592" r:id="rId12"/>
    <p:sldId id="674" r:id="rId13"/>
    <p:sldId id="605" r:id="rId14"/>
    <p:sldId id="678" r:id="rId15"/>
    <p:sldId id="597" r:id="rId16"/>
    <p:sldId id="676" r:id="rId17"/>
    <p:sldId id="585" r:id="rId18"/>
    <p:sldId id="642" r:id="rId19"/>
    <p:sldId id="643" r:id="rId20"/>
    <p:sldId id="268" r:id="rId21"/>
  </p:sldIdLst>
  <p:sldSz cx="12192000" cy="6858000"/>
  <p:notesSz cx="6858000" cy="9144000"/>
  <p:embeddedFontLst>
    <p:embeddedFont>
      <p:font typeface="Catamaran Light" panose="020B0600000101010101" charset="0"/>
      <p:regular r:id="rId24"/>
      <p:bold r:id="rId25"/>
    </p:embeddedFont>
    <p:embeddedFont>
      <p:font typeface="Helvetica73-Extended" panose="020B0800000000000000" pitchFamily="34" charset="0"/>
      <p:bold r:id="rId26"/>
    </p:embeddedFont>
    <p:embeddedFont>
      <p:font typeface="KoPub돋움체 Medium" panose="02020603020101020101" pitchFamily="18" charset="-127"/>
      <p:regular r:id="rId27"/>
    </p:embeddedFont>
    <p:embeddedFont>
      <p:font typeface="KoPub돋움체_Pro Bold" panose="02020603020101020101" pitchFamily="18" charset="-127"/>
      <p:regular r:id="rId28"/>
    </p:embeddedFont>
    <p:embeddedFont>
      <p:font typeface="Livvic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나눔고딕" panose="020D0604000000000000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휴먼모음T" panose="02030504000101010101" pitchFamily="18" charset="-127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78190" autoAdjust="0"/>
  </p:normalViewPr>
  <p:slideViewPr>
    <p:cSldViewPr snapToGrid="0">
      <p:cViewPr varScale="1">
        <p:scale>
          <a:sx n="165" d="100"/>
          <a:sy n="165" d="100"/>
        </p:scale>
        <p:origin x="91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615950"/>
            <a:ext cx="5789612" cy="32575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14529-BBB9-412B-AF9C-0B460D05AC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02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608013"/>
            <a:ext cx="5789612" cy="32575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14529-BBB9-412B-AF9C-0B460D05AC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966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625475"/>
            <a:ext cx="5789612" cy="32575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14529-BBB9-412B-AF9C-0B460D05AC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224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03238" y="608013"/>
            <a:ext cx="5791200" cy="32575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14529-BBB9-412B-AF9C-0B460D05AC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350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22288" y="600075"/>
            <a:ext cx="5786437" cy="32559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14529-BBB9-412B-AF9C-0B460D05AC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36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0D1D62CB-8FEC-4159-9FB8-91A4BA624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41D207C-0023-49CC-A03F-5F6BC0CF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DD501195-27A4-4F30-8AAC-E212DD749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612CB9B-155F-4183-BCB3-29164D8D72BF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46545DE6-25FD-4A93-8518-5D3A7D958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37412FB5-A288-4C22-A0BC-16A2C4429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5B9506AC-9C1A-4C9E-A5F4-733F0156D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1075690-613C-400E-84EE-0D6C3F2D15A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668FBB6C-DA6A-4F91-B4D1-3D68EA337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884997C8-64D3-4EF3-9A23-06F0985CF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CF6A161-8058-4AD1-84E7-1FF5DFBB4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87FC073-F910-4610-99BD-17561CD0883F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A551AE4-4435-4FF3-BB15-A7E0C1583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3DA53048-62DE-4166-8E0E-F83153773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1A64A5B-66F5-42EC-9049-58A1DD443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51BC0CD-9456-4EBA-BFD2-38323D2BB152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485B7D8D-F9CE-4D7C-93E3-68169847C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642938"/>
            <a:ext cx="5813425" cy="3270250"/>
          </a:xfrm>
          <a:ln/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27A37B8D-3645-4CB1-8C8B-A6E5D19E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460" y="4279243"/>
            <a:ext cx="5812751" cy="48245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C0FD0FE1-F7CE-4538-BF68-3AA810435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D062B7E-B4D4-4880-9389-74D1219707DB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625475"/>
            <a:ext cx="5789612" cy="32575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14529-BBB9-412B-AF9C-0B460D05AC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84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B9172357-E46D-4E8E-99BF-B2298DFC1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9113" y="603250"/>
            <a:ext cx="5822950" cy="32766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1E7BC0EC-4D21-4D5E-803F-0A7F3996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5B938352-C693-4E55-B961-59CE8D6C3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B2C8C3F-3CCB-4E78-A605-449A6304EEF6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B1CE0233-B8AF-4815-B893-357C0EB60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4513" y="654050"/>
            <a:ext cx="5708650" cy="3211513"/>
          </a:xfrm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7D921337-3087-48DB-8782-2DA7AAC5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518" y="4171231"/>
            <a:ext cx="5760640" cy="48245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190ABC7C-079E-4F22-B880-3B383AA3C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0CBD9D6-3E30-4210-82CD-5E7E38168B9E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31813" y="623888"/>
            <a:ext cx="5764212" cy="32416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14529-BBB9-412B-AF9C-0B460D05AC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63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23875" y="608013"/>
            <a:ext cx="5791200" cy="32575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14529-BBB9-412B-AF9C-0B460D05AC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19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633413"/>
            <a:ext cx="5745162" cy="3232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14529-BBB9-412B-AF9C-0B460D05AC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54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30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01. React </a:t>
            </a:r>
            <a:r>
              <a:rPr lang="ko-KR" altLang="en-US" sz="3200" b="1" dirty="0">
                <a:solidFill>
                  <a:schemeClr val="bg2"/>
                </a:solidFill>
                <a:latin typeface="+mj-ea"/>
                <a:ea typeface="+mj-ea"/>
              </a:rPr>
              <a:t>소개</a:t>
            </a:r>
            <a:endParaRPr lang="en-US" altLang="ko-KR" sz="3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80482B56-D6D5-4B4F-8CA4-9C9D7F38F4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3C0E17FB-3240-4998-AEF6-54E5D8753B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특징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기반의 개발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컴포넌트는 독립적인 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뛰어난 재사용성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마크업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스타일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자바스크립트 코드의 분리가 아닌 결합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밀접한 연관성이 있으므로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관심사의 분리를 컴포넌트 단위를 만드는 방식으로 분리시킴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78C76B78-7132-451A-AD9D-0E05479084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7E7C2FB5-587B-4671-A459-607076DB4AB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특징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: Virtual DOM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조작은 느리므로 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앱의 상태가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바뀔때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전체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업데이트하지 않고 원하는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상태와 유사한 가상 트리를 형성함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Always re-render on update!!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개발자가 원하는 출력물만을 선언적으로 작성하기 때문에 컴포넌트 전체를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re-render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하듯이 개발할 수 밖에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성능을 위해서 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반드시 필요함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트리를 비교하면서 필요한 부분만 업데이트함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--&gt;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업데이트 로직은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신경쓰지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않아도 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개념을 익힐 수 있는 동영상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https://www.youtube.com/watch?v=BYbgopx44vo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8645D-33BB-4039-A729-D8BE26F7E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123" name="내용 개체 틀 2">
            <a:extLst>
              <a:ext uri="{FF2B5EF4-FFF2-40B4-BE49-F238E27FC236}">
                <a16:creationId xmlns:a16="http://schemas.microsoft.com/office/drawing/2014/main" id="{1C9590F0-AAD3-4A4F-BB94-32E91A259CA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적용 전 상황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76C1E-CF08-40BA-A994-B0CFDF7DF600}"/>
              </a:ext>
            </a:extLst>
          </p:cNvPr>
          <p:cNvSpPr/>
          <p:nvPr/>
        </p:nvSpPr>
        <p:spPr>
          <a:xfrm>
            <a:off x="2369485" y="2193640"/>
            <a:ext cx="1136642" cy="1095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4">
            <a:extLst>
              <a:ext uri="{FF2B5EF4-FFF2-40B4-BE49-F238E27FC236}">
                <a16:creationId xmlns:a16="http://schemas.microsoft.com/office/drawing/2014/main" id="{59FCF505-ABD8-4DD6-8A39-CB14215D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875" y="1794093"/>
            <a:ext cx="11366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dirty="0"/>
              <a:t>배열 데이터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4647F3A-FAEC-4B59-96F8-57E48745ADBC}"/>
              </a:ext>
            </a:extLst>
          </p:cNvPr>
          <p:cNvCxnSpPr>
            <a:cxnSpLocks/>
            <a:stCxn id="55" idx="3"/>
            <a:endCxn id="69" idx="1"/>
          </p:cNvCxnSpPr>
          <p:nvPr/>
        </p:nvCxnSpPr>
        <p:spPr>
          <a:xfrm>
            <a:off x="3506127" y="2741172"/>
            <a:ext cx="1694361" cy="4928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EAEADC-EB81-4951-A4F0-63E0D75780DE}"/>
              </a:ext>
            </a:extLst>
          </p:cNvPr>
          <p:cNvSpPr/>
          <p:nvPr/>
        </p:nvSpPr>
        <p:spPr>
          <a:xfrm>
            <a:off x="5200488" y="2173258"/>
            <a:ext cx="1348111" cy="1145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4">
            <a:extLst>
              <a:ext uri="{FF2B5EF4-FFF2-40B4-BE49-F238E27FC236}">
                <a16:creationId xmlns:a16="http://schemas.microsoft.com/office/drawing/2014/main" id="{476DD4A6-CC80-4EE7-BD0A-669B178D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086" y="1812790"/>
            <a:ext cx="1044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dirty="0"/>
              <a:t>화면 </a:t>
            </a:r>
            <a:r>
              <a:rPr lang="en-US" altLang="ko-KR" sz="1400" dirty="0"/>
              <a:t>UI </a:t>
            </a:r>
            <a:endParaRPr lang="ko-KR" altLang="en-US" sz="14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5BF2F8E-3642-4894-B945-47E98F3A20FE}"/>
              </a:ext>
            </a:extLst>
          </p:cNvPr>
          <p:cNvGrpSpPr/>
          <p:nvPr/>
        </p:nvGrpSpPr>
        <p:grpSpPr>
          <a:xfrm>
            <a:off x="2594619" y="2493896"/>
            <a:ext cx="543812" cy="619310"/>
            <a:chOff x="1055440" y="1981741"/>
            <a:chExt cx="740703" cy="794117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CA39BB6-4BBE-4632-B3C9-8355CA7D9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1741"/>
              <a:ext cx="740703" cy="1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B99AD7C-8C71-499B-8876-AA6524B07607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194013"/>
              <a:ext cx="740703" cy="1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B27E55FC-A4CB-4289-86CC-9E089F50D5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373627"/>
              <a:ext cx="740703" cy="1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F4F937-FF23-4F6C-AC70-3375042C6EC3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569570"/>
              <a:ext cx="740703" cy="1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5D5F2BE-70DF-4302-8687-71D6F7CB7ED0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65513"/>
              <a:ext cx="740703" cy="1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4">
            <a:extLst>
              <a:ext uri="{FF2B5EF4-FFF2-40B4-BE49-F238E27FC236}">
                <a16:creationId xmlns:a16="http://schemas.microsoft.com/office/drawing/2014/main" id="{F74E0A87-8F8A-4285-AF8C-528BF5AAF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623" y="2381077"/>
            <a:ext cx="1299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dirty="0"/>
              <a:t>초기 렌더링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001721B-AE27-4D7F-909D-C9A1454E72C2}"/>
              </a:ext>
            </a:extLst>
          </p:cNvPr>
          <p:cNvGrpSpPr/>
          <p:nvPr/>
        </p:nvGrpSpPr>
        <p:grpSpPr>
          <a:xfrm>
            <a:off x="5914144" y="2493896"/>
            <a:ext cx="543812" cy="619310"/>
            <a:chOff x="1055440" y="1981741"/>
            <a:chExt cx="740703" cy="794117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E84692B-DD25-4795-8921-8D782876D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1741"/>
              <a:ext cx="740703" cy="103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C349022-101C-4760-9CA4-6C24D1CCD5CD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194013"/>
              <a:ext cx="740703" cy="103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3419822-84B0-454F-9F7D-A7BB63DE44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373627"/>
              <a:ext cx="740703" cy="103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37CBFC2-C55B-442A-8A82-B6C98C1AE3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569570"/>
              <a:ext cx="740703" cy="103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6540CCB-8E55-4C7B-941F-3D16EE273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65513"/>
              <a:ext cx="740703" cy="103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D098EB-8C37-483F-94AF-C1CF732AF2BF}"/>
              </a:ext>
            </a:extLst>
          </p:cNvPr>
          <p:cNvSpPr/>
          <p:nvPr/>
        </p:nvSpPr>
        <p:spPr>
          <a:xfrm>
            <a:off x="2369485" y="4792074"/>
            <a:ext cx="1136642" cy="1342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987A344-D3D0-470C-AE2B-EA89AA043061}"/>
              </a:ext>
            </a:extLst>
          </p:cNvPr>
          <p:cNvGrpSpPr/>
          <p:nvPr/>
        </p:nvGrpSpPr>
        <p:grpSpPr>
          <a:xfrm>
            <a:off x="2553538" y="5055341"/>
            <a:ext cx="543812" cy="796086"/>
            <a:chOff x="1055440" y="1981741"/>
            <a:chExt cx="740703" cy="1020789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FE0EF46-912F-459F-9BE5-CC83FEB0F43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1741"/>
              <a:ext cx="740703" cy="1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421BD49-63B9-496E-A327-D63DA0DB6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194013"/>
              <a:ext cx="740703" cy="1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49A4B60-B122-4C77-B2B0-8B688C11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373627"/>
              <a:ext cx="740703" cy="10345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CD198CE-80B4-46F8-8A9E-C8B17D70CF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569570"/>
              <a:ext cx="740703" cy="1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0CCB61EF-4D5C-4338-A68D-96337D77DD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65513"/>
              <a:ext cx="740703" cy="1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1103308D-FA25-4565-871D-BD266226BF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992185"/>
              <a:ext cx="740703" cy="1034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직사각형 4">
            <a:extLst>
              <a:ext uri="{FF2B5EF4-FFF2-40B4-BE49-F238E27FC236}">
                <a16:creationId xmlns:a16="http://schemas.microsoft.com/office/drawing/2014/main" id="{FE1A5021-169E-4D31-A8E5-3B8A4B7D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590" y="4242433"/>
            <a:ext cx="1136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dirty="0"/>
              <a:t>배열 데이터 변경</a:t>
            </a:r>
          </a:p>
        </p:txBody>
      </p:sp>
      <p:sp>
        <p:nvSpPr>
          <p:cNvPr id="98" name="직사각형 4">
            <a:extLst>
              <a:ext uri="{FF2B5EF4-FFF2-40B4-BE49-F238E27FC236}">
                <a16:creationId xmlns:a16="http://schemas.microsoft.com/office/drawing/2014/main" id="{DD487219-77C0-4117-BB9B-F89857A62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63" y="5674325"/>
            <a:ext cx="5577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100" dirty="0"/>
              <a:t>추가</a:t>
            </a:r>
          </a:p>
        </p:txBody>
      </p:sp>
      <p:sp>
        <p:nvSpPr>
          <p:cNvPr id="99" name="직사각형 4">
            <a:extLst>
              <a:ext uri="{FF2B5EF4-FFF2-40B4-BE49-F238E27FC236}">
                <a16:creationId xmlns:a16="http://schemas.microsoft.com/office/drawing/2014/main" id="{EBB10E20-AA5F-44B2-AE74-C9F142C8F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63" y="5218275"/>
            <a:ext cx="5577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E78FDAA-7AC3-463F-9DF2-53B780B28D68}"/>
              </a:ext>
            </a:extLst>
          </p:cNvPr>
          <p:cNvSpPr/>
          <p:nvPr/>
        </p:nvSpPr>
        <p:spPr>
          <a:xfrm>
            <a:off x="5227383" y="4753881"/>
            <a:ext cx="1348111" cy="1401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4">
            <a:extLst>
              <a:ext uri="{FF2B5EF4-FFF2-40B4-BE49-F238E27FC236}">
                <a16:creationId xmlns:a16="http://schemas.microsoft.com/office/drawing/2014/main" id="{621AD88E-A2F9-421E-8C43-B8DD91A1C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796" y="5136524"/>
            <a:ext cx="1245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200" dirty="0"/>
              <a:t>변경 업데이트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219B620-1CCA-43B7-B75A-45788975A194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 flipV="1">
            <a:off x="3506127" y="5454783"/>
            <a:ext cx="1721256" cy="8408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4">
            <a:extLst>
              <a:ext uri="{FF2B5EF4-FFF2-40B4-BE49-F238E27FC236}">
                <a16:creationId xmlns:a16="http://schemas.microsoft.com/office/drawing/2014/main" id="{559C28A5-7925-440D-81F4-1C2AC1FBA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968" y="4373732"/>
            <a:ext cx="1044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dirty="0"/>
              <a:t>화면 </a:t>
            </a:r>
            <a:r>
              <a:rPr lang="en-US" altLang="ko-KR" sz="1400" dirty="0"/>
              <a:t>UI </a:t>
            </a:r>
            <a:endParaRPr lang="ko-KR" altLang="en-US" sz="14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F455A8-5680-438D-BE57-526B376E09BD}"/>
              </a:ext>
            </a:extLst>
          </p:cNvPr>
          <p:cNvSpPr/>
          <p:nvPr/>
        </p:nvSpPr>
        <p:spPr>
          <a:xfrm>
            <a:off x="5368982" y="2551743"/>
            <a:ext cx="326567" cy="5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FBCD59D-3E3E-4EAA-A900-E67A38F5035A}"/>
              </a:ext>
            </a:extLst>
          </p:cNvPr>
          <p:cNvSpPr/>
          <p:nvPr/>
        </p:nvSpPr>
        <p:spPr>
          <a:xfrm>
            <a:off x="5399803" y="5243667"/>
            <a:ext cx="326567" cy="5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DFC276-39A2-4B94-A910-4A5A47CD47F7}"/>
              </a:ext>
            </a:extLst>
          </p:cNvPr>
          <p:cNvGrpSpPr/>
          <p:nvPr/>
        </p:nvGrpSpPr>
        <p:grpSpPr>
          <a:xfrm>
            <a:off x="8036643" y="4753881"/>
            <a:ext cx="1348111" cy="1401804"/>
            <a:chOff x="10144479" y="4422607"/>
            <a:chExt cx="1348111" cy="140180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25433CA-0CC9-4CDB-9863-FB5150950EFC}"/>
                </a:ext>
              </a:extLst>
            </p:cNvPr>
            <p:cNvSpPr/>
            <p:nvPr/>
          </p:nvSpPr>
          <p:spPr>
            <a:xfrm>
              <a:off x="10144479" y="4422607"/>
              <a:ext cx="1348111" cy="1401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7C773C8-57C3-4783-A69E-EFC9AFFB9F75}"/>
                </a:ext>
              </a:extLst>
            </p:cNvPr>
            <p:cNvSpPr/>
            <p:nvPr/>
          </p:nvSpPr>
          <p:spPr>
            <a:xfrm>
              <a:off x="10316899" y="4912393"/>
              <a:ext cx="326567" cy="561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870C8C0-BFD3-4676-A01E-72000B61366B}"/>
                </a:ext>
              </a:extLst>
            </p:cNvPr>
            <p:cNvGrpSpPr/>
            <p:nvPr/>
          </p:nvGrpSpPr>
          <p:grpSpPr>
            <a:xfrm>
              <a:off x="10796122" y="4699880"/>
              <a:ext cx="543812" cy="752561"/>
              <a:chOff x="10796122" y="2365760"/>
              <a:chExt cx="543812" cy="752561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ADAC034-B79E-41C5-BA6E-F73E7F51D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6122" y="2365760"/>
                <a:ext cx="543812" cy="806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1D1FBDFC-5E02-4C7B-B29E-3DE447DF8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6122" y="2531305"/>
                <a:ext cx="543812" cy="806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4EF3B61-A5F6-4DE2-A3FF-57E698A6B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6122" y="2671381"/>
                <a:ext cx="543812" cy="806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BE049F1-6C9D-48C6-9234-99566E0A7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6122" y="2824192"/>
                <a:ext cx="543812" cy="806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8102D883-6058-4CC9-A648-3DDC140CF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6122" y="2977002"/>
                <a:ext cx="543812" cy="806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C040CC6A-2D23-43F3-9E9B-F1E69E97B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6122" y="3110253"/>
                <a:ext cx="543812" cy="806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직사각형 4">
            <a:extLst>
              <a:ext uri="{FF2B5EF4-FFF2-40B4-BE49-F238E27FC236}">
                <a16:creationId xmlns:a16="http://schemas.microsoft.com/office/drawing/2014/main" id="{08150C32-BC41-488C-897D-97507DF5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949" y="5365419"/>
            <a:ext cx="7199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/>
              <a:t>EMPTY</a:t>
            </a:r>
            <a:endParaRPr lang="ko-KR" altLang="en-US" sz="1200" dirty="0"/>
          </a:p>
        </p:txBody>
      </p:sp>
      <p:sp>
        <p:nvSpPr>
          <p:cNvPr id="88" name="직사각형 4">
            <a:extLst>
              <a:ext uri="{FF2B5EF4-FFF2-40B4-BE49-F238E27FC236}">
                <a16:creationId xmlns:a16="http://schemas.microsoft.com/office/drawing/2014/main" id="{853FB5FE-5B2A-49E0-9D19-AF278EDF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366" y="6198255"/>
            <a:ext cx="1621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 dirty="0"/>
              <a:t>1. </a:t>
            </a:r>
            <a:r>
              <a:rPr lang="ko-KR" altLang="en-US" sz="1400" dirty="0"/>
              <a:t>우선 화면을 비운 후</a:t>
            </a:r>
          </a:p>
        </p:txBody>
      </p:sp>
      <p:sp>
        <p:nvSpPr>
          <p:cNvPr id="100" name="직사각형 4">
            <a:extLst>
              <a:ext uri="{FF2B5EF4-FFF2-40B4-BE49-F238E27FC236}">
                <a16:creationId xmlns:a16="http://schemas.microsoft.com/office/drawing/2014/main" id="{A8A16656-D19C-45F7-8537-870E48BF8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491" y="6177506"/>
            <a:ext cx="144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다시 렌더링</a:t>
            </a: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942540F-0512-487B-A9D2-637964A1D1C9}"/>
              </a:ext>
            </a:extLst>
          </p:cNvPr>
          <p:cNvCxnSpPr>
            <a:cxnSpLocks/>
            <a:stCxn id="101" idx="3"/>
            <a:endCxn id="60" idx="1"/>
          </p:cNvCxnSpPr>
          <p:nvPr/>
        </p:nvCxnSpPr>
        <p:spPr>
          <a:xfrm>
            <a:off x="6575494" y="5454783"/>
            <a:ext cx="1461149" cy="1270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4">
            <a:extLst>
              <a:ext uri="{FF2B5EF4-FFF2-40B4-BE49-F238E27FC236}">
                <a16:creationId xmlns:a16="http://schemas.microsoft.com/office/drawing/2014/main" id="{47724D8B-308B-4038-A0BE-CFA23570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353" y="4373732"/>
            <a:ext cx="1044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dirty="0"/>
              <a:t>화면 </a:t>
            </a:r>
            <a:r>
              <a:rPr lang="en-US" altLang="ko-KR" sz="1400" dirty="0"/>
              <a:t>UI </a:t>
            </a:r>
            <a:endParaRPr lang="ko-KR" altLang="en-US" sz="1400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A47B8EA-2AE0-4552-9E4E-387EB284240B}"/>
              </a:ext>
            </a:extLst>
          </p:cNvPr>
          <p:cNvSpPr/>
          <p:nvPr/>
        </p:nvSpPr>
        <p:spPr>
          <a:xfrm>
            <a:off x="2455994" y="3614636"/>
            <a:ext cx="884613" cy="416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2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223E2-8E60-423B-9933-77D7D3EEE9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154" name="내용 개체 틀 2">
            <a:extLst>
              <a:ext uri="{FF2B5EF4-FFF2-40B4-BE49-F238E27FC236}">
                <a16:creationId xmlns:a16="http://schemas.microsoft.com/office/drawing/2014/main" id="{304FEB93-32F2-4392-A0BD-441437B8C0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Virtual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작동 방식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7AA0D8A-4D75-4C8F-B49E-3D941FE7CE6B}"/>
              </a:ext>
            </a:extLst>
          </p:cNvPr>
          <p:cNvSpPr/>
          <p:nvPr/>
        </p:nvSpPr>
        <p:spPr>
          <a:xfrm>
            <a:off x="4197125" y="2384884"/>
            <a:ext cx="3797751" cy="2777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AFBC3B-FBDD-4C8F-B902-B15970A45062}"/>
              </a:ext>
            </a:extLst>
          </p:cNvPr>
          <p:cNvSpPr/>
          <p:nvPr/>
        </p:nvSpPr>
        <p:spPr>
          <a:xfrm>
            <a:off x="4350330" y="2561399"/>
            <a:ext cx="1545022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F37F34B-D1FA-4E43-A628-7D07AD5776A6}"/>
              </a:ext>
            </a:extLst>
          </p:cNvPr>
          <p:cNvSpPr/>
          <p:nvPr/>
        </p:nvSpPr>
        <p:spPr bwMode="auto">
          <a:xfrm>
            <a:off x="4974639" y="2650850"/>
            <a:ext cx="287338" cy="25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A1EAC19-B33D-4AC8-86C5-9F1A7C2D8263}"/>
              </a:ext>
            </a:extLst>
          </p:cNvPr>
          <p:cNvSpPr/>
          <p:nvPr/>
        </p:nvSpPr>
        <p:spPr bwMode="auto">
          <a:xfrm>
            <a:off x="4737575" y="3119164"/>
            <a:ext cx="288925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C00BB65-35C5-45BA-A9E8-7C4A35DCF965}"/>
              </a:ext>
            </a:extLst>
          </p:cNvPr>
          <p:cNvSpPr/>
          <p:nvPr/>
        </p:nvSpPr>
        <p:spPr bwMode="auto">
          <a:xfrm>
            <a:off x="5304468" y="3119164"/>
            <a:ext cx="287338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004D954-EB03-4840-B527-A0429F7FDDBE}"/>
              </a:ext>
            </a:extLst>
          </p:cNvPr>
          <p:cNvSpPr/>
          <p:nvPr/>
        </p:nvSpPr>
        <p:spPr bwMode="auto">
          <a:xfrm>
            <a:off x="4465047" y="3622250"/>
            <a:ext cx="287337" cy="25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8097193-8C8F-4936-94E1-23726BEA94B3}"/>
              </a:ext>
            </a:extLst>
          </p:cNvPr>
          <p:cNvSpPr/>
          <p:nvPr/>
        </p:nvSpPr>
        <p:spPr bwMode="auto">
          <a:xfrm>
            <a:off x="4974639" y="3622250"/>
            <a:ext cx="288925" cy="25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8E9E2A7-1F2C-46C4-8B7F-B2E34D98B599}"/>
              </a:ext>
            </a:extLst>
          </p:cNvPr>
          <p:cNvSpPr/>
          <p:nvPr/>
        </p:nvSpPr>
        <p:spPr bwMode="auto">
          <a:xfrm>
            <a:off x="5434962" y="3623989"/>
            <a:ext cx="287337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43E86C4-0FDB-421D-AAA9-F8F2D08CCE5C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 bwMode="auto">
          <a:xfrm flipH="1">
            <a:off x="4882038" y="2903263"/>
            <a:ext cx="236270" cy="215901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916ABFC-E4E0-4088-A836-4B7F193B63AE}"/>
              </a:ext>
            </a:extLst>
          </p:cNvPr>
          <p:cNvCxnSpPr>
            <a:cxnSpLocks/>
            <a:stCxn id="37" idx="4"/>
            <a:endCxn id="39" idx="1"/>
          </p:cNvCxnSpPr>
          <p:nvPr/>
        </p:nvCxnSpPr>
        <p:spPr bwMode="auto">
          <a:xfrm>
            <a:off x="5118308" y="2903263"/>
            <a:ext cx="228240" cy="252866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47E42DF-1E69-4D9E-BB45-5E18DF6CC4D5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 bwMode="auto">
          <a:xfrm flipH="1">
            <a:off x="4608716" y="3371576"/>
            <a:ext cx="273322" cy="25067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704468C-46AA-4DBA-BE53-35F71D4A6784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 bwMode="auto">
          <a:xfrm>
            <a:off x="4882038" y="3371576"/>
            <a:ext cx="237064" cy="25067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214B0E0-944A-4895-B90F-ABA105574258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 bwMode="auto">
          <a:xfrm>
            <a:off x="5448137" y="3371576"/>
            <a:ext cx="130494" cy="25241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 도형 5">
            <a:extLst>
              <a:ext uri="{FF2B5EF4-FFF2-40B4-BE49-F238E27FC236}">
                <a16:creationId xmlns:a16="http://schemas.microsoft.com/office/drawing/2014/main" id="{F9D43BB0-E853-40D8-837E-A1C3BA8A808E}"/>
              </a:ext>
            </a:extLst>
          </p:cNvPr>
          <p:cNvSpPr/>
          <p:nvPr/>
        </p:nvSpPr>
        <p:spPr bwMode="auto">
          <a:xfrm rot="18716514">
            <a:off x="5495052" y="3624840"/>
            <a:ext cx="182563" cy="184150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950CAB9-A952-41FA-B3AE-A0BEBD76E052}"/>
              </a:ext>
            </a:extLst>
          </p:cNvPr>
          <p:cNvSpPr/>
          <p:nvPr/>
        </p:nvSpPr>
        <p:spPr>
          <a:xfrm>
            <a:off x="6213350" y="2561399"/>
            <a:ext cx="1545022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4795BCB-21FC-45C5-901D-49C4CCEB9BC5}"/>
              </a:ext>
            </a:extLst>
          </p:cNvPr>
          <p:cNvSpPr/>
          <p:nvPr/>
        </p:nvSpPr>
        <p:spPr bwMode="auto">
          <a:xfrm>
            <a:off x="6837659" y="2650850"/>
            <a:ext cx="287338" cy="25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2CA1D66-8F39-45A6-A320-847213585CB1}"/>
              </a:ext>
            </a:extLst>
          </p:cNvPr>
          <p:cNvSpPr/>
          <p:nvPr/>
        </p:nvSpPr>
        <p:spPr bwMode="auto">
          <a:xfrm>
            <a:off x="6600595" y="3119164"/>
            <a:ext cx="288925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34496ED-48E8-40E7-9320-1B3BE90CF73F}"/>
              </a:ext>
            </a:extLst>
          </p:cNvPr>
          <p:cNvSpPr/>
          <p:nvPr/>
        </p:nvSpPr>
        <p:spPr bwMode="auto">
          <a:xfrm>
            <a:off x="7167488" y="3119164"/>
            <a:ext cx="287338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6BEAE4F-0796-47F7-97DC-652A1FFE3C74}"/>
              </a:ext>
            </a:extLst>
          </p:cNvPr>
          <p:cNvSpPr/>
          <p:nvPr/>
        </p:nvSpPr>
        <p:spPr bwMode="auto">
          <a:xfrm>
            <a:off x="6328067" y="3622250"/>
            <a:ext cx="287337" cy="25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447F08A-0D03-4358-B139-058D024803EE}"/>
              </a:ext>
            </a:extLst>
          </p:cNvPr>
          <p:cNvSpPr/>
          <p:nvPr/>
        </p:nvSpPr>
        <p:spPr bwMode="auto">
          <a:xfrm>
            <a:off x="6837659" y="3622250"/>
            <a:ext cx="288925" cy="25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EF705C2-704B-428A-8046-08F0F7B5C2DB}"/>
              </a:ext>
            </a:extLst>
          </p:cNvPr>
          <p:cNvSpPr/>
          <p:nvPr/>
        </p:nvSpPr>
        <p:spPr bwMode="auto">
          <a:xfrm>
            <a:off x="7297982" y="3623989"/>
            <a:ext cx="287337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4296743-13AA-40E0-B3F9-B271CA080004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 bwMode="auto">
          <a:xfrm flipH="1">
            <a:off x="6745058" y="2903263"/>
            <a:ext cx="236270" cy="215901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BE05EC1-B38B-4939-BA6A-A90EABD34308}"/>
              </a:ext>
            </a:extLst>
          </p:cNvPr>
          <p:cNvCxnSpPr>
            <a:cxnSpLocks/>
            <a:stCxn id="85" idx="4"/>
            <a:endCxn id="87" idx="1"/>
          </p:cNvCxnSpPr>
          <p:nvPr/>
        </p:nvCxnSpPr>
        <p:spPr bwMode="auto">
          <a:xfrm>
            <a:off x="6981328" y="2903263"/>
            <a:ext cx="228240" cy="252866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D953C95-474C-425D-9CD1-A54899285A26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 bwMode="auto">
          <a:xfrm flipH="1">
            <a:off x="6471736" y="3371576"/>
            <a:ext cx="273322" cy="25067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EF36147-3290-49D3-98D2-86C197B34E9E}"/>
              </a:ext>
            </a:extLst>
          </p:cNvPr>
          <p:cNvCxnSpPr>
            <a:cxnSpLocks/>
            <a:stCxn id="86" idx="4"/>
            <a:endCxn id="89" idx="0"/>
          </p:cNvCxnSpPr>
          <p:nvPr/>
        </p:nvCxnSpPr>
        <p:spPr bwMode="auto">
          <a:xfrm>
            <a:off x="6745058" y="3371576"/>
            <a:ext cx="237064" cy="25067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9FC9A6E-B50F-43C4-9D04-260ED8AF8618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 bwMode="auto">
          <a:xfrm>
            <a:off x="7311157" y="3371576"/>
            <a:ext cx="130494" cy="25241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8ECE661-A5D4-4EFA-9D89-7C6705850157}"/>
              </a:ext>
            </a:extLst>
          </p:cNvPr>
          <p:cNvSpPr/>
          <p:nvPr/>
        </p:nvSpPr>
        <p:spPr>
          <a:xfrm>
            <a:off x="8539458" y="2561399"/>
            <a:ext cx="1545022" cy="1440160"/>
          </a:xfrm>
          <a:prstGeom prst="rect">
            <a:avLst/>
          </a:prstGeom>
          <a:solidFill>
            <a:srgbClr val="DAE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1ACCE43-0C27-4DA9-8E69-A8423EF98B81}"/>
              </a:ext>
            </a:extLst>
          </p:cNvPr>
          <p:cNvSpPr/>
          <p:nvPr/>
        </p:nvSpPr>
        <p:spPr bwMode="auto">
          <a:xfrm>
            <a:off x="9163767" y="2650850"/>
            <a:ext cx="287338" cy="252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81C05B9-ADB0-4416-AED8-873958985169}"/>
              </a:ext>
            </a:extLst>
          </p:cNvPr>
          <p:cNvSpPr/>
          <p:nvPr/>
        </p:nvSpPr>
        <p:spPr bwMode="auto">
          <a:xfrm>
            <a:off x="8926703" y="3119164"/>
            <a:ext cx="288925" cy="252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9433A8C-103E-4C57-8AC3-846759714D8E}"/>
              </a:ext>
            </a:extLst>
          </p:cNvPr>
          <p:cNvSpPr/>
          <p:nvPr/>
        </p:nvSpPr>
        <p:spPr bwMode="auto">
          <a:xfrm>
            <a:off x="9493596" y="3119164"/>
            <a:ext cx="287338" cy="252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A347786-6340-49E6-8455-005E3ACD97E3}"/>
              </a:ext>
            </a:extLst>
          </p:cNvPr>
          <p:cNvSpPr/>
          <p:nvPr/>
        </p:nvSpPr>
        <p:spPr bwMode="auto">
          <a:xfrm>
            <a:off x="8654175" y="3622250"/>
            <a:ext cx="287337" cy="252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3D4C66C-C942-47A9-8013-86EA4F5ECD51}"/>
              </a:ext>
            </a:extLst>
          </p:cNvPr>
          <p:cNvSpPr/>
          <p:nvPr/>
        </p:nvSpPr>
        <p:spPr bwMode="auto">
          <a:xfrm>
            <a:off x="9163767" y="3622250"/>
            <a:ext cx="288925" cy="252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AB636C6-09A1-402C-95BF-D0E8807B905A}"/>
              </a:ext>
            </a:extLst>
          </p:cNvPr>
          <p:cNvSpPr/>
          <p:nvPr/>
        </p:nvSpPr>
        <p:spPr bwMode="auto">
          <a:xfrm>
            <a:off x="9624090" y="3623989"/>
            <a:ext cx="287337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B464954-5311-40D6-A6D3-3C96F67608F9}"/>
              </a:ext>
            </a:extLst>
          </p:cNvPr>
          <p:cNvCxnSpPr>
            <a:cxnSpLocks/>
            <a:stCxn id="98" idx="4"/>
            <a:endCxn id="99" idx="0"/>
          </p:cNvCxnSpPr>
          <p:nvPr/>
        </p:nvCxnSpPr>
        <p:spPr bwMode="auto">
          <a:xfrm flipH="1">
            <a:off x="9071166" y="2903263"/>
            <a:ext cx="236270" cy="215901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FCC910F-DCE9-4113-974A-51EAA770D59B}"/>
              </a:ext>
            </a:extLst>
          </p:cNvPr>
          <p:cNvCxnSpPr>
            <a:cxnSpLocks/>
            <a:stCxn id="98" idx="4"/>
            <a:endCxn id="100" idx="1"/>
          </p:cNvCxnSpPr>
          <p:nvPr/>
        </p:nvCxnSpPr>
        <p:spPr bwMode="auto">
          <a:xfrm>
            <a:off x="9307436" y="2903263"/>
            <a:ext cx="228240" cy="252866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BFE64C5-B7D9-46E3-B4B5-A1D9FF0F74C4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 bwMode="auto">
          <a:xfrm flipH="1">
            <a:off x="8797844" y="3371576"/>
            <a:ext cx="273322" cy="25067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AD685E6-65CD-4C28-AB8E-4F186A4E4D8B}"/>
              </a:ext>
            </a:extLst>
          </p:cNvPr>
          <p:cNvCxnSpPr>
            <a:cxnSpLocks/>
            <a:stCxn id="99" idx="4"/>
            <a:endCxn id="102" idx="0"/>
          </p:cNvCxnSpPr>
          <p:nvPr/>
        </p:nvCxnSpPr>
        <p:spPr bwMode="auto">
          <a:xfrm>
            <a:off x="9071166" y="3371576"/>
            <a:ext cx="237064" cy="25067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006673E-E985-439C-9DAA-DC038377C33C}"/>
              </a:ext>
            </a:extLst>
          </p:cNvPr>
          <p:cNvCxnSpPr>
            <a:cxnSpLocks/>
            <a:stCxn id="100" idx="4"/>
            <a:endCxn id="103" idx="0"/>
          </p:cNvCxnSpPr>
          <p:nvPr/>
        </p:nvCxnSpPr>
        <p:spPr bwMode="auto">
          <a:xfrm>
            <a:off x="9637265" y="3371576"/>
            <a:ext cx="130494" cy="25241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 도형 108">
            <a:extLst>
              <a:ext uri="{FF2B5EF4-FFF2-40B4-BE49-F238E27FC236}">
                <a16:creationId xmlns:a16="http://schemas.microsoft.com/office/drawing/2014/main" id="{55C5415E-5853-4CE2-9D0A-9ED090E439D8}"/>
              </a:ext>
            </a:extLst>
          </p:cNvPr>
          <p:cNvSpPr/>
          <p:nvPr/>
        </p:nvSpPr>
        <p:spPr bwMode="auto">
          <a:xfrm rot="18716514">
            <a:off x="9684180" y="3624840"/>
            <a:ext cx="182563" cy="184150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직사각형 4">
            <a:extLst>
              <a:ext uri="{FF2B5EF4-FFF2-40B4-BE49-F238E27FC236}">
                <a16:creationId xmlns:a16="http://schemas.microsoft.com/office/drawing/2014/main" id="{3BDAEA18-B229-4B0E-90AE-5EC564B2B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94" y="1923219"/>
            <a:ext cx="2253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400" b="1" dirty="0"/>
              <a:t>Virtual DOM</a:t>
            </a:r>
            <a:endParaRPr lang="ko-KR" altLang="en-US" sz="2400" b="1" dirty="0"/>
          </a:p>
        </p:txBody>
      </p:sp>
      <p:sp>
        <p:nvSpPr>
          <p:cNvPr id="112" name="직사각형 4">
            <a:extLst>
              <a:ext uri="{FF2B5EF4-FFF2-40B4-BE49-F238E27FC236}">
                <a16:creationId xmlns:a16="http://schemas.microsoft.com/office/drawing/2014/main" id="{AABBD5B5-F001-4A68-B99D-8599F3DB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235" y="3938687"/>
            <a:ext cx="1422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113" name="직사각형 4">
            <a:extLst>
              <a:ext uri="{FF2B5EF4-FFF2-40B4-BE49-F238E27FC236}">
                <a16:creationId xmlns:a16="http://schemas.microsoft.com/office/drawing/2014/main" id="{67B10E75-0294-423C-9B5F-69A8D656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078" y="1923219"/>
            <a:ext cx="2253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400" b="1" dirty="0"/>
              <a:t>Browser DOM</a:t>
            </a:r>
            <a:endParaRPr lang="ko-KR" altLang="en-US" sz="2400" b="1" dirty="0"/>
          </a:p>
        </p:txBody>
      </p:sp>
      <p:sp>
        <p:nvSpPr>
          <p:cNvPr id="115" name="직사각형 4">
            <a:extLst>
              <a:ext uri="{FF2B5EF4-FFF2-40B4-BE49-F238E27FC236}">
                <a16:creationId xmlns:a16="http://schemas.microsoft.com/office/drawing/2014/main" id="{17F4E2DE-C013-460D-A90D-F677560F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255" y="3938687"/>
            <a:ext cx="1422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dirty="0" err="1"/>
              <a:t>prev</a:t>
            </a:r>
            <a:endParaRPr lang="ko-KR" altLang="en-US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C017521-9A94-44F4-B601-AB83DFC0CFBC}"/>
              </a:ext>
            </a:extLst>
          </p:cNvPr>
          <p:cNvCxnSpPr>
            <a:cxnSpLocks/>
            <a:stCxn id="122" idx="0"/>
            <a:endCxn id="112" idx="2"/>
          </p:cNvCxnSpPr>
          <p:nvPr/>
        </p:nvCxnSpPr>
        <p:spPr bwMode="auto">
          <a:xfrm flipH="1" flipV="1">
            <a:off x="5118308" y="4308019"/>
            <a:ext cx="939313" cy="352965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D683E496-D1F9-447C-865A-D182D56D03DA}"/>
              </a:ext>
            </a:extLst>
          </p:cNvPr>
          <p:cNvCxnSpPr>
            <a:cxnSpLocks/>
            <a:stCxn id="122" idx="0"/>
            <a:endCxn id="115" idx="2"/>
          </p:cNvCxnSpPr>
          <p:nvPr/>
        </p:nvCxnSpPr>
        <p:spPr bwMode="auto">
          <a:xfrm flipV="1">
            <a:off x="6057621" y="4308019"/>
            <a:ext cx="923707" cy="352965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4">
            <a:extLst>
              <a:ext uri="{FF2B5EF4-FFF2-40B4-BE49-F238E27FC236}">
                <a16:creationId xmlns:a16="http://schemas.microsoft.com/office/drawing/2014/main" id="{C768A368-948D-4176-BBF8-FC69EA41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548" y="4660984"/>
            <a:ext cx="1422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 dirty="0"/>
              <a:t>Diff</a:t>
            </a:r>
            <a:endParaRPr lang="ko-KR" altLang="en-US" b="1" dirty="0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C9E03AB9-9758-4806-BA7A-6489F4472923}"/>
              </a:ext>
            </a:extLst>
          </p:cNvPr>
          <p:cNvCxnSpPr>
            <a:cxnSpLocks/>
            <a:stCxn id="122" idx="2"/>
            <a:endCxn id="97" idx="2"/>
          </p:cNvCxnSpPr>
          <p:nvPr/>
        </p:nvCxnSpPr>
        <p:spPr>
          <a:xfrm rot="5400000" flipH="1" flipV="1">
            <a:off x="7170416" y="2888764"/>
            <a:ext cx="1028757" cy="3254348"/>
          </a:xfrm>
          <a:prstGeom prst="bentConnector3">
            <a:avLst>
              <a:gd name="adj1" fmla="val -67392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4">
            <a:extLst>
              <a:ext uri="{FF2B5EF4-FFF2-40B4-BE49-F238E27FC236}">
                <a16:creationId xmlns:a16="http://schemas.microsoft.com/office/drawing/2014/main" id="{B6B250F5-09A6-4715-B019-953B40D0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246" y="5336777"/>
            <a:ext cx="1422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 dirty="0"/>
              <a:t>Update</a:t>
            </a:r>
            <a:endParaRPr lang="ko-KR" altLang="en-US" b="1" dirty="0"/>
          </a:p>
        </p:txBody>
      </p:sp>
      <p:sp>
        <p:nvSpPr>
          <p:cNvPr id="137" name="직사각형 4">
            <a:extLst>
              <a:ext uri="{FF2B5EF4-FFF2-40B4-BE49-F238E27FC236}">
                <a16:creationId xmlns:a16="http://schemas.microsoft.com/office/drawing/2014/main" id="{9AB35DB9-EF7A-4251-8499-577F87C3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388" y="5769489"/>
            <a:ext cx="4838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 dirty="0"/>
              <a:t>Virtual</a:t>
            </a:r>
            <a:r>
              <a:rPr lang="ko-KR" altLang="en-US" sz="1400" dirty="0"/>
              <a:t> </a:t>
            </a:r>
            <a:r>
              <a:rPr lang="en-US" altLang="ko-KR" sz="1400" dirty="0"/>
              <a:t>DOM</a:t>
            </a:r>
            <a:r>
              <a:rPr lang="ko-KR" altLang="en-US" sz="1400" dirty="0"/>
              <a:t>의 이전 상태와 현재 상태를 비교해 차이가 나는 부분만을 </a:t>
            </a:r>
            <a:r>
              <a:rPr lang="en-US" altLang="ko-KR" sz="1400" dirty="0"/>
              <a:t>Browser DOM</a:t>
            </a:r>
            <a:r>
              <a:rPr lang="ko-KR" altLang="en-US" sz="1400" dirty="0"/>
              <a:t>으로 업데이트함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C8B3510-43DF-4592-976E-99BAEDE617FF}"/>
              </a:ext>
            </a:extLst>
          </p:cNvPr>
          <p:cNvSpPr/>
          <p:nvPr/>
        </p:nvSpPr>
        <p:spPr>
          <a:xfrm>
            <a:off x="1740608" y="2399084"/>
            <a:ext cx="1545022" cy="118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React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DA2959F-5A64-4724-848F-FCA0B401170D}"/>
              </a:ext>
            </a:extLst>
          </p:cNvPr>
          <p:cNvCxnSpPr>
            <a:cxnSpLocks/>
            <a:stCxn id="138" idx="2"/>
            <a:endCxn id="114" idx="1"/>
          </p:cNvCxnSpPr>
          <p:nvPr/>
        </p:nvCxnSpPr>
        <p:spPr>
          <a:xfrm rot="16200000" flipH="1">
            <a:off x="3261935" y="2838660"/>
            <a:ext cx="186375" cy="1684006"/>
          </a:xfrm>
          <a:prstGeom prst="bentConnector2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4">
            <a:extLst>
              <a:ext uri="{FF2B5EF4-FFF2-40B4-BE49-F238E27FC236}">
                <a16:creationId xmlns:a16="http://schemas.microsoft.com/office/drawing/2014/main" id="{ADAC3457-3902-4245-8279-DD7DF89F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496" y="3779420"/>
            <a:ext cx="1422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 dirty="0"/>
              <a:t>render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225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E3CA4-0D34-428E-9885-F79D4C8631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29725-7E2E-487A-B821-D53A204C70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고성을 보장하는가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사용하지 않는 경우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사용하는 경우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8209EF-537D-42C9-BC93-142C20E9C7AA}"/>
              </a:ext>
            </a:extLst>
          </p:cNvPr>
          <p:cNvGrpSpPr/>
          <p:nvPr/>
        </p:nvGrpSpPr>
        <p:grpSpPr>
          <a:xfrm>
            <a:off x="1938013" y="2217502"/>
            <a:ext cx="4319777" cy="1524849"/>
            <a:chOff x="876123" y="2005719"/>
            <a:chExt cx="4319777" cy="15248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55F812F-F40F-41E6-9FF9-27DFD6387298}"/>
                </a:ext>
              </a:extLst>
            </p:cNvPr>
            <p:cNvSpPr/>
            <p:nvPr/>
          </p:nvSpPr>
          <p:spPr>
            <a:xfrm>
              <a:off x="888733" y="2405266"/>
              <a:ext cx="1136642" cy="10950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2651D00-D03D-4D53-83A8-F562A362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23" y="2005719"/>
              <a:ext cx="11366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dirty="0"/>
                <a:t>데이터</a:t>
              </a: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A4A9DC1D-427B-47E5-A2D7-F48C82551415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2025375" y="2952798"/>
              <a:ext cx="1694361" cy="492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E168AA-3FF5-4EA9-BC57-AA32A168CEDB}"/>
                </a:ext>
              </a:extLst>
            </p:cNvPr>
            <p:cNvSpPr/>
            <p:nvPr/>
          </p:nvSpPr>
          <p:spPr>
            <a:xfrm>
              <a:off x="3719736" y="2384884"/>
              <a:ext cx="1348111" cy="11456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39DF52EC-FFAC-4B86-B1DF-81188BA57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339" y="2024416"/>
              <a:ext cx="1588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dirty="0"/>
                <a:t>브라우저 </a:t>
              </a:r>
              <a:r>
                <a:rPr lang="en-US" altLang="ko-KR" sz="1400" dirty="0"/>
                <a:t>DOM</a:t>
              </a:r>
              <a:endParaRPr lang="ko-KR" altLang="en-US" sz="14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AE7C67-7CD2-4CF9-80A6-129FB5C47C64}"/>
                </a:ext>
              </a:extLst>
            </p:cNvPr>
            <p:cNvGrpSpPr/>
            <p:nvPr/>
          </p:nvGrpSpPr>
          <p:grpSpPr>
            <a:xfrm>
              <a:off x="1113867" y="2705522"/>
              <a:ext cx="543812" cy="619310"/>
              <a:chOff x="1055440" y="1981741"/>
              <a:chExt cx="740703" cy="794117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A769C00F-9954-421F-A4A0-5BE258851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1981741"/>
                <a:ext cx="740703" cy="103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A50B3EC-21F9-4265-832B-266BFD288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2194013"/>
                <a:ext cx="740703" cy="103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D6BE766-802E-4E84-9849-3461D1A0D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2373627"/>
                <a:ext cx="740703" cy="103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15DC9E7-1313-4917-8084-375CA3BAA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2569570"/>
                <a:ext cx="740703" cy="103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91F2294-67A5-4558-A89E-4D8B6EF6E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2765513"/>
                <a:ext cx="740703" cy="103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4">
              <a:extLst>
                <a:ext uri="{FF2B5EF4-FFF2-40B4-BE49-F238E27FC236}">
                  <a16:creationId xmlns:a16="http://schemas.microsoft.com/office/drawing/2014/main" id="{4FF5461E-AED7-4A19-8940-EF72842DC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871" y="2592703"/>
              <a:ext cx="12992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dirty="0"/>
                <a:t>초기 렌더링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99E782F-9852-41E1-A267-314093167DE0}"/>
                </a:ext>
              </a:extLst>
            </p:cNvPr>
            <p:cNvGrpSpPr/>
            <p:nvPr/>
          </p:nvGrpSpPr>
          <p:grpSpPr>
            <a:xfrm>
              <a:off x="4433392" y="2705522"/>
              <a:ext cx="543812" cy="619310"/>
              <a:chOff x="1055440" y="1981741"/>
              <a:chExt cx="740703" cy="794117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98F21C8-00F1-4DE0-BED9-CC32B2897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1981741"/>
                <a:ext cx="740703" cy="103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D6D1E8D-7E00-4DF9-BFA7-F9E84454B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2194013"/>
                <a:ext cx="740703" cy="103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3C817A2-BC04-4EA9-AD97-18A771051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2373627"/>
                <a:ext cx="740703" cy="103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433E556-EFEA-43E5-A824-4B9C493A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2569570"/>
                <a:ext cx="740703" cy="103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2D4EB0C-DAFA-4914-AFAF-2CD98E4C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40" y="2765513"/>
                <a:ext cx="740703" cy="103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9B9CBC9-59AA-4ED0-9D55-F11C5E4E9A1F}"/>
                </a:ext>
              </a:extLst>
            </p:cNvPr>
            <p:cNvSpPr/>
            <p:nvPr/>
          </p:nvSpPr>
          <p:spPr>
            <a:xfrm>
              <a:off x="3888230" y="2763369"/>
              <a:ext cx="326567" cy="561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7DDBBA-7F13-4F21-9A18-DEE683C1754F}"/>
              </a:ext>
            </a:extLst>
          </p:cNvPr>
          <p:cNvSpPr/>
          <p:nvPr/>
        </p:nvSpPr>
        <p:spPr>
          <a:xfrm>
            <a:off x="1938013" y="4836869"/>
            <a:ext cx="1381609" cy="118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React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Component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99D8E8-B2D8-4884-94D4-DC9440072A78}"/>
              </a:ext>
            </a:extLst>
          </p:cNvPr>
          <p:cNvSpPr/>
          <p:nvPr/>
        </p:nvSpPr>
        <p:spPr>
          <a:xfrm>
            <a:off x="4844802" y="4397654"/>
            <a:ext cx="1868768" cy="2066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91F0C8-9E20-4784-A50C-F7A64A8617B4}"/>
              </a:ext>
            </a:extLst>
          </p:cNvPr>
          <p:cNvSpPr/>
          <p:nvPr/>
        </p:nvSpPr>
        <p:spPr>
          <a:xfrm>
            <a:off x="4998006" y="4574169"/>
            <a:ext cx="1545022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F8FD13-E425-4DB3-A718-1C3263F47A58}"/>
              </a:ext>
            </a:extLst>
          </p:cNvPr>
          <p:cNvSpPr/>
          <p:nvPr/>
        </p:nvSpPr>
        <p:spPr bwMode="auto">
          <a:xfrm>
            <a:off x="5622315" y="4663620"/>
            <a:ext cx="287338" cy="25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E83667-FB4D-43E0-84A3-1E484899A246}"/>
              </a:ext>
            </a:extLst>
          </p:cNvPr>
          <p:cNvSpPr/>
          <p:nvPr/>
        </p:nvSpPr>
        <p:spPr bwMode="auto">
          <a:xfrm>
            <a:off x="5385251" y="5131934"/>
            <a:ext cx="288925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0174AB-C020-45C1-9C0F-244F2B4AFF48}"/>
              </a:ext>
            </a:extLst>
          </p:cNvPr>
          <p:cNvSpPr/>
          <p:nvPr/>
        </p:nvSpPr>
        <p:spPr bwMode="auto">
          <a:xfrm>
            <a:off x="5952144" y="5131934"/>
            <a:ext cx="287338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A435D98-135A-4487-81F7-1C649C63A951}"/>
              </a:ext>
            </a:extLst>
          </p:cNvPr>
          <p:cNvSpPr/>
          <p:nvPr/>
        </p:nvSpPr>
        <p:spPr bwMode="auto">
          <a:xfrm>
            <a:off x="5112723" y="5635020"/>
            <a:ext cx="287337" cy="25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697BFC9-1872-4B9A-A924-28023CFB5ED9}"/>
              </a:ext>
            </a:extLst>
          </p:cNvPr>
          <p:cNvSpPr/>
          <p:nvPr/>
        </p:nvSpPr>
        <p:spPr bwMode="auto">
          <a:xfrm>
            <a:off x="5622315" y="5635020"/>
            <a:ext cx="288925" cy="25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351895-0E53-41D4-AE35-7F381F3B7DEA}"/>
              </a:ext>
            </a:extLst>
          </p:cNvPr>
          <p:cNvSpPr/>
          <p:nvPr/>
        </p:nvSpPr>
        <p:spPr bwMode="auto">
          <a:xfrm>
            <a:off x="6082638" y="5636759"/>
            <a:ext cx="287337" cy="25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51EF96-BDCD-4270-9DEE-6F27B961E267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 bwMode="auto">
          <a:xfrm flipH="1">
            <a:off x="5529714" y="4916033"/>
            <a:ext cx="236270" cy="215901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1B0D9E-0568-4842-8BD4-98302689F4A1}"/>
              </a:ext>
            </a:extLst>
          </p:cNvPr>
          <p:cNvCxnSpPr>
            <a:cxnSpLocks/>
            <a:stCxn id="27" idx="4"/>
            <a:endCxn id="29" idx="1"/>
          </p:cNvCxnSpPr>
          <p:nvPr/>
        </p:nvCxnSpPr>
        <p:spPr bwMode="auto">
          <a:xfrm>
            <a:off x="5765984" y="4916033"/>
            <a:ext cx="228240" cy="252866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7A5463C-A9E8-465E-AC41-7ED71D971BB0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 bwMode="auto">
          <a:xfrm flipH="1">
            <a:off x="5256392" y="5384346"/>
            <a:ext cx="273322" cy="25067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94CBF97-8F6C-49B7-8D4E-0590A825A8E1}"/>
              </a:ext>
            </a:extLst>
          </p:cNvPr>
          <p:cNvCxnSpPr>
            <a:cxnSpLocks/>
            <a:stCxn id="28" idx="4"/>
            <a:endCxn id="31" idx="0"/>
          </p:cNvCxnSpPr>
          <p:nvPr/>
        </p:nvCxnSpPr>
        <p:spPr bwMode="auto">
          <a:xfrm>
            <a:off x="5529714" y="5384346"/>
            <a:ext cx="237064" cy="25067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9A63C54-C671-4A0A-AC9D-1BFCF5A77057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 bwMode="auto">
          <a:xfrm>
            <a:off x="6095813" y="5384346"/>
            <a:ext cx="130494" cy="25241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 도형 37">
            <a:extLst>
              <a:ext uri="{FF2B5EF4-FFF2-40B4-BE49-F238E27FC236}">
                <a16:creationId xmlns:a16="http://schemas.microsoft.com/office/drawing/2014/main" id="{1AC4D12B-ABE1-4DCF-94C0-ED7268C05A11}"/>
              </a:ext>
            </a:extLst>
          </p:cNvPr>
          <p:cNvSpPr/>
          <p:nvPr/>
        </p:nvSpPr>
        <p:spPr bwMode="auto">
          <a:xfrm rot="18716514">
            <a:off x="6142728" y="5637610"/>
            <a:ext cx="182563" cy="184150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직사각형 4">
            <a:extLst>
              <a:ext uri="{FF2B5EF4-FFF2-40B4-BE49-F238E27FC236}">
                <a16:creationId xmlns:a16="http://schemas.microsoft.com/office/drawing/2014/main" id="{ABFDE80B-6D7E-4D4F-8074-56908FBE5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762" y="6028035"/>
            <a:ext cx="2253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 b="1" dirty="0"/>
              <a:t>Virtual DOM</a:t>
            </a:r>
            <a:endParaRPr lang="ko-KR" altLang="en-US" sz="1400" b="1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07EE0E8-37D5-4692-ACB5-29B1F676878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319622" y="5431065"/>
            <a:ext cx="1525180" cy="1270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A0F60FA-93BA-47F5-9E6A-07BE9AE18C97}"/>
              </a:ext>
            </a:extLst>
          </p:cNvPr>
          <p:cNvGrpSpPr/>
          <p:nvPr/>
        </p:nvGrpSpPr>
        <p:grpSpPr>
          <a:xfrm>
            <a:off x="9073384" y="4723685"/>
            <a:ext cx="1545022" cy="1440160"/>
            <a:chOff x="8539458" y="2561399"/>
            <a:chExt cx="1545022" cy="144016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294D536-2783-4537-9BEF-EB86778B351D}"/>
                </a:ext>
              </a:extLst>
            </p:cNvPr>
            <p:cNvSpPr/>
            <p:nvPr/>
          </p:nvSpPr>
          <p:spPr>
            <a:xfrm>
              <a:off x="8539458" y="2561399"/>
              <a:ext cx="1545022" cy="1440160"/>
            </a:xfrm>
            <a:prstGeom prst="rect">
              <a:avLst/>
            </a:prstGeom>
            <a:solidFill>
              <a:srgbClr val="DAED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D675C1-866A-474E-AA6F-6C572BECB57B}"/>
                </a:ext>
              </a:extLst>
            </p:cNvPr>
            <p:cNvSpPr/>
            <p:nvPr/>
          </p:nvSpPr>
          <p:spPr bwMode="auto">
            <a:xfrm>
              <a:off x="9163767" y="2650850"/>
              <a:ext cx="287338" cy="2524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89436A1-A17E-4977-9CA8-F8F3D9151D01}"/>
                </a:ext>
              </a:extLst>
            </p:cNvPr>
            <p:cNvSpPr/>
            <p:nvPr/>
          </p:nvSpPr>
          <p:spPr bwMode="auto">
            <a:xfrm>
              <a:off x="8926703" y="3119164"/>
              <a:ext cx="288925" cy="2524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C7261C0-4957-4E28-B4C1-56C055A96450}"/>
                </a:ext>
              </a:extLst>
            </p:cNvPr>
            <p:cNvSpPr/>
            <p:nvPr/>
          </p:nvSpPr>
          <p:spPr bwMode="auto">
            <a:xfrm>
              <a:off x="9493596" y="3119164"/>
              <a:ext cx="287338" cy="2524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3B92F79-0FA2-42B1-8F1F-B5A57DEFDC73}"/>
                </a:ext>
              </a:extLst>
            </p:cNvPr>
            <p:cNvSpPr/>
            <p:nvPr/>
          </p:nvSpPr>
          <p:spPr bwMode="auto">
            <a:xfrm>
              <a:off x="8654175" y="3622250"/>
              <a:ext cx="287337" cy="2524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7B47E03-4764-4C5B-BF43-DCCA1C8ED297}"/>
                </a:ext>
              </a:extLst>
            </p:cNvPr>
            <p:cNvSpPr/>
            <p:nvPr/>
          </p:nvSpPr>
          <p:spPr bwMode="auto">
            <a:xfrm>
              <a:off x="9163767" y="3622250"/>
              <a:ext cx="288925" cy="2524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18F1099-28FD-416C-82B0-498B75A2A8E3}"/>
                </a:ext>
              </a:extLst>
            </p:cNvPr>
            <p:cNvSpPr/>
            <p:nvPr/>
          </p:nvSpPr>
          <p:spPr bwMode="auto">
            <a:xfrm>
              <a:off x="9624090" y="3623989"/>
              <a:ext cx="287337" cy="25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81BE435-09E8-429B-BF3F-F5C8C92C403E}"/>
                </a:ext>
              </a:extLst>
            </p:cNvPr>
            <p:cNvCxnSpPr>
              <a:cxnSpLocks/>
              <a:stCxn id="63" idx="4"/>
              <a:endCxn id="64" idx="0"/>
            </p:cNvCxnSpPr>
            <p:nvPr/>
          </p:nvCxnSpPr>
          <p:spPr bwMode="auto">
            <a:xfrm flipH="1">
              <a:off x="9071166" y="2903263"/>
              <a:ext cx="236270" cy="21590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47F4B9D-123F-4F67-B5AD-DD4E8B8C4DC5}"/>
                </a:ext>
              </a:extLst>
            </p:cNvPr>
            <p:cNvCxnSpPr>
              <a:cxnSpLocks/>
              <a:stCxn id="63" idx="4"/>
              <a:endCxn id="65" idx="1"/>
            </p:cNvCxnSpPr>
            <p:nvPr/>
          </p:nvCxnSpPr>
          <p:spPr bwMode="auto">
            <a:xfrm>
              <a:off x="9307436" y="2903263"/>
              <a:ext cx="228240" cy="2528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2C08518-C7E5-4928-82EE-66DFA6A430BA}"/>
                </a:ext>
              </a:extLst>
            </p:cNvPr>
            <p:cNvCxnSpPr>
              <a:cxnSpLocks/>
              <a:stCxn id="64" idx="4"/>
              <a:endCxn id="66" idx="0"/>
            </p:cNvCxnSpPr>
            <p:nvPr/>
          </p:nvCxnSpPr>
          <p:spPr bwMode="auto">
            <a:xfrm flipH="1">
              <a:off x="8797844" y="3371576"/>
              <a:ext cx="273322" cy="25067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8F34D88-E00B-4502-B943-7AF2CBE8E4E7}"/>
                </a:ext>
              </a:extLst>
            </p:cNvPr>
            <p:cNvCxnSpPr>
              <a:cxnSpLocks/>
              <a:stCxn id="64" idx="4"/>
              <a:endCxn id="67" idx="0"/>
            </p:cNvCxnSpPr>
            <p:nvPr/>
          </p:nvCxnSpPr>
          <p:spPr bwMode="auto">
            <a:xfrm>
              <a:off x="9071166" y="3371576"/>
              <a:ext cx="237064" cy="25067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1F1CC15-9802-4F79-B16F-5CC9D26F269B}"/>
                </a:ext>
              </a:extLst>
            </p:cNvPr>
            <p:cNvCxnSpPr>
              <a:cxnSpLocks/>
              <a:stCxn id="65" idx="4"/>
              <a:endCxn id="68" idx="0"/>
            </p:cNvCxnSpPr>
            <p:nvPr/>
          </p:nvCxnSpPr>
          <p:spPr bwMode="auto">
            <a:xfrm>
              <a:off x="9637265" y="3371576"/>
              <a:ext cx="130494" cy="25241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 도형 73">
              <a:extLst>
                <a:ext uri="{FF2B5EF4-FFF2-40B4-BE49-F238E27FC236}">
                  <a16:creationId xmlns:a16="http://schemas.microsoft.com/office/drawing/2014/main" id="{D5F60AB1-8234-4EB5-8A94-0C6A52F55E73}"/>
                </a:ext>
              </a:extLst>
            </p:cNvPr>
            <p:cNvSpPr/>
            <p:nvPr/>
          </p:nvSpPr>
          <p:spPr bwMode="auto">
            <a:xfrm rot="18716514">
              <a:off x="9684180" y="3624840"/>
              <a:ext cx="182563" cy="184150"/>
            </a:xfrm>
            <a:prstGeom prst="corne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6" name="직사각형 4">
            <a:extLst>
              <a:ext uri="{FF2B5EF4-FFF2-40B4-BE49-F238E27FC236}">
                <a16:creationId xmlns:a16="http://schemas.microsoft.com/office/drawing/2014/main" id="{C3F3AC66-2FA7-46A1-9304-8EBA5168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991" y="6181923"/>
            <a:ext cx="2253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 b="1" dirty="0"/>
              <a:t>Browser DOM</a:t>
            </a:r>
            <a:endParaRPr lang="ko-KR" altLang="en-US" sz="1400" b="1" dirty="0"/>
          </a:p>
        </p:txBody>
      </p:sp>
      <p:sp>
        <p:nvSpPr>
          <p:cNvPr id="77" name="직사각형 4">
            <a:extLst>
              <a:ext uri="{FF2B5EF4-FFF2-40B4-BE49-F238E27FC236}">
                <a16:creationId xmlns:a16="http://schemas.microsoft.com/office/drawing/2014/main" id="{ACFA036A-D41C-4E97-AFDC-FD513217E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442" y="5076569"/>
            <a:ext cx="1299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dirty="0"/>
              <a:t>초기 렌더링</a:t>
            </a:r>
          </a:p>
        </p:txBody>
      </p:sp>
      <p:sp>
        <p:nvSpPr>
          <p:cNvPr id="78" name="직사각형 4">
            <a:extLst>
              <a:ext uri="{FF2B5EF4-FFF2-40B4-BE49-F238E27FC236}">
                <a16:creationId xmlns:a16="http://schemas.microsoft.com/office/drawing/2014/main" id="{5607FBE3-414D-479D-AD48-0CEA8CDA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692" y="5076569"/>
            <a:ext cx="1299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dirty="0"/>
              <a:t>렌더링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174370F-AE3D-4A66-9AE3-673900920F51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6713570" y="5431065"/>
            <a:ext cx="2359814" cy="1270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71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0B6AA65D-7C2E-47E3-9C5D-2BCC0B6E78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첫번째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React App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작성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F8E48BF6-C8A9-4D68-B3B6-A58B550F810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ES6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CDN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방식으로 참조하여 간단하게 구성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92085E-E037-46FC-B8CF-9CCCFB77FFB0}"/>
              </a:ext>
            </a:extLst>
          </p:cNvPr>
          <p:cNvSpPr/>
          <p:nvPr/>
        </p:nvSpPr>
        <p:spPr>
          <a:xfrm>
            <a:off x="835581" y="1704967"/>
            <a:ext cx="905300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lt"/>
              </a:rPr>
              <a:t>&lt;script </a:t>
            </a:r>
            <a:r>
              <a:rPr lang="en-US" altLang="ko-KR" sz="1400" b="1" dirty="0" err="1">
                <a:latin typeface="+mn-lt"/>
              </a:rPr>
              <a:t>src</a:t>
            </a:r>
            <a:r>
              <a:rPr lang="en-US" altLang="ko-KR" sz="1400" b="1" dirty="0">
                <a:latin typeface="+mn-lt"/>
              </a:rPr>
              <a:t>="https://unpkg.com/react/</a:t>
            </a:r>
            <a:r>
              <a:rPr lang="en-US" altLang="ko-KR" sz="1400" b="1" dirty="0" err="1">
                <a:latin typeface="+mn-lt"/>
              </a:rPr>
              <a:t>umd</a:t>
            </a:r>
            <a:r>
              <a:rPr lang="en-US" altLang="ko-KR" sz="1400" b="1" dirty="0">
                <a:latin typeface="+mn-lt"/>
              </a:rPr>
              <a:t>/react.development.js"&gt;&lt;/script&gt;</a:t>
            </a:r>
          </a:p>
          <a:p>
            <a:pPr>
              <a:defRPr/>
            </a:pPr>
            <a:r>
              <a:rPr lang="en-US" altLang="ko-KR" sz="1400" b="1" dirty="0">
                <a:latin typeface="+mn-lt"/>
              </a:rPr>
              <a:t>    &lt;script </a:t>
            </a:r>
            <a:r>
              <a:rPr lang="en-US" altLang="ko-KR" sz="1400" b="1" dirty="0" err="1">
                <a:latin typeface="+mn-lt"/>
              </a:rPr>
              <a:t>src</a:t>
            </a:r>
            <a:r>
              <a:rPr lang="en-US" altLang="ko-KR" sz="1400" b="1" dirty="0">
                <a:latin typeface="+mn-lt"/>
              </a:rPr>
              <a:t>="https://unpkg.com/react-</a:t>
            </a:r>
            <a:r>
              <a:rPr lang="en-US" altLang="ko-KR" sz="1400" b="1" dirty="0" err="1">
                <a:latin typeface="+mn-lt"/>
              </a:rPr>
              <a:t>dom</a:t>
            </a:r>
            <a:r>
              <a:rPr lang="en-US" altLang="ko-KR" sz="1400" b="1" dirty="0">
                <a:latin typeface="+mn-lt"/>
              </a:rPr>
              <a:t>/</a:t>
            </a:r>
            <a:r>
              <a:rPr lang="en-US" altLang="ko-KR" sz="1400" b="1" dirty="0" err="1">
                <a:latin typeface="+mn-lt"/>
              </a:rPr>
              <a:t>umd</a:t>
            </a:r>
            <a:r>
              <a:rPr lang="en-US" altLang="ko-KR" sz="1400" b="1" dirty="0">
                <a:latin typeface="+mn-lt"/>
              </a:rPr>
              <a:t>/react-dom.development.js"&gt;&lt;/script&gt;</a:t>
            </a:r>
          </a:p>
          <a:p>
            <a:pPr>
              <a:defRPr/>
            </a:pPr>
            <a:r>
              <a:rPr lang="en-US" altLang="ko-KR" sz="1400" b="1" dirty="0">
                <a:latin typeface="+mn-lt"/>
              </a:rPr>
              <a:t>    &lt;script </a:t>
            </a:r>
            <a:r>
              <a:rPr lang="en-US" altLang="ko-KR" sz="1400" b="1" dirty="0" err="1">
                <a:latin typeface="+mn-lt"/>
              </a:rPr>
              <a:t>src</a:t>
            </a:r>
            <a:r>
              <a:rPr lang="en-US" altLang="ko-KR" sz="1400" b="1" dirty="0">
                <a:latin typeface="+mn-lt"/>
              </a:rPr>
              <a:t>="https://unpkg.com/@babel/standalone/babel.min.js"&gt;&lt;/script&gt;</a:t>
            </a:r>
          </a:p>
          <a:p>
            <a:pPr>
              <a:defRPr/>
            </a:pPr>
            <a:r>
              <a:rPr lang="en-US" altLang="ko-KR" sz="1400" b="1" dirty="0">
                <a:latin typeface="+mn-lt"/>
              </a:rPr>
              <a:t>    &lt;script type="text/</a:t>
            </a:r>
            <a:r>
              <a:rPr lang="en-US" altLang="ko-KR" sz="1400" b="1" dirty="0" err="1">
                <a:latin typeface="+mn-lt"/>
              </a:rPr>
              <a:t>babel</a:t>
            </a:r>
            <a:r>
              <a:rPr lang="en-US" altLang="ko-KR" sz="1400" b="1" dirty="0">
                <a:latin typeface="+mn-lt"/>
              </a:rPr>
              <a:t>"&gt;</a:t>
            </a:r>
          </a:p>
          <a:p>
            <a:pPr>
              <a:defRPr/>
            </a:pPr>
            <a:r>
              <a:rPr lang="en-US" altLang="ko-KR" sz="1400" b="1" dirty="0">
                <a:latin typeface="+mn-lt"/>
              </a:rPr>
              <a:t>    //</a:t>
            </a:r>
            <a:r>
              <a:rPr lang="ko-KR" altLang="en-US" sz="1400" b="1" dirty="0">
                <a:latin typeface="+mn-lt"/>
              </a:rPr>
              <a:t>함수 </a:t>
            </a:r>
            <a:r>
              <a:rPr lang="en-US" altLang="ko-KR" sz="1400" b="1" dirty="0">
                <a:latin typeface="+mn-lt"/>
              </a:rPr>
              <a:t>Component!!</a:t>
            </a:r>
          </a:p>
          <a:p>
            <a:pPr>
              <a:defRPr/>
            </a:pPr>
            <a:r>
              <a:rPr lang="en-US" altLang="ko-KR" sz="1400" b="1" dirty="0">
                <a:latin typeface="+mn-lt"/>
              </a:rPr>
              <a:t>    let Hello = function(props) {</a:t>
            </a:r>
          </a:p>
          <a:p>
            <a:pPr>
              <a:defRPr/>
            </a:pPr>
            <a:r>
              <a:rPr lang="en-US" altLang="ko-KR" sz="1400" b="1" dirty="0">
                <a:latin typeface="+mn-lt"/>
              </a:rPr>
              <a:t>        return (</a:t>
            </a:r>
          </a:p>
          <a:p>
            <a:pPr>
              <a:defRPr/>
            </a:pPr>
            <a:r>
              <a:rPr lang="en-US" altLang="ko-KR" sz="1400" b="1" dirty="0">
                <a:latin typeface="+mn-lt"/>
              </a:rPr>
              <a:t>            &lt;h1&gt;Hello World!!!&lt;/h1&gt;</a:t>
            </a:r>
          </a:p>
          <a:p>
            <a:pPr>
              <a:defRPr/>
            </a:pPr>
            <a:r>
              <a:rPr lang="en-US" altLang="ko-KR" sz="1400" b="1" dirty="0">
                <a:latin typeface="+mn-lt"/>
              </a:rPr>
              <a:t>        );</a:t>
            </a:r>
          </a:p>
          <a:p>
            <a:pPr>
              <a:defRPr/>
            </a:pPr>
            <a:r>
              <a:rPr lang="en-US" altLang="ko-KR" sz="1400" b="1" dirty="0">
                <a:latin typeface="+mn-lt"/>
              </a:rPr>
              <a:t>    }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    </a:t>
            </a:r>
            <a:r>
              <a:rPr lang="en-US" altLang="ko-KR" sz="1400" dirty="0" err="1">
                <a:latin typeface="+mn-lt"/>
              </a:rPr>
              <a:t>ReactDOM.render</a:t>
            </a:r>
            <a:r>
              <a:rPr lang="en-US" altLang="ko-KR" sz="1400" dirty="0">
                <a:latin typeface="+mn-lt"/>
              </a:rPr>
              <a:t>(&lt;Hello /&gt;, </a:t>
            </a:r>
            <a:r>
              <a:rPr lang="en-US" altLang="ko-KR" sz="1400" dirty="0" err="1">
                <a:latin typeface="+mn-lt"/>
              </a:rPr>
              <a:t>document.getElementById</a:t>
            </a:r>
            <a:r>
              <a:rPr lang="en-US" altLang="ko-KR" sz="1400" dirty="0">
                <a:latin typeface="+mn-lt"/>
              </a:rPr>
              <a:t>('app’));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&lt;/script&gt;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59079378-76F8-48AA-8E41-52D1B07FFA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개발 환경설정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029A749D-A50E-410E-BFD6-72BD2263104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Node.js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Visual Studio Code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플러그인 설정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Developer tools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EF931C5F-29D7-45E4-AB3A-D3105F4E44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개발 환경설정</a:t>
            </a:r>
            <a:endParaRPr lang="ko-KR" altLang="en-US" sz="2800" dirty="0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65AC8562-2733-4C91-A0E1-AFD0EB2599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Visual Studio Code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 후 필요한 플러그인 설치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Reactjs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code snippets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ES7 + React/Redux/React-Native snippets 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DBBA51CA-275C-4EE9-8F2F-DB6310C64D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개발 환경설정</a:t>
            </a:r>
            <a:endParaRPr lang="ko-KR" altLang="en-US" sz="2800" dirty="0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D4550994-0033-4EFE-AE68-B7D259B782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"/>
              </a:rPr>
              <a:t>React Developer Tools</a:t>
            </a:r>
          </a:p>
          <a:p>
            <a:pPr lvl="1"/>
            <a:r>
              <a:rPr lang="en-US" altLang="ko-KR" sz="1600" dirty="0">
                <a:latin typeface="Kopub"/>
              </a:rPr>
              <a:t>Chrome Web Store</a:t>
            </a:r>
            <a:r>
              <a:rPr lang="ko-KR" altLang="en-US" sz="1600" dirty="0">
                <a:latin typeface="Kopub"/>
              </a:rPr>
              <a:t>에서 설치함</a:t>
            </a:r>
            <a:r>
              <a:rPr lang="en-US" altLang="ko-KR" sz="1600" dirty="0">
                <a:latin typeface="Kopub"/>
              </a:rPr>
              <a:t>.</a:t>
            </a:r>
          </a:p>
          <a:p>
            <a:pPr lvl="1"/>
            <a:endParaRPr lang="ko-KR" altLang="en-US" sz="1600" dirty="0">
              <a:latin typeface="Kopu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1EB495-B5D4-4903-95A1-E15185E9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096852"/>
            <a:ext cx="7092788" cy="42796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D9E94A8F-4B00-4926-8EC4-5038392E3E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개발 환경설정</a:t>
            </a:r>
            <a:endParaRPr lang="ko-KR" altLang="en-US" sz="2800" dirty="0"/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47FE0001-9749-485E-81EE-F090878E1D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Developer Tools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이용한 디버깅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컴포넌트의 속성과 상태를 직접 확인할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3F4998-27DA-419F-99EB-1A5E3758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02" y="2085157"/>
            <a:ext cx="7756795" cy="41213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01-1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React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 소개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2308161" y="3143242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01-2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첫번째 </a:t>
              </a:r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React App 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작성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0B408A-A147-A1AD-C148-40349AEF29FF}"/>
              </a:ext>
            </a:extLst>
          </p:cNvPr>
          <p:cNvGrpSpPr/>
          <p:nvPr/>
        </p:nvGrpSpPr>
        <p:grpSpPr>
          <a:xfrm>
            <a:off x="2308161" y="4194057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E7B67E-A85C-1756-E799-1AEFF6BF885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01-3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28E06-87DE-5C77-F76C-4B62BF99785B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개발환경 설정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80D753A-89E2-2F87-7959-D2410A1F2D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E4766A1C-1001-44EB-A2AA-38CAEBFF62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C7A56E5A-7F6A-485C-B447-848FB197695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Facebook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만든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작성하기 위한 자바스크립트 라이브러리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 JavaScript library for building user interfaces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Javascript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코드만을 이용해 조합형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작성함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같은 형식을 사용하지만 결국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트랜스파일되어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자바스크립트 코드로 실행함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MVC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V(View)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집중함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데이터가  지속적으로 변하는 대규모 애플리케이션의 구축을 위해서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만들어졌음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A0847FE3-C5F4-4552-A737-FA69AC31B0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27573CEC-A7D5-4263-A1F8-186B317A9C3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전통적인 웹 애플리케이션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요청의 단위가 페이지임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화면의 페이지 단위로 구성됨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화면의 변경을 위해 서버로부터 새로운 페이지를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내려받음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페이지 단위의 요청과 응답의 문제점은 화면 일부분만 갱신하고 싶어도 페이지 전체를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서버로부터 다시 받아와야 한다는 것을 의미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서버는 브라우저의 요청이 있을 때마다 페이지 전체를 재생성하여 전송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172" name="그림 3">
            <a:extLst>
              <a:ext uri="{FF2B5EF4-FFF2-40B4-BE49-F238E27FC236}">
                <a16:creationId xmlns:a16="http://schemas.microsoft.com/office/drawing/2014/main" id="{561C92E6-B08E-401E-BE19-E32F7A8BA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4" y="3962400"/>
            <a:ext cx="649287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DA933AB1-BBD8-4728-AD3A-B51CC9D1DB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E91A16B8-F9FD-426C-82F0-87B46929B08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AJAX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이용한 멀티 페이지 애플리케이션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화면이 전환될 때는 새로운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페이지로 이동함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전화된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페이지가 초기 화면을 구성함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데이터를 이용한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생성과 서버로 데이터를 전송하는 작업은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AJAX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196" name="Picture 7">
            <a:extLst>
              <a:ext uri="{FF2B5EF4-FFF2-40B4-BE49-F238E27FC236}">
                <a16:creationId xmlns:a16="http://schemas.microsoft.com/office/drawing/2014/main" id="{775C5B68-F448-4DA1-BA0B-EBA9D9E8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3824289"/>
            <a:ext cx="12366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713D1302-C059-4B44-8110-F4F7C29A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5049838"/>
            <a:ext cx="12366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>
            <a:extLst>
              <a:ext uri="{FF2B5EF4-FFF2-40B4-BE49-F238E27FC236}">
                <a16:creationId xmlns:a16="http://schemas.microsoft.com/office/drawing/2014/main" id="{ADF0E335-8802-4C05-B0A1-583CDDA9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3860800"/>
            <a:ext cx="12382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3CCFB99E-F961-4B43-B3DA-FD95C421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1" y="5013325"/>
            <a:ext cx="12366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431385-CDB1-4387-BD9C-613A01A27BCC}"/>
              </a:ext>
            </a:extLst>
          </p:cNvPr>
          <p:cNvSpPr txBox="1"/>
          <p:nvPr/>
        </p:nvSpPr>
        <p:spPr>
          <a:xfrm>
            <a:off x="2279651" y="3573464"/>
            <a:ext cx="10903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b="1" dirty="0">
                <a:latin typeface="+mn-ea"/>
                <a:ea typeface="+mn-ea"/>
              </a:rPr>
              <a:t>index.html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6C72B-8ADA-48B2-A5DF-ED858FB04D6C}"/>
              </a:ext>
            </a:extLst>
          </p:cNvPr>
          <p:cNvSpPr txBox="1"/>
          <p:nvPr/>
        </p:nvSpPr>
        <p:spPr>
          <a:xfrm>
            <a:off x="4295775" y="4797426"/>
            <a:ext cx="117121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b="1" dirty="0">
                <a:latin typeface="+mn-ea"/>
                <a:ea typeface="+mn-ea"/>
              </a:rPr>
              <a:t>search.html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2B43E-A83C-469F-8B33-E5EA4F5E8891}"/>
              </a:ext>
            </a:extLst>
          </p:cNvPr>
          <p:cNvSpPr txBox="1"/>
          <p:nvPr/>
        </p:nvSpPr>
        <p:spPr>
          <a:xfrm>
            <a:off x="6419851" y="3608389"/>
            <a:ext cx="12100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b="1" dirty="0">
                <a:latin typeface="+mn-ea"/>
                <a:ea typeface="+mn-ea"/>
              </a:rPr>
              <a:t>person.html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518B4-0ABF-4694-80AD-0960020D1118}"/>
              </a:ext>
            </a:extLst>
          </p:cNvPr>
          <p:cNvSpPr txBox="1"/>
          <p:nvPr/>
        </p:nvSpPr>
        <p:spPr>
          <a:xfrm>
            <a:off x="8435975" y="4760914"/>
            <a:ext cx="13388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b="1" dirty="0">
                <a:latin typeface="+mn-ea"/>
                <a:ea typeface="+mn-ea"/>
              </a:rPr>
              <a:t>contacts.html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2" name="구부러진 연결선 21">
            <a:extLst>
              <a:ext uri="{FF2B5EF4-FFF2-40B4-BE49-F238E27FC236}">
                <a16:creationId xmlns:a16="http://schemas.microsoft.com/office/drawing/2014/main" id="{FA032F45-F78E-4057-8E40-DAED1494E6DC}"/>
              </a:ext>
            </a:extLst>
          </p:cNvPr>
          <p:cNvCxnSpPr>
            <a:stCxn id="116743" idx="3"/>
            <a:endCxn id="14" idx="1"/>
          </p:cNvCxnSpPr>
          <p:nvPr/>
        </p:nvCxnSpPr>
        <p:spPr>
          <a:xfrm>
            <a:off x="3444876" y="4365626"/>
            <a:ext cx="779463" cy="122396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>
            <a:extLst>
              <a:ext uri="{FF2B5EF4-FFF2-40B4-BE49-F238E27FC236}">
                <a16:creationId xmlns:a16="http://schemas.microsoft.com/office/drawing/2014/main" id="{4C0F60D3-861F-4F92-BDE5-EDF8A86677A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461000" y="4400550"/>
            <a:ext cx="922338" cy="118903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>
            <a:extLst>
              <a:ext uri="{FF2B5EF4-FFF2-40B4-BE49-F238E27FC236}">
                <a16:creationId xmlns:a16="http://schemas.microsoft.com/office/drawing/2014/main" id="{A096BE54-6131-4493-83F7-781FEB7F71C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621588" y="4400551"/>
            <a:ext cx="887412" cy="1152525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77416-0AAD-4165-8ECF-82CE90705CCC}"/>
              </a:ext>
            </a:extLst>
          </p:cNvPr>
          <p:cNvSpPr txBox="1"/>
          <p:nvPr/>
        </p:nvSpPr>
        <p:spPr>
          <a:xfrm>
            <a:off x="3035301" y="5084764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400" b="1">
                <a:latin typeface="+mn-ea"/>
                <a:ea typeface="+mn-ea"/>
              </a:rPr>
              <a:t>화면전환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F1706-2772-4F7D-9DAE-F437E7AF795E}"/>
              </a:ext>
            </a:extLst>
          </p:cNvPr>
          <p:cNvSpPr txBox="1"/>
          <p:nvPr/>
        </p:nvSpPr>
        <p:spPr>
          <a:xfrm>
            <a:off x="5880101" y="5084764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400" b="1">
                <a:latin typeface="+mn-ea"/>
                <a:ea typeface="+mn-ea"/>
              </a:rPr>
              <a:t>화면전환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6B672D-E45D-42A1-9955-CEFAD0D54946}"/>
              </a:ext>
            </a:extLst>
          </p:cNvPr>
          <p:cNvSpPr txBox="1"/>
          <p:nvPr/>
        </p:nvSpPr>
        <p:spPr>
          <a:xfrm>
            <a:off x="7248526" y="5084764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400" b="1">
                <a:latin typeface="+mn-ea"/>
                <a:ea typeface="+mn-ea"/>
              </a:rPr>
              <a:t>화면전환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DC39C55D-1F38-49CA-9F69-70B5F3683E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76447F0B-95E7-484B-8DF5-3463C4815C1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단일 페이지 애플리케이션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SPA(Single Page Application)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하나의 페이지로 애플리케이션의 모든 화면을 제공함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AJAX, Socket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등의 방법을 이용해 서버와 데이터 교환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244" name="그룹 46">
            <a:extLst>
              <a:ext uri="{FF2B5EF4-FFF2-40B4-BE49-F238E27FC236}">
                <a16:creationId xmlns:a16="http://schemas.microsoft.com/office/drawing/2014/main" id="{D35C4AB0-EE29-4B00-BF89-61C8E8E082A6}"/>
              </a:ext>
            </a:extLst>
          </p:cNvPr>
          <p:cNvGrpSpPr>
            <a:grpSpLocks/>
          </p:cNvGrpSpPr>
          <p:nvPr/>
        </p:nvGrpSpPr>
        <p:grpSpPr bwMode="auto">
          <a:xfrm>
            <a:off x="1523492" y="3442793"/>
            <a:ext cx="6913562" cy="2592388"/>
            <a:chOff x="647564" y="3501008"/>
            <a:chExt cx="6912768" cy="2592288"/>
          </a:xfrm>
        </p:grpSpPr>
        <p:grpSp>
          <p:nvGrpSpPr>
            <p:cNvPr id="10245" name="그룹 32">
              <a:extLst>
                <a:ext uri="{FF2B5EF4-FFF2-40B4-BE49-F238E27FC236}">
                  <a16:creationId xmlns:a16="http://schemas.microsoft.com/office/drawing/2014/main" id="{96BD3489-E837-4C60-952D-34AF54EB8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64" y="3501008"/>
              <a:ext cx="3104912" cy="2592288"/>
              <a:chOff x="647564" y="3501008"/>
              <a:chExt cx="3104912" cy="2592288"/>
            </a:xfrm>
          </p:grpSpPr>
          <p:sp>
            <p:nvSpPr>
              <p:cNvPr id="26" name="모서리가 둥근 직사각형 25">
                <a:extLst>
                  <a:ext uri="{FF2B5EF4-FFF2-40B4-BE49-F238E27FC236}">
                    <a16:creationId xmlns:a16="http://schemas.microsoft.com/office/drawing/2014/main" id="{D605AC8D-E6F4-42C7-ACA4-6CAABB2B2D90}"/>
                  </a:ext>
                </a:extLst>
              </p:cNvPr>
              <p:cNvSpPr/>
              <p:nvPr/>
            </p:nvSpPr>
            <p:spPr>
              <a:xfrm>
                <a:off x="647564" y="3861357"/>
                <a:ext cx="3096856" cy="22319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FF0F919-9DDA-478F-9755-95413819E5EB}"/>
                  </a:ext>
                </a:extLst>
              </p:cNvPr>
              <p:cNvSpPr/>
              <p:nvPr/>
            </p:nvSpPr>
            <p:spPr>
              <a:xfrm>
                <a:off x="971377" y="4148683"/>
                <a:ext cx="792071" cy="50480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View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F0F9B7C-3796-4CAC-963B-119BF49D3A5F}"/>
                  </a:ext>
                </a:extLst>
              </p:cNvPr>
              <p:cNvSpPr/>
              <p:nvPr/>
            </p:nvSpPr>
            <p:spPr>
              <a:xfrm>
                <a:off x="2592027" y="4148683"/>
                <a:ext cx="792072" cy="50480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View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13DF11-EC12-458F-A696-13FCBF628664}"/>
                  </a:ext>
                </a:extLst>
              </p:cNvPr>
              <p:cNvSpPr/>
              <p:nvPr/>
            </p:nvSpPr>
            <p:spPr>
              <a:xfrm>
                <a:off x="2592027" y="5337675"/>
                <a:ext cx="792072" cy="50321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View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2B3EED-7F51-4145-89A0-C6C504618889}"/>
                  </a:ext>
                </a:extLst>
              </p:cNvPr>
              <p:cNvSpPr/>
              <p:nvPr/>
            </p:nvSpPr>
            <p:spPr>
              <a:xfrm>
                <a:off x="971377" y="5337675"/>
                <a:ext cx="792071" cy="50321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View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CCACB2B1-3E37-4A68-BB1B-CE1D7793C1B4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1763448" y="4401086"/>
                <a:ext cx="82858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0188D74C-96D1-4560-9E5F-03A78709B0B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2988857" y="4653489"/>
                <a:ext cx="0" cy="6841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B0EB8607-5BF3-4C53-8D5B-5A4DE3F88D61}"/>
                  </a:ext>
                </a:extLst>
              </p:cNvPr>
              <p:cNvCxnSpPr>
                <a:stCxn id="6" idx="1"/>
                <a:endCxn id="7" idx="3"/>
              </p:cNvCxnSpPr>
              <p:nvPr/>
            </p:nvCxnSpPr>
            <p:spPr>
              <a:xfrm flipH="1">
                <a:off x="1763448" y="5588490"/>
                <a:ext cx="82858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48EC3FF9-A553-4F96-BEE8-E2F790AA28A6}"/>
                  </a:ext>
                </a:extLst>
              </p:cNvPr>
              <p:cNvCxnSpPr>
                <a:stCxn id="7" idx="0"/>
                <a:endCxn id="4" idx="2"/>
              </p:cNvCxnSpPr>
              <p:nvPr/>
            </p:nvCxnSpPr>
            <p:spPr>
              <a:xfrm flipV="1">
                <a:off x="1368206" y="4653489"/>
                <a:ext cx="0" cy="6841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D4015A-D8B5-4726-90A1-CD58A7BEC5D6}"/>
                  </a:ext>
                </a:extLst>
              </p:cNvPr>
              <p:cNvSpPr txBox="1"/>
              <p:nvPr/>
            </p:nvSpPr>
            <p:spPr>
              <a:xfrm>
                <a:off x="1871385" y="3501008"/>
                <a:ext cx="651770" cy="4000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55600" indent="-355600">
                  <a:defRPr/>
                </a:pPr>
                <a:r>
                  <a:rPr lang="en-US" altLang="ko-KR" sz="2000" b="1" dirty="0">
                    <a:latin typeface="+mn-ea"/>
                    <a:ea typeface="+mn-ea"/>
                  </a:rPr>
                  <a:t>SPA</a:t>
                </a:r>
                <a:endParaRPr lang="ko-KR" altLang="en-US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E7846-EC78-4AA4-9624-BC5CC0C4011F}"/>
                  </a:ext>
                </a:extLst>
              </p:cNvPr>
              <p:cNvSpPr txBox="1"/>
              <p:nvPr/>
            </p:nvSpPr>
            <p:spPr>
              <a:xfrm>
                <a:off x="1799957" y="4077249"/>
                <a:ext cx="800127" cy="2769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55600" indent="-355600">
                  <a:defRPr/>
                </a:pPr>
                <a:r>
                  <a:rPr lang="ko-KR" altLang="en-US" sz="1200" b="1">
                    <a:latin typeface="+mn-ea"/>
                    <a:ea typeface="+mn-ea"/>
                  </a:rPr>
                  <a:t>화면전환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57F18-A380-4560-9E7F-F36AD5482EE6}"/>
                  </a:ext>
                </a:extLst>
              </p:cNvPr>
              <p:cNvSpPr txBox="1"/>
              <p:nvPr/>
            </p:nvSpPr>
            <p:spPr>
              <a:xfrm>
                <a:off x="1799957" y="5625001"/>
                <a:ext cx="800127" cy="2769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55600" indent="-355600">
                  <a:defRPr/>
                </a:pPr>
                <a:r>
                  <a:rPr lang="ko-KR" altLang="en-US" sz="1200" b="1">
                    <a:latin typeface="+mn-ea"/>
                    <a:ea typeface="+mn-ea"/>
                  </a:rPr>
                  <a:t>화면전환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310751-5CA6-405D-8C59-5EB802FBC9E0}"/>
                  </a:ext>
                </a:extLst>
              </p:cNvPr>
              <p:cNvSpPr txBox="1"/>
              <p:nvPr/>
            </p:nvSpPr>
            <p:spPr>
              <a:xfrm>
                <a:off x="684072" y="4832870"/>
                <a:ext cx="800127" cy="2769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55600" indent="-355600">
                  <a:defRPr/>
                </a:pPr>
                <a:r>
                  <a:rPr lang="ko-KR" altLang="en-US" sz="1200" b="1" dirty="0">
                    <a:latin typeface="+mn-ea"/>
                    <a:ea typeface="+mn-ea"/>
                  </a:rPr>
                  <a:t>화면전환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D73F3A-24E5-4C65-904E-DC7D8C74B873}"/>
                  </a:ext>
                </a:extLst>
              </p:cNvPr>
              <p:cNvSpPr txBox="1"/>
              <p:nvPr/>
            </p:nvSpPr>
            <p:spPr>
              <a:xfrm>
                <a:off x="2952349" y="4832870"/>
                <a:ext cx="800127" cy="2769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55600" indent="-355600">
                  <a:defRPr/>
                </a:pPr>
                <a:r>
                  <a:rPr lang="ko-KR" altLang="en-US" sz="1200" b="1" dirty="0">
                    <a:latin typeface="+mn-ea"/>
                    <a:ea typeface="+mn-ea"/>
                  </a:rPr>
                  <a:t>화면전환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FB2744-FD14-4365-B660-F08F416430F0}"/>
                </a:ext>
              </a:extLst>
            </p:cNvPr>
            <p:cNvSpPr/>
            <p:nvPr/>
          </p:nvSpPr>
          <p:spPr>
            <a:xfrm>
              <a:off x="5831744" y="4148683"/>
              <a:ext cx="1728588" cy="183666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tx1"/>
                  </a:solidFill>
                </a:rPr>
                <a:t>HTTP 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6CB1646-7C0B-42FF-897D-4F18AF150C8D}"/>
                </a:ext>
              </a:extLst>
            </p:cNvPr>
            <p:cNvCxnSpPr/>
            <p:nvPr/>
          </p:nvCxnSpPr>
          <p:spPr>
            <a:xfrm>
              <a:off x="3744420" y="4329651"/>
              <a:ext cx="2052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193DA58-268A-4144-B17D-D0A53C7D8E7C}"/>
                </a:ext>
              </a:extLst>
            </p:cNvPr>
            <p:cNvCxnSpPr/>
            <p:nvPr/>
          </p:nvCxnSpPr>
          <p:spPr>
            <a:xfrm>
              <a:off x="3744420" y="4688412"/>
              <a:ext cx="2052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2CF631-F1C8-4170-B8EE-9E289E9DCE91}"/>
                </a:ext>
              </a:extLst>
            </p:cNvPr>
            <p:cNvSpPr txBox="1"/>
            <p:nvPr/>
          </p:nvSpPr>
          <p:spPr>
            <a:xfrm>
              <a:off x="4212680" y="4077249"/>
              <a:ext cx="1162364" cy="276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ko-KR" altLang="en-US" sz="1200" b="1" dirty="0">
                  <a:latin typeface="+mn-ea"/>
                  <a:ea typeface="+mn-ea"/>
                </a:rPr>
                <a:t>초기화면 요청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24DEF7-40BC-4368-9D15-3B8AC695BA12}"/>
                </a:ext>
              </a:extLst>
            </p:cNvPr>
            <p:cNvSpPr txBox="1"/>
            <p:nvPr/>
          </p:nvSpPr>
          <p:spPr>
            <a:xfrm>
              <a:off x="4212680" y="4437597"/>
              <a:ext cx="1162364" cy="276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ko-KR" altLang="en-US" sz="1200" b="1" dirty="0">
                  <a:latin typeface="+mn-ea"/>
                  <a:ea typeface="+mn-ea"/>
                </a:rPr>
                <a:t>초기화면 로드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121EB6D-D0C1-4EE0-9768-FEEC73D2427A}"/>
                </a:ext>
              </a:extLst>
            </p:cNvPr>
            <p:cNvCxnSpPr/>
            <p:nvPr/>
          </p:nvCxnSpPr>
          <p:spPr>
            <a:xfrm>
              <a:off x="3744420" y="5409109"/>
              <a:ext cx="2052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BA7E108-E6DB-4E77-9D97-C90563B8D656}"/>
                </a:ext>
              </a:extLst>
            </p:cNvPr>
            <p:cNvCxnSpPr/>
            <p:nvPr/>
          </p:nvCxnSpPr>
          <p:spPr>
            <a:xfrm>
              <a:off x="3744420" y="5769458"/>
              <a:ext cx="2052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74E6656-530B-4AE2-A895-10BE4FFBBDF6}"/>
                </a:ext>
              </a:extLst>
            </p:cNvPr>
            <p:cNvSpPr txBox="1"/>
            <p:nvPr/>
          </p:nvSpPr>
          <p:spPr>
            <a:xfrm>
              <a:off x="4212680" y="5121783"/>
              <a:ext cx="1008493" cy="276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ko-KR" altLang="en-US" sz="1200" b="1">
                  <a:latin typeface="+mn-ea"/>
                  <a:ea typeface="+mn-ea"/>
                </a:rPr>
                <a:t>데이터 전송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F1CF8D-982A-4197-B307-80330D1AD13F}"/>
                </a:ext>
              </a:extLst>
            </p:cNvPr>
            <p:cNvSpPr txBox="1"/>
            <p:nvPr/>
          </p:nvSpPr>
          <p:spPr>
            <a:xfrm>
              <a:off x="4212680" y="5480545"/>
              <a:ext cx="1008493" cy="276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ko-KR" altLang="en-US" sz="1200" b="1" dirty="0">
                  <a:latin typeface="+mn-ea"/>
                  <a:ea typeface="+mn-ea"/>
                </a:rPr>
                <a:t>데이터 수신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07615F12-1B8C-435B-BBCA-0A637C326A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F7110901-61B8-442B-82FA-E99249A8FE3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단일 페이지 애플리케이션의 단점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효과적인 상태관리가 요구됨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애플리케이션에서 보여줘야 하는 데이터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즉 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브라우저에서 관리해야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각각의 화면마다 상태를 관리하기 쉽지 않음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상태 데이터를 여러 화면이 이용하는 경우가 있기 때문에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느린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SPA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아주 빈번히 갱신하는데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브라우저의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직접 다루는 것은 대단히 느리다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이것으로 인해 화면 전화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변경이 일어날 때 사용자 경험이 훼손될 수 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마크업을 생성하도록 자바스크립트 코드로 제어해야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마크업을 문자열로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이어붙이는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작업은 개발 생산성을 떨어뜨림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0467C9BF-9C4D-437A-B3E8-3BA534CAE8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F172BD6E-4F40-492D-A9F6-6695BB5D8F0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특징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관리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단위로 상태를 관리할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Flux, 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같은 라이브러리를 사용하면 상태관리를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앱단위로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중앙집중화할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단방향 데이터 바인딩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데이터가 변경되면 즉시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반영됨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번거로워보일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수 있지만 상태 데이터가 변경되는 과정이 명시적으로 예측 가능하고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추적가능하도록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F77BF4-BC6F-414B-A9B8-E77CBA1F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335" y="4320896"/>
            <a:ext cx="5078129" cy="24561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C3BF299C-BCBA-49C4-BDB8-F93F0EA51B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 React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dirty="0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029CE8F8-8C83-4CEE-9387-17BA167B0DA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특징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JSX(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Javascript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XML)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템플릿이 아닌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유사한 자바스크립트 확장 문법임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필수는 아니지만 자바스크립트 코드 내부에서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마크업을 사용할 수 있도록 지원함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78BDE9-7F25-4356-AF00-C3BAA2FD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26" y="3022898"/>
            <a:ext cx="6997635" cy="3581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8530</TotalTime>
  <Words>866</Words>
  <Application>Microsoft Office PowerPoint</Application>
  <PresentationFormat>와이드스크린</PresentationFormat>
  <Paragraphs>188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맑은 고딕</vt:lpstr>
      <vt:lpstr>KoPub돋움체_Pro Bold</vt:lpstr>
      <vt:lpstr>Roboto</vt:lpstr>
      <vt:lpstr>Catamaran Light</vt:lpstr>
      <vt:lpstr>Arial</vt:lpstr>
      <vt:lpstr>Kopub</vt:lpstr>
      <vt:lpstr>Helvetica73-Extended</vt:lpstr>
      <vt:lpstr>Livvic</vt:lpstr>
      <vt:lpstr>KoPub돋움체 Medium</vt:lpstr>
      <vt:lpstr>Wingdings</vt:lpstr>
      <vt:lpstr>한컴산뜻돋움</vt:lpstr>
      <vt:lpstr>나눔고딕</vt:lpstr>
      <vt:lpstr>굴림</vt:lpstr>
      <vt:lpstr>휴먼모음T</vt:lpstr>
      <vt:lpstr>Engineering Project Proposal by Slidesgo</vt:lpstr>
      <vt:lpstr>PowerPoint 프레젠테이션</vt:lpstr>
      <vt:lpstr>PowerPoint 프레젠테이션</vt:lpstr>
      <vt:lpstr>1. React 소개</vt:lpstr>
      <vt:lpstr>1. React 소개</vt:lpstr>
      <vt:lpstr>1. React 소개</vt:lpstr>
      <vt:lpstr>1. React 소개</vt:lpstr>
      <vt:lpstr>1. React 소개</vt:lpstr>
      <vt:lpstr>1. React 소개</vt:lpstr>
      <vt:lpstr>1. React 소개</vt:lpstr>
      <vt:lpstr>1. React 소개</vt:lpstr>
      <vt:lpstr>1. React 소개</vt:lpstr>
      <vt:lpstr>1. React 소개</vt:lpstr>
      <vt:lpstr>1. React 소개</vt:lpstr>
      <vt:lpstr>1. React 소개</vt:lpstr>
      <vt:lpstr>첫번째 React App 작성</vt:lpstr>
      <vt:lpstr>개발 환경설정</vt:lpstr>
      <vt:lpstr>개발 환경설정</vt:lpstr>
      <vt:lpstr>개발 환경설정</vt:lpstr>
      <vt:lpstr>개발 환경설정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125</cp:revision>
  <dcterms:modified xsi:type="dcterms:W3CDTF">2023-12-18T10:43:52Z</dcterms:modified>
</cp:coreProperties>
</file>