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95" r:id="rId2"/>
    <p:sldId id="259" r:id="rId3"/>
    <p:sldId id="655" r:id="rId4"/>
    <p:sldId id="656" r:id="rId5"/>
    <p:sldId id="679" r:id="rId6"/>
    <p:sldId id="657" r:id="rId7"/>
    <p:sldId id="675" r:id="rId8"/>
    <p:sldId id="676" r:id="rId9"/>
    <p:sldId id="658" r:id="rId10"/>
    <p:sldId id="628" r:id="rId11"/>
    <p:sldId id="629" r:id="rId12"/>
    <p:sldId id="636" r:id="rId13"/>
    <p:sldId id="677" r:id="rId14"/>
    <p:sldId id="631" r:id="rId15"/>
    <p:sldId id="678" r:id="rId16"/>
    <p:sldId id="630" r:id="rId17"/>
    <p:sldId id="637" r:id="rId18"/>
    <p:sldId id="674" r:id="rId19"/>
    <p:sldId id="640" r:id="rId20"/>
    <p:sldId id="642" r:id="rId21"/>
    <p:sldId id="680" r:id="rId22"/>
    <p:sldId id="646" r:id="rId23"/>
    <p:sldId id="647" r:id="rId24"/>
    <p:sldId id="681" r:id="rId25"/>
    <p:sldId id="650" r:id="rId26"/>
    <p:sldId id="654" r:id="rId27"/>
    <p:sldId id="268" r:id="rId28"/>
  </p:sldIdLst>
  <p:sldSz cx="12192000" cy="6858000"/>
  <p:notesSz cx="6858000" cy="9144000"/>
  <p:embeddedFontLst>
    <p:embeddedFont>
      <p:font typeface="Catamaran Light" panose="020B0600000101010101" charset="0"/>
      <p:regular r:id="rId31"/>
      <p:bold r:id="rId32"/>
    </p:embeddedFont>
    <p:embeddedFont>
      <p:font typeface="D2Coding" panose="020B0609020101020101" pitchFamily="49" charset="-127"/>
      <p:regular r:id="rId33"/>
      <p:bold r:id="rId34"/>
    </p:embeddedFont>
    <p:embeddedFont>
      <p:font typeface="Helvetica73-Extended" panose="020B0800000000000000" pitchFamily="34" charset="0"/>
      <p:bold r:id="rId35"/>
    </p:embeddedFont>
    <p:embeddedFont>
      <p:font typeface="KoPub돋움체 Bold" panose="02020603020101020101" pitchFamily="18" charset="-127"/>
      <p:regular r:id="rId36"/>
    </p:embeddedFont>
    <p:embeddedFont>
      <p:font typeface="KoPub돋움체 Medium" panose="02020603020101020101" pitchFamily="18" charset="-127"/>
      <p:regular r:id="rId37"/>
    </p:embeddedFont>
    <p:embeddedFont>
      <p:font typeface="KoPub돋움체_Pro Bold" panose="02020603020101020101" pitchFamily="18" charset="-127"/>
      <p:regular r:id="rId38"/>
    </p:embeddedFont>
    <p:embeddedFont>
      <p:font typeface="Livvic" pitchFamily="2" charset="0"/>
      <p:regular r:id="rId39"/>
      <p:bold r:id="rId40"/>
      <p:italic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나눔고딕" panose="020D0604000000000000" pitchFamily="50" charset="-127"/>
      <p:regular r:id="rId47"/>
      <p:bold r:id="rId48"/>
    </p:embeddedFont>
    <p:embeddedFont>
      <p:font typeface="맑은 고딕" panose="020B0503020000020004" pitchFamily="50" charset="-127"/>
      <p:regular r:id="rId49"/>
      <p:bold r:id="rId50"/>
    </p:embeddedFont>
    <p:embeddedFont>
      <p:font typeface="휴먼모음T" panose="02030504000101010101" pitchFamily="18" charset="-127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윤" initials="성" lastIdx="1" clrIdx="0">
    <p:extLst>
      <p:ext uri="{19B8F6BF-5375-455C-9EA6-DF929625EA0E}">
        <p15:presenceInfo xmlns:p15="http://schemas.microsoft.com/office/powerpoint/2012/main" userId="f0e0229ea1f5e0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FF6"/>
    <a:srgbClr val="90826A"/>
    <a:srgbClr val="908269"/>
    <a:srgbClr val="7F8C92"/>
    <a:srgbClr val="BE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62F6D7-435F-43EB-B29E-4B5A15D60C48}">
  <a:tblStyle styleId="{9362F6D7-435F-43EB-B29E-4B5A15D60C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1" autoAdjust="0"/>
    <p:restoredTop sz="79930" autoAdjust="0"/>
  </p:normalViewPr>
  <p:slideViewPr>
    <p:cSldViewPr snapToGrid="0">
      <p:cViewPr varScale="1">
        <p:scale>
          <a:sx n="131" d="100"/>
          <a:sy n="131" d="100"/>
        </p:scale>
        <p:origin x="223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E90D05A-8577-DB70-36E8-26B0CAC435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7024A-DE25-4ECB-2E3C-3FB848C4C9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D9182-546B-4DD5-BDF1-2A6282EEFBB8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863143-4613-6C48-B670-58FA823483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FA180-78B5-8418-A925-06959717B7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B59AE-0E24-40D2-AF77-78F01F570F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6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5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4610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>
            <a:extLst>
              <a:ext uri="{FF2B5EF4-FFF2-40B4-BE49-F238E27FC236}">
                <a16:creationId xmlns:a16="http://schemas.microsoft.com/office/drawing/2014/main" id="{783B488C-5BC7-469B-BDA3-EEA053CC10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25603" name="슬라이드 노트 개체 틀 2">
            <a:extLst>
              <a:ext uri="{FF2B5EF4-FFF2-40B4-BE49-F238E27FC236}">
                <a16:creationId xmlns:a16="http://schemas.microsoft.com/office/drawing/2014/main" id="{56E51328-8219-4147-899F-07EA302B7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7DA64152-707D-4423-BE11-17C2EF379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4B2C574-37EA-4973-8C63-B91232E1A7DE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>
            <a:extLst>
              <a:ext uri="{FF2B5EF4-FFF2-40B4-BE49-F238E27FC236}">
                <a16:creationId xmlns:a16="http://schemas.microsoft.com/office/drawing/2014/main" id="{B51A2F13-416D-4012-81D9-4AC8C0A05E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27651" name="슬라이드 노트 개체 틀 2">
            <a:extLst>
              <a:ext uri="{FF2B5EF4-FFF2-40B4-BE49-F238E27FC236}">
                <a16:creationId xmlns:a16="http://schemas.microsoft.com/office/drawing/2014/main" id="{FCD6E9DB-B505-429F-A4FA-2E58D658D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3CD270A7-F99F-493F-BD5E-8A93ADCE17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9A74203-D52D-4D07-A1F2-1E1565ECD9FC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>
            <a:extLst>
              <a:ext uri="{FF2B5EF4-FFF2-40B4-BE49-F238E27FC236}">
                <a16:creationId xmlns:a16="http://schemas.microsoft.com/office/drawing/2014/main" id="{6D651A42-6394-47C6-8932-8B3F00E429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29699" name="슬라이드 노트 개체 틀 2">
            <a:extLst>
              <a:ext uri="{FF2B5EF4-FFF2-40B4-BE49-F238E27FC236}">
                <a16:creationId xmlns:a16="http://schemas.microsoft.com/office/drawing/2014/main" id="{73061C5F-0B14-44A2-B876-498F66092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D338DB93-93CA-4B60-8587-709BC045B5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7DECB3C-A082-42D4-926B-F52D789725FF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>
            <a:extLst>
              <a:ext uri="{FF2B5EF4-FFF2-40B4-BE49-F238E27FC236}">
                <a16:creationId xmlns:a16="http://schemas.microsoft.com/office/drawing/2014/main" id="{6D651A42-6394-47C6-8932-8B3F00E429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29699" name="슬라이드 노트 개체 틀 2">
            <a:extLst>
              <a:ext uri="{FF2B5EF4-FFF2-40B4-BE49-F238E27FC236}">
                <a16:creationId xmlns:a16="http://schemas.microsoft.com/office/drawing/2014/main" id="{73061C5F-0B14-44A2-B876-498F66092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D338DB93-93CA-4B60-8587-709BC045B5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7DECB3C-A082-42D4-926B-F52D789725FF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941409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>
            <a:extLst>
              <a:ext uri="{FF2B5EF4-FFF2-40B4-BE49-F238E27FC236}">
                <a16:creationId xmlns:a16="http://schemas.microsoft.com/office/drawing/2014/main" id="{65F2B5E4-1389-4770-B9E0-4D000BD0F6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31747" name="슬라이드 노트 개체 틀 2">
            <a:extLst>
              <a:ext uri="{FF2B5EF4-FFF2-40B4-BE49-F238E27FC236}">
                <a16:creationId xmlns:a16="http://schemas.microsoft.com/office/drawing/2014/main" id="{743FFB01-689E-4EDF-8936-809A75E0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E91EF140-93EC-4A1B-A63D-AC503D47A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598C387-998F-4556-96CB-038EA6794AB5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>
            <a:extLst>
              <a:ext uri="{FF2B5EF4-FFF2-40B4-BE49-F238E27FC236}">
                <a16:creationId xmlns:a16="http://schemas.microsoft.com/office/drawing/2014/main" id="{65F2B5E4-1389-4770-B9E0-4D000BD0F6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31747" name="슬라이드 노트 개체 틀 2">
            <a:extLst>
              <a:ext uri="{FF2B5EF4-FFF2-40B4-BE49-F238E27FC236}">
                <a16:creationId xmlns:a16="http://schemas.microsoft.com/office/drawing/2014/main" id="{743FFB01-689E-4EDF-8936-809A75E0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E91EF140-93EC-4A1B-A63D-AC503D47A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598C387-998F-4556-96CB-038EA6794AB5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028413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이미지 개체 틀 1">
            <a:extLst>
              <a:ext uri="{FF2B5EF4-FFF2-40B4-BE49-F238E27FC236}">
                <a16:creationId xmlns:a16="http://schemas.microsoft.com/office/drawing/2014/main" id="{A619F884-2A6A-4360-AE7D-C63B7F0A97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39939" name="슬라이드 노트 개체 틀 2">
            <a:extLst>
              <a:ext uri="{FF2B5EF4-FFF2-40B4-BE49-F238E27FC236}">
                <a16:creationId xmlns:a16="http://schemas.microsoft.com/office/drawing/2014/main" id="{36400561-BD0A-4627-B747-A0E81D4A8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buFont typeface="나눔고딕" pitchFamily="2" charset="-127"/>
              <a:buNone/>
            </a:pPr>
            <a:endParaRPr lang="en-US" altLang="ko-KR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A2F9DFC0-CB91-45F7-A353-BFF6751F8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925BA00-180E-4E3F-BBA5-7FF3E48C38DB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846814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>
            <a:extLst>
              <a:ext uri="{FF2B5EF4-FFF2-40B4-BE49-F238E27FC236}">
                <a16:creationId xmlns:a16="http://schemas.microsoft.com/office/drawing/2014/main" id="{436A3845-F7F7-46FB-912E-D84A587FF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41987" name="슬라이드 노트 개체 틀 2">
            <a:extLst>
              <a:ext uri="{FF2B5EF4-FFF2-40B4-BE49-F238E27FC236}">
                <a16:creationId xmlns:a16="http://schemas.microsoft.com/office/drawing/2014/main" id="{9B2D93A3-4680-4675-A4F8-F3E51DA9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96A7EBB0-019F-4133-ABDE-3A0E7C422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18B7C22-2B15-40A6-8818-FBD9A7D91BA0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이미지 개체 틀 1">
            <a:extLst>
              <a:ext uri="{FF2B5EF4-FFF2-40B4-BE49-F238E27FC236}">
                <a16:creationId xmlns:a16="http://schemas.microsoft.com/office/drawing/2014/main" id="{436A3845-F7F7-46FB-912E-D84A587FF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41987" name="슬라이드 노트 개체 틀 2">
            <a:extLst>
              <a:ext uri="{FF2B5EF4-FFF2-40B4-BE49-F238E27FC236}">
                <a16:creationId xmlns:a16="http://schemas.microsoft.com/office/drawing/2014/main" id="{9B2D93A3-4680-4675-A4F8-F3E51DA9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96A7EBB0-019F-4133-ABDE-3A0E7C422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18B7C22-2B15-40A6-8818-FBD9A7D91BA0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119296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>
            <a:extLst>
              <a:ext uri="{FF2B5EF4-FFF2-40B4-BE49-F238E27FC236}">
                <a16:creationId xmlns:a16="http://schemas.microsoft.com/office/drawing/2014/main" id="{B9F9D839-409E-4529-8083-5AC92FFA0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44035" name="슬라이드 노트 개체 틀 2">
            <a:extLst>
              <a:ext uri="{FF2B5EF4-FFF2-40B4-BE49-F238E27FC236}">
                <a16:creationId xmlns:a16="http://schemas.microsoft.com/office/drawing/2014/main" id="{BCBD4BC2-AF0D-40C3-81B2-50295E87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4036" name="슬라이드 번호 개체 틀 3">
            <a:extLst>
              <a:ext uri="{FF2B5EF4-FFF2-40B4-BE49-F238E27FC236}">
                <a16:creationId xmlns:a16="http://schemas.microsoft.com/office/drawing/2014/main" id="{F8330B35-AB1C-4631-8AEE-47671E0D4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7D6A3E8-697D-4898-8EE8-B6CA73DEB4E2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652F0-718B-4EF6-9F81-44E925C5CF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1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>
            <a:extLst>
              <a:ext uri="{FF2B5EF4-FFF2-40B4-BE49-F238E27FC236}">
                <a16:creationId xmlns:a16="http://schemas.microsoft.com/office/drawing/2014/main" id="{1A5C3031-15C9-4B2F-BC89-E6361E38EB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50179" name="슬라이드 노트 개체 틀 2">
            <a:extLst>
              <a:ext uri="{FF2B5EF4-FFF2-40B4-BE49-F238E27FC236}">
                <a16:creationId xmlns:a16="http://schemas.microsoft.com/office/drawing/2014/main" id="{9BEF3998-6C6A-493D-B494-DC5C7B5F0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D882767F-5491-44AF-9E49-956318E49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1EBC2A9-B9BD-481A-B5E0-984CDE9203FD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>
            <a:extLst>
              <a:ext uri="{FF2B5EF4-FFF2-40B4-BE49-F238E27FC236}">
                <a16:creationId xmlns:a16="http://schemas.microsoft.com/office/drawing/2014/main" id="{1A5C3031-15C9-4B2F-BC89-E6361E38EB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50179" name="슬라이드 노트 개체 틀 2">
            <a:extLst>
              <a:ext uri="{FF2B5EF4-FFF2-40B4-BE49-F238E27FC236}">
                <a16:creationId xmlns:a16="http://schemas.microsoft.com/office/drawing/2014/main" id="{9BEF3998-6C6A-493D-B494-DC5C7B5F0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D882767F-5491-44AF-9E49-956318E49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1EBC2A9-B9BD-481A-B5E0-984CDE9203FD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486608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>
            <a:extLst>
              <a:ext uri="{FF2B5EF4-FFF2-40B4-BE49-F238E27FC236}">
                <a16:creationId xmlns:a16="http://schemas.microsoft.com/office/drawing/2014/main" id="{BA1BD8A6-5A8B-4669-AA90-53FE60654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60419" name="슬라이드 노트 개체 틀 2">
            <a:extLst>
              <a:ext uri="{FF2B5EF4-FFF2-40B4-BE49-F238E27FC236}">
                <a16:creationId xmlns:a16="http://schemas.microsoft.com/office/drawing/2014/main" id="{13F539A7-D979-42EE-8193-4784853EC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0420" name="슬라이드 번호 개체 틀 3">
            <a:extLst>
              <a:ext uri="{FF2B5EF4-FFF2-40B4-BE49-F238E27FC236}">
                <a16:creationId xmlns:a16="http://schemas.microsoft.com/office/drawing/2014/main" id="{478228DD-02DA-4CAC-BAAE-3A4874C9BD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266AB208-EFA8-4A58-887F-BBFCF6F1CD86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>
            <a:extLst>
              <a:ext uri="{FF2B5EF4-FFF2-40B4-BE49-F238E27FC236}">
                <a16:creationId xmlns:a16="http://schemas.microsoft.com/office/drawing/2014/main" id="{A905368D-75CD-488F-8CEF-7A9985A189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62467" name="슬라이드 노트 개체 틀 2">
            <a:extLst>
              <a:ext uri="{FF2B5EF4-FFF2-40B4-BE49-F238E27FC236}">
                <a16:creationId xmlns:a16="http://schemas.microsoft.com/office/drawing/2014/main" id="{7DEFC347-A191-4366-BD60-804E7E548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2468" name="슬라이드 번호 개체 틀 3">
            <a:extLst>
              <a:ext uri="{FF2B5EF4-FFF2-40B4-BE49-F238E27FC236}">
                <a16:creationId xmlns:a16="http://schemas.microsoft.com/office/drawing/2014/main" id="{F28DFBAB-AA96-4427-9FF4-4623E94F7A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C36035B-1E31-4051-8315-0FEF7AB649AC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>
            <a:extLst>
              <a:ext uri="{FF2B5EF4-FFF2-40B4-BE49-F238E27FC236}">
                <a16:creationId xmlns:a16="http://schemas.microsoft.com/office/drawing/2014/main" id="{A905368D-75CD-488F-8CEF-7A9985A189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62467" name="슬라이드 노트 개체 틀 2">
            <a:extLst>
              <a:ext uri="{FF2B5EF4-FFF2-40B4-BE49-F238E27FC236}">
                <a16:creationId xmlns:a16="http://schemas.microsoft.com/office/drawing/2014/main" id="{7DEFC347-A191-4366-BD60-804E7E548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2468" name="슬라이드 번호 개체 틀 3">
            <a:extLst>
              <a:ext uri="{FF2B5EF4-FFF2-40B4-BE49-F238E27FC236}">
                <a16:creationId xmlns:a16="http://schemas.microsoft.com/office/drawing/2014/main" id="{F28DFBAB-AA96-4427-9FF4-4623E94F7A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C36035B-1E31-4051-8315-0FEF7AB649AC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874739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>
            <a:extLst>
              <a:ext uri="{FF2B5EF4-FFF2-40B4-BE49-F238E27FC236}">
                <a16:creationId xmlns:a16="http://schemas.microsoft.com/office/drawing/2014/main" id="{02551CCB-CE89-4313-B059-FDCD7ACBC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64515" name="슬라이드 노트 개체 틀 2">
            <a:extLst>
              <a:ext uri="{FF2B5EF4-FFF2-40B4-BE49-F238E27FC236}">
                <a16:creationId xmlns:a16="http://schemas.microsoft.com/office/drawing/2014/main" id="{6C029A40-45CF-4F7A-87DF-E9434A3CD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4516" name="슬라이드 번호 개체 틀 3">
            <a:extLst>
              <a:ext uri="{FF2B5EF4-FFF2-40B4-BE49-F238E27FC236}">
                <a16:creationId xmlns:a16="http://schemas.microsoft.com/office/drawing/2014/main" id="{D7929EF0-357D-4B8D-A23A-F6878C0C1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F1DB566-7827-44FC-811B-059812226318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>
            <a:extLst>
              <a:ext uri="{FF2B5EF4-FFF2-40B4-BE49-F238E27FC236}">
                <a16:creationId xmlns:a16="http://schemas.microsoft.com/office/drawing/2014/main" id="{F112316C-20D8-42CB-B238-61E728CB5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565150" y="938213"/>
            <a:ext cx="7953375" cy="4475162"/>
          </a:xfrm>
          <a:ln/>
        </p:spPr>
      </p:sp>
      <p:sp>
        <p:nvSpPr>
          <p:cNvPr id="70659" name="슬라이드 노트 개체 틀 2">
            <a:extLst>
              <a:ext uri="{FF2B5EF4-FFF2-40B4-BE49-F238E27FC236}">
                <a16:creationId xmlns:a16="http://schemas.microsoft.com/office/drawing/2014/main" id="{20416E79-F0C3-4031-B494-0178A8F7B9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0660" name="슬라이드 번호 개체 틀 3">
            <a:extLst>
              <a:ext uri="{FF2B5EF4-FFF2-40B4-BE49-F238E27FC236}">
                <a16:creationId xmlns:a16="http://schemas.microsoft.com/office/drawing/2014/main" id="{59A9660D-5736-43F4-A84D-052E9B769E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50000"/>
              </a:spcBef>
              <a:buFont typeface="나눔고딕" pitchFamily="2" charset="-127"/>
              <a:buChar char="■"/>
              <a:defRPr kumimoji="1" sz="10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1pPr>
            <a:lvl2pPr marL="742950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2pPr>
            <a:lvl3pPr marL="1143000" indent="-228600">
              <a:lnSpc>
                <a:spcPct val="120000"/>
              </a:lnSpc>
              <a:spcBef>
                <a:spcPct val="50000"/>
              </a:spcBef>
              <a:buFont typeface="맑은 고딕" panose="020B0503020000020004" pitchFamily="50" charset="-127"/>
              <a:buChar char="–"/>
              <a:defRPr kumimoji="1" sz="9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2CB922C-0A2F-4BAC-A94F-A545A9DABCFD}" type="slidenum">
              <a:rPr lang="en-US" altLang="ko-KR" sz="900" smtClean="0"/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altLang="ko-KR" sz="9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6fe61bc2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6fe61bc2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01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57213" y="625475"/>
            <a:ext cx="5683250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A311E-0C98-4A69-981C-64192E209BD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54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63563" y="639763"/>
            <a:ext cx="5681662" cy="31956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A311E-0C98-4A69-981C-64192E209BD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365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57213" y="625475"/>
            <a:ext cx="5683250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A311E-0C98-4A69-981C-64192E209BD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584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57213" y="641350"/>
            <a:ext cx="5683250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A311E-0C98-4A69-981C-64192E209BD0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359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57213" y="641350"/>
            <a:ext cx="5683250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A311E-0C98-4A69-981C-64192E209BD0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858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57213" y="625475"/>
            <a:ext cx="5683250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A311E-0C98-4A69-981C-64192E209BD0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8744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57213" y="625475"/>
            <a:ext cx="5683250" cy="3197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CA311E-0C98-4A69-981C-64192E209BD0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315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 preserve="1" userDrawn="1">
  <p:cSld name="1_Three columns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7CADD4-E2E4-FDD1-25A4-F5E04B179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4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2;p31">
            <a:extLst>
              <a:ext uri="{FF2B5EF4-FFF2-40B4-BE49-F238E27FC236}">
                <a16:creationId xmlns:a16="http://schemas.microsoft.com/office/drawing/2014/main" id="{193A0139-5D0A-3782-5008-C222E778209B}"/>
              </a:ext>
            </a:extLst>
          </p:cNvPr>
          <p:cNvSpPr/>
          <p:nvPr userDrawn="1"/>
        </p:nvSpPr>
        <p:spPr>
          <a:xfrm rot="-5400000">
            <a:off x="5062995" y="-11033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2505FD-9568-59A5-8734-C4EFE726FD0D}"/>
              </a:ext>
            </a:extLst>
          </p:cNvPr>
          <p:cNvSpPr txBox="1"/>
          <p:nvPr userDrawn="1"/>
        </p:nvSpPr>
        <p:spPr>
          <a:xfrm>
            <a:off x="3468852" y="48283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FD14F3-DABC-7B89-F533-02C9AC0ABA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Google Shape;212;p31">
            <a:extLst>
              <a:ext uri="{FF2B5EF4-FFF2-40B4-BE49-F238E27FC236}">
                <a16:creationId xmlns:a16="http://schemas.microsoft.com/office/drawing/2014/main" id="{989BAC95-31A0-5C4E-540C-871CC0EA79D0}"/>
              </a:ext>
            </a:extLst>
          </p:cNvPr>
          <p:cNvSpPr/>
          <p:nvPr userDrawn="1"/>
        </p:nvSpPr>
        <p:spPr>
          <a:xfrm rot="-5400000">
            <a:off x="5250564" y="42070"/>
            <a:ext cx="2070800" cy="10646800"/>
          </a:xfrm>
          <a:prstGeom prst="rect">
            <a:avLst/>
          </a:prstGeom>
          <a:solidFill>
            <a:srgbClr val="90826A">
              <a:alpha val="5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8BB97-0B84-1FA3-7741-D428F1C3A819}"/>
              </a:ext>
            </a:extLst>
          </p:cNvPr>
          <p:cNvSpPr txBox="1"/>
          <p:nvPr userDrawn="1"/>
        </p:nvSpPr>
        <p:spPr>
          <a:xfrm>
            <a:off x="3656420" y="4980747"/>
            <a:ext cx="4269117" cy="7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1" b="1" dirty="0">
                <a:solidFill>
                  <a:schemeClr val="bg1"/>
                </a:solidFill>
                <a:latin typeface="Helvetica73-Extended" panose="020B0800000000000000" pitchFamily="34" charset="0"/>
              </a:rPr>
              <a:t>THANK YOU</a:t>
            </a:r>
            <a:endParaRPr lang="ko-KR" altLang="en-US" sz="4401" b="1" dirty="0">
              <a:solidFill>
                <a:schemeClr val="bg1"/>
              </a:solidFill>
              <a:latin typeface="Helvetica73-Extended" panose="020B08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CUSTOM_28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;p25">
            <a:extLst>
              <a:ext uri="{FF2B5EF4-FFF2-40B4-BE49-F238E27FC236}">
                <a16:creationId xmlns:a16="http://schemas.microsoft.com/office/drawing/2014/main" id="{80DEDA15-7108-18FB-DF60-AEFD8294DE26}"/>
              </a:ext>
            </a:extLst>
          </p:cNvPr>
          <p:cNvSpPr/>
          <p:nvPr userDrawn="1"/>
        </p:nvSpPr>
        <p:spPr>
          <a:xfrm rot="-5400000" flipH="1">
            <a:off x="5730436" y="-5730366"/>
            <a:ext cx="731200" cy="121919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" name="Google Shape;198;p29">
            <a:extLst>
              <a:ext uri="{FF2B5EF4-FFF2-40B4-BE49-F238E27FC236}">
                <a16:creationId xmlns:a16="http://schemas.microsoft.com/office/drawing/2014/main" id="{9F24D9AB-5D8F-E9CE-7D7D-9944ED79554D}"/>
              </a:ext>
            </a:extLst>
          </p:cNvPr>
          <p:cNvSpPr/>
          <p:nvPr userDrawn="1"/>
        </p:nvSpPr>
        <p:spPr>
          <a:xfrm rot="10800000" flipH="1">
            <a:off x="-65" y="593002"/>
            <a:ext cx="12191999" cy="2764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36064" y="210412"/>
            <a:ext cx="9899860" cy="50780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0" h="0"/>
              <a:contourClr>
                <a:srgbClr val="2C3D6E"/>
              </a:contourClr>
            </a:sp3d>
          </a:bodyPr>
          <a:lstStyle>
            <a:lvl1pPr marL="0" algn="l" defTabSz="914423" rtl="0" eaLnBrk="1" fontAlgn="base" latinLnBrk="1" hangingPunct="1">
              <a:spcBef>
                <a:spcPct val="0"/>
              </a:spcBef>
              <a:spcAft>
                <a:spcPct val="0"/>
              </a:spcAft>
              <a:defRPr lang="ko-KR" altLang="en-US" sz="2100" b="1" kern="1200" spc="-6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8617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2400"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4265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74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327" y="1355148"/>
            <a:ext cx="10807328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4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7348" y="136524"/>
            <a:ext cx="10972800" cy="592177"/>
          </a:xfrm>
          <a:prstGeom prst="rect">
            <a:avLst/>
          </a:prstGeom>
        </p:spPr>
        <p:txBody>
          <a:bodyPr/>
          <a:lstStyle>
            <a:lvl1pPr algn="l">
              <a:defRPr sz="1800"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106" y="1016732"/>
            <a:ext cx="11748548" cy="5472608"/>
          </a:xfrm>
          <a:prstGeom prst="rect">
            <a:avLst/>
          </a:prstGeom>
        </p:spPr>
        <p:txBody>
          <a:bodyPr/>
          <a:lstStyle>
            <a:lvl1pPr marL="192881" indent="-192881">
              <a:buFont typeface="Wingdings" panose="05000000000000000000" pitchFamily="2" charset="2"/>
              <a:buChar char="v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 marL="417910" indent="-160735">
              <a:buFont typeface="Wingdings" panose="05000000000000000000" pitchFamily="2" charset="2"/>
              <a:buChar char="§"/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36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61" r:id="rId2"/>
    <p:sldLayoutId id="2147483654" r:id="rId3"/>
    <p:sldLayoutId id="2147483670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00">
            <a:extLst>
              <a:ext uri="{FF2B5EF4-FFF2-40B4-BE49-F238E27FC236}">
                <a16:creationId xmlns:a16="http://schemas.microsoft.com/office/drawing/2014/main" id="{9D9F454C-3CE8-49FC-2BD1-53DB76264923}"/>
              </a:ext>
            </a:extLst>
          </p:cNvPr>
          <p:cNvSpPr txBox="1">
            <a:spLocks/>
          </p:cNvSpPr>
          <p:nvPr/>
        </p:nvSpPr>
        <p:spPr>
          <a:xfrm>
            <a:off x="1896029" y="4794248"/>
            <a:ext cx="8136333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" h="6350"/>
              <a:contourClr>
                <a:srgbClr val="2C3D6E"/>
              </a:contourClr>
            </a:sp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sz="3200" b="1" dirty="0">
                <a:solidFill>
                  <a:schemeClr val="bg2"/>
                </a:solidFill>
                <a:latin typeface="+mj-ea"/>
                <a:ea typeface="+mj-ea"/>
              </a:rPr>
              <a:t>02. React</a:t>
            </a:r>
            <a:r>
              <a:rPr lang="ko-KR" altLang="en-US" sz="3200" b="1" dirty="0">
                <a:solidFill>
                  <a:schemeClr val="bg2"/>
                </a:solidFill>
                <a:latin typeface="+mj-ea"/>
                <a:ea typeface="+mj-ea"/>
              </a:rPr>
              <a:t> 시작하기</a:t>
            </a:r>
            <a:endParaRPr lang="en-US" altLang="ko-KR" sz="32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798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3F19E92B-A631-46AD-A58A-0674598A37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JSX</a:t>
            </a:r>
            <a:endParaRPr lang="ko-KR" altLang="en-US" sz="28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852C76A2-DAC7-4B6E-B77F-E8B3084FEBA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/>
              <a:t>JSX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lvl="1"/>
            <a:r>
              <a:rPr lang="en-US" altLang="ko-KR" sz="1600" dirty="0"/>
              <a:t>NOT HTML!!</a:t>
            </a:r>
          </a:p>
          <a:p>
            <a:pPr lvl="1"/>
            <a:r>
              <a:rPr lang="ko-KR" altLang="en-US" sz="1600" dirty="0"/>
              <a:t>선언적 </a:t>
            </a:r>
            <a:r>
              <a:rPr lang="en-US" altLang="ko-KR" sz="1600" dirty="0"/>
              <a:t>XML </a:t>
            </a:r>
            <a:r>
              <a:rPr lang="ko-KR" altLang="en-US" sz="1600" dirty="0"/>
              <a:t>스타일의 자바스크립트 확장 문법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Javascript</a:t>
            </a:r>
            <a:r>
              <a:rPr lang="en-US" altLang="ko-KR" sz="1600" dirty="0"/>
              <a:t> </a:t>
            </a:r>
            <a:r>
              <a:rPr lang="ko-KR" altLang="en-US" sz="1600" dirty="0"/>
              <a:t>코드로 변환되어 실행됨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babel </a:t>
            </a:r>
            <a:r>
              <a:rPr lang="en-US" altLang="ko-KR" sz="1600" dirty="0" err="1"/>
              <a:t>repl</a:t>
            </a:r>
            <a:r>
              <a:rPr lang="en-US" altLang="ko-KR" sz="1600" dirty="0"/>
              <a:t> </a:t>
            </a:r>
            <a:r>
              <a:rPr lang="ko-KR" altLang="en-US" sz="1600" dirty="0"/>
              <a:t>도구를 이용한 변환 </a:t>
            </a:r>
            <a:r>
              <a:rPr lang="en-US" altLang="ko-KR" sz="1600" dirty="0"/>
              <a:t>( https://babeljs.io/repl/ )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31F5BF-D783-47FE-8D46-27555944E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18" y="3573376"/>
            <a:ext cx="7798564" cy="29163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C79C07ED-9B45-491B-BCA4-3376044195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JSX</a:t>
            </a:r>
            <a:endParaRPr lang="ko-KR" altLang="en-US" sz="2800" dirty="0"/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C9518020-8EEC-4662-9758-00400E71F84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선택적 요소임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반드시 사용해야 하는 것은 아님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하지만 장점이 많음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사실상의 필수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표현하기에 더 적합함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특히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HTML, XML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트리 구조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애플리케이션의 구조를 시각화하기에 더 좋음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자바스크립트 코드이므로 언어의 의미가 변형되지 않음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66CBFBC7-BC02-4C24-B4F4-AED49B1B35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JSX</a:t>
            </a:r>
            <a:endParaRPr lang="ko-KR" altLang="en-US" sz="2800" dirty="0"/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891EBDCB-E0D1-4757-8AA5-8F16FDE68E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주의사항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태그의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Attribute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카멜 표기법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(camel casing)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준수함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onclick  --&gt;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onClick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: &lt;button </a:t>
            </a:r>
            <a:r>
              <a:rPr lang="en-US" altLang="ko-KR" sz="1600" b="1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onclick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="start()" /&gt;</a:t>
            </a: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JSX : &lt;button </a:t>
            </a:r>
            <a:r>
              <a:rPr lang="en-US" altLang="ko-KR" sz="1600" b="1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onClick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={start} /&gt;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66CBFBC7-BC02-4C24-B4F4-AED49B1B35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JSX</a:t>
            </a:r>
            <a:endParaRPr lang="ko-KR" altLang="en-US" sz="2800" dirty="0"/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891EBDCB-E0D1-4757-8AA5-8F16FDE68E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주의사항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Attribute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이름이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DOM API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스펙에 기반을 두고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CSS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클래스를 적용할 때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class attribute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사용하지만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JSX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에서는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className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속성을 사용해야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--&gt; JS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코드이기 때문에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...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비교 대상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&lt;div id="a" class="test"&gt;&lt;/div&gt;</a:t>
            </a: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 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document.getElementById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("a").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className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="test";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: &lt;div class="test"&gt;Hello&lt;/div&gt;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JSX : &lt;div </a:t>
            </a:r>
            <a:r>
              <a:rPr lang="en-US" altLang="ko-KR" sz="1600" b="1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className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="test"&gt;Hello&lt;/div&gt;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5098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B55E4F69-F3F1-4DF5-B456-0DB89BB597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JSX</a:t>
            </a:r>
            <a:endParaRPr lang="ko-KR" altLang="en-US" sz="2800" dirty="0"/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E4AB442C-A503-403A-AC0E-1776D207D73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JSX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표현식에 동적으로 값을 넣고자 한다면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{ }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보간법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(interpolation)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사용함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{ }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내부에 값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메서드의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 등이 위치할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{ }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복잡한 자바스크립트 구문을 배치할 수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if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{ }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내부에 작성할 수 없음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항 연산식은 허용함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 { a? b:c }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2) for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 반복문을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{ }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내부에 작성할 수 없음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에서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연산처리하여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변수에 값을 저장한 후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보간해야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{}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에는 값이 있는 구문을 작성해야 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B55E4F69-F3F1-4DF5-B456-0DB89BB597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JSX</a:t>
            </a:r>
            <a:endParaRPr lang="ko-KR" altLang="en-US" sz="2800" dirty="0"/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E4AB442C-A503-403A-AC0E-1776D207D73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JSX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표현식에 동적으로 값을 넣고자 한다면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?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값은 모두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Encoding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되어 출력됨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XSS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공격 때문에 자동으로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Encoding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수행함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그럼에도 불구하고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HTML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그대로 출력하려면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dangerouslySetInnerHTML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특성을 사용함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직사각형 4">
            <a:extLst>
              <a:ext uri="{FF2B5EF4-FFF2-40B4-BE49-F238E27FC236}">
                <a16:creationId xmlns:a16="http://schemas.microsoft.com/office/drawing/2014/main" id="{4C6E27BB-5D42-475C-9534-702227356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546" y="3090446"/>
            <a:ext cx="8172908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600" dirty="0"/>
              <a:t>&lt;span </a:t>
            </a:r>
            <a:r>
              <a:rPr lang="en-US" altLang="ko-KR" sz="1600" b="1" dirty="0" err="1"/>
              <a:t>dangerouslySetInnerHTML</a:t>
            </a:r>
            <a:r>
              <a:rPr lang="en-US" altLang="ko-KR" sz="1600" b="1" dirty="0"/>
              <a:t>={{ __</a:t>
            </a:r>
            <a:r>
              <a:rPr lang="en-US" altLang="ko-KR" sz="1600" b="1" dirty="0" err="1"/>
              <a:t>html:msg</a:t>
            </a:r>
            <a:r>
              <a:rPr lang="en-US" altLang="ko-KR" sz="1600" b="1" dirty="0"/>
              <a:t> }} </a:t>
            </a:r>
            <a:r>
              <a:rPr lang="en-US" altLang="ko-KR" sz="1600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31729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9F875113-D827-4182-8617-021671E9E8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en-US" altLang="ko-KR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JSX</a:t>
            </a:r>
            <a:endParaRPr lang="ko-KR" altLang="en-US" sz="2800" dirty="0"/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111D8F3B-9687-46D4-915B-2BCCD0235BD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단일 루트 노드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단일 루트 요소만 렌더링할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여러개의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요소를 렌더링하려면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&lt;div&gt;&lt;/div&gt;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같은 요소로 감싸주어야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8916" name="직사각형 3">
            <a:extLst>
              <a:ext uri="{FF2B5EF4-FFF2-40B4-BE49-F238E27FC236}">
                <a16:creationId xmlns:a16="http://schemas.microsoft.com/office/drawing/2014/main" id="{1E6F7F50-0054-48B9-A5B5-CC63A024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64" y="2862877"/>
            <a:ext cx="3835579" cy="107721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return (</a:t>
            </a:r>
          </a:p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     &lt;div&gt;Hello&lt;/div&gt;</a:t>
            </a:r>
          </a:p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     &lt;div&gt;World&lt;/div&gt;</a:t>
            </a:r>
          </a:p>
          <a:p>
            <a:r>
              <a:rPr lang="en-US" altLang="ko-KR" sz="1600" dirty="0">
                <a:latin typeface="나눔고딕" pitchFamily="2" charset="-127"/>
                <a:ea typeface="나눔고딕" pitchFamily="2" charset="-127"/>
              </a:rPr>
              <a:t> );</a:t>
            </a:r>
          </a:p>
        </p:txBody>
      </p:sp>
      <p:sp>
        <p:nvSpPr>
          <p:cNvPr id="5" name="오른쪽 화살표 4">
            <a:extLst>
              <a:ext uri="{FF2B5EF4-FFF2-40B4-BE49-F238E27FC236}">
                <a16:creationId xmlns:a16="http://schemas.microsoft.com/office/drawing/2014/main" id="{65925F1E-B9A3-4E6F-B143-72BC8170C969}"/>
              </a:ext>
            </a:extLst>
          </p:cNvPr>
          <p:cNvSpPr/>
          <p:nvPr/>
        </p:nvSpPr>
        <p:spPr>
          <a:xfrm>
            <a:off x="5618257" y="2862877"/>
            <a:ext cx="395288" cy="1150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918" name="직사각형 5">
            <a:extLst>
              <a:ext uri="{FF2B5EF4-FFF2-40B4-BE49-F238E27FC236}">
                <a16:creationId xmlns:a16="http://schemas.microsoft.com/office/drawing/2014/main" id="{C001A4C6-5260-4A86-A1B3-8C7F5B172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994" y="2641205"/>
            <a:ext cx="394833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return (</a:t>
            </a:r>
          </a:p>
          <a:p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    &lt;&gt;</a:t>
            </a:r>
          </a:p>
          <a:p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      &lt;div&gt;Hello&lt;/div&gt;</a:t>
            </a:r>
          </a:p>
          <a:p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      &lt;div&gt;World&lt;/div&gt;</a:t>
            </a:r>
          </a:p>
          <a:p>
            <a:r>
              <a:rPr lang="en-US" altLang="ko-KR" sz="1400" b="1" dirty="0">
                <a:latin typeface="나눔고딕" pitchFamily="2" charset="-127"/>
                <a:ea typeface="나눔고딕" pitchFamily="2" charset="-127"/>
              </a:rPr>
              <a:t>    &lt;/&gt;</a:t>
            </a:r>
          </a:p>
          <a:p>
            <a:r>
              <a:rPr lang="en-US" altLang="ko-KR" sz="1400" dirty="0">
                <a:latin typeface="나눔고딕" pitchFamily="2" charset="-127"/>
                <a:ea typeface="나눔고딕" pitchFamily="2" charset="-127"/>
              </a:rPr>
              <a:t>);</a:t>
            </a:r>
          </a:p>
        </p:txBody>
      </p:sp>
      <p:sp>
        <p:nvSpPr>
          <p:cNvPr id="7" name="&quot;없음&quot; 기호 6">
            <a:extLst>
              <a:ext uri="{FF2B5EF4-FFF2-40B4-BE49-F238E27FC236}">
                <a16:creationId xmlns:a16="http://schemas.microsoft.com/office/drawing/2014/main" id="{4A3640BC-E352-44E2-9DD7-FA7357F84F79}"/>
              </a:ext>
            </a:extLst>
          </p:cNvPr>
          <p:cNvSpPr/>
          <p:nvPr/>
        </p:nvSpPr>
        <p:spPr>
          <a:xfrm>
            <a:off x="2057987" y="2922439"/>
            <a:ext cx="863600" cy="827087"/>
          </a:xfrm>
          <a:prstGeom prst="noSmoking">
            <a:avLst>
              <a:gd name="adj" fmla="val 8748"/>
            </a:avLst>
          </a:pr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2787E842-8B58-42A4-81D2-C57E8482E8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속성</a:t>
            </a:r>
          </a:p>
        </p:txBody>
      </p:sp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F0AA856A-AA8A-4785-ABDA-2D24BAEFA9E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props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컴포넌트가 외부로부터 데이터를 전달받기 위해 사용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부모 컴포넌트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--&gt;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자식컴포넌트로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정보 전달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u="sng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전달받은 속성의 값은 그 컴포넌트에서 변경하지 않음</a:t>
            </a:r>
            <a:endParaRPr lang="en-US" altLang="ko-KR" sz="1600" u="sng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40964" name="그룹 6">
            <a:extLst>
              <a:ext uri="{FF2B5EF4-FFF2-40B4-BE49-F238E27FC236}">
                <a16:creationId xmlns:a16="http://schemas.microsoft.com/office/drawing/2014/main" id="{5419DEC8-2CF1-4D7B-8960-79C535AC8C46}"/>
              </a:ext>
            </a:extLst>
          </p:cNvPr>
          <p:cNvGrpSpPr>
            <a:grpSpLocks/>
          </p:cNvGrpSpPr>
          <p:nvPr/>
        </p:nvGrpSpPr>
        <p:grpSpPr bwMode="auto">
          <a:xfrm>
            <a:off x="4799934" y="3752850"/>
            <a:ext cx="2592132" cy="1692275"/>
            <a:chOff x="3311860" y="3957292"/>
            <a:chExt cx="2591350" cy="169218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5E815C0-15F7-4282-8161-05CF731F152E}"/>
                </a:ext>
              </a:extLst>
            </p:cNvPr>
            <p:cNvSpPr/>
            <p:nvPr/>
          </p:nvSpPr>
          <p:spPr>
            <a:xfrm>
              <a:off x="3311860" y="3957292"/>
              <a:ext cx="1439428" cy="50479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33ACCF-E90A-4882-8E31-92C738524FAA}"/>
                </a:ext>
              </a:extLst>
            </p:cNvPr>
            <p:cNvSpPr/>
            <p:nvPr/>
          </p:nvSpPr>
          <p:spPr>
            <a:xfrm>
              <a:off x="3311860" y="5144681"/>
              <a:ext cx="1439428" cy="50479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Test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33281B0F-09EA-4CA6-B156-F2941A2A6A44}"/>
                </a:ext>
              </a:extLst>
            </p:cNvPr>
            <p:cNvCxnSpPr>
              <a:stCxn id="2" idx="2"/>
              <a:endCxn id="6" idx="0"/>
            </p:cNvCxnSpPr>
            <p:nvPr/>
          </p:nvCxnSpPr>
          <p:spPr>
            <a:xfrm>
              <a:off x="4032367" y="4462091"/>
              <a:ext cx="0" cy="6825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5EC4A1-EC7C-457E-A322-A57733C1F52F}"/>
                </a:ext>
              </a:extLst>
            </p:cNvPr>
            <p:cNvSpPr txBox="1"/>
            <p:nvPr/>
          </p:nvSpPr>
          <p:spPr>
            <a:xfrm>
              <a:off x="4026019" y="4603371"/>
              <a:ext cx="1877191" cy="3385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props : name, age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내용 개체 틀 2">
            <a:extLst>
              <a:ext uri="{FF2B5EF4-FFF2-40B4-BE49-F238E27FC236}">
                <a16:creationId xmlns:a16="http://schemas.microsoft.com/office/drawing/2014/main" id="{661B5798-116F-4D29-A7A7-2D261146ADB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Props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변경할 수 없다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기본값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(number, string, Boolean)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변경 안된다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객체를 전달 받는 경우에는 메모리 참조임으로 객체자체를 변경할 수 없지만 객체의 내부 값은 변경이 가능하다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객체의 경우에도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객체의 값을 변경하지 않는 것이 권장한다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1600" dirty="0"/>
          </a:p>
        </p:txBody>
      </p:sp>
      <p:sp>
        <p:nvSpPr>
          <p:cNvPr id="40962" name="제목 1">
            <a:extLst>
              <a:ext uri="{FF2B5EF4-FFF2-40B4-BE49-F238E27FC236}">
                <a16:creationId xmlns:a16="http://schemas.microsoft.com/office/drawing/2014/main" id="{2787E842-8B58-42A4-81D2-C57E8482E8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속성</a:t>
            </a:r>
            <a:endParaRPr lang="ko-KR" altLang="en-US" sz="2800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FAE774-5FA8-4472-B8BE-894641BBC670}"/>
              </a:ext>
            </a:extLst>
          </p:cNvPr>
          <p:cNvGrpSpPr/>
          <p:nvPr/>
        </p:nvGrpSpPr>
        <p:grpSpPr>
          <a:xfrm>
            <a:off x="2304410" y="2950195"/>
            <a:ext cx="7140268" cy="3245849"/>
            <a:chOff x="884624" y="1988840"/>
            <a:chExt cx="7140268" cy="324584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35E815C0-15F7-4282-8161-05CF731F152E}"/>
                </a:ext>
              </a:extLst>
            </p:cNvPr>
            <p:cNvSpPr/>
            <p:nvPr/>
          </p:nvSpPr>
          <p:spPr bwMode="auto">
            <a:xfrm>
              <a:off x="3746980" y="2336642"/>
              <a:ext cx="1439862" cy="50482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App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33ACCF-E90A-4882-8E31-92C738524FAA}"/>
                </a:ext>
              </a:extLst>
            </p:cNvPr>
            <p:cNvSpPr/>
            <p:nvPr/>
          </p:nvSpPr>
          <p:spPr bwMode="auto">
            <a:xfrm>
              <a:off x="2558692" y="3597078"/>
              <a:ext cx="1439862" cy="50482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>
                  <a:solidFill>
                    <a:schemeClr val="tx1"/>
                  </a:solidFill>
                </a:rPr>
                <a:t>Child1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33281B0F-09EA-4CA6-B156-F2941A2A6A44}"/>
                </a:ext>
              </a:extLst>
            </p:cNvPr>
            <p:cNvCxnSpPr>
              <a:stCxn id="2" idx="2"/>
              <a:endCxn id="6" idx="0"/>
            </p:cNvCxnSpPr>
            <p:nvPr/>
          </p:nvCxnSpPr>
          <p:spPr bwMode="auto">
            <a:xfrm flipH="1">
              <a:off x="3278623" y="2841467"/>
              <a:ext cx="1188288" cy="7556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5EC4A1-EC7C-457E-A322-A57733C1F52F}"/>
                </a:ext>
              </a:extLst>
            </p:cNvPr>
            <p:cNvSpPr txBox="1"/>
            <p:nvPr/>
          </p:nvSpPr>
          <p:spPr bwMode="auto">
            <a:xfrm>
              <a:off x="5078972" y="2887938"/>
              <a:ext cx="115320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props : </a:t>
              </a:r>
              <a:r>
                <a:rPr lang="en-US" altLang="ko-KR" sz="1600" dirty="0" err="1">
                  <a:latin typeface="+mn-ea"/>
                  <a:ea typeface="+mn-ea"/>
                </a:rPr>
                <a:t>arr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94E3B43-E65C-4777-8689-6E5AC1634666}"/>
                </a:ext>
              </a:extLst>
            </p:cNvPr>
            <p:cNvSpPr/>
            <p:nvPr/>
          </p:nvSpPr>
          <p:spPr bwMode="auto">
            <a:xfrm>
              <a:off x="5078972" y="3597078"/>
              <a:ext cx="1439862" cy="50482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>
                  <a:solidFill>
                    <a:schemeClr val="tx1"/>
                  </a:solidFill>
                </a:rPr>
                <a:t>Child2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8887E4A-9918-4142-A72F-69B4F8392116}"/>
                </a:ext>
              </a:extLst>
            </p:cNvPr>
            <p:cNvCxnSpPr>
              <a:cxnSpLocks/>
              <a:stCxn id="2" idx="2"/>
              <a:endCxn id="13" idx="0"/>
            </p:cNvCxnSpPr>
            <p:nvPr/>
          </p:nvCxnSpPr>
          <p:spPr bwMode="auto">
            <a:xfrm>
              <a:off x="4466911" y="2841467"/>
              <a:ext cx="1331992" cy="7556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B9DA44-68F5-4688-B0BD-6CA2E4A62B21}"/>
                </a:ext>
              </a:extLst>
            </p:cNvPr>
            <p:cNvSpPr txBox="1"/>
            <p:nvPr/>
          </p:nvSpPr>
          <p:spPr bwMode="auto">
            <a:xfrm>
              <a:off x="2782560" y="2859963"/>
              <a:ext cx="115320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props : </a:t>
              </a:r>
              <a:r>
                <a:rPr lang="en-US" altLang="ko-KR" sz="1600" dirty="0" err="1">
                  <a:latin typeface="+mn-ea"/>
                  <a:ea typeface="+mn-ea"/>
                </a:rPr>
                <a:t>arr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E6A016F-F286-40D7-AA34-9082030D4C21}"/>
                </a:ext>
              </a:extLst>
            </p:cNvPr>
            <p:cNvSpPr/>
            <p:nvPr/>
          </p:nvSpPr>
          <p:spPr bwMode="auto">
            <a:xfrm>
              <a:off x="884624" y="4729864"/>
              <a:ext cx="1439862" cy="50482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>
                  <a:solidFill>
                    <a:schemeClr val="tx1"/>
                  </a:solidFill>
                </a:rPr>
                <a:t>Child11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067F8D6-55CF-48FD-AA32-A745ED2E7DE0}"/>
                </a:ext>
              </a:extLst>
            </p:cNvPr>
            <p:cNvSpPr/>
            <p:nvPr/>
          </p:nvSpPr>
          <p:spPr bwMode="auto">
            <a:xfrm>
              <a:off x="2495899" y="4729864"/>
              <a:ext cx="1439862" cy="50482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>
                  <a:solidFill>
                    <a:schemeClr val="tx1"/>
                  </a:solidFill>
                </a:rPr>
                <a:t>Child12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136F1C-7933-4127-BC0E-A2C3BB0486C0}"/>
                </a:ext>
              </a:extLst>
            </p:cNvPr>
            <p:cNvSpPr/>
            <p:nvPr/>
          </p:nvSpPr>
          <p:spPr bwMode="auto">
            <a:xfrm>
              <a:off x="4033641" y="4729864"/>
              <a:ext cx="1439862" cy="50482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>
                  <a:solidFill>
                    <a:schemeClr val="tx1"/>
                  </a:solidFill>
                </a:rPr>
                <a:t>Child13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0FEF44E-4993-4C52-8526-620CF3C7F602}"/>
                </a:ext>
              </a:extLst>
            </p:cNvPr>
            <p:cNvSpPr/>
            <p:nvPr/>
          </p:nvSpPr>
          <p:spPr bwMode="auto">
            <a:xfrm>
              <a:off x="6087084" y="4729863"/>
              <a:ext cx="1439862" cy="504825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 err="1">
                  <a:solidFill>
                    <a:schemeClr val="tx1"/>
                  </a:solidFill>
                </a:rPr>
                <a:t>Child21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76C3E24-DE7D-46D2-A7C3-ACC9363678B4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 bwMode="auto">
            <a:xfrm flipH="1">
              <a:off x="1604555" y="4101903"/>
              <a:ext cx="1674068" cy="6279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3E3810C-BF90-40E8-AB36-1D7C298E3FBB}"/>
                </a:ext>
              </a:extLst>
            </p:cNvPr>
            <p:cNvCxnSpPr>
              <a:cxnSpLocks/>
              <a:stCxn id="6" idx="2"/>
              <a:endCxn id="20" idx="0"/>
            </p:cNvCxnSpPr>
            <p:nvPr/>
          </p:nvCxnSpPr>
          <p:spPr bwMode="auto">
            <a:xfrm flipH="1">
              <a:off x="3215830" y="4101903"/>
              <a:ext cx="62793" cy="6279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594FBF4-2176-4903-8BEB-1CC3DD1123AF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 bwMode="auto">
            <a:xfrm>
              <a:off x="3278623" y="4101903"/>
              <a:ext cx="1474949" cy="62796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8224EBE-8AF3-492F-BED3-D03BC24E2F3C}"/>
                </a:ext>
              </a:extLst>
            </p:cNvPr>
            <p:cNvCxnSpPr>
              <a:cxnSpLocks/>
              <a:stCxn id="13" idx="2"/>
              <a:endCxn id="25" idx="0"/>
            </p:cNvCxnSpPr>
            <p:nvPr/>
          </p:nvCxnSpPr>
          <p:spPr bwMode="auto">
            <a:xfrm>
              <a:off x="5798903" y="4101903"/>
              <a:ext cx="1008112" cy="62796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AF217E-3A89-4A45-94E0-9036E0041E20}"/>
                </a:ext>
              </a:extLst>
            </p:cNvPr>
            <p:cNvSpPr txBox="1"/>
            <p:nvPr/>
          </p:nvSpPr>
          <p:spPr bwMode="auto">
            <a:xfrm>
              <a:off x="1342698" y="4138898"/>
              <a:ext cx="115320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props : </a:t>
              </a:r>
              <a:r>
                <a:rPr lang="en-US" altLang="ko-KR" sz="1600" dirty="0" err="1">
                  <a:latin typeface="+mn-ea"/>
                  <a:ea typeface="+mn-ea"/>
                </a:rPr>
                <a:t>arr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AB88A09-1043-49B6-9F08-7F827BDA2CBA}"/>
                </a:ext>
              </a:extLst>
            </p:cNvPr>
            <p:cNvSpPr txBox="1"/>
            <p:nvPr/>
          </p:nvSpPr>
          <p:spPr bwMode="auto">
            <a:xfrm>
              <a:off x="3935761" y="4138898"/>
              <a:ext cx="115320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props : </a:t>
              </a:r>
              <a:r>
                <a:rPr lang="en-US" altLang="ko-KR" sz="1600" dirty="0" err="1">
                  <a:latin typeface="+mn-ea"/>
                  <a:ea typeface="+mn-ea"/>
                </a:rPr>
                <a:t>arr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09CB70-E9C7-48DC-AFDC-D6591FE4CB61}"/>
                </a:ext>
              </a:extLst>
            </p:cNvPr>
            <p:cNvSpPr txBox="1"/>
            <p:nvPr/>
          </p:nvSpPr>
          <p:spPr bwMode="auto">
            <a:xfrm>
              <a:off x="6373745" y="4077329"/>
              <a:ext cx="115320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props : </a:t>
              </a:r>
              <a:r>
                <a:rPr lang="en-US" altLang="ko-KR" sz="1600" dirty="0" err="1">
                  <a:latin typeface="+mn-ea"/>
                  <a:ea typeface="+mn-ea"/>
                </a:rPr>
                <a:t>arr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95CA852-D21F-4D21-85CB-F8DC48B37F2A}"/>
                </a:ext>
              </a:extLst>
            </p:cNvPr>
            <p:cNvSpPr txBox="1"/>
            <p:nvPr/>
          </p:nvSpPr>
          <p:spPr bwMode="auto">
            <a:xfrm>
              <a:off x="3935760" y="1988840"/>
              <a:ext cx="107099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600" dirty="0">
                  <a:latin typeface="+mn-ea"/>
                  <a:ea typeface="+mn-ea"/>
                </a:rPr>
                <a:t>state : </a:t>
              </a:r>
              <a:r>
                <a:rPr lang="en-US" altLang="ko-KR" sz="1600" dirty="0" err="1">
                  <a:latin typeface="+mn-ea"/>
                  <a:ea typeface="+mn-ea"/>
                </a:rPr>
                <a:t>arr</a:t>
              </a:r>
              <a:endParaRPr lang="ko-KR" altLang="en-US" sz="1600" dirty="0">
                <a:latin typeface="+mn-ea"/>
                <a:ea typeface="+mn-ea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5D21B2-A21B-46EB-BE6E-9A5892E13615}"/>
                </a:ext>
              </a:extLst>
            </p:cNvPr>
            <p:cNvGrpSpPr/>
            <p:nvPr/>
          </p:nvGrpSpPr>
          <p:grpSpPr>
            <a:xfrm>
              <a:off x="7190321" y="4606728"/>
              <a:ext cx="834571" cy="571029"/>
              <a:chOff x="8261275" y="4177571"/>
              <a:chExt cx="834571" cy="571029"/>
            </a:xfrm>
          </p:grpSpPr>
          <p:pic>
            <p:nvPicPr>
              <p:cNvPr id="54" name="그래픽 53" descr="연필 단색으로 채워진">
                <a:extLst>
                  <a:ext uri="{FF2B5EF4-FFF2-40B4-BE49-F238E27FC236}">
                    <a16:creationId xmlns:a16="http://schemas.microsoft.com/office/drawing/2014/main" id="{FB967B3F-CFC1-455D-A947-81D6BC331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734138" y="4245430"/>
                <a:ext cx="361708" cy="361708"/>
              </a:xfrm>
              <a:prstGeom prst="rect">
                <a:avLst/>
              </a:prstGeom>
            </p:spPr>
          </p:pic>
          <p:pic>
            <p:nvPicPr>
              <p:cNvPr id="55" name="그래픽 54" descr="체크리스트 단색으로 채워진">
                <a:extLst>
                  <a:ext uri="{FF2B5EF4-FFF2-40B4-BE49-F238E27FC236}">
                    <a16:creationId xmlns:a16="http://schemas.microsoft.com/office/drawing/2014/main" id="{52C2C3DF-4379-4695-A280-2D2A8541A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261275" y="4177571"/>
                <a:ext cx="571029" cy="571029"/>
              </a:xfrm>
              <a:prstGeom prst="rect">
                <a:avLst/>
              </a:prstGeom>
            </p:spPr>
          </p:pic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DB04675-BE32-4320-8492-C518FBC87EB0}"/>
                </a:ext>
              </a:extLst>
            </p:cNvPr>
            <p:cNvGrpSpPr/>
            <p:nvPr/>
          </p:nvGrpSpPr>
          <p:grpSpPr>
            <a:xfrm>
              <a:off x="5130672" y="4606728"/>
              <a:ext cx="863599" cy="571029"/>
              <a:chOff x="8232247" y="4177571"/>
              <a:chExt cx="863599" cy="571029"/>
            </a:xfrm>
          </p:grpSpPr>
          <p:pic>
            <p:nvPicPr>
              <p:cNvPr id="57" name="그래픽 56" descr="연필 단색으로 채워진">
                <a:extLst>
                  <a:ext uri="{FF2B5EF4-FFF2-40B4-BE49-F238E27FC236}">
                    <a16:creationId xmlns:a16="http://schemas.microsoft.com/office/drawing/2014/main" id="{CCCA539E-0BDD-4A87-861E-D1D16363C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734138" y="4245430"/>
                <a:ext cx="361708" cy="361708"/>
              </a:xfrm>
              <a:prstGeom prst="rect">
                <a:avLst/>
              </a:prstGeom>
            </p:spPr>
          </p:pic>
          <p:pic>
            <p:nvPicPr>
              <p:cNvPr id="58" name="그래픽 57" descr="체크리스트 단색으로 채워진">
                <a:extLst>
                  <a:ext uri="{FF2B5EF4-FFF2-40B4-BE49-F238E27FC236}">
                    <a16:creationId xmlns:a16="http://schemas.microsoft.com/office/drawing/2014/main" id="{D796DF23-1000-4CA8-9FE2-4A6F12614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232247" y="4177571"/>
                <a:ext cx="571029" cy="571029"/>
              </a:xfrm>
              <a:prstGeom prst="rect">
                <a:avLst/>
              </a:prstGeom>
            </p:spPr>
          </p:pic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3BB1A0AC-974C-4802-B000-F5BB977EEA65}"/>
                </a:ext>
              </a:extLst>
            </p:cNvPr>
            <p:cNvGrpSpPr/>
            <p:nvPr/>
          </p:nvGrpSpPr>
          <p:grpSpPr>
            <a:xfrm>
              <a:off x="1977871" y="4606728"/>
              <a:ext cx="834571" cy="571029"/>
              <a:chOff x="8261275" y="4177571"/>
              <a:chExt cx="834571" cy="571029"/>
            </a:xfrm>
          </p:grpSpPr>
          <p:pic>
            <p:nvPicPr>
              <p:cNvPr id="60" name="그래픽 59" descr="연필 단색으로 채워진">
                <a:extLst>
                  <a:ext uri="{FF2B5EF4-FFF2-40B4-BE49-F238E27FC236}">
                    <a16:creationId xmlns:a16="http://schemas.microsoft.com/office/drawing/2014/main" id="{E2D1AB53-5163-46AD-A743-7AA148BB23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734138" y="4245430"/>
                <a:ext cx="361708" cy="361708"/>
              </a:xfrm>
              <a:prstGeom prst="rect">
                <a:avLst/>
              </a:prstGeom>
            </p:spPr>
          </p:pic>
          <p:pic>
            <p:nvPicPr>
              <p:cNvPr id="61" name="그래픽 60" descr="체크리스트 단색으로 채워진">
                <a:extLst>
                  <a:ext uri="{FF2B5EF4-FFF2-40B4-BE49-F238E27FC236}">
                    <a16:creationId xmlns:a16="http://schemas.microsoft.com/office/drawing/2014/main" id="{741B71E6-3372-4002-81A1-901D5EB19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261275" y="4177571"/>
                <a:ext cx="571029" cy="571029"/>
              </a:xfrm>
              <a:prstGeom prst="rect">
                <a:avLst/>
              </a:prstGeom>
            </p:spPr>
          </p:pic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CF492A68-3F32-4A82-8C1E-0A4F685BCA55}"/>
                </a:ext>
              </a:extLst>
            </p:cNvPr>
            <p:cNvGrpSpPr/>
            <p:nvPr/>
          </p:nvGrpSpPr>
          <p:grpSpPr>
            <a:xfrm>
              <a:off x="3650257" y="3460218"/>
              <a:ext cx="834571" cy="571029"/>
              <a:chOff x="8261275" y="4177571"/>
              <a:chExt cx="834571" cy="571029"/>
            </a:xfrm>
          </p:grpSpPr>
          <p:pic>
            <p:nvPicPr>
              <p:cNvPr id="66" name="그래픽 65" descr="연필 단색으로 채워진">
                <a:extLst>
                  <a:ext uri="{FF2B5EF4-FFF2-40B4-BE49-F238E27FC236}">
                    <a16:creationId xmlns:a16="http://schemas.microsoft.com/office/drawing/2014/main" id="{BA98D77E-E625-4DE8-A6E4-85A708EF1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734138" y="4245430"/>
                <a:ext cx="361708" cy="361708"/>
              </a:xfrm>
              <a:prstGeom prst="rect">
                <a:avLst/>
              </a:prstGeom>
            </p:spPr>
          </p:pic>
          <p:pic>
            <p:nvPicPr>
              <p:cNvPr id="67" name="그래픽 66" descr="체크리스트 단색으로 채워진">
                <a:extLst>
                  <a:ext uri="{FF2B5EF4-FFF2-40B4-BE49-F238E27FC236}">
                    <a16:creationId xmlns:a16="http://schemas.microsoft.com/office/drawing/2014/main" id="{242E8CAD-A657-4BED-8769-D92D55A0F7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261275" y="4177571"/>
                <a:ext cx="571029" cy="57102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33427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AA507BF7-F44B-498F-BFA8-0CBC77E414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속성</a:t>
            </a:r>
            <a:endParaRPr lang="ko-KR" altLang="en-US" sz="2800" dirty="0"/>
          </a:p>
        </p:txBody>
      </p:sp>
      <p:sp>
        <p:nvSpPr>
          <p:cNvPr id="43012" name="직사각형 3">
            <a:extLst>
              <a:ext uri="{FF2B5EF4-FFF2-40B4-BE49-F238E27FC236}">
                <a16:creationId xmlns:a16="http://schemas.microsoft.com/office/drawing/2014/main" id="{F5C15280-A86C-44D2-A597-4CB9CE7AE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1254763"/>
            <a:ext cx="9937104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Sub1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E5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"10"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/&gt;</a:t>
            </a:r>
            <a:endParaRPr lang="en-US" altLang="ko-KR" sz="1400" b="0" dirty="0">
              <a:solidFill>
                <a:srgbClr val="3B3B3B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직사각형 3">
            <a:extLst>
              <a:ext uri="{FF2B5EF4-FFF2-40B4-BE49-F238E27FC236}">
                <a16:creationId xmlns:a16="http://schemas.microsoft.com/office/drawing/2014/main" id="{8ED27430-6563-7A8A-6280-6B9248647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1866994"/>
            <a:ext cx="9937104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4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Sub1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props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=&gt;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 b="0" dirty="0">
                <a:solidFill>
                  <a:srgbClr val="3B3B3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</a:t>
            </a:r>
            <a:r>
              <a:rPr lang="en-US" altLang="ko-KR" sz="1400" b="0" dirty="0">
                <a:solidFill>
                  <a:srgbClr val="AF00D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return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&lt;p&gt;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 am Sub1, name :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props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age : 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props</a:t>
            </a:r>
            <a:r>
              <a:rPr lang="en-US" altLang="ko-KR" sz="1400" b="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age</a:t>
            </a:r>
            <a:r>
              <a:rPr lang="en-US" altLang="ko-KR" sz="1400" b="0" dirty="0"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r>
              <a:rPr lang="en-US" altLang="ko-KR" sz="1400" b="0" dirty="0">
                <a:solidFill>
                  <a:srgbClr val="8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400" b="0" dirty="0">
              <a:solidFill>
                <a:srgbClr val="3B3B3B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b="0" dirty="0">
                <a:solidFill>
                  <a:srgbClr val="3B3B3B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5FC1985-DC95-776B-8191-C4E28A0EBE51}"/>
              </a:ext>
            </a:extLst>
          </p:cNvPr>
          <p:cNvGrpSpPr/>
          <p:nvPr/>
        </p:nvGrpSpPr>
        <p:grpSpPr>
          <a:xfrm>
            <a:off x="1529607" y="1879630"/>
            <a:ext cx="4686299" cy="485775"/>
            <a:chOff x="2282994" y="2753427"/>
            <a:chExt cx="4686299" cy="48577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B29C1F-13C4-90AC-CC5A-1774C21F4108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02-1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52977A-B466-A842-B07A-04FB88664B47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개발환경 설정 도구</a:t>
              </a:r>
              <a:endParaRPr lang="ko-KR" altLang="en-US" b="1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D9658BA-0290-3F54-4101-9B15CD6BABF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6515EB-29DB-D857-0AB3-D04BAC188F83}"/>
              </a:ext>
            </a:extLst>
          </p:cNvPr>
          <p:cNvGrpSpPr/>
          <p:nvPr/>
        </p:nvGrpSpPr>
        <p:grpSpPr>
          <a:xfrm>
            <a:off x="1529607" y="2873452"/>
            <a:ext cx="4686299" cy="485775"/>
            <a:chOff x="2282994" y="2753427"/>
            <a:chExt cx="4686299" cy="48577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FC7DB6D-72E3-15F4-FDB8-35D00EAE473A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01-2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875DC2-85FC-3AFA-A923-276D738EE06A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JSX</a:t>
              </a:r>
              <a:endParaRPr lang="ko-KR" altLang="en-US" sz="1800" b="1" dirty="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6B74F64-AF7A-CC48-B32A-0A5E6A0759E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0B408A-A147-A1AD-C148-40349AEF29FF}"/>
              </a:ext>
            </a:extLst>
          </p:cNvPr>
          <p:cNvGrpSpPr/>
          <p:nvPr/>
        </p:nvGrpSpPr>
        <p:grpSpPr>
          <a:xfrm>
            <a:off x="1529607" y="3924267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E7B67E-A85C-1756-E799-1AEFF6BF885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02-3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D28E06-87DE-5C77-F76C-4B62BF99785B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속성</a:t>
              </a:r>
              <a:endParaRPr lang="ko-KR" altLang="en-US" sz="1800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80D753A-89E2-2F87-7959-D2410A1F2D9E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947C95-0944-A0B5-76DC-CD1F9D51B4CD}"/>
              </a:ext>
            </a:extLst>
          </p:cNvPr>
          <p:cNvGrpSpPr/>
          <p:nvPr/>
        </p:nvGrpSpPr>
        <p:grpSpPr>
          <a:xfrm>
            <a:off x="1529607" y="4918089"/>
            <a:ext cx="4686299" cy="739033"/>
            <a:chOff x="2282994" y="2753427"/>
            <a:chExt cx="4686299" cy="73903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9EA50B6-F4A3-27A1-4876-DE44D155D46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02-4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FBAA9D-4194-BBAF-2084-8F0CFC21C184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70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atin typeface="KoPub돋움체_Pro Bold" panose="02020603020101020101" pitchFamily="18" charset="-127"/>
                  <a:ea typeface="KoPub돋움체_Pro Bold" panose="02020603020101020101" pitchFamily="18" charset="-127"/>
                </a:rPr>
                <a:t>상태</a:t>
              </a:r>
              <a:endParaRPr lang="ko-KR" altLang="en-US" b="1" dirty="0"/>
            </a:p>
            <a:p>
              <a:endParaRPr lang="ko-KR" altLang="en-US" b="1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F0828B1-286D-3C59-F133-D0E2736DD729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EA665E20-22E4-4EC2-B906-F5033A2974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속성</a:t>
            </a:r>
            <a:endParaRPr lang="ko-KR" altLang="en-US" sz="2800" dirty="0"/>
          </a:p>
        </p:txBody>
      </p:sp>
      <p:sp>
        <p:nvSpPr>
          <p:cNvPr id="49155" name="내용 개체 틀 2">
            <a:extLst>
              <a:ext uri="{FF2B5EF4-FFF2-40B4-BE49-F238E27FC236}">
                <a16:creationId xmlns:a16="http://schemas.microsoft.com/office/drawing/2014/main" id="{D75B44FF-6389-43CD-8FC1-1E587066E89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세분화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lvl="1"/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컴포넌트를 어떻게 설계할 것인지는 개발자 마음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ko-KR" altLang="ko-KR" sz="1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배열등의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데이터로 반복적인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UI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 출력이 된다면 반복되는 부분을 책임지는 컴포넌트를 설계할 것이 권장</a:t>
            </a:r>
            <a:endParaRPr lang="en-US" altLang="ko-KR" sz="1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0B8585-C57F-450F-9542-BA66E9DD3339}"/>
              </a:ext>
            </a:extLst>
          </p:cNvPr>
          <p:cNvSpPr/>
          <p:nvPr/>
        </p:nvSpPr>
        <p:spPr>
          <a:xfrm>
            <a:off x="4555759" y="3132832"/>
            <a:ext cx="2160674" cy="59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tx1"/>
                </a:solidFill>
              </a:rPr>
              <a:t>App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697657-6863-489A-B280-F1C58487B2DC}"/>
              </a:ext>
            </a:extLst>
          </p:cNvPr>
          <p:cNvSpPr/>
          <p:nvPr/>
        </p:nvSpPr>
        <p:spPr>
          <a:xfrm>
            <a:off x="4555759" y="4291210"/>
            <a:ext cx="2160674" cy="592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 err="1">
                <a:solidFill>
                  <a:schemeClr val="tx1"/>
                </a:solidFill>
              </a:rPr>
              <a:t>CountryList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2EE2A2-EA98-4047-9302-C65BA1260F30}"/>
              </a:ext>
            </a:extLst>
          </p:cNvPr>
          <p:cNvSpPr/>
          <p:nvPr/>
        </p:nvSpPr>
        <p:spPr>
          <a:xfrm>
            <a:off x="4555759" y="5423296"/>
            <a:ext cx="2160674" cy="4683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</a:rPr>
              <a:t>CountryItem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D2647D7-094A-41C7-A3DD-99B175FEF6B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36096" y="3725167"/>
            <a:ext cx="0" cy="5660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F751BAE-DC09-43EE-8D07-3A4BEF3404A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36096" y="4883545"/>
            <a:ext cx="0" cy="539751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7CAFF0-E225-4D89-BBCC-8EB0FDAD3F22}"/>
              </a:ext>
            </a:extLst>
          </p:cNvPr>
          <p:cNvSpPr/>
          <p:nvPr/>
        </p:nvSpPr>
        <p:spPr>
          <a:xfrm>
            <a:off x="4627197" y="5513785"/>
            <a:ext cx="2160674" cy="539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</a:rPr>
              <a:t>CountryItem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54A47D-23C8-496A-97E0-EDA6599B11D7}"/>
              </a:ext>
            </a:extLst>
          </p:cNvPr>
          <p:cNvSpPr/>
          <p:nvPr/>
        </p:nvSpPr>
        <p:spPr>
          <a:xfrm>
            <a:off x="4698635" y="5619856"/>
            <a:ext cx="2160674" cy="519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b="1" dirty="0" err="1">
                <a:solidFill>
                  <a:schemeClr val="tx1"/>
                </a:solidFill>
              </a:rPr>
              <a:t>CountryItem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8DA5F35-101E-4FC8-83FE-08E43831AF3F}"/>
              </a:ext>
            </a:extLst>
          </p:cNvPr>
          <p:cNvSpPr/>
          <p:nvPr/>
        </p:nvSpPr>
        <p:spPr>
          <a:xfrm>
            <a:off x="4798783" y="5717689"/>
            <a:ext cx="2131964" cy="4945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dirty="0" err="1">
                <a:solidFill>
                  <a:schemeClr val="tx1"/>
                </a:solidFill>
              </a:rPr>
              <a:t>CountryItem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161707-8538-41DF-8F4E-DF9525EDB2E1}"/>
              </a:ext>
            </a:extLst>
          </p:cNvPr>
          <p:cNvSpPr txBox="1"/>
          <p:nvPr/>
        </p:nvSpPr>
        <p:spPr>
          <a:xfrm>
            <a:off x="5699407" y="3929457"/>
            <a:ext cx="163352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 b="1" dirty="0">
                <a:latin typeface="+mn-ea"/>
                <a:ea typeface="+mn-ea"/>
              </a:rPr>
              <a:t>props : countries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34E620-321C-4AA2-8BC0-843723EBED9F}"/>
              </a:ext>
            </a:extLst>
          </p:cNvPr>
          <p:cNvSpPr txBox="1"/>
          <p:nvPr/>
        </p:nvSpPr>
        <p:spPr>
          <a:xfrm>
            <a:off x="5816322" y="4991496"/>
            <a:ext cx="150432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55600" indent="-355600">
              <a:defRPr/>
            </a:pPr>
            <a:r>
              <a:rPr lang="en-US" altLang="ko-KR" sz="1400" b="1" dirty="0">
                <a:latin typeface="+mn-ea"/>
                <a:ea typeface="+mn-ea"/>
              </a:rPr>
              <a:t>props : country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EA665E20-22E4-4EC2-B906-F5033A2974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속성</a:t>
            </a:r>
            <a:endParaRPr lang="ko-KR" altLang="en-US" sz="2800" dirty="0"/>
          </a:p>
        </p:txBody>
      </p:sp>
      <p:sp>
        <p:nvSpPr>
          <p:cNvPr id="49155" name="내용 개체 틀 2">
            <a:extLst>
              <a:ext uri="{FF2B5EF4-FFF2-40B4-BE49-F238E27FC236}">
                <a16:creationId xmlns:a16="http://schemas.microsoft.com/office/drawing/2014/main" id="{D75B44FF-6389-43CD-8FC1-1E587066E89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 세분화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lvl="1"/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컴포넌트 세분화 장점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algn="just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컴포넌트의 기능이 단순해짐으로 에러가 발생할 가능성이 줄어들고 디버깅이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쉬워짐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algn="just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컴포넌트의 재사용이 높아짐</a:t>
            </a:r>
          </a:p>
          <a:p>
            <a:pPr lvl="2" algn="just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렌더링 성능을 최적화 하기 용이하다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57350" lvl="3" indent="-285750" algn="just"/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리액트는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컴포넌트 단위로 렌더링할지 여부를 결정한다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57350" lvl="3" indent="-285750" algn="just"/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List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전체의 컴포넌트로 작성되었다면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item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하나만 변경이 되어도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List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컴포넌트가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리렌더링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657350" lvl="3" indent="-285750" algn="just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하지만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List – Item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세분화 하게 되면 전체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항목중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변경된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Item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컴포넌트만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리랜더링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되게 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1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>
            <a:extLst>
              <a:ext uri="{FF2B5EF4-FFF2-40B4-BE49-F238E27FC236}">
                <a16:creationId xmlns:a16="http://schemas.microsoft.com/office/drawing/2014/main" id="{95E35459-51E7-4354-8D79-746545B1B7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속성</a:t>
            </a:r>
            <a:endParaRPr lang="ko-KR" altLang="en-US" sz="2800" dirty="0"/>
          </a:p>
        </p:txBody>
      </p:sp>
      <p:sp>
        <p:nvSpPr>
          <p:cNvPr id="59395" name="내용 개체 틀 2">
            <a:extLst>
              <a:ext uri="{FF2B5EF4-FFF2-40B4-BE49-F238E27FC236}">
                <a16:creationId xmlns:a16="http://schemas.microsoft.com/office/drawing/2014/main" id="{4B1493A7-4E61-4375-99D1-705A99D9324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하위컴포넌트로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속성을 전달할 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CountryItem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key={item.no} country={item}/&gt;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하위 컴포넌트에서 속성을 이용할 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let item =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props.countryitem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;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속성의 전달방향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부모 컴포넌트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--&gt;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자식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자식 컴포넌트에서 부모로부터 전달받은 속성의 값을 변경하지 않음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속성을 전달하기 시작한 부모 컴포넌트에서만 변경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부모 컴포넌트에서  데이터를 변경하면 자식 컴포넌트의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UI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다시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렌더링됨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속성을 이용해 메서드를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자식컴포넌트로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전달할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>
            <a:extLst>
              <a:ext uri="{FF2B5EF4-FFF2-40B4-BE49-F238E27FC236}">
                <a16:creationId xmlns:a16="http://schemas.microsoft.com/office/drawing/2014/main" id="{86B8BED2-4055-4C51-9186-9B12BC2FC7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상태</a:t>
            </a:r>
          </a:p>
        </p:txBody>
      </p:sp>
      <p:sp>
        <p:nvSpPr>
          <p:cNvPr id="61443" name="내용 개체 틀 2">
            <a:extLst>
              <a:ext uri="{FF2B5EF4-FFF2-40B4-BE49-F238E27FC236}">
                <a16:creationId xmlns:a16="http://schemas.microsoft.com/office/drawing/2014/main" id="{5A633E50-4F7A-4C5D-8663-F634FD9F73A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state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컴포넌트가 보유하는 데이터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상태의 변경은 보유하고 있는 컴포넌트에서만 수행함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속성을 통해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자식컴포넌트로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전달된 경우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자식컴포넌트에서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상태 변경 불가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속성을 통해서 자식 컴포넌트로 전달할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>
            <a:extLst>
              <a:ext uri="{FF2B5EF4-FFF2-40B4-BE49-F238E27FC236}">
                <a16:creationId xmlns:a16="http://schemas.microsoft.com/office/drawing/2014/main" id="{86B8BED2-4055-4C51-9186-9B12BC2FC7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상태</a:t>
            </a:r>
          </a:p>
        </p:txBody>
      </p:sp>
      <p:sp>
        <p:nvSpPr>
          <p:cNvPr id="61443" name="내용 개체 틀 2">
            <a:extLst>
              <a:ext uri="{FF2B5EF4-FFF2-40B4-BE49-F238E27FC236}">
                <a16:creationId xmlns:a16="http://schemas.microsoft.com/office/drawing/2014/main" id="{5A633E50-4F7A-4C5D-8663-F634FD9F73A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컴포넌트와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무상태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컴포넌트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stateful component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자신의 상태를 가지는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무상태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stateless component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자신의 상태가 없으며 속성을 통해서 부모 컴포넌트로부터 데이터를 전달받아야만 하는 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	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컴포넌트의 재사용성은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무상태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컴포넌트가 좋음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333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>
            <a:extLst>
              <a:ext uri="{FF2B5EF4-FFF2-40B4-BE49-F238E27FC236}">
                <a16:creationId xmlns:a16="http://schemas.microsoft.com/office/drawing/2014/main" id="{4AEDFF74-0BC7-4B2D-893B-8809676091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상태</a:t>
            </a:r>
            <a:endParaRPr lang="ko-KR" altLang="en-US" sz="2800" dirty="0"/>
          </a:p>
        </p:txBody>
      </p:sp>
      <p:sp>
        <p:nvSpPr>
          <p:cNvPr id="63491" name="내용 개체 틀 2">
            <a:extLst>
              <a:ext uri="{FF2B5EF4-FFF2-40B4-BE49-F238E27FC236}">
                <a16:creationId xmlns:a16="http://schemas.microsoft.com/office/drawing/2014/main" id="{96AC7DA0-635E-4822-ABA5-DF6B9152490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상태의 초기화와 변경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상태의 초기화를 위해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라는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Hook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사용함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const [getter, setter] =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useState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defaultValue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);</a:t>
            </a:r>
          </a:p>
          <a:p>
            <a:pPr lvl="2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리턴값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배열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첫번째 아이템은 읽기전용의 속성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두번째 아이템은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setter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기능의 메서드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상태의 변경은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setter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메서드를 이용해야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029507-1481-4934-A8DC-89B7142C2FC6}"/>
              </a:ext>
            </a:extLst>
          </p:cNvPr>
          <p:cNvGrpSpPr/>
          <p:nvPr/>
        </p:nvGrpSpPr>
        <p:grpSpPr>
          <a:xfrm>
            <a:off x="1055990" y="3756103"/>
            <a:ext cx="9315515" cy="1883638"/>
            <a:chOff x="1435997" y="4152501"/>
            <a:chExt cx="9315515" cy="188363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5A850AA-7B65-4D1F-9140-FF1C630C5508}"/>
                </a:ext>
              </a:extLst>
            </p:cNvPr>
            <p:cNvSpPr/>
            <p:nvPr/>
          </p:nvSpPr>
          <p:spPr bwMode="auto">
            <a:xfrm>
              <a:off x="5000679" y="4977755"/>
              <a:ext cx="2089096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err="1">
                  <a:solidFill>
                    <a:schemeClr val="tx1"/>
                  </a:solidFill>
                </a:rPr>
                <a:t>CountryList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75E833B-17BC-4296-B029-059E835477FA}"/>
                </a:ext>
              </a:extLst>
            </p:cNvPr>
            <p:cNvCxnSpPr>
              <a:cxnSpLocks/>
              <a:stCxn id="34" idx="3"/>
              <a:endCxn id="5" idx="1"/>
            </p:cNvCxnSpPr>
            <p:nvPr/>
          </p:nvCxnSpPr>
          <p:spPr bwMode="auto">
            <a:xfrm>
              <a:off x="3878263" y="5270143"/>
              <a:ext cx="1122416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AA1273C-6581-4917-A3E8-E704ACC7B263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 bwMode="auto">
            <a:xfrm>
              <a:off x="7089775" y="5270143"/>
              <a:ext cx="1110021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7D019B-E1F0-419C-B811-69AB5C0BD832}"/>
                </a:ext>
              </a:extLst>
            </p:cNvPr>
            <p:cNvSpPr/>
            <p:nvPr/>
          </p:nvSpPr>
          <p:spPr bwMode="auto">
            <a:xfrm>
              <a:off x="8199796" y="4977755"/>
              <a:ext cx="2094516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err="1">
                  <a:solidFill>
                    <a:schemeClr val="tx1"/>
                  </a:solidFill>
                </a:rPr>
                <a:t>CountryItem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F76CD5-C080-480D-A797-606477E2043F}"/>
                </a:ext>
              </a:extLst>
            </p:cNvPr>
            <p:cNvSpPr txBox="1"/>
            <p:nvPr/>
          </p:nvSpPr>
          <p:spPr bwMode="auto">
            <a:xfrm>
              <a:off x="3912205" y="4541352"/>
              <a:ext cx="1083053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countries</a:t>
              </a:r>
            </a:p>
            <a:p>
              <a:pPr marL="355600" indent="-355600"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props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404E4D-62E4-4B50-863F-944D9E4D5462}"/>
                </a:ext>
              </a:extLst>
            </p:cNvPr>
            <p:cNvSpPr txBox="1"/>
            <p:nvPr/>
          </p:nvSpPr>
          <p:spPr bwMode="auto">
            <a:xfrm>
              <a:off x="6887883" y="4462318"/>
              <a:ext cx="1374030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 algn="ctr">
                <a:defRPr/>
              </a:pPr>
              <a:r>
                <a:rPr lang="en-US" altLang="ko-KR" sz="1600" b="1" dirty="0" err="1">
                  <a:latin typeface="+mn-ea"/>
                  <a:ea typeface="+mn-ea"/>
                </a:rPr>
                <a:t>countryitem</a:t>
              </a:r>
              <a:endParaRPr lang="en-US" altLang="ko-KR" sz="1600" b="1" dirty="0">
                <a:latin typeface="+mn-ea"/>
                <a:ea typeface="+mn-ea"/>
              </a:endParaRPr>
            </a:p>
            <a:p>
              <a:pPr marL="355600" indent="-355600" algn="ctr">
                <a:defRPr/>
              </a:pPr>
              <a:r>
                <a:rPr lang="en-US" altLang="ko-KR" sz="1600" b="1" dirty="0">
                  <a:latin typeface="+mn-ea"/>
                  <a:ea typeface="+mn-ea"/>
                </a:rPr>
                <a:t>props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946575-8FD7-4969-8877-FC37F5BE1045}"/>
                </a:ext>
              </a:extLst>
            </p:cNvPr>
            <p:cNvSpPr txBox="1"/>
            <p:nvPr/>
          </p:nvSpPr>
          <p:spPr bwMode="auto">
            <a:xfrm>
              <a:off x="2293938" y="5409554"/>
              <a:ext cx="1847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endParaRPr lang="ko-KR" altLang="en-US" sz="1600" b="1" dirty="0">
                <a:latin typeface="+mn-ea"/>
                <a:ea typeface="+mn-ea"/>
              </a:endParaRPr>
            </a:p>
          </p:txBody>
        </p:sp>
        <p:pic>
          <p:nvPicPr>
            <p:cNvPr id="63503" name="Picture 3">
              <a:extLst>
                <a:ext uri="{FF2B5EF4-FFF2-40B4-BE49-F238E27FC236}">
                  <a16:creationId xmlns:a16="http://schemas.microsoft.com/office/drawing/2014/main" id="{A19B38AF-77B7-45EB-9E17-78D96AC23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66419">
              <a:off x="2413864" y="4439513"/>
              <a:ext cx="552517" cy="535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24DCDD0-FC23-4F28-A84B-30F06F2A0248}"/>
                </a:ext>
              </a:extLst>
            </p:cNvPr>
            <p:cNvSpPr/>
            <p:nvPr/>
          </p:nvSpPr>
          <p:spPr bwMode="auto">
            <a:xfrm>
              <a:off x="1435997" y="4977755"/>
              <a:ext cx="2442266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chemeClr val="tx1"/>
                  </a:solidFill>
                </a:rPr>
                <a:t>App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49E99F-BFDB-47F4-A0CE-389BC65BE1C6}"/>
                </a:ext>
              </a:extLst>
            </p:cNvPr>
            <p:cNvSpPr txBox="1"/>
            <p:nvPr/>
          </p:nvSpPr>
          <p:spPr bwMode="auto">
            <a:xfrm>
              <a:off x="2210266" y="4152501"/>
              <a:ext cx="107753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ko-KR" altLang="en-US" sz="1600" b="1" dirty="0">
                  <a:latin typeface="+mn-ea"/>
                  <a:ea typeface="+mn-ea"/>
                </a:rPr>
                <a:t>상태 변경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93D617-C61D-40F4-8BBE-7F37B8BFDF27}"/>
                </a:ext>
              </a:extLst>
            </p:cNvPr>
            <p:cNvSpPr txBox="1"/>
            <p:nvPr/>
          </p:nvSpPr>
          <p:spPr bwMode="auto">
            <a:xfrm>
              <a:off x="2241361" y="5697585"/>
              <a:ext cx="100540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355600" indent="-355600">
                <a:defRPr/>
              </a:pPr>
              <a:r>
                <a:rPr lang="ko-KR" altLang="en-US" sz="1600" b="1" dirty="0">
                  <a:latin typeface="+mn-ea"/>
                  <a:ea typeface="+mn-ea"/>
                </a:rPr>
                <a:t>상태보유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75777EB-64BB-4645-8C08-E25EB681F545}"/>
                </a:ext>
              </a:extLst>
            </p:cNvPr>
            <p:cNvSpPr/>
            <p:nvPr/>
          </p:nvSpPr>
          <p:spPr bwMode="auto">
            <a:xfrm>
              <a:off x="8352196" y="5082404"/>
              <a:ext cx="2094516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err="1">
                  <a:solidFill>
                    <a:schemeClr val="tx1"/>
                  </a:solidFill>
                </a:rPr>
                <a:t>CountryItem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97D089C-B7F2-4C1D-BC06-A69535AD23B9}"/>
                </a:ext>
              </a:extLst>
            </p:cNvPr>
            <p:cNvSpPr/>
            <p:nvPr/>
          </p:nvSpPr>
          <p:spPr bwMode="auto">
            <a:xfrm>
              <a:off x="8504596" y="5187053"/>
              <a:ext cx="2094516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err="1">
                  <a:solidFill>
                    <a:schemeClr val="tx1"/>
                  </a:solidFill>
                </a:rPr>
                <a:t>CountryItem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034AC8C-53A5-45F5-B387-E774FB5932CB}"/>
                </a:ext>
              </a:extLst>
            </p:cNvPr>
            <p:cNvSpPr/>
            <p:nvPr/>
          </p:nvSpPr>
          <p:spPr bwMode="auto">
            <a:xfrm>
              <a:off x="8656996" y="5286443"/>
              <a:ext cx="2094516" cy="5847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err="1">
                  <a:solidFill>
                    <a:schemeClr val="tx1"/>
                  </a:solidFill>
                </a:rPr>
                <a:t>CountryItem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>
            <a:extLst>
              <a:ext uri="{FF2B5EF4-FFF2-40B4-BE49-F238E27FC236}">
                <a16:creationId xmlns:a16="http://schemas.microsoft.com/office/drawing/2014/main" id="{79BD65F0-C65B-45F7-9B57-E2A80422A0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상태</a:t>
            </a:r>
            <a:endParaRPr lang="ko-KR" altLang="en-US" sz="2800" dirty="0"/>
          </a:p>
        </p:txBody>
      </p:sp>
      <p:sp>
        <p:nvSpPr>
          <p:cNvPr id="69635" name="내용 개체 틀 2">
            <a:extLst>
              <a:ext uri="{FF2B5EF4-FFF2-40B4-BE49-F238E27FC236}">
                <a16:creationId xmlns:a16="http://schemas.microsoft.com/office/drawing/2014/main" id="{B6200CC2-9C53-49C1-9560-8EBB68C04E9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(State)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컴포넌트의 변경 가능한 데이터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데이터를 보유한 컴포넌트 내부에서만 변경할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가능하다면 상태가 없는 컴포넌트를 만들자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!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props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전달받아 실행하는 컴포넌트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상태가 없을수록 컴포넌트의 재사용성이 좋아짐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부모 컴포넌트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(Stateful Component)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상태를 자식 컴포넌트들이 전달받아 사용하도록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작성한다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6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B5EE6-E06C-4A10-BA57-3AEFBA6DFA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환경 설정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E0C69-78F8-4B4F-B74F-2872C142B1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CRA</a:t>
            </a:r>
          </a:p>
          <a:p>
            <a:pPr lvl="1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create-react-app</a:t>
            </a:r>
          </a:p>
          <a:p>
            <a:pPr lvl="1"/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리액트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프로젝트를 생성할 때 필요한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webpack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등의 설정을 자동화하여 개발 환경을 구축해주는 도구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ES6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코드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npx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create-react-app [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프로젝트명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Typescript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코드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npx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create-react-app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프로젝트명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 --template typescript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 명으로 디렉토리가 만들어지고 기본적인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boilerplate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코드가 제공됨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62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FE729-82D1-4CF1-BE99-A948EAE38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환경 설정 도구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6CF03-DA5A-4F2C-9B2C-1A0172469B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CRA(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이어서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시작 명령어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빌드 명령어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run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build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개발서버 시작 명령어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run start</a:t>
            </a: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npx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create-react-app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실행 시 오류 대처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npx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create-react-app hello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명령을 실행했을 때 다음 오류가 발생하는 경우가 있다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"You are running 'create-react-app'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x.x.x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which is behind the latest release (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x.x.x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). We no longer support global installation of Create React App."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경우에는 다음 명령어를 실행한 후 프로젝트 생성을 재시도한다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5CC39-D3F3-4C2F-8676-1801F65A71F9}"/>
              </a:ext>
            </a:extLst>
          </p:cNvPr>
          <p:cNvSpPr txBox="1"/>
          <p:nvPr/>
        </p:nvSpPr>
        <p:spPr>
          <a:xfrm>
            <a:off x="2465313" y="5195669"/>
            <a:ext cx="726137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npm</a:t>
            </a:r>
            <a:r>
              <a:rPr lang="en-US" altLang="ko-KR" dirty="0"/>
              <a:t> uninstall -g create-react-app</a:t>
            </a:r>
          </a:p>
          <a:p>
            <a:r>
              <a:rPr lang="en-US" altLang="ko-KR" dirty="0" err="1"/>
              <a:t>npx</a:t>
            </a:r>
            <a:r>
              <a:rPr lang="en-US" altLang="ko-KR" dirty="0"/>
              <a:t> clear-</a:t>
            </a:r>
            <a:r>
              <a:rPr lang="en-US" altLang="ko-KR" dirty="0" err="1"/>
              <a:t>npx</a:t>
            </a:r>
            <a:r>
              <a:rPr lang="en-US" altLang="ko-KR" dirty="0"/>
              <a:t>-cache</a:t>
            </a:r>
          </a:p>
        </p:txBody>
      </p:sp>
    </p:spTree>
    <p:extLst>
      <p:ext uri="{BB962C8B-B14F-4D97-AF65-F5344CB8AC3E}">
        <p14:creationId xmlns:p14="http://schemas.microsoft.com/office/powerpoint/2010/main" val="45899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B5EE6-E06C-4A10-BA57-3AEFBA6DFA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환경 설정 도구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CE0C69-78F8-4B4F-B74F-2872C142B1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CRA</a:t>
            </a: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폴더 구조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src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JS, TS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코드를 이곳에 작성함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시작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진입점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src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index.tsx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public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정적 파일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자원을 이곳에 배치함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build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빌드 후 생성된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아티팩트가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이곳에 저장됨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18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6743-F313-4618-8CC0-091BC42B8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환경 설정 도구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1DECC-F677-4A3B-964A-D9A263B5F6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vue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전용 빌드 도구로 탄생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--&gt; react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지원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비트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프랑스어로 빠르다는 뜻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개발과 빌드의 속도에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촛점을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맞추었음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Webpack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아닌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ESBuild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Rollup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생성된 프로젝트의 사이즈가 작고 빠름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280MB vs 100MB</a:t>
            </a: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9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A6743-F313-4618-8CC0-091BC42B89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환경 설정 도구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1DECC-F677-4A3B-964A-D9A263B5F6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생성 방법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init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프로젝트명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 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프롬프트 기반으로 하나씩 선택해가며 생성할 수 있음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ES6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기반 코드 직접 생성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init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[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프로젝트명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 -- --template react</a:t>
            </a:r>
          </a:p>
          <a:p>
            <a:pPr lvl="3"/>
            <a:r>
              <a:rPr lang="fr-F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yarn create vite [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프로젝트명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  <a:r>
              <a:rPr lang="fr-FR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-- --template react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Typescript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 코드 직접 생성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init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[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프로젝트명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 -- --template react-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ts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yarn create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[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프로젝트명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 -- --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templte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react-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ts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1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2F9CB-BA39-4EE6-B57F-54C5085AEF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환경 설정 도구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1842A-92CF-44CF-B9A5-349C45A944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시작 명령어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빌드 명령어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run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build</a:t>
            </a:r>
          </a:p>
          <a:p>
            <a:pPr lvl="2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개발서버 시작 명령어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npm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run dev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680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2F9CB-BA39-4EE6-B57F-54C5085AEF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6525"/>
            <a:ext cx="10972800" cy="592138"/>
          </a:xfrm>
        </p:spPr>
        <p:txBody>
          <a:bodyPr/>
          <a:lstStyle/>
          <a:p>
            <a:r>
              <a:rPr lang="ko-KR" altLang="en-US" sz="28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환경 설정 도구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1842A-92CF-44CF-B9A5-349C45A944A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16000"/>
            <a:ext cx="11749088" cy="5473700"/>
          </a:xfrm>
        </p:spPr>
        <p:txBody>
          <a:bodyPr/>
          <a:lstStyle/>
          <a:p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vite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도구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폴더 구조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src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JS, TS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코드를 이곳에 작성함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시작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진입점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src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main.tsx</a:t>
            </a:r>
            <a:endParaRPr lang="en-US" altLang="ko-KR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2"/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public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정적 파일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자원이 필요하다면 이곳에 배치함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3"/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폴더는 직접 생성해야 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2"/>
            <a:r>
              <a:rPr lang="en-US" altLang="ko-KR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dist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빌드 후 생성된 </a:t>
            </a:r>
            <a:r>
              <a:rPr lang="ko-KR" altLang="en-US" sz="16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아티팩트가</a:t>
            </a:r>
            <a:r>
              <a:rPr lang="ko-KR" altLang="en-US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이곳에 저장됨</a:t>
            </a:r>
            <a:r>
              <a:rPr lang="en-US" altLang="ko-KR" sz="16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lvl="1"/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847283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13853</TotalTime>
  <Words>1296</Words>
  <Application>Microsoft Office PowerPoint</Application>
  <PresentationFormat>와이드스크린</PresentationFormat>
  <Paragraphs>254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3" baseType="lpstr">
      <vt:lpstr>맑은 고딕</vt:lpstr>
      <vt:lpstr>KoPub돋움체_Pro Bold</vt:lpstr>
      <vt:lpstr>Roboto</vt:lpstr>
      <vt:lpstr>Catamaran Light</vt:lpstr>
      <vt:lpstr>Arial</vt:lpstr>
      <vt:lpstr>Helvetica73-Extended</vt:lpstr>
      <vt:lpstr>Livvic</vt:lpstr>
      <vt:lpstr>KoPub돋움체 Medium</vt:lpstr>
      <vt:lpstr>Wingdings</vt:lpstr>
      <vt:lpstr>한컴산뜻돋움</vt:lpstr>
      <vt:lpstr>KoPub돋움체 Bold</vt:lpstr>
      <vt:lpstr>나눔고딕</vt:lpstr>
      <vt:lpstr>굴림</vt:lpstr>
      <vt:lpstr>휴먼모음T</vt:lpstr>
      <vt:lpstr>D2Coding</vt:lpstr>
      <vt:lpstr>Engineering Project Proposal by Slidesgo</vt:lpstr>
      <vt:lpstr>PowerPoint 프레젠테이션</vt:lpstr>
      <vt:lpstr>PowerPoint 프레젠테이션</vt:lpstr>
      <vt:lpstr>개발 환경 설정 도구</vt:lpstr>
      <vt:lpstr>개발 환경 설정 도구</vt:lpstr>
      <vt:lpstr>개발 환경 설정 도구</vt:lpstr>
      <vt:lpstr>개발 환경 설정 도구</vt:lpstr>
      <vt:lpstr>개발 환경 설정 도구</vt:lpstr>
      <vt:lpstr>개발 환경 설정 도구</vt:lpstr>
      <vt:lpstr>개발 환경 설정 도구</vt:lpstr>
      <vt:lpstr>JSX</vt:lpstr>
      <vt:lpstr>JSX</vt:lpstr>
      <vt:lpstr>JSX</vt:lpstr>
      <vt:lpstr>JSX</vt:lpstr>
      <vt:lpstr>JSX</vt:lpstr>
      <vt:lpstr>JSX</vt:lpstr>
      <vt:lpstr>JSX</vt:lpstr>
      <vt:lpstr>속성</vt:lpstr>
      <vt:lpstr>속성</vt:lpstr>
      <vt:lpstr>속성</vt:lpstr>
      <vt:lpstr>속성</vt:lpstr>
      <vt:lpstr>속성</vt:lpstr>
      <vt:lpstr>속성</vt:lpstr>
      <vt:lpstr>상태</vt:lpstr>
      <vt:lpstr>상태</vt:lpstr>
      <vt:lpstr>상태</vt:lpstr>
      <vt:lpstr>상태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cp:lastModifiedBy>성윤 강</cp:lastModifiedBy>
  <cp:revision>132</cp:revision>
  <dcterms:modified xsi:type="dcterms:W3CDTF">2023-12-18T10:44:50Z</dcterms:modified>
</cp:coreProperties>
</file>