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9" r:id="rId4"/>
    <p:sldId id="359" r:id="rId5"/>
    <p:sldId id="361" r:id="rId6"/>
    <p:sldId id="362" r:id="rId7"/>
    <p:sldId id="357" r:id="rId8"/>
    <p:sldId id="363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6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7" r:id="rId30"/>
    <p:sldId id="385" r:id="rId31"/>
    <p:sldId id="388" r:id="rId32"/>
    <p:sldId id="401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360" r:id="rId42"/>
    <p:sldId id="288" r:id="rId43"/>
    <p:sldId id="267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DAA"/>
    <a:srgbClr val="C2E38C"/>
    <a:srgbClr val="E0FDB8"/>
    <a:srgbClr val="C6E395"/>
    <a:srgbClr val="E9FECC"/>
    <a:srgbClr val="CDE3A6"/>
    <a:srgbClr val="ECFED3"/>
    <a:srgbClr val="E5FDC5"/>
    <a:srgbClr val="F2FFDF"/>
    <a:srgbClr val="CB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262" autoAdjust="0"/>
  </p:normalViewPr>
  <p:slideViewPr>
    <p:cSldViewPr>
      <p:cViewPr varScale="1">
        <p:scale>
          <a:sx n="59" d="100"/>
          <a:sy n="59" d="100"/>
        </p:scale>
        <p:origin x="120" y="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AF8BE-1E64-432C-B01D-F2B30359301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5D-82D3-464B-A1BC-4657B1FF8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9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CDC5D-82D3-464B-A1BC-4657B1FF822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3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15.png"/><Relationship Id="rId7" Type="http://schemas.openxmlformats.org/officeDocument/2006/relationships/image" Target="../media/image5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5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5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59.JPG"/><Relationship Id="rId4" Type="http://schemas.openxmlformats.org/officeDocument/2006/relationships/image" Target="../media/image16.png"/><Relationship Id="rId9" Type="http://schemas.openxmlformats.org/officeDocument/2006/relationships/image" Target="../media/image5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15.png"/><Relationship Id="rId7" Type="http://schemas.openxmlformats.org/officeDocument/2006/relationships/image" Target="../media/image6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3" Type="http://schemas.openxmlformats.org/officeDocument/2006/relationships/image" Target="../media/image15.png"/><Relationship Id="rId7" Type="http://schemas.openxmlformats.org/officeDocument/2006/relationships/image" Target="../media/image6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15.png"/><Relationship Id="rId7" Type="http://schemas.openxmlformats.org/officeDocument/2006/relationships/image" Target="../media/image7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73.JPG"/><Relationship Id="rId4" Type="http://schemas.openxmlformats.org/officeDocument/2006/relationships/image" Target="../media/image16.png"/><Relationship Id="rId9" Type="http://schemas.openxmlformats.org/officeDocument/2006/relationships/image" Target="../media/image72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76.JPG"/><Relationship Id="rId4" Type="http://schemas.openxmlformats.org/officeDocument/2006/relationships/image" Target="../media/image16.png"/><Relationship Id="rId9" Type="http://schemas.openxmlformats.org/officeDocument/2006/relationships/image" Target="../media/image75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79.JPG"/><Relationship Id="rId4" Type="http://schemas.openxmlformats.org/officeDocument/2006/relationships/image" Target="../media/image16.png"/><Relationship Id="rId9" Type="http://schemas.openxmlformats.org/officeDocument/2006/relationships/image" Target="../media/image7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uh.co.kr/rcc/sub03_02.do" TargetMode="External"/><Relationship Id="rId13" Type="http://schemas.openxmlformats.org/officeDocument/2006/relationships/hyperlink" Target="https://ko.wikipedia.org/wiki/%EC%B9%B4%EC%9D%B4%EC%A0%9C%EA%B3%B1_%EA%B2%80%EC%A0%95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81.png"/><Relationship Id="rId12" Type="http://schemas.openxmlformats.org/officeDocument/2006/relationships/hyperlink" Target="https://ko.wikipedia.org/wiki/%ED%98%BC%EB%8F%99_%ED%96%89%EB%A0%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hyperlink" Target="https://mkjjo.github.io/python/2019/01/04/smote_duplicate.html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blog.naver.com/PostView.naver?blogId=sw4r&amp;logNo=222186676235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kaggle.com/code/tanmay111999/stroke-prediction-effect-of-data-leakage-smote/notebook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6162" y="742197"/>
            <a:ext cx="1570280" cy="142753"/>
            <a:chOff x="826162" y="742197"/>
            <a:chExt cx="1570280" cy="1427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162" y="742197"/>
              <a:ext cx="1570280" cy="1427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96535" y="9404537"/>
            <a:ext cx="1608416" cy="146220"/>
            <a:chOff x="15696535" y="9404537"/>
            <a:chExt cx="1608416" cy="146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96535" y="9404537"/>
              <a:ext cx="1608416" cy="146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298" y="1491124"/>
            <a:ext cx="943938" cy="739250"/>
            <a:chOff x="1766298" y="1491124"/>
            <a:chExt cx="943938" cy="7392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766298" y="1491124"/>
              <a:ext cx="943938" cy="7392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83055" y="0"/>
            <a:ext cx="2800028" cy="2800032"/>
            <a:chOff x="16283055" y="0"/>
            <a:chExt cx="2800028" cy="28000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83055" y="0"/>
              <a:ext cx="2800028" cy="2800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09524" y="8168881"/>
            <a:ext cx="2800028" cy="2800032"/>
            <a:chOff x="-209524" y="8168881"/>
            <a:chExt cx="2800028" cy="28000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09524" y="8168881"/>
              <a:ext cx="2800028" cy="2800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65110" y="7787993"/>
            <a:ext cx="923533" cy="761776"/>
            <a:chOff x="2765110" y="7787993"/>
            <a:chExt cx="923533" cy="7617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765110" y="7787993"/>
              <a:ext cx="923533" cy="7617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472981" y="3383488"/>
            <a:ext cx="810074" cy="810081"/>
            <a:chOff x="15472981" y="3383488"/>
            <a:chExt cx="810074" cy="81008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72981" y="3383488"/>
              <a:ext cx="810074" cy="8100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04950" y="4971426"/>
            <a:ext cx="347502" cy="342862"/>
            <a:chOff x="17304950" y="4971426"/>
            <a:chExt cx="347502" cy="3428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04950" y="4971426"/>
              <a:ext cx="347502" cy="342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ABEA14-3089-4C6A-A2A1-8A8B3FD333AE}"/>
              </a:ext>
            </a:extLst>
          </p:cNvPr>
          <p:cNvSpPr txBox="1"/>
          <p:nvPr/>
        </p:nvSpPr>
        <p:spPr>
          <a:xfrm>
            <a:off x="1602337" y="2854741"/>
            <a:ext cx="1122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81AB7D"/>
                </a:solidFill>
              </a:rPr>
              <a:t>뇌졸중 예측 </a:t>
            </a:r>
            <a:endParaRPr lang="en-US" altLang="ko-KR" sz="3600" b="1" dirty="0">
              <a:solidFill>
                <a:srgbClr val="81AB7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75EAD4-14F0-4039-B3EE-FE553D8D9C4C}"/>
              </a:ext>
            </a:extLst>
          </p:cNvPr>
          <p:cNvSpPr txBox="1"/>
          <p:nvPr/>
        </p:nvSpPr>
        <p:spPr>
          <a:xfrm>
            <a:off x="3706756" y="7416105"/>
            <a:ext cx="9121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1AB7D"/>
                </a:solidFill>
              </a:rPr>
              <a:t>이름 </a:t>
            </a:r>
            <a:r>
              <a:rPr lang="en-US" altLang="ko-KR" sz="2800" dirty="0">
                <a:solidFill>
                  <a:srgbClr val="81AB7D"/>
                </a:solidFill>
              </a:rPr>
              <a:t>: </a:t>
            </a:r>
            <a:r>
              <a:rPr lang="ko-KR" altLang="en-US" sz="2800" dirty="0" err="1">
                <a:solidFill>
                  <a:srgbClr val="81AB7D"/>
                </a:solidFill>
              </a:rPr>
              <a:t>이홍규</a:t>
            </a:r>
            <a:endParaRPr lang="en-US" altLang="ko-KR" sz="2800" dirty="0">
              <a:solidFill>
                <a:srgbClr val="81AB7D"/>
              </a:solidFill>
            </a:endParaRPr>
          </a:p>
          <a:p>
            <a:r>
              <a:rPr lang="ko-KR" altLang="en-US" sz="2800" dirty="0">
                <a:solidFill>
                  <a:srgbClr val="81AB7D"/>
                </a:solidFill>
              </a:rPr>
              <a:t>학번 </a:t>
            </a:r>
            <a:r>
              <a:rPr lang="en-US" altLang="ko-KR" sz="2800" dirty="0">
                <a:solidFill>
                  <a:srgbClr val="81AB7D"/>
                </a:solidFill>
              </a:rPr>
              <a:t>: 2018108274</a:t>
            </a:r>
          </a:p>
          <a:p>
            <a:r>
              <a:rPr lang="ko-KR" altLang="en-US" sz="2800" dirty="0">
                <a:solidFill>
                  <a:srgbClr val="81AB7D"/>
                </a:solidFill>
              </a:rPr>
              <a:t>날짜 </a:t>
            </a:r>
            <a:r>
              <a:rPr lang="en-US" altLang="ko-KR" sz="2800" dirty="0">
                <a:solidFill>
                  <a:srgbClr val="81AB7D"/>
                </a:solidFill>
              </a:rPr>
              <a:t>: 2022-12-06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8629" y="5768975"/>
            <a:ext cx="5187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구성하는  행과 열의 크기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열을 구성하는 값의 자료형 출력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287184" y="4076700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9346748" y="6003229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1C169D7-3FD0-160B-BC91-347D8125C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40" y="3333953"/>
            <a:ext cx="1386960" cy="457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158D70-C7E5-BA6D-15C7-6CD96B08B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863"/>
            <a:ext cx="4121455" cy="4451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B9FC3-3886-B266-FB09-07DE6E6B08B3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35277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309" y="5790935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표기해주는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히트맵을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072657" y="4457700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9F3F5A8-D111-CB8B-8F6A-2C726E59AA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73260"/>
            <a:ext cx="5646909" cy="381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F23A1B-5721-39B1-98D5-2DDB035087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34" y="4838700"/>
            <a:ext cx="4663844" cy="4244708"/>
          </a:xfrm>
          <a:prstGeom prst="rect">
            <a:avLst/>
          </a:prstGeom>
        </p:spPr>
      </p:pic>
      <p:grpSp>
        <p:nvGrpSpPr>
          <p:cNvPr id="8" name="그룹 1007">
            <a:extLst>
              <a:ext uri="{FF2B5EF4-FFF2-40B4-BE49-F238E27FC236}">
                <a16:creationId xmlns:a16="http://schemas.microsoft.com/office/drawing/2014/main" id="{AC0169C9-EA69-D481-CBF1-C2CAA9007A60}"/>
              </a:ext>
            </a:extLst>
          </p:cNvPr>
          <p:cNvGrpSpPr/>
          <p:nvPr/>
        </p:nvGrpSpPr>
        <p:grpSpPr>
          <a:xfrm>
            <a:off x="9422948" y="5905500"/>
            <a:ext cx="787852" cy="239378"/>
            <a:chOff x="16789256" y="833103"/>
            <a:chExt cx="787852" cy="239378"/>
          </a:xfrm>
        </p:grpSpPr>
        <p:pic>
          <p:nvPicPr>
            <p:cNvPr id="11" name="Object 23">
              <a:extLst>
                <a:ext uri="{FF2B5EF4-FFF2-40B4-BE49-F238E27FC236}">
                  <a16:creationId xmlns:a16="http://schemas.microsoft.com/office/drawing/2014/main" id="{51E0DEEB-BAC3-6F2C-42E3-5F063A14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E0AD491A-9C72-5E75-6B4B-80EEC35C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9079" y="7915751"/>
            <a:ext cx="48872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일부 값이 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4CE97-7490-655F-95B8-1289C0C5703B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283653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422" y="5860243"/>
            <a:ext cx="358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컬럼 별로 간략한 통계 출력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791200" y="5067300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61146E4-AED1-D0BE-ABB0-50AE15430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5" y="4366232"/>
            <a:ext cx="1676545" cy="320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1DC50B-32E1-97E5-EC16-251C960408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34100"/>
            <a:ext cx="12132091" cy="181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D70343-9C80-2A9B-1629-0E52A157FF78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63A6AA4C-05F7-BFF4-F46C-DB1F259C3993}"/>
              </a:ext>
            </a:extLst>
          </p:cNvPr>
          <p:cNvGrpSpPr/>
          <p:nvPr/>
        </p:nvGrpSpPr>
        <p:grpSpPr>
          <a:xfrm>
            <a:off x="12928148" y="5940609"/>
            <a:ext cx="787852" cy="239378"/>
            <a:chOff x="16789256" y="833103"/>
            <a:chExt cx="787852" cy="239378"/>
          </a:xfrm>
        </p:grpSpPr>
        <p:pic>
          <p:nvPicPr>
            <p:cNvPr id="13" name="Object 23">
              <a:extLst>
                <a:ext uri="{FF2B5EF4-FFF2-40B4-BE49-F238E27FC236}">
                  <a16:creationId xmlns:a16="http://schemas.microsoft.com/office/drawing/2014/main" id="{0EF3CE27-7581-4F00-F9B1-5699CF768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69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8029" y="5687817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발생 여부에 따른 모든 특징의 평균 값 출력</a:t>
            </a:r>
          </a:p>
        </p:txBody>
      </p: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12903652" y="5922071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EFF359-DA27-3789-8D20-D7D05F49C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751"/>
            <a:ext cx="12025249" cy="4164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6BE4D-9BE0-0D85-1471-E4E7D495AE22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26875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969" y="4896717"/>
            <a:ext cx="62322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뇌졸중을 앓은 환자들의 평균 연령은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67.73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세로 뇌졸중을 앓지 않은 환자들인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41.97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세보다 훨씬 높다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마찬가지로 평균 포도당 수치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132.54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뇌졸중을 앓지 않은 환자에서 발견된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104.80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비해 높다는 것을 알 수 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10363200" y="5837373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D3CC54F-B682-0157-7648-BB739F47D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4" y="3892319"/>
            <a:ext cx="5132223" cy="5210247"/>
          </a:xfrm>
          <a:prstGeom prst="rect">
            <a:avLst/>
          </a:prstGeom>
        </p:spPr>
      </p:pic>
      <p:grpSp>
        <p:nvGrpSpPr>
          <p:cNvPr id="6" name="그룹 1009">
            <a:extLst>
              <a:ext uri="{FF2B5EF4-FFF2-40B4-BE49-F238E27FC236}">
                <a16:creationId xmlns:a16="http://schemas.microsoft.com/office/drawing/2014/main" id="{6BA424B8-6B55-CF39-1430-248A3C3D06A6}"/>
              </a:ext>
            </a:extLst>
          </p:cNvPr>
          <p:cNvGrpSpPr/>
          <p:nvPr/>
        </p:nvGrpSpPr>
        <p:grpSpPr>
          <a:xfrm>
            <a:off x="4343400" y="3608666"/>
            <a:ext cx="338999" cy="215462"/>
            <a:chOff x="3393377" y="6804081"/>
            <a:chExt cx="338999" cy="215462"/>
          </a:xfrm>
        </p:grpSpPr>
        <p:pic>
          <p:nvPicPr>
            <p:cNvPr id="7" name="Object 37">
              <a:extLst>
                <a:ext uri="{FF2B5EF4-FFF2-40B4-BE49-F238E27FC236}">
                  <a16:creationId xmlns:a16="http://schemas.microsoft.com/office/drawing/2014/main" id="{FBEDD869-C93A-7222-665B-364C3B5E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78E628-3928-6B93-8545-625E1FB095D1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413888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499437"/>
            <a:ext cx="35874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평균값과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중간값이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비슷하므로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평균 값으로 채움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707084" y="5133336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5F4EAD1-F7A3-F58A-D33F-AC608AD69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65" y="4016549"/>
            <a:ext cx="9640135" cy="68585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C44D81C-0751-83C2-7A04-98B32BC71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80" y="5783477"/>
            <a:ext cx="5349704" cy="1188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E4738-1E0D-94E8-97EA-DDB2A27E5E95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BMI null</a:t>
            </a:r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채우기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337D1E83-52AA-912B-1863-88FC3451F7CB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12" name="Object 23">
              <a:extLst>
                <a:ext uri="{FF2B5EF4-FFF2-40B4-BE49-F238E27FC236}">
                  <a16:creationId xmlns:a16="http://schemas.microsoft.com/office/drawing/2014/main" id="{9CCC7AFD-0412-47BA-F9E9-26E66A91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8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8829" y="6042465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히트맵에서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BMI null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사라진 모습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707084" y="4775638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10175490" y="6276719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404E4-2082-9153-20BF-2ED1951F6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67" y="3848047"/>
            <a:ext cx="5692633" cy="609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8875D-0F5B-6CEB-9FE5-C1A672D40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05" y="5108677"/>
            <a:ext cx="4557155" cy="4084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F099E-B134-48C0-73C6-2B7FAB52D2D9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BMI null</a:t>
            </a:r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채우기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34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763" y="5671962"/>
            <a:ext cx="77862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열은 고유 식별자일 뿐이므로 삭제합니다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특징별로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이하의 요소를 가지고 있으면 범주형으로 구분한다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105400" y="8359088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9142857" y="6203221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68A572-C876-D968-502A-978A61E90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07" y="3832489"/>
            <a:ext cx="5456393" cy="4282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B90BFD-0475-3151-E70C-4BBA94419D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16288"/>
            <a:ext cx="11674852" cy="594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E8F59-A566-B96F-3A09-22DCD232159D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특징을 이산형과 범주형으로 나눔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94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2600" y="5666159"/>
            <a:ext cx="46614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 각각의 범주들을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0, 1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 숫자로 변환시켜 줍니다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963626" y="6283964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266D79-6E98-52CF-0321-8AF3375E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4" y="3893801"/>
            <a:ext cx="9769687" cy="232430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E50BEAB-8E78-6B5E-FA3A-5885CFF36B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4" y="6659628"/>
            <a:ext cx="9525825" cy="2903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51BEA-21CF-1C8E-91DD-B2776100BD0F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특징을 이산형과 범주형으로 나눔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3AC2EEC2-9A43-F297-B975-397B9C058929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13" name="Object 23">
              <a:extLst>
                <a:ext uri="{FF2B5EF4-FFF2-40B4-BE49-F238E27FC236}">
                  <a16:creationId xmlns:a16="http://schemas.microsoft.com/office/drawing/2014/main" id="{283018B5-76FE-DF7E-C696-1CBAE8766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54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860243"/>
            <a:ext cx="358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특징의 범주들을 출력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650702" y="6689204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62627C-1349-F53E-2D01-9638095B9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4" y="4006738"/>
            <a:ext cx="6919560" cy="260626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7394E2-57E4-245D-788E-E3334965D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0" y="6980866"/>
            <a:ext cx="4411741" cy="2810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64F8ED-BB47-AE46-E5D3-6B9A063DACD2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특징을 이산형과 범주형으로 나눔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61ACD5F-9D5C-0E72-4625-FB372BDC0538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30" name="Object 23">
              <a:extLst>
                <a:ext uri="{FF2B5EF4-FFF2-40B4-BE49-F238E27FC236}">
                  <a16:creationId xmlns:a16="http://schemas.microsoft.com/office/drawing/2014/main" id="{D92585CE-4DFA-6B02-880A-33E306A61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1A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408" y="926847"/>
            <a:ext cx="1451480" cy="131953"/>
            <a:chOff x="940408" y="926847"/>
            <a:chExt cx="1451480" cy="1319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408" y="926847"/>
              <a:ext cx="1451480" cy="131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87924" y="9364984"/>
            <a:ext cx="1486731" cy="135157"/>
            <a:chOff x="15687924" y="9364984"/>
            <a:chExt cx="1486731" cy="1351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7924" y="9364984"/>
              <a:ext cx="1486731" cy="1351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07765" y="2331545"/>
            <a:ext cx="4035934" cy="4035940"/>
            <a:chOff x="-1607765" y="2331545"/>
            <a:chExt cx="4035934" cy="40359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7765" y="2331545"/>
              <a:ext cx="4035934" cy="40359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88087" y="880938"/>
            <a:ext cx="725740" cy="725746"/>
            <a:chOff x="16588087" y="880938"/>
            <a:chExt cx="725740" cy="7257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8087" y="880938"/>
              <a:ext cx="725740" cy="7257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31289" y="1837523"/>
            <a:ext cx="313595" cy="309408"/>
            <a:chOff x="16431289" y="1837523"/>
            <a:chExt cx="313595" cy="309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1289" y="1837523"/>
              <a:ext cx="313595" cy="3094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000" y="629169"/>
            <a:ext cx="3669759" cy="10551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7AC6CF-4AE3-4218-AF32-FDCC3A6D5D9B}"/>
              </a:ext>
            </a:extLst>
          </p:cNvPr>
          <p:cNvSpPr txBox="1"/>
          <p:nvPr/>
        </p:nvSpPr>
        <p:spPr>
          <a:xfrm>
            <a:off x="2391888" y="2146931"/>
            <a:ext cx="9121888" cy="784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01.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개요 및 필요성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</a:rPr>
              <a:t>관련 연구 및 내용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</a:rPr>
              <a:t>사용 데이터 셋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04. </a:t>
            </a:r>
            <a:r>
              <a:rPr lang="ko-KR" altLang="en-US" sz="2000" dirty="0">
                <a:solidFill>
                  <a:schemeClr val="bg1"/>
                </a:solidFill>
              </a:rPr>
              <a:t>파일 로드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05.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데이터 정보 출력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06.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전처리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22A971-9BAF-4820-8A14-A3C1518D6F26}"/>
              </a:ext>
            </a:extLst>
          </p:cNvPr>
          <p:cNvSpPr txBox="1"/>
          <p:nvPr/>
        </p:nvSpPr>
        <p:spPr>
          <a:xfrm>
            <a:off x="9089912" y="2171700"/>
            <a:ext cx="9121888" cy="792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07.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데이터 시각화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08. </a:t>
            </a:r>
            <a:r>
              <a:rPr lang="ko-KR" altLang="en-US" sz="2000" dirty="0">
                <a:solidFill>
                  <a:schemeClr val="bg1"/>
                </a:solidFill>
              </a:rPr>
              <a:t>특징 상관관계 분석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09. </a:t>
            </a:r>
            <a:r>
              <a:rPr lang="ko-KR" altLang="en-US" sz="2000" dirty="0">
                <a:solidFill>
                  <a:schemeClr val="bg1"/>
                </a:solidFill>
              </a:rPr>
              <a:t>데이터 분할 및 학습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10. </a:t>
            </a:r>
            <a:r>
              <a:rPr lang="ko-KR" altLang="en-US" sz="2000" dirty="0">
                <a:solidFill>
                  <a:schemeClr val="bg1"/>
                </a:solidFill>
              </a:rPr>
              <a:t>모델 평가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11. </a:t>
            </a:r>
            <a:r>
              <a:rPr lang="ko-KR" altLang="en-US" sz="2000" dirty="0">
                <a:solidFill>
                  <a:schemeClr val="bg1"/>
                </a:solidFill>
              </a:rPr>
              <a:t>결론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12. </a:t>
            </a:r>
            <a:r>
              <a:rPr lang="ko-KR" altLang="en-US" sz="2000" dirty="0">
                <a:solidFill>
                  <a:schemeClr val="bg1"/>
                </a:solidFill>
              </a:rPr>
              <a:t>참고문헌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FDE7D-066A-76C8-DE90-B2B65BCC8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1024"/>
            <a:ext cx="9013172" cy="5152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B45BC-7612-7029-A7A7-B6C792DE7BA2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뇌졸중 변수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23E633D-61A8-9EFD-032B-F1E0324D2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4400" y="5866617"/>
            <a:ext cx="5841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변수의 비율을 시각화</a:t>
            </a:r>
          </a:p>
        </p:txBody>
      </p: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20A666AA-938B-4B7B-F6D2-32CB19CE3EC8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13" name="Object 23">
              <a:extLst>
                <a:ext uri="{FF2B5EF4-FFF2-40B4-BE49-F238E27FC236}">
                  <a16:creationId xmlns:a16="http://schemas.microsoft.com/office/drawing/2014/main" id="{9E27EB20-24CE-30D9-678E-E406EDF2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10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706355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비율이 아닌 비율에 비해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19:1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매우 편향적으로 나옴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105400" y="3897557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뇌졸중 변수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A72EA-0A86-49B8-5E37-E70E838AB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89308"/>
            <a:ext cx="3497857" cy="4063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E6D603-9C77-2AF8-56C4-CC1DF9814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98" y="4581338"/>
            <a:ext cx="7582665" cy="4524562"/>
          </a:xfrm>
          <a:prstGeom prst="rect">
            <a:avLst/>
          </a:prstGeom>
        </p:spPr>
      </p:pic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C5393C92-4F52-0238-D2CE-79CFFDC32B8E}"/>
              </a:ext>
            </a:extLst>
          </p:cNvPr>
          <p:cNvGrpSpPr/>
          <p:nvPr/>
        </p:nvGrpSpPr>
        <p:grpSpPr>
          <a:xfrm>
            <a:off x="12504529" y="5940609"/>
            <a:ext cx="787852" cy="239378"/>
            <a:chOff x="16789256" y="833103"/>
            <a:chExt cx="787852" cy="239378"/>
          </a:xfrm>
        </p:grpSpPr>
        <p:pic>
          <p:nvPicPr>
            <p:cNvPr id="12" name="Object 23">
              <a:extLst>
                <a:ext uri="{FF2B5EF4-FFF2-40B4-BE49-F238E27FC236}">
                  <a16:creationId xmlns:a16="http://schemas.microsoft.com/office/drawing/2014/main" id="{CFC95725-521D-9E35-D317-207010BC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5" name="TextBox 3">
            <a:extLst>
              <a:ext uri="{FF2B5EF4-FFF2-40B4-BE49-F238E27FC236}">
                <a16:creationId xmlns:a16="http://schemas.microsoft.com/office/drawing/2014/main" id="{6C60A490-D143-5489-B311-373E63DB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2049" y="8191500"/>
            <a:ext cx="48872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뇌졸중 비율이 매우 편향적임</a:t>
            </a:r>
            <a:endParaRPr lang="en-US" altLang="ko-KR" sz="3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8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0" y="4720150"/>
            <a:ext cx="358745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연령의 데이터 분포는 거의 정규 분포를 가지지만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10, 60,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 큰 값을 갖는다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포도당 수치는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200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값이 몰려 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정규 분포를 가지고 있습니다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444474" y="6060298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675CC-D0AF-E32F-C1E5-B2C333001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39" y="3758762"/>
            <a:ext cx="5801671" cy="1922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5A3D4-3A60-D2C3-5EC3-6B1C1FCAA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3" y="6629118"/>
            <a:ext cx="10926510" cy="3217014"/>
          </a:xfrm>
          <a:prstGeom prst="rect">
            <a:avLst/>
          </a:prstGeom>
        </p:spPr>
      </p:pic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CB8BA31D-8128-A66C-0066-89FD6BF62630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12" name="Object 23">
              <a:extLst>
                <a:ext uri="{FF2B5EF4-FFF2-40B4-BE49-F238E27FC236}">
                  <a16:creationId xmlns:a16="http://schemas.microsoft.com/office/drawing/2014/main" id="{52851EDC-EAA8-489E-DDCD-FE8D0F65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56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C3CB9B9-75AF-C33E-2D2E-BF6C24FF9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46" y="6179987"/>
            <a:ext cx="6581775" cy="742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299C00-1734-BFAE-5EB7-F24EFA61B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3" y="7322281"/>
            <a:ext cx="8810625" cy="2057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F7416E-EF6B-9E48-6A18-72C512CEA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5" y="4020999"/>
            <a:ext cx="7200900" cy="1876425"/>
          </a:xfrm>
          <a:prstGeom prst="rect">
            <a:avLst/>
          </a:prstGeom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id="{E4D3D3CD-3350-3416-CC8A-20502C49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282804"/>
            <a:ext cx="358745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이산형 특징의 요소를 구간별로 그룹화한다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이산형 특징별로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Stroke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그래프를 그린다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43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3400" y="4746583"/>
            <a:ext cx="5791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연령의 경우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35 ~ 80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값에 대해 뇌졸중 환자를 관찰할 수 있습니다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포도당 수치의 경우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60 ~ 100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180 ~ 220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두 그룹을 찾을 수 있습니다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 ~ 40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사이일 경우 더 많은 뇌졸중 사례를 보여준다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800600" y="3922039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0455663" y="5904167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4DD5EB6-FE1F-A4A4-89B5-23F594B36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40" y="4484752"/>
            <a:ext cx="5280917" cy="51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282804"/>
            <a:ext cx="358745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stroke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변수는 대상 변수이므로 제거하고 개별적으로 처리한다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특징들의 분포도를 시각화 한다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953000" y="8801100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7343ADD-1B5E-15CA-C5E2-7806A47D9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90" y="4913593"/>
            <a:ext cx="3143250" cy="3429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68BCC5B-87E5-8D5D-B07D-245D14B848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41" y="5207184"/>
            <a:ext cx="7010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8403" y="5666159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범주형 특징은 정규 분포를 따릅니다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E39EFD-B383-C043-4AA2-B50BF0046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61" y="4192862"/>
            <a:ext cx="5321382" cy="5437808"/>
          </a:xfrm>
          <a:prstGeom prst="rect">
            <a:avLst/>
          </a:prstGeom>
        </p:spPr>
      </p:pic>
      <p:grpSp>
        <p:nvGrpSpPr>
          <p:cNvPr id="11" name="그룹 1009">
            <a:extLst>
              <a:ext uri="{FF2B5EF4-FFF2-40B4-BE49-F238E27FC236}">
                <a16:creationId xmlns:a16="http://schemas.microsoft.com/office/drawing/2014/main" id="{1152742E-9BD0-3EC9-1BA1-A74A4413B847}"/>
              </a:ext>
            </a:extLst>
          </p:cNvPr>
          <p:cNvGrpSpPr/>
          <p:nvPr/>
        </p:nvGrpSpPr>
        <p:grpSpPr>
          <a:xfrm>
            <a:off x="3830288" y="3760350"/>
            <a:ext cx="338999" cy="215462"/>
            <a:chOff x="3393377" y="6804081"/>
            <a:chExt cx="338999" cy="215462"/>
          </a:xfrm>
        </p:grpSpPr>
        <p:pic>
          <p:nvPicPr>
            <p:cNvPr id="12" name="Object 37">
              <a:extLst>
                <a:ext uri="{FF2B5EF4-FFF2-40B4-BE49-F238E27FC236}">
                  <a16:creationId xmlns:a16="http://schemas.microsoft.com/office/drawing/2014/main" id="{1174C783-F67E-C12C-4A74-4CD864B9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12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679" y="5706355"/>
            <a:ext cx="358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범주형 특징별로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Stroke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그래프를 그린다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575159" y="9495513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 시각화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42F5316-D744-D8C1-756D-5611A0463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6" y="3801101"/>
            <a:ext cx="4773810" cy="2486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14ACC4-9040-911E-E9E8-90BBA7426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6" y="6324574"/>
            <a:ext cx="5486400" cy="3054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F2CCF0-A0E5-CE55-7DE8-96F3B37EAE6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58" y="3425730"/>
            <a:ext cx="4133850" cy="28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188" y="4101048"/>
            <a:ext cx="85343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여성 인구가 뇌졸중에 더 취약하다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심장병이나 고혈압과 같은 어떠한 의학적 조건도 가지고 있지 않은 환자들에게서 뇌졸중 사례가 더 많이 발견되었다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결혼한 사람들은 뇌졸중에 걸릴 확률이 높다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담배를 피운 적이 없는 사람들이 가장 취약하다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도시형 거주자들이 뇌졸중에 더 취약하다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업무를 가진 쪽이 더욱 뇌졸중에 취약하다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953000" y="3619500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분석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97934A-95AC-C00C-F839-6BBDB03CA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8" y="4374864"/>
            <a:ext cx="3806239" cy="4186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F53C4F-49C7-7489-EE94-5D5A60F42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79762"/>
            <a:ext cx="4419051" cy="4081966"/>
          </a:xfrm>
          <a:prstGeom prst="rect">
            <a:avLst/>
          </a:prstGeom>
        </p:spPr>
      </p:pic>
      <p:grpSp>
        <p:nvGrpSpPr>
          <p:cNvPr id="18" name="그룹 1007">
            <a:extLst>
              <a:ext uri="{FF2B5EF4-FFF2-40B4-BE49-F238E27FC236}">
                <a16:creationId xmlns:a16="http://schemas.microsoft.com/office/drawing/2014/main" id="{33815309-0B3E-B97E-176B-51044B9AFD2C}"/>
              </a:ext>
            </a:extLst>
          </p:cNvPr>
          <p:cNvGrpSpPr/>
          <p:nvPr/>
        </p:nvGrpSpPr>
        <p:grpSpPr>
          <a:xfrm>
            <a:off x="8382000" y="5940609"/>
            <a:ext cx="787852" cy="239378"/>
            <a:chOff x="16789256" y="833103"/>
            <a:chExt cx="787852" cy="239378"/>
          </a:xfrm>
        </p:grpSpPr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C02A880C-C85C-E27A-F5CF-2656BA0D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57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32BBB-963E-45BA-8CFE-54DFC051BCBD}"/>
              </a:ext>
            </a:extLst>
          </p:cNvPr>
          <p:cNvSpPr txBox="1"/>
          <p:nvPr/>
        </p:nvSpPr>
        <p:spPr>
          <a:xfrm>
            <a:off x="1295400" y="5107781"/>
            <a:ext cx="10849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범주형</a:t>
            </a: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gender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남성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hypertension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고혈압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heart_disease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심장병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ever_married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미혼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working_type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자영업자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공무원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어린이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residence_type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농촌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smoking_status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비흡연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피운 적 있음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흡연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/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이산형 특징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55 - 80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avg_glucose_level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80 - 200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bmi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20 - 40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538-A16F-33A3-D74C-406C2F643EAA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비교</a:t>
            </a:r>
            <a:r>
              <a:rPr lang="en-US" altLang="ko-KR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걸릴 확률</a:t>
            </a:r>
            <a:r>
              <a:rPr lang="en-US" altLang="ko-KR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063E3-F7E9-8381-D3F6-56B06DBB52BD}"/>
              </a:ext>
            </a:extLst>
          </p:cNvPr>
          <p:cNvSpPr txBox="1"/>
          <p:nvPr/>
        </p:nvSpPr>
        <p:spPr>
          <a:xfrm>
            <a:off x="9067800" y="5107781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범주형 특징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gender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남성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hypertension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고혈압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heart_disease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심장병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ever_married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미혼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working_type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 스트레스로 인해 발생 가능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residence_type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열악할 수록 사망률 높음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smoking_status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흡연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피운 적 있음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비흡연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/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이산형 특징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55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이후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년마다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배씩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avg_glucose_level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높은 혈당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126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bmi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</a:t>
            </a:r>
            <a:r>
              <a:rPr lang="en-US" altLang="ko-KR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bmi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높을수록 증가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9CBA8-7039-383F-EF9F-590AF88068A0}"/>
              </a:ext>
            </a:extLst>
          </p:cNvPr>
          <p:cNvSpPr txBox="1"/>
          <p:nvPr/>
        </p:nvSpPr>
        <p:spPr>
          <a:xfrm>
            <a:off x="2506514" y="4041467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결과</a:t>
            </a:r>
            <a:endParaRPr lang="en-US" altLang="ko-KR" sz="24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078D-F51A-49C6-4327-D0D51E45365A}"/>
              </a:ext>
            </a:extLst>
          </p:cNvPr>
          <p:cNvSpPr txBox="1"/>
          <p:nvPr/>
        </p:nvSpPr>
        <p:spPr>
          <a:xfrm>
            <a:off x="10820400" y="40722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도메인 정보</a:t>
            </a:r>
            <a:endParaRPr lang="en-US" altLang="ko-KR" sz="24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4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및 필요성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ACC13-95B4-4C29-B345-BB00276B26C9}"/>
              </a:ext>
            </a:extLst>
          </p:cNvPr>
          <p:cNvSpPr txBox="1"/>
          <p:nvPr/>
        </p:nvSpPr>
        <p:spPr>
          <a:xfrm>
            <a:off x="4571999" y="3234718"/>
            <a:ext cx="817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</a:t>
            </a:r>
            <a:endParaRPr lang="en-US" altLang="ko-KR" sz="40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32BBB-963E-45BA-8CFE-54DFC051BCBD}"/>
              </a:ext>
            </a:extLst>
          </p:cNvPr>
          <p:cNvSpPr txBox="1"/>
          <p:nvPr/>
        </p:nvSpPr>
        <p:spPr>
          <a:xfrm>
            <a:off x="1143000" y="4152900"/>
            <a:ext cx="1600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세계보건기구에 따르면 뇌졸중은 전 세계적으로 사망 원인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위이며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사망자의 약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11%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차지한다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생활 방식 변화로 인해 전 세계적으로 증가하고 있는 건강 문제이다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생체 정보를 기록하는 전자 장치의 발달로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AI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기술을 통해 뇌졸중을 예측하는 자동화 솔루션을 만들 수 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334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923" y="4696987"/>
            <a:ext cx="990380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분석한 데이터와 도메인 지식과의 차이가 나오는 이유는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Stoke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변수의 편향성 때문입니다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데이터 불균형 처리를 해주는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SMOTE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데이터 세트의 균형을 맞추어야 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불균형 데이터를 처리하기 위한 방법은 다음 두가지가 있습니다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큰 데이터에서 일부만을 추출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무작위로 소수 데이터를 복제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성능을 위해 먼저 다수 샘플을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언더샘플링하고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소수 샘플을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오버샘플링하겠습니다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 처리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53AA92-C2C0-9995-7183-1E1B50472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91000"/>
            <a:ext cx="6268288" cy="23812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3769A4-35AB-9E02-CB12-44BBD3DD4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" y="6591546"/>
            <a:ext cx="4038600" cy="2409825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898398D5-F22E-F70F-2D0F-3F57447F0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755" y="9001371"/>
            <a:ext cx="2969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Stoke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변수의 편향된 모습</a:t>
            </a:r>
          </a:p>
        </p:txBody>
      </p:sp>
    </p:spTree>
    <p:extLst>
      <p:ext uri="{BB962C8B-B14F-4D97-AF65-F5344CB8AC3E}">
        <p14:creationId xmlns:p14="http://schemas.microsoft.com/office/powerpoint/2010/main" val="232298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75" y="4509448"/>
            <a:ext cx="579631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아님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4861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샘플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2490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샘플 추출</a:t>
            </a: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249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샘플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2490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샘플로 복제</a:t>
            </a:r>
          </a:p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샘플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아님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2490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샘플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뇌졸중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2490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샘플</a:t>
            </a:r>
          </a:p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 처리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8965748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82F08E-75E3-CEEC-CAE9-42B442806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00525"/>
            <a:ext cx="4581525" cy="1238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14AB1-66A2-4BF6-EE70-2B52591C14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8" y="5438775"/>
            <a:ext cx="4324350" cy="2114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BD9B72-5FBC-506D-9C85-1CE281166D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2" y="7553325"/>
            <a:ext cx="7791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10" y="3962577"/>
            <a:ext cx="1686409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누수는 모른다고 가정된 정보가 모델을 만드는 데 사용되는 것을 말합니다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알고 있는 정보는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＂train data＂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모르는 정보는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＂test data＂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그렇기 때문에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모르는 정보인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＂test data＂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통계치가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사이에서 반영될 수 없습니다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위에서 했던 데이터 불균형 처리와 같이 데이터 셋을 변환시키는 경우 테스트 할 정보를 간접적으로 제공하게 되어 데이터 누수가 일어날 수 있습니다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데이터 누수를 방지하기 위해 변환하기 전에 데이터 분할을 먼저 하여 데이터 누수를 막는 것이 바람직합니다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여기에선 검증을 위해 데이터 누수가 있는 모델과 없는 모델을 동시에 구하겠습니다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28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8619" y="5706355"/>
            <a:ext cx="4311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카이 제곱 검증을 통해 이산형 특징의 상관관계를 나타내는 그래프를 그린다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특징의 상관관계 분석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51E47B0-F896-CF46-4140-72F31A399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55" y="3800466"/>
            <a:ext cx="100584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2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4681669"/>
            <a:ext cx="35874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누수가 없는 경우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 미만인 흡연 상태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심장병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고혈압 여부를 사용하지 않는다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누수가 있는 경우 모델링을 위해 심장병 및 고혈압을 제외한 다른 특징을 사용하지 않는다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특징의 상관관계 분석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020956A-248B-5561-9F52-A1A6A8ADE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5" y="4086102"/>
            <a:ext cx="11162912" cy="48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2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5454" y="5706355"/>
            <a:ext cx="43516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 분석 테스트를 통해 이산형 특징의 상관관계를 나타내는 그래프를 그린다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특징의 상관관계 분석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4DAEFAD-C9D8-6143-F5C7-2F747BF49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4" y="3667126"/>
            <a:ext cx="100774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상관관계 분석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259" y="5706355"/>
            <a:ext cx="35874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 모두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수치가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낮으므로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특징을 사용하지 않는다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특징의 상관관계 분석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E80CE65-9B3C-A146-31D5-97914CA37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4" y="4285370"/>
            <a:ext cx="10856356" cy="49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0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분할 및 학습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597" y="5282804"/>
            <a:ext cx="358745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나눠 학습시킨다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알고리즘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XGBoostClassifier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분할 및 학습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9ABAD07-5EBE-4DC6-907C-34AEA9330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3693468"/>
            <a:ext cx="3699235" cy="17387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9152F9-456D-E7AD-3A89-F54701043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5408075"/>
            <a:ext cx="7512952" cy="4307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569C0C8-E618-7988-2D41-E0F3D71C2C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0" y="9693938"/>
            <a:ext cx="2106641" cy="2106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606C2A-26C6-1B70-A85E-A7395DDDD6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74" y="9904602"/>
            <a:ext cx="5310188" cy="2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분할 및 학습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725" y="5552466"/>
            <a:ext cx="43874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누수를 막은 모델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Cross Validation Score :  91.45%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783499" y="4584961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누수를 막은 모델 결과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B11AA79-DB5A-C5CF-5497-FC1A44A7C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3773618"/>
            <a:ext cx="4505325" cy="581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E997D8-21C7-2E3A-54B5-B233D06D57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" y="5600691"/>
            <a:ext cx="4400293" cy="3962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8E0ABA-5BA9-0ED9-9206-9C4A87CAD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5067300"/>
            <a:ext cx="4714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분할 및 학습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725" y="5600700"/>
            <a:ext cx="4158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누수를 막지 않은 모델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Cross Validation Score :  83.53%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783499" y="4584961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누수를 막지 않은 모델 결과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59005D7-BB38-3232-666C-03099C59AE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8" y="3699724"/>
            <a:ext cx="4610100" cy="542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30F76E-7A85-8DC1-F977-3BFDCDE781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1" y="5511362"/>
            <a:ext cx="4561844" cy="41996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8AD9BAF-2713-F906-A79E-EEB1881DA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5143500"/>
            <a:ext cx="4543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연구 및 내용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ACC13-95B4-4C29-B345-BB00276B26C9}"/>
              </a:ext>
            </a:extLst>
          </p:cNvPr>
          <p:cNvSpPr txBox="1"/>
          <p:nvPr/>
        </p:nvSpPr>
        <p:spPr>
          <a:xfrm>
            <a:off x="4571999" y="3234718"/>
            <a:ext cx="817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뇌졸중이란</a:t>
            </a:r>
            <a:r>
              <a:rPr lang="en-US" altLang="ko-KR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32BBB-963E-45BA-8CFE-54DFC051BCBD}"/>
              </a:ext>
            </a:extLst>
          </p:cNvPr>
          <p:cNvSpPr txBox="1"/>
          <p:nvPr/>
        </p:nvSpPr>
        <p:spPr>
          <a:xfrm>
            <a:off x="381000" y="4271408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뇌졸중이란 뇌에 혈액을 공급하는 혈관이 막히거나 터짐으로써 그 혈관을 통해 혈류를 공급받던 뇌세포가 손상을 받아서 뇌에 국소적인 기능 부전으로 인해 의식장애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편측마비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언어장애 등 다양한 신경학적 결손이 수반되는 질환이다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55C6EF-A3DE-9CD5-D10E-D8EC7BA20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025" y="3855187"/>
            <a:ext cx="60483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53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8157" y="4044184"/>
            <a:ext cx="358745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변환을 거친 모델이므로 정확도를 사용하여 모델을 평가할 수 없다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Confusion matrix, ROC-AUC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ROC-AUC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점수를 통해 모델을 평가한다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누수가 없는 모델이 데이터 누수가 있는 모델보다 점수가 높다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1545-9048-0E53-0AC2-6FA038803AC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3C19D3D3-00BE-6F88-34DD-A0F5B0E29C22}"/>
              </a:ext>
            </a:extLst>
          </p:cNvPr>
          <p:cNvGrpSpPr/>
          <p:nvPr/>
        </p:nvGrpSpPr>
        <p:grpSpPr>
          <a:xfrm>
            <a:off x="12115800" y="5940609"/>
            <a:ext cx="787852" cy="239378"/>
            <a:chOff x="16789256" y="833103"/>
            <a:chExt cx="787852" cy="239378"/>
          </a:xfrm>
        </p:grpSpPr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1B726F5-0209-9EE7-27F0-C7863B29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58D4A5-55FE-2E36-59E0-92B597E6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4" y="4588165"/>
            <a:ext cx="10789933" cy="34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8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ACC13-95B4-4C29-B345-BB00276B26C9}"/>
              </a:ext>
            </a:extLst>
          </p:cNvPr>
          <p:cNvSpPr txBox="1"/>
          <p:nvPr/>
        </p:nvSpPr>
        <p:spPr>
          <a:xfrm>
            <a:off x="4571999" y="3234718"/>
            <a:ext cx="817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40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32BBB-963E-45BA-8CFE-54DFC051BCBD}"/>
              </a:ext>
            </a:extLst>
          </p:cNvPr>
          <p:cNvSpPr txBox="1"/>
          <p:nvPr/>
        </p:nvSpPr>
        <p:spPr>
          <a:xfrm>
            <a:off x="1294113" y="4728270"/>
            <a:ext cx="1565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편향된 데이터 셋을 다룸으로써 이러한 현상을 어떻게 극복할 수 있는지 배웠습니다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분석에 대한 이해도가 늘었고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도메인 정보에 따른 모순점이 있을 경우 대처 방안에 대하여 공부할 수 있는 기회가 되었습니다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누수 여부에 따른 두 가지 모델을 생성하여 비교함으로써 데이터 누수 및 데이터 누수 효과의 중요성을 이해할 수 있었습니다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앞으로 </a:t>
            </a:r>
            <a:r>
              <a:rPr lang="ko-KR" altLang="en-US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스마트워치와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같은 생체 측정기기가 상용화 된다면 데이터 셋의 다향성이 늘어 더욱 정확한 예측을 할 수 있을 것으로 예상됨</a:t>
            </a: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05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B0992B4-8766-45B1-BE89-589F32DBF018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5" name="그룹 1001">
            <a:extLst>
              <a:ext uri="{FF2B5EF4-FFF2-40B4-BE49-F238E27FC236}">
                <a16:creationId xmlns:a16="http://schemas.microsoft.com/office/drawing/2014/main" id="{481A1198-AD87-4013-8EE8-0C891AFFDFEC}"/>
              </a:ext>
            </a:extLst>
          </p:cNvPr>
          <p:cNvGrpSpPr/>
          <p:nvPr/>
        </p:nvGrpSpPr>
        <p:grpSpPr>
          <a:xfrm>
            <a:off x="0" y="8175057"/>
            <a:ext cx="18285714" cy="2110658"/>
            <a:chOff x="0" y="8175057"/>
            <a:chExt cx="18285714" cy="2110658"/>
          </a:xfrm>
        </p:grpSpPr>
        <p:pic>
          <p:nvPicPr>
            <p:cNvPr id="28" name="Object 2">
              <a:extLst>
                <a:ext uri="{FF2B5EF4-FFF2-40B4-BE49-F238E27FC236}">
                  <a16:creationId xmlns:a16="http://schemas.microsoft.com/office/drawing/2014/main" id="{83793DA9-6FEC-4F86-87C3-C997F873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175057"/>
              <a:ext cx="18285714" cy="21106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98CE4-1D18-4BB4-9DEF-0B3BE956404A}"/>
              </a:ext>
            </a:extLst>
          </p:cNvPr>
          <p:cNvSpPr txBox="1"/>
          <p:nvPr/>
        </p:nvSpPr>
        <p:spPr>
          <a:xfrm>
            <a:off x="423848" y="3354765"/>
            <a:ext cx="171218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8"/>
              </a:rPr>
              <a:t>https://www.cnuh.co.kr/rcc/sub03_02.do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9"/>
              </a:rPr>
              <a:t>https://www.kaggle.com/code/tanmay111999/stroke-prediction-effect-of-data-leakage-smote/notebook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0"/>
              </a:rPr>
              <a:t>https://blog.naver.com/PostView.naver?blogId=sw4r&amp;logNo=222186676235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1"/>
              </a:rPr>
              <a:t>https://mkjjo.github.io/python/2019/01/04/smote_duplicate.html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2"/>
              </a:rPr>
              <a:t>https://ko.wikipedia.org/wiki/%ED%98%BC%EB%8F%99_%ED%96%89%EB%A0%AC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3"/>
              </a:rPr>
              <a:t>https://ko.wikipedia.org/wiki/%EC%B9%B4%EC%9D%B4%EC%A0%9C%EA%B3%B1_%EA%B2%80%EC%A0%95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8"/>
              </a:rPr>
              <a:t>https://www.cnuh.co.kr/rcc/sub03_02.do</a:t>
            </a:r>
            <a:endParaRPr lang="en-US" altLang="ko-KR" sz="2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523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342053"/>
            <a:ext cx="18285714" cy="3595603"/>
            <a:chOff x="0" y="3342053"/>
            <a:chExt cx="18285714" cy="3595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42053"/>
              <a:ext cx="18285714" cy="35956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3604" y="1310102"/>
            <a:ext cx="3647922" cy="3236855"/>
            <a:chOff x="12923604" y="1310102"/>
            <a:chExt cx="3647922" cy="3236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3604" y="1310102"/>
              <a:ext cx="3647922" cy="3236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3128" y="914654"/>
            <a:ext cx="1477718" cy="134338"/>
            <a:chOff x="1373128" y="914654"/>
            <a:chExt cx="1477718" cy="1343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8" y="914654"/>
              <a:ext cx="1477718" cy="1343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97719" y="9405611"/>
            <a:ext cx="1513606" cy="137601"/>
            <a:chOff x="15397719" y="9405611"/>
            <a:chExt cx="1513606" cy="1376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7719" y="9405611"/>
              <a:ext cx="1513606" cy="1376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601" y="1543522"/>
            <a:ext cx="319264" cy="315001"/>
            <a:chOff x="1566601" y="1543522"/>
            <a:chExt cx="319264" cy="3150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6601" y="1543522"/>
              <a:ext cx="319264" cy="3150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51313" y="1239918"/>
            <a:ext cx="327018" cy="322652"/>
            <a:chOff x="15751313" y="1239918"/>
            <a:chExt cx="327018" cy="3226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51313" y="1239918"/>
              <a:ext cx="327018" cy="322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64920" y="1858523"/>
            <a:ext cx="813212" cy="636872"/>
            <a:chOff x="16164920" y="1858523"/>
            <a:chExt cx="813212" cy="6368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64920" y="1858523"/>
              <a:ext cx="813212" cy="6368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16749" y="4770640"/>
            <a:ext cx="3647922" cy="3236855"/>
            <a:chOff x="2016749" y="4770640"/>
            <a:chExt cx="3647922" cy="3236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6749" y="4770640"/>
              <a:ext cx="3647922" cy="3236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45860" y="0"/>
            <a:ext cx="12914664" cy="6296182"/>
            <a:chOff x="2345860" y="0"/>
            <a:chExt cx="12914664" cy="62961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5860" y="0"/>
              <a:ext cx="12914664" cy="629618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53315" y="4320810"/>
            <a:ext cx="7087615" cy="1903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데이터 셋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78CAB1C5-CB62-3CEA-3931-C205F25F932C}"/>
              </a:ext>
            </a:extLst>
          </p:cNvPr>
          <p:cNvSpPr txBox="1"/>
          <p:nvPr/>
        </p:nvSpPr>
        <p:spPr>
          <a:xfrm>
            <a:off x="1617024" y="9495513"/>
            <a:ext cx="1065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https://www.kaggle.com/datasets/fedesoriano/stroke-prediction-dataset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62FA2-6041-C30A-FBF8-54A7C0E1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3135987"/>
            <a:ext cx="11250878" cy="6142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91A3E-9940-479E-763F-1BF227CE3C2A}"/>
              </a:ext>
            </a:extLst>
          </p:cNvPr>
          <p:cNvSpPr txBox="1"/>
          <p:nvPr/>
        </p:nvSpPr>
        <p:spPr>
          <a:xfrm>
            <a:off x="1828800" y="257901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 셋 소개</a:t>
            </a:r>
            <a:endParaRPr lang="en-US" altLang="ko-KR" sz="18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65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데이터 셋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ACC13-95B4-4C29-B345-BB00276B26C9}"/>
              </a:ext>
            </a:extLst>
          </p:cNvPr>
          <p:cNvSpPr txBox="1"/>
          <p:nvPr/>
        </p:nvSpPr>
        <p:spPr>
          <a:xfrm>
            <a:off x="4571999" y="3234718"/>
            <a:ext cx="817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Stroke Prediction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BE44F-8AE5-F187-D7A6-0DED1B5DC468}"/>
              </a:ext>
            </a:extLst>
          </p:cNvPr>
          <p:cNvSpPr txBox="1"/>
          <p:nvPr/>
        </p:nvSpPr>
        <p:spPr>
          <a:xfrm>
            <a:off x="1465116" y="4381500"/>
            <a:ext cx="15603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질병 및 흡연 상태와 같은 입력 매개 변수를 기반으로 환자가 뇌졸중에 걸릴 가능성이 있는지 예측하는 데 사용됩니다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데이터의 각 행은 환자에 대한 관련 정보를 제공합니다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환자의 생활 방식을 강조하는 많은 요소를 가지고 있어 이를 위한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AI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 솔루션을 만들 수 있는 기회를 제공해 줍니다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E674-63F5-8C2B-0E83-57E0AC7D5E3F}"/>
              </a:ext>
            </a:extLst>
          </p:cNvPr>
          <p:cNvSpPr txBox="1"/>
          <p:nvPr/>
        </p:nvSpPr>
        <p:spPr>
          <a:xfrm>
            <a:off x="1828800" y="257901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 셋 소개</a:t>
            </a:r>
            <a:endParaRPr lang="en-US" altLang="ko-KR" sz="18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데이터 셋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ACC13-95B4-4C29-B345-BB00276B26C9}"/>
              </a:ext>
            </a:extLst>
          </p:cNvPr>
          <p:cNvSpPr txBox="1"/>
          <p:nvPr/>
        </p:nvSpPr>
        <p:spPr>
          <a:xfrm>
            <a:off x="4571999" y="3234718"/>
            <a:ext cx="817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 구성</a:t>
            </a:r>
            <a:endParaRPr lang="en-US" altLang="ko-KR" sz="40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32BBB-963E-45BA-8CFE-54DFC051BCBD}"/>
              </a:ext>
            </a:extLst>
          </p:cNvPr>
          <p:cNvSpPr txBox="1"/>
          <p:nvPr/>
        </p:nvSpPr>
        <p:spPr>
          <a:xfrm>
            <a:off x="1219200" y="4041335"/>
            <a:ext cx="1463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		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고유 식별자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gender	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성별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	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hypertension 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고혈압 여부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heart_disease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심장질환 여부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ever_married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결혼여부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work_type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직업 유형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어린이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일하지 않음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자영업자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residence_type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거주지 유형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시골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도시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avg_glucose_level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혈중 평균 포도당 수치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bmi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체질량지수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smoking_status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흡연상태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흡연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이전에 흡연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비흡연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stroke				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뇌졸중 여부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6BC08-2DC6-7E4F-A615-6FF7A4B6886E}"/>
              </a:ext>
            </a:extLst>
          </p:cNvPr>
          <p:cNvSpPr txBox="1"/>
          <p:nvPr/>
        </p:nvSpPr>
        <p:spPr>
          <a:xfrm>
            <a:off x="1828800" y="257901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 셋 구조</a:t>
            </a:r>
            <a:endParaRPr lang="en-US" altLang="ko-KR" sz="18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4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로드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0" y="5829300"/>
            <a:ext cx="358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로드 및 파일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행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AE9C4-85B8-481C-D6AE-858C673E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96" y="4457700"/>
            <a:ext cx="9739204" cy="74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3174FC-975D-E75F-494F-BB9DB2F8D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9" y="5786251"/>
            <a:ext cx="12132091" cy="1813717"/>
          </a:xfrm>
          <a:prstGeom prst="rect">
            <a:avLst/>
          </a:prstGeom>
        </p:spPr>
      </p:pic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5791200" y="5387657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C6A9F-E125-E66F-088D-35B077517C16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로드</a:t>
            </a:r>
            <a:endParaRPr lang="en-US" altLang="ko-KR" sz="3200" b="1" dirty="0">
              <a:solidFill>
                <a:srgbClr val="81AB7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94C5CA79-1405-B9F6-0A31-0862BCF97E8C}"/>
              </a:ext>
            </a:extLst>
          </p:cNvPr>
          <p:cNvGrpSpPr/>
          <p:nvPr/>
        </p:nvGrpSpPr>
        <p:grpSpPr>
          <a:xfrm>
            <a:off x="13004348" y="5940609"/>
            <a:ext cx="787852" cy="239378"/>
            <a:chOff x="16789256" y="833103"/>
            <a:chExt cx="787852" cy="239378"/>
          </a:xfrm>
        </p:grpSpPr>
        <p:pic>
          <p:nvPicPr>
            <p:cNvPr id="12" name="Object 23">
              <a:extLst>
                <a:ext uri="{FF2B5EF4-FFF2-40B4-BE49-F238E27FC236}">
                  <a16:creationId xmlns:a16="http://schemas.microsoft.com/office/drawing/2014/main" id="{ECD8362C-7B6E-FA87-08C5-104B5115F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2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CEB0415-0CF9-43E2-A00B-0900714116FB}"/>
              </a:ext>
            </a:extLst>
          </p:cNvPr>
          <p:cNvGrpSpPr/>
          <p:nvPr/>
        </p:nvGrpSpPr>
        <p:grpSpPr>
          <a:xfrm>
            <a:off x="0" y="2490541"/>
            <a:ext cx="18285714" cy="54150"/>
            <a:chOff x="0" y="2490541"/>
            <a:chExt cx="18285714" cy="54150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F8BC4A52-B1B7-49F3-A8F6-E730999B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0541"/>
              <a:ext cx="18285714" cy="54150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5045498-35DD-4CD1-9F19-BF5536227489}"/>
              </a:ext>
            </a:extLst>
          </p:cNvPr>
          <p:cNvGrpSpPr/>
          <p:nvPr/>
        </p:nvGrpSpPr>
        <p:grpSpPr>
          <a:xfrm>
            <a:off x="16226286" y="1406306"/>
            <a:ext cx="725740" cy="725746"/>
            <a:chOff x="16226286" y="1406306"/>
            <a:chExt cx="725740" cy="725746"/>
          </a:xfrm>
        </p:grpSpPr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2CE7E6AF-3EC6-4E29-961E-04F95CB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6286" y="1406306"/>
              <a:ext cx="725740" cy="725746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7C09D56C-03CD-477D-A9B2-090B1C068EA2}"/>
              </a:ext>
            </a:extLst>
          </p:cNvPr>
          <p:cNvGrpSpPr/>
          <p:nvPr/>
        </p:nvGrpSpPr>
        <p:grpSpPr>
          <a:xfrm>
            <a:off x="891284" y="748986"/>
            <a:ext cx="1451480" cy="131953"/>
            <a:chOff x="891284" y="748986"/>
            <a:chExt cx="1451480" cy="131953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81EA59EB-D4BB-401A-88F7-835F0DD0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84" y="748986"/>
              <a:ext cx="1451480" cy="131953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17BA58AD-6E7B-4519-9B3D-3211EE7C4973}"/>
              </a:ext>
            </a:extLst>
          </p:cNvPr>
          <p:cNvGrpSpPr/>
          <p:nvPr/>
        </p:nvGrpSpPr>
        <p:grpSpPr>
          <a:xfrm>
            <a:off x="15664326" y="9495513"/>
            <a:ext cx="1486731" cy="135157"/>
            <a:chOff x="15664326" y="9495513"/>
            <a:chExt cx="1486731" cy="135157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05FA609-5FF8-4B17-8541-59B0C4AA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326" y="9495513"/>
              <a:ext cx="1486731" cy="135157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74E17859-C095-402A-8B5C-C6CCA8CC1B75}"/>
              </a:ext>
            </a:extLst>
          </p:cNvPr>
          <p:cNvGrpSpPr/>
          <p:nvPr/>
        </p:nvGrpSpPr>
        <p:grpSpPr>
          <a:xfrm>
            <a:off x="16789256" y="833103"/>
            <a:ext cx="787852" cy="239378"/>
            <a:chOff x="16789256" y="833103"/>
            <a:chExt cx="787852" cy="239378"/>
          </a:xfrm>
        </p:grpSpPr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B4C95672-C0AD-4D9D-85FB-DE4AE69C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C871E3-2086-4769-A413-F00280F51390}"/>
              </a:ext>
            </a:extLst>
          </p:cNvPr>
          <p:cNvSpPr txBox="1"/>
          <p:nvPr/>
        </p:nvSpPr>
        <p:spPr>
          <a:xfrm>
            <a:off x="1828800" y="1830169"/>
            <a:ext cx="81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600" b="1" dirty="0">
                <a:solidFill>
                  <a:srgbClr val="81AB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정보 출력</a:t>
            </a:r>
            <a:endParaRPr lang="en-US" altLang="ko-KR" sz="3600" b="1" dirty="0">
              <a:solidFill>
                <a:srgbClr val="81AB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F9C3444-D97C-22A8-7B1D-DB0034D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0" y="4433913"/>
            <a:ext cx="495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행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열의 크기를 출력</a:t>
            </a:r>
          </a:p>
        </p:txBody>
      </p:sp>
      <p:grpSp>
        <p:nvGrpSpPr>
          <p:cNvPr id="9" name="그룹 1009">
            <a:extLst>
              <a:ext uri="{FF2B5EF4-FFF2-40B4-BE49-F238E27FC236}">
                <a16:creationId xmlns:a16="http://schemas.microsoft.com/office/drawing/2014/main" id="{B53C843A-BAD6-4466-1066-8A32E902CBAE}"/>
              </a:ext>
            </a:extLst>
          </p:cNvPr>
          <p:cNvGrpSpPr/>
          <p:nvPr/>
        </p:nvGrpSpPr>
        <p:grpSpPr>
          <a:xfrm>
            <a:off x="4428863" y="4498997"/>
            <a:ext cx="338999" cy="215462"/>
            <a:chOff x="3393377" y="6804081"/>
            <a:chExt cx="338999" cy="215462"/>
          </a:xfrm>
        </p:grpSpPr>
        <p:pic>
          <p:nvPicPr>
            <p:cNvPr id="10" name="Object 37">
              <a:extLst>
                <a:ext uri="{FF2B5EF4-FFF2-40B4-BE49-F238E27FC236}">
                  <a16:creationId xmlns:a16="http://schemas.microsoft.com/office/drawing/2014/main" id="{DADD145F-2E7C-3D78-A66B-92F21A4A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grpSp>
        <p:nvGrpSpPr>
          <p:cNvPr id="27" name="그룹 1007">
            <a:extLst>
              <a:ext uri="{FF2B5EF4-FFF2-40B4-BE49-F238E27FC236}">
                <a16:creationId xmlns:a16="http://schemas.microsoft.com/office/drawing/2014/main" id="{C56A8C61-5DC5-2907-201A-27C07A35C10D}"/>
              </a:ext>
            </a:extLst>
          </p:cNvPr>
          <p:cNvGrpSpPr/>
          <p:nvPr/>
        </p:nvGrpSpPr>
        <p:grpSpPr>
          <a:xfrm>
            <a:off x="9824797" y="4514279"/>
            <a:ext cx="787852" cy="239378"/>
            <a:chOff x="16789256" y="833103"/>
            <a:chExt cx="787852" cy="239378"/>
          </a:xfrm>
        </p:grpSpPr>
        <p:pic>
          <p:nvPicPr>
            <p:cNvPr id="28" name="Object 23">
              <a:extLst>
                <a:ext uri="{FF2B5EF4-FFF2-40B4-BE49-F238E27FC236}">
                  <a16:creationId xmlns:a16="http://schemas.microsoft.com/office/drawing/2014/main" id="{BC3EE464-CD18-6AD4-E627-25237D2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A013457-D510-96AA-36B1-02B1BD06B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48100"/>
            <a:ext cx="1356478" cy="419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2B8650-6AC1-9726-24AE-E1F4DD420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2" y="4880489"/>
            <a:ext cx="1082134" cy="3962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15A9DC-592E-51CA-501A-94CE3389A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983824"/>
            <a:ext cx="1356478" cy="31244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6E03973-1A5C-876B-8B04-52CD23095A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48" y="7126824"/>
            <a:ext cx="7986452" cy="1333616"/>
          </a:xfrm>
          <a:prstGeom prst="rect">
            <a:avLst/>
          </a:prstGeom>
        </p:spPr>
      </p:pic>
      <p:sp>
        <p:nvSpPr>
          <p:cNvPr id="32" name="TextBox 3">
            <a:extLst>
              <a:ext uri="{FF2B5EF4-FFF2-40B4-BE49-F238E27FC236}">
                <a16:creationId xmlns:a16="http://schemas.microsoft.com/office/drawing/2014/main" id="{970BE382-E7A4-5E01-AB34-6E2ABC5B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14" y="6926769"/>
            <a:ext cx="495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열 이름들을 표기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1007">
            <a:extLst>
              <a:ext uri="{FF2B5EF4-FFF2-40B4-BE49-F238E27FC236}">
                <a16:creationId xmlns:a16="http://schemas.microsoft.com/office/drawing/2014/main" id="{7C8CF73F-48D1-DC8C-E1DC-A0CEF675D221}"/>
              </a:ext>
            </a:extLst>
          </p:cNvPr>
          <p:cNvGrpSpPr/>
          <p:nvPr/>
        </p:nvGrpSpPr>
        <p:grpSpPr>
          <a:xfrm>
            <a:off x="9824797" y="6971833"/>
            <a:ext cx="787852" cy="239378"/>
            <a:chOff x="16789256" y="833103"/>
            <a:chExt cx="787852" cy="239378"/>
          </a:xfrm>
        </p:grpSpPr>
        <p:pic>
          <p:nvPicPr>
            <p:cNvPr id="34" name="Object 23">
              <a:extLst>
                <a:ext uri="{FF2B5EF4-FFF2-40B4-BE49-F238E27FC236}">
                  <a16:creationId xmlns:a16="http://schemas.microsoft.com/office/drawing/2014/main" id="{2B5B0DC2-3865-678A-1DF7-F82257BD9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256" y="833103"/>
              <a:ext cx="787852" cy="239378"/>
            </a:xfrm>
            <a:prstGeom prst="rect">
              <a:avLst/>
            </a:prstGeom>
          </p:spPr>
        </p:pic>
      </p:grpSp>
      <p:grpSp>
        <p:nvGrpSpPr>
          <p:cNvPr id="35" name="그룹 1009">
            <a:extLst>
              <a:ext uri="{FF2B5EF4-FFF2-40B4-BE49-F238E27FC236}">
                <a16:creationId xmlns:a16="http://schemas.microsoft.com/office/drawing/2014/main" id="{BD0BDD65-264A-6A7B-7E5B-AD0B654482B2}"/>
              </a:ext>
            </a:extLst>
          </p:cNvPr>
          <p:cNvGrpSpPr/>
          <p:nvPr/>
        </p:nvGrpSpPr>
        <p:grpSpPr>
          <a:xfrm>
            <a:off x="4471139" y="6606562"/>
            <a:ext cx="338999" cy="215462"/>
            <a:chOff x="3393377" y="6804081"/>
            <a:chExt cx="338999" cy="215462"/>
          </a:xfrm>
        </p:grpSpPr>
        <p:pic>
          <p:nvPicPr>
            <p:cNvPr id="36" name="Object 37">
              <a:extLst>
                <a:ext uri="{FF2B5EF4-FFF2-40B4-BE49-F238E27FC236}">
                  <a16:creationId xmlns:a16="http://schemas.microsoft.com/office/drawing/2014/main" id="{73F8B8EC-4E8C-C094-036A-FF1DD13F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3377" y="6804081"/>
              <a:ext cx="338999" cy="21546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90F0C3-09F9-0960-34E6-292C506C24A4}"/>
              </a:ext>
            </a:extLst>
          </p:cNvPr>
          <p:cNvSpPr txBox="1"/>
          <p:nvPr/>
        </p:nvSpPr>
        <p:spPr>
          <a:xfrm>
            <a:off x="427758" y="2958525"/>
            <a:ext cx="1084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81AB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351840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1696</Words>
  <Application>Microsoft Office PowerPoint</Application>
  <PresentationFormat>사용자 지정</PresentationFormat>
  <Paragraphs>279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나눔고딕</vt:lpstr>
      <vt:lpstr>나눔고딕 ExtraBold</vt:lpstr>
      <vt:lpstr>맑은 고딕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현진 이</cp:lastModifiedBy>
  <cp:revision>39</cp:revision>
  <dcterms:created xsi:type="dcterms:W3CDTF">2022-05-01T01:47:53Z</dcterms:created>
  <dcterms:modified xsi:type="dcterms:W3CDTF">2022-12-05T15:58:31Z</dcterms:modified>
</cp:coreProperties>
</file>