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"/>
  </p:notesMasterIdLst>
  <p:sldIdLst>
    <p:sldId id="256" r:id="rId2"/>
    <p:sldId id="767" r:id="rId3"/>
    <p:sldId id="768" r:id="rId4"/>
    <p:sldId id="769" r:id="rId5"/>
    <p:sldId id="74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516" y="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4E1C3-4D90-4A97-B63B-C12F5177325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D74D-A6D5-4B20-8124-32C0C3B3F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8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3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7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3012F9-0F0E-4489-AE51-5B5EE3324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2B7722-6C72-40AF-9D0D-AFB9918C353F}"/>
              </a:ext>
            </a:extLst>
          </p:cNvPr>
          <p:cNvSpPr txBox="1"/>
          <p:nvPr userDrawn="1"/>
        </p:nvSpPr>
        <p:spPr>
          <a:xfrm>
            <a:off x="10344083" y="6474331"/>
            <a:ext cx="17251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b="1" dirty="0" err="1">
                <a:solidFill>
                  <a:schemeClr val="bg1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깡샘의</a:t>
            </a:r>
            <a:r>
              <a:rPr lang="ko-KR" altLang="en-US" sz="1013" b="1" dirty="0">
                <a:solidFill>
                  <a:schemeClr val="bg1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안드로이드 앱 개발</a:t>
            </a:r>
            <a:endParaRPr lang="ko-KR" altLang="en-US" sz="788" dirty="0">
              <a:solidFill>
                <a:schemeClr val="bg1">
                  <a:lumMod val="75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53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FAB061-60B5-4221-9E4D-7DA4341E9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4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73B33D-52E1-47DF-AA7D-0CACFE7BB3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313"/>
            <a:ext cx="12192000" cy="54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E4DF75-D734-4E8D-81BE-D60831C396B7}"/>
              </a:ext>
            </a:extLst>
          </p:cNvPr>
          <p:cNvSpPr txBox="1"/>
          <p:nvPr userDrawn="1"/>
        </p:nvSpPr>
        <p:spPr>
          <a:xfrm>
            <a:off x="10285889" y="6491260"/>
            <a:ext cx="17251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b="1" dirty="0" err="1">
                <a:solidFill>
                  <a:schemeClr val="bg1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깡샘의</a:t>
            </a:r>
            <a:r>
              <a:rPr lang="ko-KR" altLang="en-US" sz="1013" b="1" dirty="0">
                <a:solidFill>
                  <a:schemeClr val="bg1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안드로이드 앱 개발</a:t>
            </a:r>
            <a:endParaRPr lang="ko-KR" altLang="en-US" sz="788" dirty="0">
              <a:solidFill>
                <a:schemeClr val="bg1">
                  <a:lumMod val="50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994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6323C11-7E4C-4272-BD49-8883BA92FE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6" cy="6857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980AC1-BC48-4874-A641-D777A16402BA}"/>
              </a:ext>
            </a:extLst>
          </p:cNvPr>
          <p:cNvSpPr txBox="1"/>
          <p:nvPr userDrawn="1"/>
        </p:nvSpPr>
        <p:spPr>
          <a:xfrm>
            <a:off x="145425" y="6489124"/>
            <a:ext cx="17427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31B4DD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Coupang Confidential and Proprietary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FD09A-22C7-4194-8EBA-0304869FC98B}"/>
              </a:ext>
            </a:extLst>
          </p:cNvPr>
          <p:cNvSpPr txBox="1"/>
          <p:nvPr userDrawn="1"/>
        </p:nvSpPr>
        <p:spPr>
          <a:xfrm>
            <a:off x="11720500" y="6477947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BA26FDE-41F5-4466-B4E4-B46E0B6285B9}" type="slidenum">
              <a:rPr lang="en-US" altLang="ko-KR" sz="900" smtClean="0">
                <a:solidFill>
                  <a:srgbClr val="31B4D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pPr algn="r"/>
              <a:t>‹#›</a:t>
            </a:fld>
            <a:endParaRPr lang="en-US" altLang="ko-KR" sz="900" dirty="0">
              <a:solidFill>
                <a:srgbClr val="31B4D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32032C-2B11-4DB4-9C1D-A3995D5DF4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101" y="228147"/>
            <a:ext cx="828754" cy="1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2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7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7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8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4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6225-E192-4745-9B7D-4A57630CC13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0D3E-BCA1-48B2-B818-05F87EC2B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5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14" r:id="rId13"/>
    <p:sldLayoutId id="214748373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9C0AA7-F9F4-4FCD-9EAE-2C82EEB3EEC0}"/>
              </a:ext>
            </a:extLst>
          </p:cNvPr>
          <p:cNvSpPr txBox="1"/>
          <p:nvPr/>
        </p:nvSpPr>
        <p:spPr>
          <a:xfrm>
            <a:off x="5081684" y="4695474"/>
            <a:ext cx="2028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50000"/>
                  </a:schemeClr>
                </a:solidFill>
              </a:rPr>
              <a:t>WebView</a:t>
            </a:r>
            <a:endParaRPr lang="ko-KR" alt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AF65B5F-A197-49E2-9AA9-ACDAC17DD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331" y="992283"/>
            <a:ext cx="8593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/>
              <a:t>WebView</a:t>
            </a:r>
            <a:r>
              <a:rPr lang="ko-KR" altLang="en-US" sz="1400" dirty="0"/>
              <a:t>는 안드로이드 앱에서 내장 브라우저 </a:t>
            </a:r>
            <a:r>
              <a:rPr lang="ko-KR" altLang="en-US" sz="1400" dirty="0" err="1"/>
              <a:t>역활을</a:t>
            </a:r>
            <a:r>
              <a:rPr lang="ko-KR" altLang="en-US" sz="1400" dirty="0"/>
              <a:t> 하는 뷰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855EF3-C31F-4EC1-9EC6-13A08374A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98" y="1626277"/>
            <a:ext cx="4807204" cy="310041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FC98EB-C1CE-4E46-B77F-2ACC2C070B83}"/>
              </a:ext>
            </a:extLst>
          </p:cNvPr>
          <p:cNvGraphicFramePr>
            <a:graphicFrameLocks noGrp="1"/>
          </p:cNvGraphicFramePr>
          <p:nvPr/>
        </p:nvGraphicFramePr>
        <p:xfrm>
          <a:off x="1939301" y="4949118"/>
          <a:ext cx="8313398" cy="8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398">
                  <a:extLst>
                    <a:ext uri="{9D8B030D-6E8A-4147-A177-3AD203B41FA5}">
                      <a16:colId xmlns:a16="http://schemas.microsoft.com/office/drawing/2014/main" val="9321747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&lt;</a:t>
                      </a:r>
                      <a:r>
                        <a:rPr lang="ko-KR" altLang="ko-KR" sz="1200" b="0" dirty="0" err="1">
                          <a:solidFill>
                            <a:schemeClr val="tx1"/>
                          </a:solidFill>
                          <a:latin typeface="Arial Unicode MS"/>
                        </a:rPr>
                        <a:t>WebView</a:t>
                      </a:r>
                      <a:b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</a:b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    </a:t>
                      </a:r>
                      <a:r>
                        <a:rPr lang="ko-KR" altLang="ko-KR" sz="1200" b="0" dirty="0" err="1">
                          <a:solidFill>
                            <a:schemeClr val="tx1"/>
                          </a:solidFill>
                          <a:latin typeface="Arial Unicode MS"/>
                        </a:rPr>
                        <a:t>android:id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="@+</a:t>
                      </a:r>
                      <a:r>
                        <a:rPr lang="ko-KR" altLang="ko-KR" sz="1200" b="0" dirty="0" err="1">
                          <a:solidFill>
                            <a:schemeClr val="tx1"/>
                          </a:solidFill>
                          <a:latin typeface="Arial Unicode MS"/>
                        </a:rPr>
                        <a:t>id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/</a:t>
                      </a:r>
                      <a:r>
                        <a:rPr lang="ko-KR" altLang="ko-KR" sz="1200" b="0" dirty="0" err="1">
                          <a:solidFill>
                            <a:schemeClr val="tx1"/>
                          </a:solidFill>
                          <a:latin typeface="Arial Unicode MS"/>
                        </a:rPr>
                        <a:t>webview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"</a:t>
                      </a:r>
                      <a:b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</a:b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    </a:t>
                      </a:r>
                      <a:r>
                        <a:rPr lang="ko-KR" altLang="ko-KR" sz="1200" b="0" dirty="0" err="1">
                          <a:solidFill>
                            <a:schemeClr val="tx1"/>
                          </a:solidFill>
                          <a:latin typeface="Arial Unicode MS"/>
                        </a:rPr>
                        <a:t>android:layout_width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="</a:t>
                      </a:r>
                      <a:r>
                        <a:rPr lang="ko-KR" altLang="ko-KR" sz="1200" b="0" dirty="0" err="1">
                          <a:solidFill>
                            <a:schemeClr val="tx1"/>
                          </a:solidFill>
                          <a:latin typeface="Arial Unicode MS"/>
                        </a:rPr>
                        <a:t>match_parent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"</a:t>
                      </a:r>
                      <a:b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</a:b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    </a:t>
                      </a:r>
                      <a:r>
                        <a:rPr lang="ko-KR" altLang="ko-KR" sz="1200" b="0" dirty="0" err="1">
                          <a:solidFill>
                            <a:schemeClr val="tx1"/>
                          </a:solidFill>
                          <a:latin typeface="Arial Unicode MS"/>
                        </a:rPr>
                        <a:t>android:layout_height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="</a:t>
                      </a:r>
                      <a:r>
                        <a:rPr lang="ko-KR" altLang="ko-KR" sz="1200" b="0" dirty="0" err="1">
                          <a:solidFill>
                            <a:schemeClr val="tx1"/>
                          </a:solidFill>
                          <a:latin typeface="Arial Unicode MS"/>
                        </a:rPr>
                        <a:t>match_parent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"/&gt;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32" marR="91432" marT="45713" marB="4571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308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45640077-2CE6-42C5-B24D-0140D4D5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42765"/>
            <a:ext cx="55943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381000" indent="-3810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400" b="1" dirty="0">
                <a:latin typeface="+mj-ea"/>
                <a:ea typeface="+mj-ea"/>
              </a:rPr>
              <a:t>WebView</a:t>
            </a:r>
            <a:endParaRPr kumimoji="0"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234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05E4C1-FD04-41F8-92B6-A09DEFB4B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466" y="1147643"/>
            <a:ext cx="8593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ko-KR" altLang="en-US" sz="1400"/>
              <a:t>서버 </a:t>
            </a:r>
            <a:r>
              <a:rPr lang="en-US" altLang="ko-KR" sz="1400"/>
              <a:t>URL</a:t>
            </a:r>
            <a:r>
              <a:rPr lang="ko-KR" altLang="en-US" sz="1400"/>
              <a:t>로 </a:t>
            </a:r>
            <a:r>
              <a:rPr lang="en-US" altLang="ko-KR" sz="1400"/>
              <a:t>HTML </a:t>
            </a:r>
            <a:r>
              <a:rPr lang="ko-KR" altLang="en-US" sz="1400"/>
              <a:t>파일을 가져와 </a:t>
            </a:r>
            <a:r>
              <a:rPr lang="en-US" altLang="ko-KR" sz="1400"/>
              <a:t>WebView </a:t>
            </a:r>
            <a:r>
              <a:rPr lang="ko-KR" altLang="en-US" sz="1400"/>
              <a:t>설정</a:t>
            </a:r>
            <a:r>
              <a:rPr lang="en-US" altLang="ko-KR" sz="1400"/>
              <a:t>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64C2FD6D-3488-4D1C-A24A-80A6052E4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466" y="3033592"/>
            <a:ext cx="8593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en-US" altLang="ko-KR" sz="1400" dirty="0"/>
              <a:t>HTML </a:t>
            </a:r>
            <a:r>
              <a:rPr lang="ko-KR" altLang="en-US" sz="1400" dirty="0"/>
              <a:t>파일을 앱 내부에 둘 </a:t>
            </a:r>
            <a:r>
              <a:rPr lang="ko-KR" altLang="en-US" sz="1400" dirty="0" err="1"/>
              <a:t>려면</a:t>
            </a:r>
            <a:r>
              <a:rPr lang="ko-KR" altLang="en-US" sz="1400" dirty="0"/>
              <a:t> </a:t>
            </a:r>
            <a:r>
              <a:rPr lang="en-US" altLang="ko-KR" sz="1400" dirty="0"/>
              <a:t>assets </a:t>
            </a:r>
            <a:r>
              <a:rPr lang="ko-KR" altLang="en-US" sz="1400" dirty="0"/>
              <a:t>폴더를 이용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5B48AE-4450-4215-B956-683721B9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6840"/>
              </p:ext>
            </p:extLst>
          </p:nvPr>
        </p:nvGraphicFramePr>
        <p:xfrm>
          <a:off x="1195466" y="1519772"/>
          <a:ext cx="8313398" cy="306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398">
                  <a:extLst>
                    <a:ext uri="{9D8B030D-6E8A-4147-A177-3AD203B41FA5}">
                      <a16:colId xmlns:a16="http://schemas.microsoft.com/office/drawing/2014/main" val="932174722"/>
                    </a:ext>
                  </a:extLst>
                </a:gridCol>
              </a:tblGrid>
              <a:tr h="306667">
                <a:tc>
                  <a:txBody>
                    <a:bodyPr/>
                    <a:lstStyle/>
                    <a:p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&lt;</a:t>
                      </a:r>
                      <a:r>
                        <a:rPr lang="ko-KR" altLang="ko-KR" sz="1200" b="0" dirty="0" err="1">
                          <a:solidFill>
                            <a:schemeClr val="tx1"/>
                          </a:solidFill>
                          <a:latin typeface="Arial Unicode MS"/>
                        </a:rPr>
                        <a:t>uses-permission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 </a:t>
                      </a:r>
                      <a:r>
                        <a:rPr lang="ko-KR" altLang="ko-KR" sz="1200" b="0" dirty="0" err="1">
                          <a:solidFill>
                            <a:schemeClr val="tx1"/>
                          </a:solidFill>
                          <a:latin typeface="Arial Unicode MS"/>
                        </a:rPr>
                        <a:t>android:name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="</a:t>
                      </a:r>
                      <a:r>
                        <a:rPr lang="ko-KR" altLang="ko-KR" sz="1200" b="0" dirty="0" err="1">
                          <a:solidFill>
                            <a:schemeClr val="tx1"/>
                          </a:solidFill>
                          <a:latin typeface="Arial Unicode MS"/>
                        </a:rPr>
                        <a:t>android.permission.INTERNET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Arial Unicode MS"/>
                        </a:rPr>
                        <a:t>"/&gt;</a:t>
                      </a:r>
                      <a:r>
                        <a:rPr lang="ko-KR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32" marR="91432" marT="45713" marB="4571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30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996A94-7E66-45B0-9BF8-A7F2D344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7225"/>
              </p:ext>
            </p:extLst>
          </p:nvPr>
        </p:nvGraphicFramePr>
        <p:xfrm>
          <a:off x="1195466" y="1977937"/>
          <a:ext cx="8313398" cy="8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398">
                  <a:extLst>
                    <a:ext uri="{9D8B030D-6E8A-4147-A177-3AD203B41FA5}">
                      <a16:colId xmlns:a16="http://schemas.microsoft.com/office/drawing/2014/main" val="9321747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nn-NO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 </a:t>
                      </a:r>
                      <a:r>
                        <a:rPr lang="nn-NO" altLang="ko-KR" sz="1200" b="0" dirty="0">
                          <a:solidFill>
                            <a:schemeClr val="tx1"/>
                          </a:solidFill>
                        </a:rPr>
                        <a:t>settings = webView.getSettings()</a:t>
                      </a:r>
                      <a:br>
                        <a:rPr lang="nn-NO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nn-NO" altLang="ko-KR" sz="1200" b="0" dirty="0">
                          <a:solidFill>
                            <a:schemeClr val="tx1"/>
                          </a:solidFill>
                        </a:rPr>
                        <a:t>settings.setJavaScriptEnabled(</a:t>
                      </a:r>
                      <a:r>
                        <a:rPr lang="nn-NO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nn-NO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nn-NO" altLang="ko-KR" sz="1200" b="0" dirty="0">
                          <a:solidFill>
                            <a:schemeClr val="tx1"/>
                          </a:solidFill>
                        </a:rPr>
                      </a:br>
                      <a:br>
                        <a:rPr lang="nn-NO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nn-NO" altLang="ko-KR" sz="1200" b="0" dirty="0">
                          <a:solidFill>
                            <a:schemeClr val="tx1"/>
                          </a:solidFill>
                        </a:rPr>
                        <a:t>webView.loadUrl(</a:t>
                      </a:r>
                      <a:r>
                        <a:rPr lang="nn-NO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"http://www.daum.net"</a:t>
                      </a:r>
                      <a:r>
                        <a:rPr lang="nn-NO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13" marB="4571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3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29A5C2B-0C25-4613-AE49-DC6D82A9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52921"/>
              </p:ext>
            </p:extLst>
          </p:nvPr>
        </p:nvGraphicFramePr>
        <p:xfrm>
          <a:off x="1195466" y="3404413"/>
          <a:ext cx="8313398" cy="32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398">
                  <a:extLst>
                    <a:ext uri="{9D8B030D-6E8A-4147-A177-3AD203B41FA5}">
                      <a16:colId xmlns:a16="http://schemas.microsoft.com/office/drawing/2014/main" val="932174722"/>
                    </a:ext>
                  </a:extLst>
                </a:gridCol>
              </a:tblGrid>
              <a:tr h="325615">
                <a:tc>
                  <a:txBody>
                    <a:bodyPr/>
                    <a:lstStyle/>
                    <a:p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webView.loadUrl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"file:///android_asset/test.html"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13" marB="4571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308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F7C34F9C-9A17-4C28-A0A6-9963B2F9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42765"/>
            <a:ext cx="55943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381000" indent="-3810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400" b="1" dirty="0">
                <a:latin typeface="+mj-ea"/>
                <a:ea typeface="+mj-ea"/>
              </a:rPr>
              <a:t>WebView</a:t>
            </a:r>
            <a:endParaRPr kumimoji="0"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703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FC04F4A-4BCA-42C8-B87D-0C948B64D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403" y="998020"/>
            <a:ext cx="82982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400" dirty="0"/>
              <a:t>자바스크립트와 자바 연동 </a:t>
            </a:r>
            <a:endParaRPr lang="en-US" altLang="ko-KR" sz="1400" dirty="0"/>
          </a:p>
          <a:p>
            <a:pPr eaLnBrk="1" latinLnBrk="1" hangingPunct="1">
              <a:defRPr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/>
              <a:t>자바스크립트에서 자바의 함수를 호출</a:t>
            </a:r>
            <a:r>
              <a:rPr lang="en-US" altLang="ko-KR" sz="1400" dirty="0"/>
              <a:t>, </a:t>
            </a:r>
            <a:r>
              <a:rPr lang="ko-KR" altLang="en-US" sz="1400" dirty="0"/>
              <a:t>자바에서 자바스크립트 함수를 호출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 err="1"/>
              <a:t>Javascript</a:t>
            </a:r>
            <a:r>
              <a:rPr lang="ko-KR" altLang="ko-KR" sz="1400" dirty="0"/>
              <a:t>에서 호출할 함수에 @</a:t>
            </a:r>
            <a:r>
              <a:rPr lang="ko-KR" altLang="ko-KR" sz="1400" dirty="0" err="1"/>
              <a:t>JavascriptInterface이라는</a:t>
            </a:r>
            <a:r>
              <a:rPr lang="ko-KR" altLang="ko-KR" sz="1400" dirty="0"/>
              <a:t> </a:t>
            </a:r>
            <a:r>
              <a:rPr lang="ko-KR" altLang="ko-KR" sz="1400" dirty="0" err="1"/>
              <a:t>어노테이션</a:t>
            </a:r>
            <a:r>
              <a:rPr lang="en-US" altLang="ko-KR" sz="1400" dirty="0"/>
              <a:t>(annotation)</a:t>
            </a:r>
            <a:r>
              <a:rPr lang="ko-KR" altLang="ko-KR" sz="1400" dirty="0"/>
              <a:t>를 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E9A9EDC-6320-41EF-9587-55F73C492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877" y="3904733"/>
            <a:ext cx="8593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ko-KR" altLang="en-US" sz="1400"/>
              <a:t>자바스크립트를 위한 클래스를 공개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09A1136-FFC0-4067-B08E-C18A17FA2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402" y="4654033"/>
            <a:ext cx="8593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ko-KR" altLang="en-US" sz="1400"/>
              <a:t>자바스크립트에서  함수를 호출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56498CA-A6D3-4FE6-AEA0-AA3ADC1F1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942" y="5490646"/>
            <a:ext cx="859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ko-KR" altLang="en-US" sz="1400"/>
              <a:t>자바에서 자바스크립트 함수를 호출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14296CA-DCCB-4FBB-ADF1-E152263F8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97463"/>
              </p:ext>
            </p:extLst>
          </p:nvPr>
        </p:nvGraphicFramePr>
        <p:xfrm>
          <a:off x="1042485" y="2074042"/>
          <a:ext cx="8313398" cy="155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398">
                  <a:extLst>
                    <a:ext uri="{9D8B030D-6E8A-4147-A177-3AD203B41FA5}">
                      <a16:colId xmlns:a16="http://schemas.microsoft.com/office/drawing/2014/main" val="932174722"/>
                    </a:ext>
                  </a:extLst>
                </a:gridCol>
              </a:tblGrid>
              <a:tr h="32561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JavascriptTest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{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JavascriptInterface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fun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some(): String {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buffer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StringBuffer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//................</a:t>
                      </a:r>
                      <a:br>
                        <a:rPr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buffer.toString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}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13" marB="4571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3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DAE9506-3395-4777-BD24-77684F339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66600"/>
              </p:ext>
            </p:extLst>
          </p:nvPr>
        </p:nvGraphicFramePr>
        <p:xfrm>
          <a:off x="1042485" y="4233169"/>
          <a:ext cx="8313398" cy="32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398">
                  <a:extLst>
                    <a:ext uri="{9D8B030D-6E8A-4147-A177-3AD203B41FA5}">
                      <a16:colId xmlns:a16="http://schemas.microsoft.com/office/drawing/2014/main" val="932174722"/>
                    </a:ext>
                  </a:extLst>
                </a:gridCol>
              </a:tblGrid>
              <a:tr h="325615">
                <a:tc>
                  <a:txBody>
                    <a:bodyPr/>
                    <a:lstStyle/>
                    <a:p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webView.addJavascriptInterface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JavascriptTest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"android"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13" marB="4571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3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86DB6B6-C7EC-4B79-8D2A-12ACED40C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08153"/>
              </p:ext>
            </p:extLst>
          </p:nvPr>
        </p:nvGraphicFramePr>
        <p:xfrm>
          <a:off x="1042485" y="4962008"/>
          <a:ext cx="8313398" cy="32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398">
                  <a:extLst>
                    <a:ext uri="{9D8B030D-6E8A-4147-A177-3AD203B41FA5}">
                      <a16:colId xmlns:a16="http://schemas.microsoft.com/office/drawing/2014/main" val="932174722"/>
                    </a:ext>
                  </a:extLst>
                </a:gridCol>
              </a:tblGrid>
              <a:tr h="325615">
                <a:tc>
                  <a:txBody>
                    <a:bodyPr/>
                    <a:lstStyle/>
                    <a:p>
                      <a:r>
                        <a:rPr lang="ko-KR" altLang="ko-KR" sz="1200" b="0" dirty="0" err="1">
                          <a:solidFill>
                            <a:srgbClr val="000000"/>
                          </a:solidFill>
                          <a:latin typeface="Arial Unicode MS"/>
                        </a:rPr>
                        <a:t>var</a:t>
                      </a:r>
                      <a:r>
                        <a:rPr lang="ko-KR" altLang="ko-KR" sz="1200" b="0" dirty="0">
                          <a:solidFill>
                            <a:srgbClr val="000000"/>
                          </a:solidFill>
                          <a:latin typeface="Arial Unicode MS"/>
                        </a:rPr>
                        <a:t> </a:t>
                      </a:r>
                      <a:r>
                        <a:rPr lang="ko-KR" altLang="ko-KR" sz="1200" b="0" dirty="0" err="1">
                          <a:solidFill>
                            <a:srgbClr val="000000"/>
                          </a:solidFill>
                          <a:latin typeface="Arial Unicode MS"/>
                        </a:rPr>
                        <a:t>data</a:t>
                      </a:r>
                      <a:r>
                        <a:rPr lang="ko-KR" altLang="ko-KR" sz="1200" b="0" dirty="0">
                          <a:solidFill>
                            <a:srgbClr val="000000"/>
                          </a:solidFill>
                          <a:latin typeface="Arial Unicode MS"/>
                        </a:rPr>
                        <a:t>=</a:t>
                      </a:r>
                      <a:r>
                        <a:rPr lang="ko-KR" altLang="ko-KR" sz="1200" b="0" dirty="0" err="1">
                          <a:solidFill>
                            <a:srgbClr val="000000"/>
                          </a:solidFill>
                          <a:latin typeface="Arial Unicode MS"/>
                        </a:rPr>
                        <a:t>window.android</a:t>
                      </a:r>
                      <a:r>
                        <a:rPr lang="ko-KR" altLang="ko-KR" sz="1200" b="0" dirty="0">
                          <a:solidFill>
                            <a:srgbClr val="000000"/>
                          </a:solidFill>
                          <a:latin typeface="Arial Unicode MS"/>
                        </a:rPr>
                        <a:t>.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Arial Unicode MS"/>
                        </a:rPr>
                        <a:t>some</a:t>
                      </a:r>
                      <a:r>
                        <a:rPr lang="ko-KR" altLang="ko-KR" sz="1200" b="0" dirty="0">
                          <a:solidFill>
                            <a:srgbClr val="000000"/>
                          </a:solidFill>
                          <a:latin typeface="Arial Unicode MS"/>
                        </a:rPr>
                        <a:t>();</a:t>
                      </a:r>
                      <a:r>
                        <a:rPr lang="ko-KR" altLang="ko-KR" sz="1200" b="0" dirty="0"/>
                        <a:t> </a:t>
                      </a:r>
                    </a:p>
                  </a:txBody>
                  <a:tcPr marL="91432" marR="91432" marT="45713" marB="4571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30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A092C88-5029-46DD-98DF-143A3CF8C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74165"/>
              </p:ext>
            </p:extLst>
          </p:nvPr>
        </p:nvGraphicFramePr>
        <p:xfrm>
          <a:off x="1042485" y="5816261"/>
          <a:ext cx="8313398" cy="32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398">
                  <a:extLst>
                    <a:ext uri="{9D8B030D-6E8A-4147-A177-3AD203B41FA5}">
                      <a16:colId xmlns:a16="http://schemas.microsoft.com/office/drawing/2014/main" val="932174722"/>
                    </a:ext>
                  </a:extLst>
                </a:gridCol>
              </a:tblGrid>
              <a:tr h="325615">
                <a:tc>
                  <a:txBody>
                    <a:bodyPr/>
                    <a:lstStyle/>
                    <a:p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webView.loadUrl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javascript:lineChart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()"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13" marB="4571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308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C23C6528-E37F-43C4-BD9C-EA1EAB67A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42765"/>
            <a:ext cx="55943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381000" indent="-3810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400" b="1" dirty="0">
                <a:latin typeface="+mj-ea"/>
                <a:ea typeface="+mj-ea"/>
              </a:rPr>
              <a:t>WebView</a:t>
            </a:r>
            <a:endParaRPr kumimoji="0"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69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C91F933-B160-4D96-97EC-F4B3BAD5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437" y="1086433"/>
            <a:ext cx="8591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400" dirty="0"/>
              <a:t>이벤트 처리 </a:t>
            </a:r>
            <a:endParaRPr lang="en-US" altLang="ko-KR" sz="1400" dirty="0"/>
          </a:p>
          <a:p>
            <a:pPr eaLnBrk="1" latinLnBrk="1" hangingPunct="1">
              <a:defRPr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/>
              <a:t>HTML</a:t>
            </a:r>
            <a:r>
              <a:rPr lang="ko-KR" altLang="en-US" sz="1400" dirty="0"/>
              <a:t>에서 발생한 사용자 이벤트를 자바에서 처리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D868055-530C-446E-90E9-ACF88CFF6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437" y="3597859"/>
            <a:ext cx="8591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Char char="•"/>
            </a:pPr>
            <a:r>
              <a:rPr lang="ko-KR" altLang="en-US" sz="1400"/>
              <a:t>브라우저 자체 이벤트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D26755-E42E-47D9-AD47-D81F7948D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08151"/>
              </p:ext>
            </p:extLst>
          </p:nvPr>
        </p:nvGraphicFramePr>
        <p:xfrm>
          <a:off x="1016108" y="1909343"/>
          <a:ext cx="8313398" cy="137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398">
                  <a:extLst>
                    <a:ext uri="{9D8B030D-6E8A-4147-A177-3AD203B41FA5}">
                      <a16:colId xmlns:a16="http://schemas.microsoft.com/office/drawing/2014/main" val="932174722"/>
                    </a:ext>
                  </a:extLst>
                </a:gridCol>
              </a:tblGrid>
              <a:tr h="32561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MyWebClient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WebViewClient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 {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override fun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shouldOverrideUrlLoading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(view: WebView, url: String): Boolean {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toast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Toast.makeText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this@Lab11_2Activity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Toast.</a:t>
                      </a:r>
                      <a:r>
                        <a:rPr lang="en-US" altLang="ko-KR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LENGTH_SHORT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toast.show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true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}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13" marB="4571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5AF3DE1-0DB6-41F1-A3CE-D424D336C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51428"/>
              </p:ext>
            </p:extLst>
          </p:nvPr>
        </p:nvGraphicFramePr>
        <p:xfrm>
          <a:off x="1016108" y="3986197"/>
          <a:ext cx="8313398" cy="155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398">
                  <a:extLst>
                    <a:ext uri="{9D8B030D-6E8A-4147-A177-3AD203B41FA5}">
                      <a16:colId xmlns:a16="http://schemas.microsoft.com/office/drawing/2014/main" val="932174722"/>
                    </a:ext>
                  </a:extLst>
                </a:gridCol>
              </a:tblGrid>
              <a:tr h="32561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MyWebChrome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WebChromeClient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 {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override fun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onJsAlert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(view: WebView, url: String, message: String, result: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JsResult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): Boolean {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toast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Toast.makeText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this@Lab11_2Activity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message,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Toast.</a:t>
                      </a:r>
                      <a:r>
                        <a:rPr lang="en-US" altLang="ko-KR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LENGTH_SHORT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toast.show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result.confirm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true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}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13" marB="4571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308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EB587A6F-ACD0-4ABF-A42A-DB988978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42765"/>
            <a:ext cx="55943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381000" indent="-3810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400" b="1" dirty="0">
                <a:latin typeface="+mj-ea"/>
                <a:ea typeface="+mj-ea"/>
              </a:rPr>
              <a:t>WebView</a:t>
            </a:r>
            <a:endParaRPr kumimoji="0"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502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361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Arial Unicode MS</vt:lpstr>
      <vt:lpstr>HY엽서L</vt:lpstr>
      <vt:lpstr>Noto Sans CJK KR</vt:lpstr>
      <vt:lpstr>Noto Sans CJK KR Light</vt:lpstr>
      <vt:lpstr>굴림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</dc:creator>
  <cp:lastModifiedBy>강 성윤</cp:lastModifiedBy>
  <cp:revision>41</cp:revision>
  <dcterms:created xsi:type="dcterms:W3CDTF">2018-01-03T03:14:27Z</dcterms:created>
  <dcterms:modified xsi:type="dcterms:W3CDTF">2022-07-12T23:01:48Z</dcterms:modified>
</cp:coreProperties>
</file>