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516" y="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4E1C3-4D90-4A97-B63B-C12F5177325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CD74D-A6D5-4B20-8124-32C0C3B3F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78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6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5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1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0F12E0-6FB9-45EA-ADE6-52D2448E7A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2B7722-6C72-40AF-9D0D-AFB9918C353F}"/>
              </a:ext>
            </a:extLst>
          </p:cNvPr>
          <p:cNvSpPr txBox="1"/>
          <p:nvPr userDrawn="1"/>
        </p:nvSpPr>
        <p:spPr>
          <a:xfrm>
            <a:off x="10319370" y="6449618"/>
            <a:ext cx="17251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13" b="1" dirty="0" err="1">
                <a:solidFill>
                  <a:schemeClr val="bg1">
                    <a:lumMod val="7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깡샘의</a:t>
            </a:r>
            <a:r>
              <a:rPr lang="ko-KR" altLang="en-US" sz="1013" b="1" dirty="0">
                <a:solidFill>
                  <a:schemeClr val="bg1">
                    <a:lumMod val="7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013" b="1" dirty="0" err="1">
                <a:solidFill>
                  <a:schemeClr val="bg1">
                    <a:lumMod val="7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코틀린</a:t>
            </a:r>
            <a:r>
              <a:rPr lang="ko-KR" altLang="en-US" sz="1013" b="1" dirty="0">
                <a:solidFill>
                  <a:schemeClr val="bg1">
                    <a:lumMod val="7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프로그래밍</a:t>
            </a:r>
            <a:endParaRPr lang="ko-KR" altLang="en-US" sz="788" dirty="0">
              <a:solidFill>
                <a:schemeClr val="bg1">
                  <a:lumMod val="75000"/>
                </a:schemeClr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402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9FAB061-60B5-4221-9E4D-7DA4341E90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43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73B33D-52E1-47DF-AA7D-0CACFE7BB3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0313"/>
            <a:ext cx="12192000" cy="548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E4DF75-D734-4E8D-81BE-D60831C396B7}"/>
              </a:ext>
            </a:extLst>
          </p:cNvPr>
          <p:cNvSpPr txBox="1"/>
          <p:nvPr userDrawn="1"/>
        </p:nvSpPr>
        <p:spPr>
          <a:xfrm>
            <a:off x="10335316" y="6491261"/>
            <a:ext cx="17251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13" b="1" dirty="0" err="1">
                <a:solidFill>
                  <a:schemeClr val="bg1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깡샘의</a:t>
            </a:r>
            <a:r>
              <a:rPr lang="ko-KR" altLang="en-US" sz="1013" b="1" dirty="0">
                <a:solidFill>
                  <a:schemeClr val="bg1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013" b="1" dirty="0" err="1">
                <a:solidFill>
                  <a:schemeClr val="bg1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코틀린</a:t>
            </a:r>
            <a:r>
              <a:rPr lang="ko-KR" altLang="en-US" sz="1013" b="1" dirty="0">
                <a:solidFill>
                  <a:schemeClr val="bg1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프로그래밍</a:t>
            </a:r>
            <a:endParaRPr lang="ko-KR" altLang="en-US" sz="788" dirty="0">
              <a:solidFill>
                <a:schemeClr val="bg1">
                  <a:lumMod val="50000"/>
                </a:schemeClr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99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88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64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92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80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9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1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1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49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1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9C0AA7-F9F4-4FCD-9EAE-2C82EEB3EEC0}"/>
              </a:ext>
            </a:extLst>
          </p:cNvPr>
          <p:cNvSpPr txBox="1"/>
          <p:nvPr/>
        </p:nvSpPr>
        <p:spPr>
          <a:xfrm>
            <a:off x="4104910" y="4820882"/>
            <a:ext cx="3982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err="1">
                <a:solidFill>
                  <a:schemeClr val="accent3">
                    <a:lumMod val="50000"/>
                  </a:schemeClr>
                </a:solidFill>
              </a:rPr>
              <a:t>코틀린의</a:t>
            </a:r>
            <a:r>
              <a:rPr lang="ko-KR" altLang="en-US" sz="3600" b="1" dirty="0">
                <a:solidFill>
                  <a:schemeClr val="accent3">
                    <a:lumMod val="50000"/>
                  </a:schemeClr>
                </a:solidFill>
              </a:rPr>
              <a:t> 고차함수</a:t>
            </a:r>
          </a:p>
        </p:txBody>
      </p:sp>
    </p:spTree>
    <p:extLst>
      <p:ext uri="{BB962C8B-B14F-4D97-AF65-F5344CB8AC3E}">
        <p14:creationId xmlns:p14="http://schemas.microsoft.com/office/powerpoint/2010/main" val="160801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2D829-B4AC-4E5A-B465-52564DFE3610}"/>
              </a:ext>
            </a:extLst>
          </p:cNvPr>
          <p:cNvSpPr txBox="1"/>
          <p:nvPr/>
        </p:nvSpPr>
        <p:spPr>
          <a:xfrm>
            <a:off x="1981202" y="2286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고차함수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76DC4-7CB8-493B-BFC7-21FE22BE43C6}"/>
              </a:ext>
            </a:extLst>
          </p:cNvPr>
          <p:cNvSpPr txBox="1"/>
          <p:nvPr/>
        </p:nvSpPr>
        <p:spPr>
          <a:xfrm>
            <a:off x="1981201" y="1089211"/>
            <a:ext cx="82430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코틀린</a:t>
            </a:r>
            <a:r>
              <a:rPr lang="ko-KR" altLang="en-US" sz="1400" dirty="0"/>
              <a:t> </a:t>
            </a:r>
            <a:r>
              <a:rPr lang="en-US" altLang="ko-KR" sz="1400" dirty="0"/>
              <a:t>API</a:t>
            </a:r>
            <a:r>
              <a:rPr lang="ko-KR" altLang="en-US" sz="1400" dirty="0"/>
              <a:t>의 유용한 고차함수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함수 참조를 이용한 함수 전달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run()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dirty="0"/>
              <a:t>단순 람다함수를 실행시키고 그 결과 값을 획득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dirty="0"/>
              <a:t>객체의 </a:t>
            </a:r>
            <a:r>
              <a:rPr lang="ko-KR" altLang="ko-KR" sz="1400" dirty="0" err="1"/>
              <a:t>맴버에</a:t>
            </a:r>
            <a:r>
              <a:rPr lang="ko-KR" altLang="ko-KR" sz="1400" dirty="0"/>
              <a:t> 접근</a:t>
            </a:r>
            <a:endParaRPr lang="en-US" altLang="ko-KR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4E6F0A-29FF-4787-B65E-028AAF18C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3046512"/>
            <a:ext cx="82430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inline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fun</a:t>
            </a:r>
            <a:r>
              <a:rPr lang="en-US" altLang="ko-KR" sz="1400">
                <a:solidFill>
                  <a:srgbClr val="0000C0"/>
                </a:solidFill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&lt;R&gt;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run(</a:t>
            </a:r>
            <a:r>
              <a:rPr lang="en-US" altLang="ko-KR" sz="1400" b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block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()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-&gt;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R):</a:t>
            </a:r>
            <a:r>
              <a:rPr lang="en-US" altLang="ko-KR" sz="1400">
                <a:solidFill>
                  <a:srgbClr val="333333"/>
                </a:solidFill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</a:t>
            </a:r>
            <a:r>
              <a:rPr lang="en-US" altLang="ko-KR" sz="1400">
                <a:solidFill>
                  <a:srgbClr val="333333"/>
                </a:solidFill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ko-KR" sz="1400"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746BF8-3C76-460D-95E2-1CA5DA8CF3CF}"/>
              </a:ext>
            </a:extLst>
          </p:cNvPr>
          <p:cNvSpPr/>
          <p:nvPr/>
        </p:nvSpPr>
        <p:spPr>
          <a:xfrm>
            <a:off x="1981201" y="3503714"/>
            <a:ext cx="8243046" cy="10156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val</a:t>
            </a: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result= </a:t>
            </a:r>
            <a:r>
              <a:rPr lang="en-US" altLang="ko-KR" sz="1200" i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run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{</a:t>
            </a:r>
            <a:b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i="1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println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"lambdas function call..."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10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20</a:t>
            </a:r>
            <a:b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b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i="1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println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"result : </a:t>
            </a: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$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result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344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2D829-B4AC-4E5A-B465-52564DFE3610}"/>
              </a:ext>
            </a:extLst>
          </p:cNvPr>
          <p:cNvSpPr txBox="1"/>
          <p:nvPr/>
        </p:nvSpPr>
        <p:spPr>
          <a:xfrm>
            <a:off x="1981202" y="2286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고차함수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2EFF29-990E-4BD6-B754-D207296D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2" y="988966"/>
            <a:ext cx="82833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inline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fun</a:t>
            </a:r>
            <a:r>
              <a:rPr lang="en-US" altLang="ko-KR" sz="1400">
                <a:solidFill>
                  <a:srgbClr val="0000C0"/>
                </a:solidFill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&lt;T,</a:t>
            </a:r>
            <a:r>
              <a:rPr lang="en-US" altLang="ko-KR" sz="1400">
                <a:solidFill>
                  <a:srgbClr val="333333"/>
                </a:solidFill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R&gt;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T.run(</a:t>
            </a:r>
            <a:r>
              <a:rPr lang="en-US" altLang="ko-KR" sz="1400" b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block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T.()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-&gt;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R):</a:t>
            </a:r>
            <a:r>
              <a:rPr lang="en-US" altLang="ko-KR" sz="1400">
                <a:solidFill>
                  <a:srgbClr val="333333"/>
                </a:solidFill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</a:t>
            </a:r>
            <a:r>
              <a:rPr lang="en-US" altLang="ko-KR" sz="1400">
                <a:solidFill>
                  <a:srgbClr val="333333"/>
                </a:solidFill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ko-KR" sz="140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639D29-39CF-44C0-B5A3-7996537712CF}"/>
              </a:ext>
            </a:extLst>
          </p:cNvPr>
          <p:cNvSpPr/>
          <p:nvPr/>
        </p:nvSpPr>
        <p:spPr>
          <a:xfrm>
            <a:off x="1981201" y="1373938"/>
            <a:ext cx="8283386" cy="32316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class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User</a:t>
            </a:r>
            <a:r>
              <a:rPr lang="en-US" altLang="ko-KR" sz="1200" dirty="0">
                <a:solidFill>
                  <a:srgbClr val="808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{</a:t>
            </a:r>
            <a:b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b="1" dirty="0" err="1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var</a:t>
            </a: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srgbClr val="660E7A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String?=</a:t>
            </a: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null</a:t>
            </a:r>
            <a:b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b="1" dirty="0" err="1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var</a:t>
            </a: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srgbClr val="660E7A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age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?=</a:t>
            </a: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null</a:t>
            </a:r>
            <a:b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b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fun 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sayHello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(){</a:t>
            </a:r>
            <a:b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200" i="1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println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"hello </a:t>
            </a: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$</a:t>
            </a:r>
            <a:r>
              <a:rPr lang="en-US" altLang="ko-KR" sz="1200" b="1" dirty="0">
                <a:solidFill>
                  <a:srgbClr val="660E7A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name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  <a:b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fun 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sayInfo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(){</a:t>
            </a:r>
            <a:b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200" i="1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println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</a:t>
            </a:r>
            <a:r>
              <a:rPr lang="en-US" altLang="ko-KR" sz="1200" b="1" dirty="0" err="1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am </a:t>
            </a: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$</a:t>
            </a:r>
            <a:r>
              <a:rPr lang="en-US" altLang="ko-KR" sz="1200" b="1" dirty="0">
                <a:solidFill>
                  <a:srgbClr val="660E7A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name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$</a:t>
            </a:r>
            <a:r>
              <a:rPr lang="en-US" altLang="ko-KR" sz="1200" b="1" dirty="0">
                <a:solidFill>
                  <a:srgbClr val="660E7A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age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years old"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  <a:b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b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1200" i="1" dirty="0">
                <a:solidFill>
                  <a:srgbClr val="808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b="1" dirty="0" err="1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val</a:t>
            </a: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user = User()</a:t>
            </a:r>
            <a:b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user.</a:t>
            </a:r>
            <a:r>
              <a:rPr lang="en-US" altLang="ko-KR" sz="1200" b="1" dirty="0">
                <a:solidFill>
                  <a:srgbClr val="660E7A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</a:t>
            </a:r>
            <a:r>
              <a:rPr lang="en-US" altLang="ko-KR" sz="1200" b="1" dirty="0" err="1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kkang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</a:t>
            </a:r>
            <a:b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user.</a:t>
            </a:r>
            <a:r>
              <a:rPr lang="en-US" altLang="ko-KR" sz="1200" b="1" dirty="0" err="1">
                <a:solidFill>
                  <a:srgbClr val="660E7A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age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33</a:t>
            </a:r>
            <a:b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user.sayHello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b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user.sayInfo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23BF5A-4AF0-4097-9EC1-CC17480FF966}"/>
              </a:ext>
            </a:extLst>
          </p:cNvPr>
          <p:cNvSpPr/>
          <p:nvPr/>
        </p:nvSpPr>
        <p:spPr>
          <a:xfrm>
            <a:off x="1981201" y="4704728"/>
            <a:ext cx="8283385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val</a:t>
            </a: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runResult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user.</a:t>
            </a:r>
            <a:r>
              <a:rPr lang="en-US" altLang="ko-KR" sz="1200" i="1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run</a:t>
            </a:r>
            <a:r>
              <a:rPr lang="en-US" altLang="ko-KR" sz="1200" i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{</a:t>
            </a:r>
            <a:b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b="1" dirty="0">
                <a:solidFill>
                  <a:srgbClr val="660E7A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</a:t>
            </a:r>
            <a:r>
              <a:rPr lang="en-US" altLang="ko-KR" sz="1200" b="1" dirty="0" err="1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kim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</a:t>
            </a:r>
            <a:b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b="1" dirty="0">
                <a:solidFill>
                  <a:srgbClr val="660E7A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age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28</a:t>
            </a:r>
            <a:b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sayHello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b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sayInfo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b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10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20</a:t>
            </a:r>
            <a:b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b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i="1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println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"run result : </a:t>
            </a: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$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runResult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6148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2D829-B4AC-4E5A-B465-52564DFE3610}"/>
              </a:ext>
            </a:extLst>
          </p:cNvPr>
          <p:cNvSpPr txBox="1"/>
          <p:nvPr/>
        </p:nvSpPr>
        <p:spPr>
          <a:xfrm>
            <a:off x="1981202" y="2286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고차함수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76DC4-7CB8-493B-BFC7-21FE22BE43C6}"/>
              </a:ext>
            </a:extLst>
          </p:cNvPr>
          <p:cNvSpPr txBox="1"/>
          <p:nvPr/>
        </p:nvSpPr>
        <p:spPr>
          <a:xfrm>
            <a:off x="1981201" y="1089212"/>
            <a:ext cx="8243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apply()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apply() </a:t>
            </a:r>
            <a:r>
              <a:rPr lang="ko-KR" altLang="ko-KR" sz="1400" dirty="0"/>
              <a:t>함수는 </a:t>
            </a:r>
            <a:r>
              <a:rPr lang="en-US" altLang="ko-KR" sz="1400" dirty="0"/>
              <a:t>run() </a:t>
            </a:r>
            <a:r>
              <a:rPr lang="ko-KR" altLang="ko-KR" sz="1400" dirty="0"/>
              <a:t>함수와 사용 목적은 동일한데 </a:t>
            </a:r>
            <a:r>
              <a:rPr lang="ko-KR" altLang="ko-KR" sz="1400" dirty="0" err="1"/>
              <a:t>리턴되는</a:t>
            </a:r>
            <a:r>
              <a:rPr lang="ko-KR" altLang="ko-KR" sz="1400" dirty="0"/>
              <a:t> 값에 차이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run() </a:t>
            </a:r>
            <a:r>
              <a:rPr lang="ko-KR" altLang="ko-KR" sz="1400" dirty="0"/>
              <a:t>함수의 리턴 값은 대입된 람다함수의 </a:t>
            </a:r>
            <a:r>
              <a:rPr lang="ko-KR" altLang="ko-KR" sz="1400" dirty="0" err="1"/>
              <a:t>리턴값이</a:t>
            </a:r>
            <a:r>
              <a:rPr lang="ko-KR" altLang="ko-KR" sz="1400" dirty="0"/>
              <a:t> 그대로 </a:t>
            </a:r>
            <a:r>
              <a:rPr lang="en-US" altLang="ko-KR" sz="1400" dirty="0"/>
              <a:t>run() </a:t>
            </a:r>
            <a:r>
              <a:rPr lang="ko-KR" altLang="ko-KR" sz="1400" dirty="0"/>
              <a:t>함수의 </a:t>
            </a:r>
            <a:r>
              <a:rPr lang="ko-KR" altLang="ko-KR" sz="1400" dirty="0" err="1"/>
              <a:t>리턴값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apply() </a:t>
            </a:r>
            <a:r>
              <a:rPr lang="ko-KR" altLang="ko-KR" sz="1400" dirty="0"/>
              <a:t>함수는 </a:t>
            </a:r>
            <a:r>
              <a:rPr lang="en-US" altLang="ko-KR" sz="1400" dirty="0"/>
              <a:t>apply() </a:t>
            </a:r>
            <a:r>
              <a:rPr lang="ko-KR" altLang="ko-KR" sz="1400" dirty="0"/>
              <a:t>함수를 적용한 객체가 리턴</a:t>
            </a:r>
            <a:endParaRPr lang="en-US" altLang="ko-KR" sz="1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1FE5D7-6AC7-4CD0-A3C0-85829E067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2611543"/>
            <a:ext cx="82430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inline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fun</a:t>
            </a:r>
            <a:r>
              <a:rPr lang="en-US" altLang="ko-KR" sz="1400">
                <a:solidFill>
                  <a:srgbClr val="0000C0"/>
                </a:solidFill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&lt;T&gt;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T.apply(</a:t>
            </a:r>
            <a:r>
              <a:rPr lang="en-US" altLang="ko-KR" sz="1400" b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block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T.()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-&gt;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Unit):</a:t>
            </a:r>
            <a:r>
              <a:rPr lang="en-US" altLang="ko-KR" sz="1400">
                <a:solidFill>
                  <a:srgbClr val="333333"/>
                </a:solidFill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</a:t>
            </a:r>
            <a:r>
              <a:rPr lang="en-US" altLang="ko-KR" sz="1400">
                <a:solidFill>
                  <a:srgbClr val="333333"/>
                </a:solidFill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ko-KR" sz="140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840B46-C951-454D-8BFC-74943020FB0B}"/>
              </a:ext>
            </a:extLst>
          </p:cNvPr>
          <p:cNvSpPr/>
          <p:nvPr/>
        </p:nvSpPr>
        <p:spPr>
          <a:xfrm>
            <a:off x="1981201" y="3002340"/>
            <a:ext cx="8243046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val</a:t>
            </a: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user3=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user.</a:t>
            </a:r>
            <a:r>
              <a:rPr lang="en-US" altLang="ko-KR" sz="1200" i="1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apply</a:t>
            </a:r>
            <a:r>
              <a:rPr lang="en-US" altLang="ko-KR" sz="1200" i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{</a:t>
            </a:r>
            <a:b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b="1" dirty="0">
                <a:solidFill>
                  <a:srgbClr val="660E7A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"park"</a:t>
            </a:r>
            <a:b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sayHello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b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sayInfo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b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b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i="1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println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"user name : </a:t>
            </a: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${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user.</a:t>
            </a:r>
            <a:r>
              <a:rPr lang="en-US" altLang="ko-KR" sz="1200" b="1" dirty="0">
                <a:solidFill>
                  <a:srgbClr val="660E7A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name</a:t>
            </a: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user3 name : </a:t>
            </a: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${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user3.</a:t>
            </a:r>
            <a:r>
              <a:rPr lang="en-US" altLang="ko-KR" sz="1200" b="1" dirty="0">
                <a:solidFill>
                  <a:srgbClr val="660E7A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name</a:t>
            </a: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)//park,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park</a:t>
            </a:r>
            <a:b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user.</a:t>
            </a:r>
            <a:r>
              <a:rPr lang="en-US" altLang="ko-KR" sz="1200" b="1" dirty="0">
                <a:solidFill>
                  <a:srgbClr val="660E7A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</a:t>
            </a:r>
            <a:r>
              <a:rPr lang="en-US" altLang="ko-KR" sz="1200" b="1" dirty="0" err="1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aaa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</a:t>
            </a:r>
            <a:b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user3.</a:t>
            </a:r>
            <a:r>
              <a:rPr lang="en-US" altLang="ko-KR" sz="1200" b="1" dirty="0">
                <a:solidFill>
                  <a:srgbClr val="660E7A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</a:t>
            </a:r>
            <a:r>
              <a:rPr lang="en-US" altLang="ko-KR" sz="1200" b="1" dirty="0" err="1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bbb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</a:t>
            </a:r>
            <a:b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i="1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println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"user name : </a:t>
            </a: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${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user.</a:t>
            </a:r>
            <a:r>
              <a:rPr lang="en-US" altLang="ko-KR" sz="1200" b="1" dirty="0">
                <a:solidFill>
                  <a:srgbClr val="660E7A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name</a:t>
            </a: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user3 name : </a:t>
            </a: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${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user3.</a:t>
            </a:r>
            <a:r>
              <a:rPr lang="en-US" altLang="ko-KR" sz="1200" b="1" dirty="0">
                <a:solidFill>
                  <a:srgbClr val="660E7A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name</a:t>
            </a: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)//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bbb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bbb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3335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2D829-B4AC-4E5A-B465-52564DFE3610}"/>
              </a:ext>
            </a:extLst>
          </p:cNvPr>
          <p:cNvSpPr txBox="1"/>
          <p:nvPr/>
        </p:nvSpPr>
        <p:spPr>
          <a:xfrm>
            <a:off x="1981202" y="2286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고차함수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76DC4-7CB8-493B-BFC7-21FE22BE43C6}"/>
              </a:ext>
            </a:extLst>
          </p:cNvPr>
          <p:cNvSpPr txBox="1"/>
          <p:nvPr/>
        </p:nvSpPr>
        <p:spPr>
          <a:xfrm>
            <a:off x="1981201" y="1089211"/>
            <a:ext cx="8243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let()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let </a:t>
            </a:r>
            <a:r>
              <a:rPr lang="ko-KR" altLang="ko-KR" sz="1400" dirty="0"/>
              <a:t>을 이용하는 객체를 </a:t>
            </a:r>
            <a:r>
              <a:rPr lang="en-US" altLang="ko-KR" sz="1400" dirty="0"/>
              <a:t>let </a:t>
            </a:r>
            <a:r>
              <a:rPr lang="ko-KR" altLang="ko-KR" sz="1400" dirty="0"/>
              <a:t>의 매개변수로 지정한 람다함수에 매개변수로 전달</a:t>
            </a:r>
            <a:endParaRPr lang="en-US" altLang="ko-KR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67B17D-FA82-4031-B508-200F9A9FC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1965212"/>
            <a:ext cx="82430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inline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fun</a:t>
            </a:r>
            <a:r>
              <a:rPr lang="en-US" altLang="ko-KR" sz="1400">
                <a:solidFill>
                  <a:srgbClr val="0000C0"/>
                </a:solidFill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&lt;T,</a:t>
            </a:r>
            <a:r>
              <a:rPr lang="en-US" altLang="ko-KR" sz="1400">
                <a:solidFill>
                  <a:srgbClr val="333333"/>
                </a:solidFill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R&gt;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T.let(</a:t>
            </a:r>
            <a:r>
              <a:rPr lang="en-US" altLang="ko-KR" sz="1400" b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block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(T)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-&gt;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R):</a:t>
            </a:r>
            <a:r>
              <a:rPr lang="en-US" altLang="ko-KR" sz="1400">
                <a:solidFill>
                  <a:srgbClr val="333333"/>
                </a:solidFill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</a:t>
            </a:r>
            <a:r>
              <a:rPr lang="en-US" altLang="ko-KR" sz="1400">
                <a:solidFill>
                  <a:srgbClr val="333333"/>
                </a:solidFill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ko-KR" sz="140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8FE844F-2FEC-49AD-AFC6-6E77588E4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2424334"/>
            <a:ext cx="8243046" cy="2816156"/>
          </a:xfrm>
          <a:prstGeom prst="rect">
            <a:avLst/>
          </a:prstGeom>
          <a:solidFill>
            <a:srgbClr val="E7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80"/>
                </a:solidFill>
                <a:latin typeface="Arial Unicode MS"/>
                <a:cs typeface="굴림체" panose="020B0609000101010101" pitchFamily="49" charset="-127"/>
              </a:rPr>
              <a:t>class </a:t>
            </a:r>
            <a: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  <a:t>User() {</a:t>
            </a:r>
            <a:b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  <a:t>    </a:t>
            </a:r>
            <a:b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  <a:t>    </a:t>
            </a:r>
            <a:r>
              <a:rPr lang="en-US" altLang="ko-KR" sz="1200" b="1" dirty="0">
                <a:solidFill>
                  <a:srgbClr val="000080"/>
                </a:solidFill>
                <a:latin typeface="Arial Unicode MS"/>
                <a:cs typeface="굴림체" panose="020B0609000101010101" pitchFamily="49" charset="-127"/>
              </a:rPr>
              <a:t>var </a:t>
            </a:r>
            <a:r>
              <a:rPr lang="en-US" altLang="ko-KR" sz="1200" b="1" dirty="0">
                <a:solidFill>
                  <a:srgbClr val="660E7A"/>
                </a:solidFill>
                <a:latin typeface="Arial Unicode MS"/>
                <a:cs typeface="굴림체" panose="020B0609000101010101" pitchFamily="49" charset="-127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  <a:t>: String?=</a:t>
            </a:r>
            <a:r>
              <a:rPr lang="en-US" altLang="ko-KR" sz="1200" b="1" dirty="0">
                <a:solidFill>
                  <a:srgbClr val="000080"/>
                </a:solidFill>
                <a:latin typeface="Arial Unicode MS"/>
                <a:cs typeface="굴림체" panose="020B0609000101010101" pitchFamily="49" charset="-127"/>
              </a:rPr>
              <a:t>null</a:t>
            </a:r>
            <a:br>
              <a:rPr lang="en-US" altLang="ko-KR" sz="1200" b="1" dirty="0">
                <a:solidFill>
                  <a:srgbClr val="000080"/>
                </a:solidFill>
                <a:latin typeface="Arial Unicode MS"/>
                <a:cs typeface="굴림체" panose="020B0609000101010101" pitchFamily="49" charset="-127"/>
              </a:rPr>
            </a:br>
            <a:r>
              <a:rPr lang="en-US" altLang="ko-KR" sz="1200" b="1" dirty="0">
                <a:solidFill>
                  <a:srgbClr val="000080"/>
                </a:solidFill>
                <a:latin typeface="Arial Unicode MS"/>
                <a:cs typeface="굴림체" panose="020B0609000101010101" pitchFamily="49" charset="-127"/>
              </a:rPr>
              <a:t>    var </a:t>
            </a:r>
            <a:r>
              <a:rPr lang="en-US" altLang="ko-KR" sz="1200" b="1" dirty="0">
                <a:solidFill>
                  <a:srgbClr val="660E7A"/>
                </a:solidFill>
                <a:latin typeface="Arial Unicode MS"/>
                <a:cs typeface="굴림체" panose="020B0609000101010101" pitchFamily="49" charset="-127"/>
              </a:rPr>
              <a:t>age</a:t>
            </a:r>
            <a: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  <a:t>: Int?=</a:t>
            </a:r>
            <a:r>
              <a:rPr lang="en-US" altLang="ko-KR" sz="1200" b="1" dirty="0">
                <a:solidFill>
                  <a:srgbClr val="000080"/>
                </a:solidFill>
                <a:latin typeface="Arial Unicode MS"/>
                <a:cs typeface="굴림체" panose="020B0609000101010101" pitchFamily="49" charset="-127"/>
              </a:rPr>
              <a:t>null</a:t>
            </a:r>
            <a:br>
              <a:rPr lang="en-US" altLang="ko-KR" sz="1200" b="1" dirty="0">
                <a:solidFill>
                  <a:srgbClr val="000080"/>
                </a:solidFill>
                <a:latin typeface="Arial Unicode MS"/>
                <a:cs typeface="굴림체" panose="020B0609000101010101" pitchFamily="49" charset="-127"/>
              </a:rPr>
            </a:br>
            <a:br>
              <a:rPr lang="en-US" altLang="ko-KR" sz="1200" b="1" dirty="0">
                <a:solidFill>
                  <a:srgbClr val="000080"/>
                </a:solidFill>
                <a:latin typeface="Arial Unicode MS"/>
                <a:cs typeface="굴림체" panose="020B0609000101010101" pitchFamily="49" charset="-127"/>
              </a:rPr>
            </a:br>
            <a:r>
              <a:rPr lang="en-US" altLang="ko-KR" sz="1200" b="1" dirty="0">
                <a:solidFill>
                  <a:srgbClr val="000080"/>
                </a:solidFill>
                <a:latin typeface="Arial Unicode MS"/>
                <a:cs typeface="굴림체" panose="020B0609000101010101" pitchFamily="49" charset="-127"/>
              </a:rPr>
              <a:t>    constructor</a:t>
            </a:r>
            <a: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  <a:t>(name: String, age: Int) : </a:t>
            </a:r>
            <a:r>
              <a:rPr lang="en-US" altLang="ko-KR" sz="1200" b="1" dirty="0">
                <a:solidFill>
                  <a:srgbClr val="000080"/>
                </a:solidFill>
                <a:latin typeface="Arial Unicode MS"/>
                <a:cs typeface="굴림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  <a:t>() {</a:t>
            </a:r>
            <a:b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  <a:t>        </a:t>
            </a:r>
            <a:r>
              <a:rPr lang="en-US" altLang="ko-KR" sz="1200" b="1" dirty="0">
                <a:solidFill>
                  <a:srgbClr val="000080"/>
                </a:solidFill>
                <a:latin typeface="Arial Unicode MS"/>
                <a:cs typeface="굴림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  <a:t>.</a:t>
            </a:r>
            <a:r>
              <a:rPr lang="en-US" altLang="ko-KR" sz="1200" b="1" dirty="0">
                <a:solidFill>
                  <a:srgbClr val="660E7A"/>
                </a:solidFill>
                <a:latin typeface="Arial Unicode MS"/>
                <a:cs typeface="굴림체" panose="020B0609000101010101" pitchFamily="49" charset="-127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  <a:t>=name</a:t>
            </a:r>
            <a:b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  <a:t>        </a:t>
            </a:r>
            <a:r>
              <a:rPr lang="en-US" altLang="ko-KR" sz="1200" b="1" dirty="0" err="1">
                <a:solidFill>
                  <a:srgbClr val="000080"/>
                </a:solidFill>
                <a:latin typeface="Arial Unicode MS"/>
                <a:cs typeface="굴림체" panose="020B0609000101010101" pitchFamily="49" charset="-127"/>
              </a:rPr>
              <a:t>this</a:t>
            </a:r>
            <a:r>
              <a:rPr lang="en-US" altLang="ko-KR" sz="1200" dirty="0" err="1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  <a:t>.</a:t>
            </a:r>
            <a:r>
              <a:rPr lang="en-US" altLang="ko-KR" sz="1200" b="1" dirty="0" err="1">
                <a:solidFill>
                  <a:srgbClr val="660E7A"/>
                </a:solidFill>
                <a:latin typeface="Arial Unicode MS"/>
                <a:cs typeface="굴림체" panose="020B0609000101010101" pitchFamily="49" charset="-127"/>
              </a:rPr>
              <a:t>age</a:t>
            </a:r>
            <a: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  <a:t>=age</a:t>
            </a:r>
            <a:b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  <a:t>    }</a:t>
            </a:r>
            <a:b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  <a:t>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80"/>
                </a:solidFill>
                <a:latin typeface="Arial Unicode MS"/>
                <a:cs typeface="굴림체" panose="020B0609000101010101" pitchFamily="49" charset="-127"/>
              </a:rPr>
              <a:t>fun </a:t>
            </a:r>
            <a:r>
              <a:rPr lang="en-US" altLang="ko-KR" sz="1200" dirty="0" err="1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  <a:t>letTestFun</a:t>
            </a:r>
            <a: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  <a:t>(user: User){</a:t>
            </a:r>
            <a:b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  <a:t>    </a:t>
            </a:r>
            <a:r>
              <a:rPr lang="en-US" altLang="ko-KR" sz="1200" i="1" dirty="0" err="1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  <a:t>println</a:t>
            </a:r>
            <a: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  <a:t>(</a:t>
            </a:r>
            <a:r>
              <a:rPr lang="en-US" altLang="ko-KR" sz="1200" b="1" dirty="0">
                <a:solidFill>
                  <a:srgbClr val="008000"/>
                </a:solidFill>
                <a:latin typeface="Arial Unicode MS"/>
                <a:cs typeface="굴림체" panose="020B0609000101010101" pitchFamily="49" charset="-127"/>
              </a:rPr>
              <a:t>"</a:t>
            </a:r>
            <a:r>
              <a:rPr lang="en-US" altLang="ko-KR" sz="1200" b="1" dirty="0" err="1">
                <a:solidFill>
                  <a:srgbClr val="008000"/>
                </a:solidFill>
                <a:latin typeface="Arial Unicode MS"/>
                <a:cs typeface="굴림체" panose="020B0609000101010101" pitchFamily="49" charset="-127"/>
              </a:rPr>
              <a:t>letTestFun</a:t>
            </a:r>
            <a:r>
              <a:rPr lang="en-US" altLang="ko-KR" sz="1200" b="1" dirty="0">
                <a:solidFill>
                  <a:srgbClr val="008000"/>
                </a:solidFill>
                <a:latin typeface="Arial Unicode MS"/>
                <a:cs typeface="굴림체" panose="020B0609000101010101" pitchFamily="49" charset="-127"/>
              </a:rPr>
              <a:t>() : </a:t>
            </a:r>
            <a:r>
              <a:rPr lang="en-US" altLang="ko-KR" sz="1200" b="1" dirty="0">
                <a:solidFill>
                  <a:srgbClr val="000080"/>
                </a:solidFill>
                <a:latin typeface="Arial Unicode MS"/>
                <a:cs typeface="굴림체" panose="020B0609000101010101" pitchFamily="49" charset="-127"/>
              </a:rPr>
              <a:t>${</a:t>
            </a:r>
            <a: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  <a:t>user.</a:t>
            </a:r>
            <a:r>
              <a:rPr lang="en-US" altLang="ko-KR" sz="1200" b="1" dirty="0">
                <a:solidFill>
                  <a:srgbClr val="660E7A"/>
                </a:solidFill>
                <a:latin typeface="Arial Unicode MS"/>
                <a:cs typeface="굴림체" panose="020B0609000101010101" pitchFamily="49" charset="-127"/>
              </a:rPr>
              <a:t>name</a:t>
            </a:r>
            <a:r>
              <a:rPr lang="en-US" altLang="ko-KR" sz="1200" b="1" dirty="0">
                <a:solidFill>
                  <a:srgbClr val="000080"/>
                </a:solidFill>
                <a:latin typeface="Arial Unicode MS"/>
                <a:cs typeface="굴림체" panose="020B0609000101010101" pitchFamily="49" charset="-127"/>
              </a:rPr>
              <a:t>}</a:t>
            </a:r>
            <a:r>
              <a:rPr lang="en-US" altLang="ko-KR" sz="1200" b="1" dirty="0">
                <a:solidFill>
                  <a:srgbClr val="008000"/>
                </a:solidFill>
                <a:latin typeface="Arial Unicode MS"/>
                <a:cs typeface="굴림체" panose="020B0609000101010101" pitchFamily="49" charset="-127"/>
              </a:rPr>
              <a:t> .. </a:t>
            </a:r>
            <a:r>
              <a:rPr lang="en-US" altLang="ko-KR" sz="1200" b="1" dirty="0">
                <a:solidFill>
                  <a:srgbClr val="000080"/>
                </a:solidFill>
                <a:latin typeface="Arial Unicode MS"/>
                <a:cs typeface="굴림체" panose="020B0609000101010101" pitchFamily="49" charset="-127"/>
              </a:rPr>
              <a:t>${</a:t>
            </a:r>
            <a:r>
              <a:rPr lang="en-US" altLang="ko-KR" sz="1200" dirty="0" err="1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  <a:t>user.</a:t>
            </a:r>
            <a:r>
              <a:rPr lang="en-US" altLang="ko-KR" sz="1200" b="1" dirty="0" err="1">
                <a:solidFill>
                  <a:srgbClr val="660E7A"/>
                </a:solidFill>
                <a:latin typeface="Arial Unicode MS"/>
                <a:cs typeface="굴림체" panose="020B0609000101010101" pitchFamily="49" charset="-127"/>
              </a:rPr>
              <a:t>age</a:t>
            </a:r>
            <a:r>
              <a:rPr lang="en-US" altLang="ko-KR" sz="1200" b="1" dirty="0">
                <a:solidFill>
                  <a:srgbClr val="000080"/>
                </a:solidFill>
                <a:latin typeface="Arial Unicode MS"/>
                <a:cs typeface="굴림체" panose="020B0609000101010101" pitchFamily="49" charset="-127"/>
              </a:rPr>
              <a:t>}</a:t>
            </a:r>
            <a:r>
              <a:rPr lang="en-US" altLang="ko-KR" sz="1200" b="1" dirty="0">
                <a:solidFill>
                  <a:srgbClr val="008000"/>
                </a:solidFill>
                <a:latin typeface="Arial Unicode MS"/>
                <a:cs typeface="굴림체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  <a:t>)</a:t>
            </a:r>
            <a:b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Arial Unicode MS"/>
                <a:cs typeface="굴림체" panose="020B0609000101010101" pitchFamily="49" charset="-127"/>
              </a:rPr>
              <a:t>}</a:t>
            </a:r>
            <a:b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b="1" dirty="0" err="1">
                <a:solidFill>
                  <a:srgbClr val="000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val</a:t>
            </a:r>
            <a:r>
              <a:rPr lang="en-US" altLang="ko-KR" sz="1200" b="1" dirty="0">
                <a:solidFill>
                  <a:srgbClr val="000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user4=User(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"</a:t>
            </a:r>
            <a:r>
              <a:rPr lang="en-US" altLang="ko-KR" sz="1200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kkang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33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letTestFun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(user4)</a:t>
            </a:r>
            <a:r>
              <a:rPr lang="en-US" altLang="ko-KR" sz="1200" dirty="0"/>
              <a:t> </a:t>
            </a:r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05EE8F-B72B-4C53-9A75-345ACC2B2494}"/>
              </a:ext>
            </a:extLst>
          </p:cNvPr>
          <p:cNvSpPr/>
          <p:nvPr/>
        </p:nvSpPr>
        <p:spPr>
          <a:xfrm>
            <a:off x="1981201" y="5307125"/>
            <a:ext cx="8243045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User(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</a:t>
            </a:r>
            <a:r>
              <a:rPr lang="en-US" altLang="ko-KR" sz="1200" b="1" dirty="0" err="1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kim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28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).</a:t>
            </a:r>
            <a:r>
              <a:rPr lang="en-US" altLang="ko-KR" sz="1200" i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let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{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user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b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letTestFun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(user)</a:t>
            </a:r>
            <a:b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5806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2D829-B4AC-4E5A-B465-52564DFE3610}"/>
              </a:ext>
            </a:extLst>
          </p:cNvPr>
          <p:cNvSpPr txBox="1"/>
          <p:nvPr/>
        </p:nvSpPr>
        <p:spPr>
          <a:xfrm>
            <a:off x="1981202" y="2286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고차함수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76DC4-7CB8-493B-BFC7-21FE22BE43C6}"/>
              </a:ext>
            </a:extLst>
          </p:cNvPr>
          <p:cNvSpPr txBox="1"/>
          <p:nvPr/>
        </p:nvSpPr>
        <p:spPr>
          <a:xfrm>
            <a:off x="1981201" y="1089211"/>
            <a:ext cx="82430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with()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with() </a:t>
            </a:r>
            <a:r>
              <a:rPr lang="ko-KR" altLang="ko-KR" sz="1400" dirty="0"/>
              <a:t>함수는 </a:t>
            </a:r>
            <a:r>
              <a:rPr lang="en-US" altLang="ko-KR" sz="1400" dirty="0"/>
              <a:t>run() </a:t>
            </a:r>
            <a:r>
              <a:rPr lang="ko-KR" altLang="ko-KR" sz="1400" dirty="0"/>
              <a:t>함수와 사용 목적이 유사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dirty="0"/>
              <a:t>객체의 </a:t>
            </a:r>
            <a:r>
              <a:rPr lang="ko-KR" altLang="ko-KR" sz="1400" dirty="0" err="1"/>
              <a:t>맴버들을</a:t>
            </a:r>
            <a:r>
              <a:rPr lang="ko-KR" altLang="ko-KR" sz="1400" dirty="0"/>
              <a:t> 반복적으로 접근할 때 객체명을 일일이 명시하지 않고 멤버들을 바로 이용하기 위한 용도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run() </a:t>
            </a:r>
            <a:r>
              <a:rPr lang="ko-KR" altLang="ko-KR" sz="1400" dirty="0"/>
              <a:t>함수는 </a:t>
            </a:r>
            <a:r>
              <a:rPr lang="en-US" altLang="ko-KR" sz="1400" dirty="0"/>
              <a:t>run() </a:t>
            </a:r>
            <a:r>
              <a:rPr lang="ko-KR" altLang="ko-KR" sz="1400" dirty="0"/>
              <a:t>함수를 이용한 객체가 람다함수에서 바로 이용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with() </a:t>
            </a:r>
            <a:r>
              <a:rPr lang="ko-KR" altLang="ko-KR" sz="1400" dirty="0"/>
              <a:t>함수는 </a:t>
            </a:r>
            <a:r>
              <a:rPr lang="en-US" altLang="ko-KR" sz="1400" dirty="0"/>
              <a:t>with() </a:t>
            </a:r>
            <a:r>
              <a:rPr lang="ko-KR" altLang="ko-KR" sz="1400" dirty="0"/>
              <a:t>함수의 매개변수로 지정한 객체를 람다함수에서 이용</a:t>
            </a:r>
            <a:endParaRPr lang="en-US" altLang="ko-KR" sz="1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D783629-002E-4879-AF4F-0EAA7123B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2826986"/>
            <a:ext cx="82430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inline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fun</a:t>
            </a:r>
            <a:r>
              <a:rPr lang="en-US" altLang="ko-KR" sz="1400">
                <a:solidFill>
                  <a:srgbClr val="0000C0"/>
                </a:solidFill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&lt;T,</a:t>
            </a:r>
            <a:r>
              <a:rPr lang="en-US" altLang="ko-KR" sz="1400">
                <a:solidFill>
                  <a:srgbClr val="333333"/>
                </a:solidFill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R&gt;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with(</a:t>
            </a:r>
            <a:r>
              <a:rPr lang="en-US" altLang="ko-KR" sz="1400" b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receiver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T,</a:t>
            </a:r>
            <a:r>
              <a:rPr lang="en-US" altLang="ko-KR" sz="1400">
                <a:solidFill>
                  <a:srgbClr val="333333"/>
                </a:solidFill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 b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block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T.()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-&gt;</a:t>
            </a:r>
            <a:r>
              <a:rPr lang="en-US" altLang="ko-KR" sz="140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R):</a:t>
            </a:r>
            <a:r>
              <a:rPr lang="en-US" altLang="ko-KR" sz="1400">
                <a:solidFill>
                  <a:srgbClr val="333333"/>
                </a:solidFill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40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</a:t>
            </a:r>
            <a:endParaRPr lang="en-US" altLang="ko-KR" sz="140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A88422-C734-481F-B4FD-EEF31D34E96D}"/>
              </a:ext>
            </a:extLst>
          </p:cNvPr>
          <p:cNvSpPr/>
          <p:nvPr/>
        </p:nvSpPr>
        <p:spPr>
          <a:xfrm>
            <a:off x="1981201" y="3183466"/>
            <a:ext cx="8229598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user.</a:t>
            </a:r>
            <a:r>
              <a:rPr lang="en-US" altLang="ko-KR" sz="1200" i="1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run</a:t>
            </a:r>
            <a:r>
              <a:rPr lang="en-US" altLang="ko-KR" sz="1200" i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{ </a:t>
            </a:r>
            <a:b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b="1" dirty="0">
                <a:solidFill>
                  <a:srgbClr val="660E7A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</a:t>
            </a:r>
            <a:r>
              <a:rPr lang="en-US" altLang="ko-KR" sz="1200" b="1" dirty="0" err="1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kkang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</a:t>
            </a:r>
            <a:b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sayHello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b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b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i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with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(user)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{</a:t>
            </a:r>
            <a:b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b="1" dirty="0">
                <a:solidFill>
                  <a:srgbClr val="660E7A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</a:t>
            </a:r>
            <a:r>
              <a:rPr lang="en-US" altLang="ko-KR" sz="1200" b="1" dirty="0" err="1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kkang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</a:t>
            </a:r>
            <a:b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sayHello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b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489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1487</TotalTime>
  <Words>612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Arial Unicode MS</vt:lpstr>
      <vt:lpstr>HY엽서L</vt:lpstr>
      <vt:lpstr>굴림체</vt:lpstr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</dc:creator>
  <cp:lastModifiedBy>강 성윤</cp:lastModifiedBy>
  <cp:revision>46</cp:revision>
  <dcterms:created xsi:type="dcterms:W3CDTF">2018-01-03T03:14:27Z</dcterms:created>
  <dcterms:modified xsi:type="dcterms:W3CDTF">2022-07-12T23:56:05Z</dcterms:modified>
</cp:coreProperties>
</file>