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6CDC-D91D-BB4E-BE2E-C1A89616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D9DC7-5949-B747-BE2D-EFDB4CD57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D440-F35E-484B-AF16-FE23FC3B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AACF-C35D-1E48-BA10-B43537EE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9E08-86CD-464E-B461-74854EA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0BB-BDE8-8D41-92EB-8D65A28B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1511C-2763-6D42-9145-1858D9612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74AE-43E6-1645-AAA7-D07D131A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4F8C-EC27-B040-B476-D6CB0526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A9EB-063C-594D-8B5A-4E246C2C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98F2A-7DF4-9143-8C19-764906332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83662-4725-B14C-887C-41ECB45E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0362-5E32-F646-98AF-6B805EC6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9678-0B8A-0D49-90A4-3638098E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D850-E604-6548-B63A-060AC9D0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F24-F64E-5440-86F3-EC35A027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BCA9-1025-814E-AE5C-14CAD966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165D-4D93-DE4A-A8C5-DEA2DC57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6FC6-500F-4944-A55D-F07A2FFD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8658-76B3-1D40-976C-722D5988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148E-67FE-6744-A5D4-E6058A94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3BDA-9DD0-A74A-899A-F2BB0902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E20E-1F0C-EF45-BD0C-F3E238F3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8237-5C33-3A4C-9F5A-EC4C0665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CDDF-78CD-2A43-9536-766B4E5A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39BE-D182-9E44-94FA-71469E56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5CDC-68E8-464C-A60D-C4254A4F7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A6436-6366-A447-B669-BC842D9DE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A428-A1BE-DB48-8A5F-E999293F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DC3-0D3A-324C-A0CE-4A54C3D1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F255-8BF7-AA46-A82F-29F53C6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E8BE-3938-804C-BC8B-CEB9B9A5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D8C8-9AAE-3B46-90C9-887028BD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E2A40-8508-7946-A854-F0024AB3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BAA0C-6734-D44D-B42B-65CCC1E6C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50727-9DCE-FF47-966C-4E64B9D2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419D7-977F-C04B-B2A0-D64F32EF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4A282-3087-1A4D-AC08-3080B734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3F0F-49D2-9147-8B86-6AABC16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F502-F57B-BF43-A7D2-8310626F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FEAC1-21B1-9E4F-9E6F-7C258F5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2683-ADC7-1449-A789-E6A5EAEF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977D-41B8-204C-990C-D4301FC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6E9B1-E4A0-094E-BE96-B527814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25D9D-0D14-FC4A-98DE-BBCE3C3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4CB-7F60-9A4C-866C-CC846BC6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CFE5-54BC-3B40-957B-E7E10D40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3EB9-B304-824E-8372-F8F2B18AF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57AE-4BE0-BC45-8610-90B8C5DB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84E0-D607-ED4A-B3F8-BC897D15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788D-D642-1643-B718-A165836F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F6B7D-C61D-024E-BE29-6DF227B2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321F-6FE2-5745-87C1-5ED8F7C7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78BD2-4FEE-B048-B197-E292B1B25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F194-CB54-1349-AB34-7C2A37A82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658C-CE86-764F-81EF-AE7A4630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6D40-D123-3F41-A5EE-4BD5DA8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7CCF3-31E5-A543-9D63-702551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5CA60-18F4-7D47-A669-2A211508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772C-56A2-5E42-9C5C-B365723C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8BE-0BFF-D941-B19C-A028787B6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2EAF-C9B4-3C41-90EE-96D11D1E597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16F3-AB82-714B-900F-DC14B3287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7C30-8D69-904E-BE0A-AF67BE904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02EF-EC2D-5B40-90C0-EE2D16AA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6006549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Genre, [Authors],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[Recognitions])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Address, Size) 	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Quantity,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TotalSales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ReviewSource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URL, Date, 5StarRating, 		              Review)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Books.Authors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[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Authors.AuthID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]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Stores.ID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DailySales.StoreID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Reviews.BookID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Books.ISBN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Schemas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5960165" y="1332772"/>
            <a:ext cx="6354418" cy="450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Fictions(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Authors, Language,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NonFictions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Poetry, Drama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Salutation,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FName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MInit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LName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Suffix)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 City, State, Country,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PostalCode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DailyTotal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EUSales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AfricaSales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AsiaSales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AuNZSales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OnlineReviews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10-Star,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ReviewText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Amazon,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BNobles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PubSite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                             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OtherInternetURL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 – similar to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1187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6006549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Books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Genre, [Authors],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[Recognitions])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Address,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Size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	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Quantity,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TotalSales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ReviewSource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URL, Date, 5StarRating, 		              Review)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Books.Authors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[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Authors.AuthID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]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Stores.ID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DailySales.StoreID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Reviews.BookID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=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Books.ISBN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Schemas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5960165" y="1332772"/>
            <a:ext cx="6354418" cy="450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Fictions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Authors,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Language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NonFictions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Poetry, Drama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Authors(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Salutation,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FName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MInit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LName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Suffix)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 City, State,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Country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PostalCode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USSales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DailyTotal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EUSales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AfricaSales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AsiaSales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AuNZSales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OnlineReviews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10-Star,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ReviewText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Amazon,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BNobles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PubSite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                             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OtherInternetURL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Constraints – similar to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4867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Schema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6946C0-3AE1-E04F-9ED3-BDDF1D8E733E}"/>
              </a:ext>
            </a:extLst>
          </p:cNvPr>
          <p:cNvSpPr txBox="1">
            <a:spLocks/>
          </p:cNvSpPr>
          <p:nvPr/>
        </p:nvSpPr>
        <p:spPr>
          <a:xfrm>
            <a:off x="919119" y="1483971"/>
            <a:ext cx="11316305" cy="48493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Books(</a:t>
            </a:r>
            <a:r>
              <a:rPr kumimoji="0" lang="en-US" sz="2200" b="0" i="0" u="sng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ISBN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Title, Genre, [Authors], Price*, Publisher,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PubDate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ReprintDate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Authors(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AuthorID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Salutation,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FName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MInit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LName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Suffix)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Stores(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GlobalID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StreetAddress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 City, State, Country,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PostalCode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Sales(</a:t>
            </a:r>
            <a:r>
              <a:rPr kumimoji="0" lang="en-US" sz="2200" b="0" i="0" u="sng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ISBN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uLnTx/>
                <a:uFillTx/>
                <a:latin typeface="Calisto MT" panose="02040603050505030304"/>
                <a:ea typeface="+mn-ea"/>
                <a:cs typeface="+mn-cs"/>
              </a:rPr>
              <a:t>CountryID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StoreID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uLnTx/>
                <a:uFillTx/>
                <a:latin typeface="Calisto MT" panose="02040603050505030304"/>
                <a:ea typeface="+mn-ea"/>
                <a:cs typeface="+mn-cs"/>
              </a:rPr>
              <a:t>Day, Month, Year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Quantity,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TotalDailySales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Reviews(</a:t>
            </a:r>
            <a:r>
              <a:rPr kumimoji="0" lang="en-US" sz="2200" b="0" i="0" u="sng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ReviewerID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BookID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ReviewSource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URL, Date, 5StarRating, 		       Review)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Countries(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CountryID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Continent,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CountryName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Awards(ISBN,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AuthorID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AwardName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AwardDate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StoreIDMap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DataSource,OriginalID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GlobalID</a:t>
            </a:r>
            <a:r>
              <a:rPr kumimoji="0" lang="en-US" sz="22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) /* ID Mapping for bookkeeping */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530E27-1D6A-2149-8405-5C13BF6C9FA5}"/>
              </a:ext>
            </a:extLst>
          </p:cNvPr>
          <p:cNvSpPr/>
          <p:nvPr/>
        </p:nvSpPr>
        <p:spPr>
          <a:xfrm>
            <a:off x="11221684" y="1528874"/>
            <a:ext cx="312607" cy="23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949C31-94A9-2B41-BD3A-B00EFB6AA26B}"/>
              </a:ext>
            </a:extLst>
          </p:cNvPr>
          <p:cNvSpPr/>
          <p:nvPr/>
        </p:nvSpPr>
        <p:spPr>
          <a:xfrm>
            <a:off x="11221685" y="3061645"/>
            <a:ext cx="312607" cy="23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406C5-1821-8D47-A374-C7D015419072}"/>
              </a:ext>
            </a:extLst>
          </p:cNvPr>
          <p:cNvSpPr/>
          <p:nvPr/>
        </p:nvSpPr>
        <p:spPr>
          <a:xfrm>
            <a:off x="11253817" y="4319752"/>
            <a:ext cx="312607" cy="23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CA314A-F874-4040-BEC8-4A2A6E932EF7}"/>
              </a:ext>
            </a:extLst>
          </p:cNvPr>
          <p:cNvSpPr/>
          <p:nvPr/>
        </p:nvSpPr>
        <p:spPr>
          <a:xfrm>
            <a:off x="11221685" y="3498224"/>
            <a:ext cx="312607" cy="23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BC75FD-4B0D-7642-9865-9B24590E6A5C}"/>
              </a:ext>
            </a:extLst>
          </p:cNvPr>
          <p:cNvSpPr/>
          <p:nvPr/>
        </p:nvSpPr>
        <p:spPr>
          <a:xfrm>
            <a:off x="11208614" y="2084450"/>
            <a:ext cx="312607" cy="23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0439401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Books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Genre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[Authors],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6" y="2308693"/>
            <a:ext cx="9952384" cy="112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Fictions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Title, Authors,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Language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Price*, Publisher,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[Awards])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NonFictions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Poetry, Drama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4" y="4970508"/>
            <a:ext cx="9952384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Books(</a:t>
            </a:r>
            <a:r>
              <a:rPr lang="en-US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Title, Genre, [Authors], Price*, Publisher, </a:t>
            </a:r>
            <a:r>
              <a:rPr 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PubDate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ReprintDate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49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Country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1237421" y="5099717"/>
            <a:ext cx="9952384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Country(</a:t>
            </a:r>
            <a:r>
              <a:rPr lang="en-US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countryID</a:t>
            </a:r>
            <a:r>
              <a:rPr lang="en-US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CountryName</a:t>
            </a:r>
            <a:r>
              <a:rPr lang="en-US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Continent</a:t>
            </a:r>
            <a:r>
              <a:rPr lang="en-US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56CEA-0E23-A548-8103-3247ED58FE17}"/>
              </a:ext>
            </a:extLst>
          </p:cNvPr>
          <p:cNvSpPr txBox="1"/>
          <p:nvPr/>
        </p:nvSpPr>
        <p:spPr>
          <a:xfrm>
            <a:off x="1808922" y="2110272"/>
            <a:ext cx="2027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Country Name</a:t>
            </a:r>
          </a:p>
          <a:p>
            <a:r>
              <a:rPr lang="en-US" dirty="0"/>
              <a:t>(from Stores)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67B26-8BD9-F04F-903E-C08A15A0DDDD}"/>
              </a:ext>
            </a:extLst>
          </p:cNvPr>
          <p:cNvSpPr txBox="1"/>
          <p:nvPr/>
        </p:nvSpPr>
        <p:spPr>
          <a:xfrm>
            <a:off x="4724400" y="2110272"/>
            <a:ext cx="297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Continent</a:t>
            </a:r>
          </a:p>
          <a:p>
            <a:r>
              <a:rPr lang="en-US" dirty="0"/>
              <a:t>(from look up 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28B6-2EC7-1E4D-8EBA-78897819392B}"/>
              </a:ext>
            </a:extLst>
          </p:cNvPr>
          <p:cNvSpPr txBox="1"/>
          <p:nvPr/>
        </p:nvSpPr>
        <p:spPr>
          <a:xfrm>
            <a:off x="7795592" y="2110272"/>
            <a:ext cx="3256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Country ID</a:t>
            </a:r>
            <a:endParaRPr lang="en-US" b="1" dirty="0"/>
          </a:p>
          <a:p>
            <a:r>
              <a:rPr lang="en-US" dirty="0"/>
              <a:t>(Autogenerated sequence)</a:t>
            </a:r>
          </a:p>
        </p:txBody>
      </p:sp>
    </p:spTree>
    <p:extLst>
      <p:ext uri="{BB962C8B-B14F-4D97-AF65-F5344CB8AC3E}">
        <p14:creationId xmlns:p14="http://schemas.microsoft.com/office/powerpoint/2010/main" val="8735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0439401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Quantity,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TotalSales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6" y="2308693"/>
            <a:ext cx="9952384" cy="112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USSales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ISBN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Qty,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DailyTotal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 </a:t>
            </a:r>
          </a:p>
          <a:p>
            <a:pPr marL="720000" lvl="1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Similar Tables –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EUSales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AfricaSales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AsiaSales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AuNZSales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4" y="4970508"/>
            <a:ext cx="9952384" cy="119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Sales(</a:t>
            </a:r>
            <a:r>
              <a:rPr lang="en-US" sz="2200" u="sng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ISBN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CountryID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StoreID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Day, Month, Year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Quantity,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TotalDailySales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0548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0439401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Name, Address,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Size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6" y="2308693"/>
            <a:ext cx="9952384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Stores(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 City, State,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Country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PostalCode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4" y="4970508"/>
            <a:ext cx="9952384" cy="119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Stores(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GlobalID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StreetAddress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 City, State, Country,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PostalCode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)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52074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4FAA2-1371-DD45-9499-186150D51E5A}"/>
              </a:ext>
            </a:extLst>
          </p:cNvPr>
          <p:cNvSpPr/>
          <p:nvPr/>
        </p:nvSpPr>
        <p:spPr>
          <a:xfrm>
            <a:off x="225286" y="1327338"/>
            <a:ext cx="11966714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Usbookstore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Reviews(</a:t>
            </a:r>
            <a:r>
              <a:rPr lang="en-US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BookID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FFFF00"/>
                </a:highlight>
                <a:latin typeface="Calisto MT" panose="02040603050505030304"/>
              </a:rPr>
              <a:t>ReviewSource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URL, Date, 5StarRating,</a:t>
            </a:r>
            <a:r>
              <a:rPr lang="zh-CN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FDDC1-F5F4-CE43-A673-3BA8813ED8A8}"/>
              </a:ext>
            </a:extLst>
          </p:cNvPr>
          <p:cNvSpPr txBox="1">
            <a:spLocks/>
          </p:cNvSpPr>
          <p:nvPr/>
        </p:nvSpPr>
        <p:spPr>
          <a:xfrm>
            <a:off x="919119" y="19594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3FDBC-D7BF-A549-9056-40D3FDD1F6B0}"/>
              </a:ext>
            </a:extLst>
          </p:cNvPr>
          <p:cNvSpPr/>
          <p:nvPr/>
        </p:nvSpPr>
        <p:spPr>
          <a:xfrm>
            <a:off x="225285" y="2308693"/>
            <a:ext cx="12148931" cy="74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Worldbookstore</a:t>
            </a: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OnlineReviews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(</a:t>
            </a:r>
            <a:r>
              <a:rPr lang="en-US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ReviewerID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Date, 10-Star,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ReviewText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Amazon,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BNobles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FFFF"/>
                </a:highlight>
                <a:latin typeface="Calisto MT" panose="02040603050505030304"/>
              </a:rPr>
              <a:t>PubSite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,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OtherInternetURL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5440C5-3B33-4446-AEAA-7CB9602E318B}"/>
              </a:ext>
            </a:extLst>
          </p:cNvPr>
          <p:cNvSpPr/>
          <p:nvPr/>
        </p:nvSpPr>
        <p:spPr>
          <a:xfrm>
            <a:off x="4919870" y="3647661"/>
            <a:ext cx="725556" cy="125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2A899-6EFB-074C-A7B9-4CA6B07C4CDC}"/>
              </a:ext>
            </a:extLst>
          </p:cNvPr>
          <p:cNvSpPr/>
          <p:nvPr/>
        </p:nvSpPr>
        <p:spPr>
          <a:xfrm>
            <a:off x="468793" y="4970508"/>
            <a:ext cx="1151779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Target Schema: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defRPr/>
            </a:pP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Reviews(</a:t>
            </a:r>
            <a:r>
              <a:rPr lang="en-US" sz="2200" u="sng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ReviewerID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BookID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</a:t>
            </a:r>
            <a:r>
              <a:rPr lang="en-US" sz="2200" dirty="0" err="1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ReviewSource</a:t>
            </a:r>
            <a:r>
              <a:rPr lang="en-US" sz="220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latin typeface="Calisto MT" panose="02040603050505030304"/>
              </a:rPr>
              <a:t>, URL, Date, 5StarRating, 		    Review)</a:t>
            </a:r>
          </a:p>
          <a:p>
            <a:pPr marL="36900" lvl="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98775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664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Beidan Huang</dc:creator>
  <cp:lastModifiedBy>Kevin Kannappan</cp:lastModifiedBy>
  <cp:revision>14</cp:revision>
  <dcterms:created xsi:type="dcterms:W3CDTF">2019-09-22T02:12:42Z</dcterms:created>
  <dcterms:modified xsi:type="dcterms:W3CDTF">2019-10-04T23:30:14Z</dcterms:modified>
</cp:coreProperties>
</file>