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3358" r:id="rId5"/>
    <p:sldId id="3357" r:id="rId6"/>
    <p:sldId id="3360" r:id="rId7"/>
    <p:sldId id="3359" r:id="rId8"/>
    <p:sldId id="3361" r:id="rId9"/>
    <p:sldId id="3362" r:id="rId10"/>
    <p:sldId id="3363" r:id="rId11"/>
    <p:sldId id="3365" r:id="rId12"/>
    <p:sldId id="3366" r:id="rId13"/>
    <p:sldId id="3364" r:id="rId14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here" id="{610E6674-8A77-764F-A5F1-1EF8FCDB8BF5}">
          <p14:sldIdLst>
            <p14:sldId id="3358"/>
            <p14:sldId id="3357"/>
            <p14:sldId id="3360"/>
            <p14:sldId id="3359"/>
            <p14:sldId id="3361"/>
            <p14:sldId id="3362"/>
            <p14:sldId id="3363"/>
            <p14:sldId id="3365"/>
            <p14:sldId id="3366"/>
            <p14:sldId id="3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 userDrawn="1">
          <p15:clr>
            <a:srgbClr val="A4A3A4"/>
          </p15:clr>
        </p15:guide>
        <p15:guide id="3" orient="horz" pos="8129" userDrawn="1">
          <p15:clr>
            <a:srgbClr val="A4A3A4"/>
          </p15:clr>
        </p15:guide>
        <p15:guide id="4" pos="1197" userDrawn="1">
          <p15:clr>
            <a:srgbClr val="A4A3A4"/>
          </p15:clr>
        </p15:guide>
        <p15:guide id="5" orient="horz" pos="73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96B"/>
    <a:srgbClr val="FBECD3"/>
    <a:srgbClr val="F1ECE6"/>
    <a:srgbClr val="F1EDE6"/>
    <a:srgbClr val="F2EDE6"/>
    <a:srgbClr val="E7EDF6"/>
    <a:srgbClr val="FCF9F3"/>
    <a:srgbClr val="FBF8F3"/>
    <a:srgbClr val="FCE9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0"/>
    <p:restoredTop sz="79085"/>
  </p:normalViewPr>
  <p:slideViewPr>
    <p:cSldViewPr snapToGrid="0">
      <p:cViewPr varScale="1">
        <p:scale>
          <a:sx n="38" d="100"/>
          <a:sy n="38" d="100"/>
        </p:scale>
        <p:origin x="1448" y="224"/>
      </p:cViewPr>
      <p:guideLst>
        <p:guide orient="horz" pos="3061"/>
        <p:guide orient="horz" pos="8129"/>
        <p:guide pos="1197"/>
        <p:guide orient="horz" pos="73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87DC5-9164-0549-8373-ED417A287E6B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28159-1B8D-AA4E-B029-EAC8200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28159-1B8D-AA4E-B029-EAC82009EB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Knowing the use cases for the viz is important: descriptive vs investigative</a:t>
            </a:r>
          </a:p>
          <a:p>
            <a:pPr marL="228600" indent="-228600">
              <a:buAutoNum type="arabicParenR"/>
            </a:pPr>
            <a:r>
              <a:rPr lang="en-US" dirty="0"/>
              <a:t>Comparison helps to add context to the viz – able to detect the brewery and workhouse</a:t>
            </a:r>
          </a:p>
          <a:p>
            <a:pPr marL="228600" indent="-228600">
              <a:buAutoNum type="arabicParenR"/>
            </a:pPr>
            <a:r>
              <a:rPr lang="en-US" dirty="0"/>
              <a:t>Additional information can explain outliers  - investigating the sources of people farther from the Broad St pump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28159-1B8D-AA4E-B029-EAC82009EB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28159-1B8D-AA4E-B029-EAC82009EB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AC6BD4D-D643-9547-80C4-FD1A03F61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8941" y="1279525"/>
            <a:ext cx="21611907" cy="9074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6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2pPr>
            <a:lvl3pPr marL="18288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3pPr>
            <a:lvl4pPr marL="27432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4pPr>
            <a:lvl5pPr marL="36576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62C563E-1C76-004E-9470-67C8287E22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8941" y="2200713"/>
            <a:ext cx="21611907" cy="1371600"/>
          </a:xfrm>
        </p:spPr>
        <p:txBody>
          <a:bodyPr lIns="109728">
            <a:normAutofit/>
          </a:bodyPr>
          <a:lstStyle>
            <a:lvl1pPr marL="0" indent="0">
              <a:buFontTx/>
              <a:buNone/>
              <a:defRPr sz="44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2pPr>
            <a:lvl3pPr marL="18288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3pPr>
            <a:lvl4pPr marL="27432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4pPr>
            <a:lvl5pPr marL="36576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06017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x13 Image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2C1A7CD-F849-0844-BD28-38AC3DDF3A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1966575" cy="13716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352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x9.6 Image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092DEDE-4211-354D-90F0-DF7243317E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840788" cy="13716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226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ircle: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605FF5-BAD4-C64B-985B-205C7CF950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3800" y="1499236"/>
            <a:ext cx="9140953" cy="10607484"/>
          </a:xfrm>
          <a:custGeom>
            <a:avLst/>
            <a:gdLst>
              <a:gd name="connsiteX0" fmla="*/ 3837210 w 9140953"/>
              <a:gd name="connsiteY0" fmla="*/ 0 h 10607484"/>
              <a:gd name="connsiteX1" fmla="*/ 9140953 w 9140953"/>
              <a:gd name="connsiteY1" fmla="*/ 5303742 h 10607484"/>
              <a:gd name="connsiteX2" fmla="*/ 3837210 w 9140953"/>
              <a:gd name="connsiteY2" fmla="*/ 10607484 h 10607484"/>
              <a:gd name="connsiteX3" fmla="*/ 86898 w 9140953"/>
              <a:gd name="connsiteY3" fmla="*/ 9054054 h 10607484"/>
              <a:gd name="connsiteX4" fmla="*/ 0 w 9140953"/>
              <a:gd name="connsiteY4" fmla="*/ 8962910 h 10607484"/>
              <a:gd name="connsiteX5" fmla="*/ 0 w 9140953"/>
              <a:gd name="connsiteY5" fmla="*/ 1644574 h 10607484"/>
              <a:gd name="connsiteX6" fmla="*/ 86898 w 9140953"/>
              <a:gd name="connsiteY6" fmla="*/ 1553430 h 10607484"/>
              <a:gd name="connsiteX7" fmla="*/ 3837210 w 9140953"/>
              <a:gd name="connsiteY7" fmla="*/ 0 h 1060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0953" h="10607484">
                <a:moveTo>
                  <a:pt x="3837210" y="0"/>
                </a:moveTo>
                <a:cubicBezTo>
                  <a:pt x="6766386" y="0"/>
                  <a:pt x="9140953" y="2374566"/>
                  <a:pt x="9140953" y="5303742"/>
                </a:cubicBezTo>
                <a:cubicBezTo>
                  <a:pt x="9140953" y="8232918"/>
                  <a:pt x="6766386" y="10607484"/>
                  <a:pt x="3837210" y="10607484"/>
                </a:cubicBezTo>
                <a:cubicBezTo>
                  <a:pt x="2372622" y="10607484"/>
                  <a:pt x="1046687" y="10013842"/>
                  <a:pt x="86898" y="9054054"/>
                </a:cubicBezTo>
                <a:lnTo>
                  <a:pt x="0" y="8962910"/>
                </a:lnTo>
                <a:lnTo>
                  <a:pt x="0" y="1644574"/>
                </a:lnTo>
                <a:lnTo>
                  <a:pt x="86898" y="1553430"/>
                </a:lnTo>
                <a:cubicBezTo>
                  <a:pt x="1046687" y="593642"/>
                  <a:pt x="2372622" y="0"/>
                  <a:pt x="383721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10788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irc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B65EF6-189C-2E44-B895-9A4E3C5FD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8941" y="1279525"/>
            <a:ext cx="21611907" cy="9074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6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2pPr>
            <a:lvl3pPr marL="18288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3pPr>
            <a:lvl4pPr marL="27432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4pPr>
            <a:lvl5pPr marL="36576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1755C5A-FB1E-7E4C-B1F0-4A39E8A6EB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8941" y="2200713"/>
            <a:ext cx="21611907" cy="1371600"/>
          </a:xfrm>
        </p:spPr>
        <p:txBody>
          <a:bodyPr lIns="109728">
            <a:normAutofit/>
          </a:bodyPr>
          <a:lstStyle>
            <a:lvl1pPr marL="0" indent="0">
              <a:buFontTx/>
              <a:buNone/>
              <a:defRPr sz="44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2pPr>
            <a:lvl3pPr marL="18288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3pPr>
            <a:lvl4pPr marL="27432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4pPr>
            <a:lvl5pPr marL="36576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1E40070-C3B7-BF4E-9782-F5D9E2B11A4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333068" y="3030614"/>
            <a:ext cx="7274202" cy="8455292"/>
          </a:xfrm>
          <a:custGeom>
            <a:avLst/>
            <a:gdLst>
              <a:gd name="connsiteX0" fmla="*/ 4227646 w 7274202"/>
              <a:gd name="connsiteY0" fmla="*/ 0 h 8455292"/>
              <a:gd name="connsiteX1" fmla="*/ 7217043 w 7274202"/>
              <a:gd name="connsiteY1" fmla="*/ 1238249 h 8455292"/>
              <a:gd name="connsiteX2" fmla="*/ 7274202 w 7274202"/>
              <a:gd name="connsiteY2" fmla="*/ 1301140 h 8455292"/>
              <a:gd name="connsiteX3" fmla="*/ 7274202 w 7274202"/>
              <a:gd name="connsiteY3" fmla="*/ 7154152 h 8455292"/>
              <a:gd name="connsiteX4" fmla="*/ 7217043 w 7274202"/>
              <a:gd name="connsiteY4" fmla="*/ 7217043 h 8455292"/>
              <a:gd name="connsiteX5" fmla="*/ 4227646 w 7274202"/>
              <a:gd name="connsiteY5" fmla="*/ 8455292 h 8455292"/>
              <a:gd name="connsiteX6" fmla="*/ 0 w 7274202"/>
              <a:gd name="connsiteY6" fmla="*/ 4227646 h 8455292"/>
              <a:gd name="connsiteX7" fmla="*/ 4227646 w 7274202"/>
              <a:gd name="connsiteY7" fmla="*/ 0 h 845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4202" h="8455292">
                <a:moveTo>
                  <a:pt x="4227646" y="0"/>
                </a:moveTo>
                <a:cubicBezTo>
                  <a:pt x="5395078" y="0"/>
                  <a:pt x="6451990" y="473196"/>
                  <a:pt x="7217043" y="1238249"/>
                </a:cubicBezTo>
                <a:lnTo>
                  <a:pt x="7274202" y="1301140"/>
                </a:lnTo>
                <a:lnTo>
                  <a:pt x="7274202" y="7154152"/>
                </a:lnTo>
                <a:lnTo>
                  <a:pt x="7217043" y="7217043"/>
                </a:lnTo>
                <a:cubicBezTo>
                  <a:pt x="6451990" y="7982097"/>
                  <a:pt x="5395078" y="8455292"/>
                  <a:pt x="4227646" y="8455292"/>
                </a:cubicBezTo>
                <a:cubicBezTo>
                  <a:pt x="1892782" y="8455292"/>
                  <a:pt x="0" y="6562510"/>
                  <a:pt x="0" y="4227646"/>
                </a:cubicBezTo>
                <a:cubicBezTo>
                  <a:pt x="0" y="1892782"/>
                  <a:pt x="1892782" y="0"/>
                  <a:pt x="4227646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6171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x13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12C0A422-248B-0648-8780-CE7B5F7D1B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40042" y="2286000"/>
            <a:ext cx="12199772" cy="91201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267357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x9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5AEF35D-29CF-2341-84C8-5C5E81F740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3213" y="1024001"/>
            <a:ext cx="8485187" cy="1272857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2218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up 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50541B-E931-2347-8CA8-B4382B6B44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93088" y="829340"/>
            <a:ext cx="7974012" cy="1203605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CF307B90-2CCC-0B4B-8B74-AA385B2900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80465" y="841248"/>
            <a:ext cx="7927975" cy="38036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A979289-3F52-3843-9E05-2C81886F45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501730" y="4933950"/>
            <a:ext cx="7906710" cy="79314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6125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8">
            <a:extLst>
              <a:ext uri="{FF2B5EF4-FFF2-40B4-BE49-F238E27FC236}">
                <a16:creationId xmlns:a16="http://schemas.microsoft.com/office/drawing/2014/main" id="{C193D7FC-8C11-1E49-AD09-18E4C0EA66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345675" y="4065616"/>
            <a:ext cx="5056611" cy="5056611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7A7C792-369D-FD4D-BD55-BC333F49A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8941" y="1279525"/>
            <a:ext cx="21611907" cy="9074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6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2pPr>
            <a:lvl3pPr marL="18288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3pPr>
            <a:lvl4pPr marL="27432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4pPr>
            <a:lvl5pPr marL="36576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092B0F-4F86-4240-8788-08AF975426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8941" y="2200713"/>
            <a:ext cx="21611907" cy="1371600"/>
          </a:xfrm>
        </p:spPr>
        <p:txBody>
          <a:bodyPr lIns="109728">
            <a:normAutofit/>
          </a:bodyPr>
          <a:lstStyle>
            <a:lvl1pPr marL="0" indent="0">
              <a:buFontTx/>
              <a:buNone/>
              <a:defRPr sz="44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2pPr>
            <a:lvl3pPr marL="18288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3pPr>
            <a:lvl4pPr marL="27432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4pPr>
            <a:lvl5pPr marL="3657600" indent="0">
              <a:buFontTx/>
              <a:buNone/>
              <a:defRPr b="0" i="0">
                <a:solidFill>
                  <a:schemeClr val="accent6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3D5A4D7F-B3BC-B24C-B2CB-FC64944783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65282" y="4065616"/>
            <a:ext cx="5056611" cy="5056611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8">
            <a:extLst>
              <a:ext uri="{FF2B5EF4-FFF2-40B4-BE49-F238E27FC236}">
                <a16:creationId xmlns:a16="http://schemas.microsoft.com/office/drawing/2014/main" id="{610B7D29-2AAF-7040-8858-979110BF09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76073" y="4065616"/>
            <a:ext cx="5056611" cy="5056611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7789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F9C1A4-6D74-5640-A765-AC446DBBC0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7175" cy="13716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940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 Squa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9C410EEE-CD20-E74B-B73A-6D7901CC10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7070" y="818709"/>
            <a:ext cx="3763925" cy="37673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F1AD9C98-DCA8-C84A-B720-3F181FF7409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332463" y="818709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568040CF-1E94-6842-9194-713C2B4BDA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477856" y="818709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27" name="Picture Placeholder 19">
            <a:extLst>
              <a:ext uri="{FF2B5EF4-FFF2-40B4-BE49-F238E27FC236}">
                <a16:creationId xmlns:a16="http://schemas.microsoft.com/office/drawing/2014/main" id="{B9045221-2AA6-E44B-84EE-F3D3E0324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0623250" y="818709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28" name="Picture Placeholder 19">
            <a:extLst>
              <a:ext uri="{FF2B5EF4-FFF2-40B4-BE49-F238E27FC236}">
                <a16:creationId xmlns:a16="http://schemas.microsoft.com/office/drawing/2014/main" id="{5CD8E3D7-A3EC-7B42-8FFA-3C4BF37734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08335" y="4926421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9077D294-559B-EE48-B80E-3C207D36CE0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353728" y="4926421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30" name="Picture Placeholder 19">
            <a:extLst>
              <a:ext uri="{FF2B5EF4-FFF2-40B4-BE49-F238E27FC236}">
                <a16:creationId xmlns:a16="http://schemas.microsoft.com/office/drawing/2014/main" id="{7CFB663F-34ED-C64A-A8CE-0B95B2C20E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499121" y="4926421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31" name="Picture Placeholder 19">
            <a:extLst>
              <a:ext uri="{FF2B5EF4-FFF2-40B4-BE49-F238E27FC236}">
                <a16:creationId xmlns:a16="http://schemas.microsoft.com/office/drawing/2014/main" id="{B9B0DB19-6146-9845-9A6E-3E42B76CB1D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644515" y="4926421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9D778AF7-79A7-6346-8335-4035E51FB8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08335" y="9055397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0A9DA65B-9544-AE45-9166-7D9FC65DE0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2353728" y="9055397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FC0E6548-EB08-4142-8A9B-27A5F75362A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6499121" y="9055397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685AF2B8-3BFC-8547-8261-EE94C759F9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0644515" y="9055397"/>
            <a:ext cx="3763925" cy="3767328"/>
          </a:xfrm>
        </p:spPr>
        <p:txBody>
          <a:bodyPr anchor="ctr" anchorCtr="0">
            <a:norm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5108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AC6BD4D-D643-9547-80C4-FD1A03F61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8941" y="1279525"/>
            <a:ext cx="21611907" cy="9074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6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2pPr>
            <a:lvl3pPr marL="18288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3pPr>
            <a:lvl4pPr marL="27432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4pPr>
            <a:lvl5pPr marL="36576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08975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 Circl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814E18F-DEAD-3440-89FF-ED77D4973F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82382" y="789615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8184F7FF-79C2-8E43-A182-46AD7E6BA6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138187" y="789615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3E1BD2F4-8C87-3B4B-8A7E-5586669982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493992" y="789615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B3556D9A-278E-3349-9F00-450772CE18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849796" y="789615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1" name="Picture Placeholder 18">
            <a:extLst>
              <a:ext uri="{FF2B5EF4-FFF2-40B4-BE49-F238E27FC236}">
                <a16:creationId xmlns:a16="http://schemas.microsoft.com/office/drawing/2014/main" id="{AE4D50C5-8010-B641-B54C-AF2A8B059E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82382" y="5088713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29414DEF-3FA1-6E41-BD50-FDE8681962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138187" y="5088713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49CD13AE-1240-3443-AA7F-31D381E7AB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493992" y="5088713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B3D4F6EC-C061-444C-B04A-2AC7640B36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1849796" y="5088713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9" name="Picture Placeholder 18">
            <a:extLst>
              <a:ext uri="{FF2B5EF4-FFF2-40B4-BE49-F238E27FC236}">
                <a16:creationId xmlns:a16="http://schemas.microsoft.com/office/drawing/2014/main" id="{60683886-D1ED-2040-A0F6-A2D3F45B00F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782382" y="9366546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0" name="Picture Placeholder 18">
            <a:extLst>
              <a:ext uri="{FF2B5EF4-FFF2-40B4-BE49-F238E27FC236}">
                <a16:creationId xmlns:a16="http://schemas.microsoft.com/office/drawing/2014/main" id="{BA9ECCE1-D72E-9142-A6C8-8E44D2E481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138187" y="9366546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1" name="Picture Placeholder 18">
            <a:extLst>
              <a:ext uri="{FF2B5EF4-FFF2-40B4-BE49-F238E27FC236}">
                <a16:creationId xmlns:a16="http://schemas.microsoft.com/office/drawing/2014/main" id="{8698A784-4FA1-1E42-88CE-84F83EB027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7493992" y="9366546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2" name="Picture Placeholder 18">
            <a:extLst>
              <a:ext uri="{FF2B5EF4-FFF2-40B4-BE49-F238E27FC236}">
                <a16:creationId xmlns:a16="http://schemas.microsoft.com/office/drawing/2014/main" id="{B71F79FD-2BF6-6447-B86B-3DDB17D64BF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849796" y="9366546"/>
            <a:ext cx="3465576" cy="34655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3954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3DF5BD-52A3-BD4C-A507-D95C6EAD8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F97EDB-6D64-4449-94E7-4BDB5EDFE7C8}"/>
              </a:ext>
            </a:extLst>
          </p:cNvPr>
          <p:cNvSpPr/>
          <p:nvPr userDrawn="1"/>
        </p:nvSpPr>
        <p:spPr>
          <a:xfrm>
            <a:off x="0" y="0"/>
            <a:ext cx="24387175" cy="1502229"/>
          </a:xfrm>
          <a:prstGeom prst="rect">
            <a:avLst/>
          </a:prstGeom>
          <a:solidFill>
            <a:srgbClr val="F3C5BB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460BE-3453-D844-A023-CFBD922C5470}"/>
              </a:ext>
            </a:extLst>
          </p:cNvPr>
          <p:cNvSpPr/>
          <p:nvPr userDrawn="1"/>
        </p:nvSpPr>
        <p:spPr>
          <a:xfrm>
            <a:off x="0" y="12213771"/>
            <a:ext cx="24387175" cy="1502229"/>
          </a:xfrm>
          <a:prstGeom prst="rect">
            <a:avLst/>
          </a:prstGeom>
          <a:solidFill>
            <a:srgbClr val="F3C5BB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A28C4-1A3A-3E46-BA89-B2711A5E9C60}"/>
              </a:ext>
            </a:extLst>
          </p:cNvPr>
          <p:cNvSpPr/>
          <p:nvPr userDrawn="1"/>
        </p:nvSpPr>
        <p:spPr>
          <a:xfrm rot="16200000">
            <a:off x="-6106886" y="6106886"/>
            <a:ext cx="13716003" cy="1502229"/>
          </a:xfrm>
          <a:prstGeom prst="rect">
            <a:avLst/>
          </a:prstGeom>
          <a:solidFill>
            <a:srgbClr val="F3C5BB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0D925-D952-014F-9A24-5F8DD6105946}"/>
              </a:ext>
            </a:extLst>
          </p:cNvPr>
          <p:cNvSpPr/>
          <p:nvPr userDrawn="1"/>
        </p:nvSpPr>
        <p:spPr>
          <a:xfrm rot="16200000">
            <a:off x="16778059" y="6106884"/>
            <a:ext cx="13716003" cy="1502229"/>
          </a:xfrm>
          <a:prstGeom prst="rect">
            <a:avLst/>
          </a:prstGeom>
          <a:solidFill>
            <a:srgbClr val="F3C5BB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408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5D2565-98A1-FC47-95C2-90450CC4B9CA}"/>
              </a:ext>
            </a:extLst>
          </p:cNvPr>
          <p:cNvSpPr/>
          <p:nvPr userDrawn="1"/>
        </p:nvSpPr>
        <p:spPr>
          <a:xfrm>
            <a:off x="1541417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6A491-1E6A-284D-84ED-F5FA3888DA73}"/>
              </a:ext>
            </a:extLst>
          </p:cNvPr>
          <p:cNvSpPr/>
          <p:nvPr userDrawn="1"/>
        </p:nvSpPr>
        <p:spPr>
          <a:xfrm>
            <a:off x="3370613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7E63E6-59D2-B94E-B2C1-9ECD1A39DEA3}"/>
              </a:ext>
            </a:extLst>
          </p:cNvPr>
          <p:cNvSpPr/>
          <p:nvPr userDrawn="1"/>
        </p:nvSpPr>
        <p:spPr>
          <a:xfrm>
            <a:off x="5199809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AD0A4-6EBE-D044-BD8D-9B595DF0734E}"/>
              </a:ext>
            </a:extLst>
          </p:cNvPr>
          <p:cNvSpPr/>
          <p:nvPr userDrawn="1"/>
        </p:nvSpPr>
        <p:spPr>
          <a:xfrm>
            <a:off x="7029005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81471-F9D1-DA43-8FEC-B5400C838C4A}"/>
              </a:ext>
            </a:extLst>
          </p:cNvPr>
          <p:cNvSpPr/>
          <p:nvPr userDrawn="1"/>
        </p:nvSpPr>
        <p:spPr>
          <a:xfrm>
            <a:off x="8858201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D6611-28DE-954F-AAAE-43AF78B04F68}"/>
              </a:ext>
            </a:extLst>
          </p:cNvPr>
          <p:cNvSpPr/>
          <p:nvPr userDrawn="1"/>
        </p:nvSpPr>
        <p:spPr>
          <a:xfrm>
            <a:off x="10687397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4BE2B-4691-6746-84C7-FBD23C5D9FA7}"/>
              </a:ext>
            </a:extLst>
          </p:cNvPr>
          <p:cNvSpPr/>
          <p:nvPr userDrawn="1"/>
        </p:nvSpPr>
        <p:spPr>
          <a:xfrm>
            <a:off x="12516593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80C11-329C-B241-BA13-E56CB0C66CA3}"/>
              </a:ext>
            </a:extLst>
          </p:cNvPr>
          <p:cNvSpPr/>
          <p:nvPr userDrawn="1"/>
        </p:nvSpPr>
        <p:spPr>
          <a:xfrm>
            <a:off x="14345789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6E7B5-C2B7-754C-9ABE-87F4684E5704}"/>
              </a:ext>
            </a:extLst>
          </p:cNvPr>
          <p:cNvSpPr/>
          <p:nvPr userDrawn="1"/>
        </p:nvSpPr>
        <p:spPr>
          <a:xfrm>
            <a:off x="16174985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716C3F-2DB8-684E-8C4D-3DCA2DAB6749}"/>
              </a:ext>
            </a:extLst>
          </p:cNvPr>
          <p:cNvSpPr/>
          <p:nvPr userDrawn="1"/>
        </p:nvSpPr>
        <p:spPr>
          <a:xfrm>
            <a:off x="18004181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6D12F-7AE5-3740-86D9-FD30AF5F7465}"/>
              </a:ext>
            </a:extLst>
          </p:cNvPr>
          <p:cNvSpPr/>
          <p:nvPr userDrawn="1"/>
        </p:nvSpPr>
        <p:spPr>
          <a:xfrm>
            <a:off x="19833377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A24B82-BFDF-4346-B988-4F1B730B7C10}"/>
              </a:ext>
            </a:extLst>
          </p:cNvPr>
          <p:cNvSpPr/>
          <p:nvPr userDrawn="1"/>
        </p:nvSpPr>
        <p:spPr>
          <a:xfrm>
            <a:off x="21682453" y="-43544"/>
            <a:ext cx="1175657" cy="13759543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B00749-6CA6-134F-B4FA-79C33F8FE159}"/>
              </a:ext>
            </a:extLst>
          </p:cNvPr>
          <p:cNvSpPr/>
          <p:nvPr userDrawn="1"/>
        </p:nvSpPr>
        <p:spPr>
          <a:xfrm>
            <a:off x="0" y="0"/>
            <a:ext cx="24387175" cy="1502229"/>
          </a:xfrm>
          <a:prstGeom prst="rect">
            <a:avLst/>
          </a:prstGeom>
          <a:solidFill>
            <a:srgbClr val="F3C5B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A37395-721D-4649-BEAB-48E4C007A6A6}"/>
              </a:ext>
            </a:extLst>
          </p:cNvPr>
          <p:cNvSpPr/>
          <p:nvPr userDrawn="1"/>
        </p:nvSpPr>
        <p:spPr>
          <a:xfrm>
            <a:off x="0" y="12213771"/>
            <a:ext cx="24387175" cy="1502229"/>
          </a:xfrm>
          <a:prstGeom prst="rect">
            <a:avLst/>
          </a:prstGeom>
          <a:solidFill>
            <a:srgbClr val="F3C5B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BE235C-85C9-004F-9C4A-2E78414DBAF7}"/>
              </a:ext>
            </a:extLst>
          </p:cNvPr>
          <p:cNvSpPr/>
          <p:nvPr userDrawn="1"/>
        </p:nvSpPr>
        <p:spPr>
          <a:xfrm rot="16200000">
            <a:off x="-6106886" y="6106886"/>
            <a:ext cx="13716003" cy="1502229"/>
          </a:xfrm>
          <a:prstGeom prst="rect">
            <a:avLst/>
          </a:prstGeom>
          <a:solidFill>
            <a:srgbClr val="F3C5B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E99DD4-0D19-2E49-86FE-94E8B8C21C89}"/>
              </a:ext>
            </a:extLst>
          </p:cNvPr>
          <p:cNvSpPr/>
          <p:nvPr userDrawn="1"/>
        </p:nvSpPr>
        <p:spPr>
          <a:xfrm rot="16200000">
            <a:off x="16778059" y="6106884"/>
            <a:ext cx="13716003" cy="1502229"/>
          </a:xfrm>
          <a:prstGeom prst="rect">
            <a:avLst/>
          </a:prstGeom>
          <a:solidFill>
            <a:srgbClr val="F3C5B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D279EB-BA0F-9041-94D0-BF08BD4AE5E4}"/>
              </a:ext>
            </a:extLst>
          </p:cNvPr>
          <p:cNvSpPr/>
          <p:nvPr userDrawn="1"/>
        </p:nvSpPr>
        <p:spPr>
          <a:xfrm rot="16200000">
            <a:off x="12003088" y="-10138369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05B67-616B-F240-9B45-BB18B6602204}"/>
              </a:ext>
            </a:extLst>
          </p:cNvPr>
          <p:cNvSpPr/>
          <p:nvPr userDrawn="1"/>
        </p:nvSpPr>
        <p:spPr>
          <a:xfrm rot="16200000">
            <a:off x="12003088" y="-9376368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E06F81-3F35-3F41-B4A2-1D01E33346AA}"/>
              </a:ext>
            </a:extLst>
          </p:cNvPr>
          <p:cNvSpPr/>
          <p:nvPr userDrawn="1"/>
        </p:nvSpPr>
        <p:spPr>
          <a:xfrm rot="16200000">
            <a:off x="12003088" y="-8614367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BED741-030E-BC48-B99B-144E72A89002}"/>
              </a:ext>
            </a:extLst>
          </p:cNvPr>
          <p:cNvSpPr/>
          <p:nvPr userDrawn="1"/>
        </p:nvSpPr>
        <p:spPr>
          <a:xfrm rot="16200000">
            <a:off x="12003088" y="-7852366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7C9301-7C1A-9F44-9B07-95A19C79BF76}"/>
              </a:ext>
            </a:extLst>
          </p:cNvPr>
          <p:cNvSpPr/>
          <p:nvPr userDrawn="1"/>
        </p:nvSpPr>
        <p:spPr>
          <a:xfrm rot="16200000">
            <a:off x="12003088" y="-7090365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1699D1-1EA5-F44B-A7E5-F4E9C7DD65B2}"/>
              </a:ext>
            </a:extLst>
          </p:cNvPr>
          <p:cNvSpPr/>
          <p:nvPr userDrawn="1"/>
        </p:nvSpPr>
        <p:spPr>
          <a:xfrm rot="16200000">
            <a:off x="12003088" y="-6328364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EA17D1-014D-224E-A7BC-27751461F1A2}"/>
              </a:ext>
            </a:extLst>
          </p:cNvPr>
          <p:cNvSpPr/>
          <p:nvPr userDrawn="1"/>
        </p:nvSpPr>
        <p:spPr>
          <a:xfrm rot="16200000">
            <a:off x="12003088" y="-5566363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3D5E-2DCC-824D-BE54-D1D33EE5B246}"/>
              </a:ext>
            </a:extLst>
          </p:cNvPr>
          <p:cNvSpPr/>
          <p:nvPr userDrawn="1"/>
        </p:nvSpPr>
        <p:spPr>
          <a:xfrm rot="16200000">
            <a:off x="12003088" y="-4804362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3C95BD-B158-F944-AFF1-05B013759F01}"/>
              </a:ext>
            </a:extLst>
          </p:cNvPr>
          <p:cNvSpPr/>
          <p:nvPr userDrawn="1"/>
        </p:nvSpPr>
        <p:spPr>
          <a:xfrm rot="16200000">
            <a:off x="12003088" y="-4042361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48E04B-D203-094E-ADA7-4A37420AA053}"/>
              </a:ext>
            </a:extLst>
          </p:cNvPr>
          <p:cNvSpPr/>
          <p:nvPr userDrawn="1"/>
        </p:nvSpPr>
        <p:spPr>
          <a:xfrm rot="16200000">
            <a:off x="12003088" y="-3280360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C236A3-16B3-0F47-8CE2-C5F06229655C}"/>
              </a:ext>
            </a:extLst>
          </p:cNvPr>
          <p:cNvSpPr/>
          <p:nvPr userDrawn="1"/>
        </p:nvSpPr>
        <p:spPr>
          <a:xfrm rot="16200000">
            <a:off x="12003088" y="-2518359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1FC399-E933-314E-B3AD-0B60BC555476}"/>
              </a:ext>
            </a:extLst>
          </p:cNvPr>
          <p:cNvSpPr/>
          <p:nvPr userDrawn="1"/>
        </p:nvSpPr>
        <p:spPr>
          <a:xfrm rot="16200000">
            <a:off x="12003088" y="-1756358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25E8FD-52E1-2648-ACE0-8531931EF487}"/>
              </a:ext>
            </a:extLst>
          </p:cNvPr>
          <p:cNvSpPr/>
          <p:nvPr userDrawn="1"/>
        </p:nvSpPr>
        <p:spPr>
          <a:xfrm rot="16200000">
            <a:off x="12003088" y="-994357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7BA523-2765-4847-961A-F4465E895091}"/>
              </a:ext>
            </a:extLst>
          </p:cNvPr>
          <p:cNvSpPr/>
          <p:nvPr userDrawn="1"/>
        </p:nvSpPr>
        <p:spPr>
          <a:xfrm rot="16200000">
            <a:off x="12003088" y="-232361"/>
            <a:ext cx="381001" cy="24387176"/>
          </a:xfrm>
          <a:prstGeom prst="rect">
            <a:avLst/>
          </a:prstGeom>
          <a:solidFill>
            <a:schemeClr val="bg2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6BEA8D-F16D-334C-A9E0-2FE699DEA53B}"/>
              </a:ext>
            </a:extLst>
          </p:cNvPr>
          <p:cNvCxnSpPr>
            <a:cxnSpLocks/>
          </p:cNvCxnSpPr>
          <p:nvPr userDrawn="1"/>
        </p:nvCxnSpPr>
        <p:spPr>
          <a:xfrm>
            <a:off x="1515291" y="0"/>
            <a:ext cx="0" cy="137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D29511-596D-DB4A-B4D7-1B6D525AEDFC}"/>
              </a:ext>
            </a:extLst>
          </p:cNvPr>
          <p:cNvCxnSpPr>
            <a:cxnSpLocks/>
          </p:cNvCxnSpPr>
          <p:nvPr userDrawn="1"/>
        </p:nvCxnSpPr>
        <p:spPr>
          <a:xfrm>
            <a:off x="22855928" y="0"/>
            <a:ext cx="0" cy="13716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C2C59A-9653-F147-976A-152D54865DE4}"/>
              </a:ext>
            </a:extLst>
          </p:cNvPr>
          <p:cNvCxnSpPr>
            <a:cxnSpLocks/>
          </p:cNvCxnSpPr>
          <p:nvPr userDrawn="1"/>
        </p:nvCxnSpPr>
        <p:spPr>
          <a:xfrm>
            <a:off x="0" y="1489166"/>
            <a:ext cx="243871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98A38A-F3F1-0846-A80C-9E14AF576A5E}"/>
              </a:ext>
            </a:extLst>
          </p:cNvPr>
          <p:cNvCxnSpPr>
            <a:cxnSpLocks/>
          </p:cNvCxnSpPr>
          <p:nvPr userDrawn="1"/>
        </p:nvCxnSpPr>
        <p:spPr>
          <a:xfrm>
            <a:off x="0" y="12170229"/>
            <a:ext cx="243871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08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: 3x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AC6BD4D-D643-9547-80C4-FD1A03F61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8941" y="1279525"/>
            <a:ext cx="21611907" cy="9074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6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2pPr>
            <a:lvl3pPr marL="18288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3pPr>
            <a:lvl4pPr marL="27432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4pPr>
            <a:lvl5pPr marL="36576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C026D6-A454-D542-8AE0-17D2BA9CAD7A}"/>
              </a:ext>
            </a:extLst>
          </p:cNvPr>
          <p:cNvCxnSpPr>
            <a:cxnSpLocks/>
          </p:cNvCxnSpPr>
          <p:nvPr userDrawn="1"/>
        </p:nvCxnSpPr>
        <p:spPr>
          <a:xfrm>
            <a:off x="1388941" y="3056021"/>
            <a:ext cx="0" cy="93804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9C36EE-755A-C348-ADE5-8B17FB667531}"/>
              </a:ext>
            </a:extLst>
          </p:cNvPr>
          <p:cNvCxnSpPr>
            <a:cxnSpLocks/>
          </p:cNvCxnSpPr>
          <p:nvPr userDrawn="1"/>
        </p:nvCxnSpPr>
        <p:spPr>
          <a:xfrm>
            <a:off x="4997610" y="3056021"/>
            <a:ext cx="0" cy="93804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009C63-85A0-2F4B-BE23-A581B989BFB7}"/>
              </a:ext>
            </a:extLst>
          </p:cNvPr>
          <p:cNvCxnSpPr>
            <a:cxnSpLocks/>
          </p:cNvCxnSpPr>
          <p:nvPr userDrawn="1"/>
        </p:nvCxnSpPr>
        <p:spPr>
          <a:xfrm>
            <a:off x="8606279" y="3056021"/>
            <a:ext cx="0" cy="93804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E10AFC-F6FD-F44B-9A85-538422EEB00E}"/>
              </a:ext>
            </a:extLst>
          </p:cNvPr>
          <p:cNvCxnSpPr>
            <a:cxnSpLocks/>
          </p:cNvCxnSpPr>
          <p:nvPr userDrawn="1"/>
        </p:nvCxnSpPr>
        <p:spPr>
          <a:xfrm>
            <a:off x="12214948" y="3056021"/>
            <a:ext cx="0" cy="93804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05AB2-452F-0041-9E4B-C20BAD0DFB40}"/>
              </a:ext>
            </a:extLst>
          </p:cNvPr>
          <p:cNvCxnSpPr>
            <a:cxnSpLocks/>
          </p:cNvCxnSpPr>
          <p:nvPr userDrawn="1"/>
        </p:nvCxnSpPr>
        <p:spPr>
          <a:xfrm>
            <a:off x="23040953" y="3056021"/>
            <a:ext cx="0" cy="93804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3504C0-101D-A942-9AB4-F8867333C95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2194896" y="1630521"/>
            <a:ext cx="0" cy="216119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02025E-F506-704C-802F-99F9B826A5E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2194896" y="-1496297"/>
            <a:ext cx="0" cy="216119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5BB55E-876E-844F-AA0E-B4989293173F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2194896" y="-4623115"/>
            <a:ext cx="0" cy="216119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A8D16B-CBEA-8F41-9EB4-ACB9BCE4F6F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2194896" y="-7749933"/>
            <a:ext cx="0" cy="216119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A0870F-151D-9340-B941-6C02714B2FC1}"/>
              </a:ext>
            </a:extLst>
          </p:cNvPr>
          <p:cNvCxnSpPr>
            <a:cxnSpLocks/>
          </p:cNvCxnSpPr>
          <p:nvPr userDrawn="1"/>
        </p:nvCxnSpPr>
        <p:spPr>
          <a:xfrm>
            <a:off x="15823617" y="3056020"/>
            <a:ext cx="0" cy="93804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6E3D3D-3C55-464D-8F51-BC021F9DD8CA}"/>
              </a:ext>
            </a:extLst>
          </p:cNvPr>
          <p:cNvCxnSpPr>
            <a:cxnSpLocks/>
          </p:cNvCxnSpPr>
          <p:nvPr userDrawn="1"/>
        </p:nvCxnSpPr>
        <p:spPr>
          <a:xfrm>
            <a:off x="19432286" y="3056020"/>
            <a:ext cx="0" cy="93804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51140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: 2x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AC6BD4D-D643-9547-80C4-FD1A03F61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8941" y="1279525"/>
            <a:ext cx="21611907" cy="9074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6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2pPr>
            <a:lvl3pPr marL="18288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3pPr>
            <a:lvl4pPr marL="27432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4pPr>
            <a:lvl5pPr marL="3657600" indent="0">
              <a:buFontTx/>
              <a:buNone/>
              <a:defRPr b="0" i="0">
                <a:solidFill>
                  <a:schemeClr val="bg2"/>
                </a:solidFill>
                <a:latin typeface="LKN Sans Light" panose="0200030304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897D1A-FF92-544D-A9ED-3A94ED32BCBF}"/>
              </a:ext>
            </a:extLst>
          </p:cNvPr>
          <p:cNvGrpSpPr/>
          <p:nvPr userDrawn="1"/>
        </p:nvGrpSpPr>
        <p:grpSpPr>
          <a:xfrm>
            <a:off x="1380087" y="4855324"/>
            <a:ext cx="21660866" cy="3285786"/>
            <a:chOff x="1380087" y="3056020"/>
            <a:chExt cx="21660866" cy="328578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A8D16B-CBEA-8F41-9EB4-ACB9BCE4F6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194896" y="-7749933"/>
              <a:ext cx="0" cy="2161190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6B8D0BA-0AE6-EC4F-AFA0-818A00EB32BF}"/>
                </a:ext>
              </a:extLst>
            </p:cNvPr>
            <p:cNvGrpSpPr/>
            <p:nvPr userDrawn="1"/>
          </p:nvGrpSpPr>
          <p:grpSpPr>
            <a:xfrm>
              <a:off x="1388941" y="3056020"/>
              <a:ext cx="21652012" cy="3285786"/>
              <a:chOff x="1388941" y="3056018"/>
              <a:chExt cx="21652012" cy="9870457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8C026D6-A454-D542-8AE0-17D2BA9CAD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88941" y="3056021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E9C36EE-755A-C348-ADE5-8B17FB6675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997610" y="3056021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A009C63-85A0-2F4B-BE23-A581B989BF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606279" y="3056021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3E10AFC-F6FD-F44B-9A85-538422EEB0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214948" y="3056021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0805AB2-452F-0041-9E4B-C20BAD0DFB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40953" y="3056018"/>
                <a:ext cx="0" cy="9870457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A0870F-151D-9340-B941-6C02714B2F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823617" y="3110449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C6E3D3D-3C55-464D-8F51-BC021F9DD8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9432286" y="3110449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34A42A-A7CB-7440-B964-9A6C2A66357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186041" y="-4623115"/>
              <a:ext cx="0" cy="2161190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04C787-B85D-6745-A536-5E462DFAD4AD}"/>
              </a:ext>
            </a:extLst>
          </p:cNvPr>
          <p:cNvGrpSpPr/>
          <p:nvPr userDrawn="1"/>
        </p:nvGrpSpPr>
        <p:grpSpPr>
          <a:xfrm>
            <a:off x="1351137" y="8016397"/>
            <a:ext cx="21694732" cy="3140787"/>
            <a:chOff x="1351137" y="7190486"/>
            <a:chExt cx="21694732" cy="31407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B3B1009-D1DD-DA46-8D47-5DC38F4C0854}"/>
                </a:ext>
              </a:extLst>
            </p:cNvPr>
            <p:cNvGrpSpPr/>
            <p:nvPr userDrawn="1"/>
          </p:nvGrpSpPr>
          <p:grpSpPr>
            <a:xfrm>
              <a:off x="1393857" y="7190486"/>
              <a:ext cx="21652012" cy="3140787"/>
              <a:chOff x="1388941" y="3056021"/>
              <a:chExt cx="21652012" cy="943488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53D79EA-E3DC-E84A-B530-2C210C8E0A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88941" y="3056021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06EA5B2-C367-E64E-AE93-E062FB7B245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997610" y="3056021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716EE71-1FCE-7F48-8D0E-376C1FFA37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606279" y="3056021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A5B994A-951D-084C-9799-9B2B0A1F48C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214948" y="3056021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CF5840E-A269-E64F-A541-21CB264BFF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40953" y="3546022"/>
                <a:ext cx="0" cy="8944881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3564798-6CE2-3C43-8B17-7BD8385115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823617" y="3110449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64496BB-979B-7144-A378-53CF9664D5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9432286" y="3110449"/>
                <a:ext cx="0" cy="9380454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47C3FD-7A69-6B41-80E0-6A425A60B0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1137" y="10317304"/>
              <a:ext cx="21689816" cy="13969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57229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7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n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AB95C5-78FC-6A42-8D34-01DCB809E653}"/>
              </a:ext>
            </a:extLst>
          </p:cNvPr>
          <p:cNvSpPr/>
          <p:nvPr userDrawn="1"/>
        </p:nvSpPr>
        <p:spPr>
          <a:xfrm>
            <a:off x="913199" y="0"/>
            <a:ext cx="22560777" cy="6146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25146B-1FC1-D04B-93CD-25738B47D4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5566" y="1447800"/>
            <a:ext cx="2182620" cy="552276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C4C94BE-4BC2-DD45-94FD-56EB7662DE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24286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AC2BE33A-F589-4F4D-AD64-82D341F07A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69127" y="3209807"/>
            <a:ext cx="19274723" cy="11070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0" b="0" i="0">
                <a:solidFill>
                  <a:schemeClr val="bg2"/>
                </a:solidFill>
                <a:latin typeface="Community Light" panose="02000303040000020003" pitchFamily="2" charset="0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B2F347B6-7545-EC4C-B88E-DA7A06BBD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93690" y="4431157"/>
            <a:ext cx="19274723" cy="92824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400" b="0" i="0">
                <a:solidFill>
                  <a:schemeClr val="bg2"/>
                </a:solidFill>
                <a:latin typeface="Community Light" panose="02000303040000020003" pitchFamily="2" charset="0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FBB340B1-D705-3F41-B639-FFF0474B66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249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7BD425B7-63EC-7F46-9A52-C6CF81CF13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3249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8646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Two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AB95C5-78FC-6A42-8D34-01DCB809E653}"/>
              </a:ext>
            </a:extLst>
          </p:cNvPr>
          <p:cNvSpPr/>
          <p:nvPr userDrawn="1"/>
        </p:nvSpPr>
        <p:spPr>
          <a:xfrm>
            <a:off x="913199" y="0"/>
            <a:ext cx="22560777" cy="6146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25146B-1FC1-D04B-93CD-25738B47D4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5566" y="1447800"/>
            <a:ext cx="2182620" cy="552276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C4C94BE-4BC2-DD45-94FD-56EB7662DE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24286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20A6E35E-E240-8F43-87D0-EC13E9B0169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8356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AC2BE33A-F589-4F4D-AD64-82D341F07A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69127" y="3209807"/>
            <a:ext cx="19274723" cy="11070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0" b="0" i="0">
                <a:solidFill>
                  <a:schemeClr val="bg2"/>
                </a:solidFill>
                <a:latin typeface="Community Light" panose="02000303040000020003" pitchFamily="2" charset="0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B2F347B6-7545-EC4C-B88E-DA7A06BBD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93690" y="4431157"/>
            <a:ext cx="19274723" cy="92824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400" b="0" i="0">
                <a:solidFill>
                  <a:schemeClr val="bg2"/>
                </a:solidFill>
                <a:latin typeface="Community Light" panose="02000303040000020003" pitchFamily="2" charset="0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FBB340B1-D705-3F41-B639-FFF0474B66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249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7BD425B7-63EC-7F46-9A52-C6CF81CF13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3249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807AF3A3-613C-0B46-A73C-D4CAEB12C4C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3435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32A99B18-BE81-9A48-AB74-2FA68D48B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3435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1959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Thre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AB95C5-78FC-6A42-8D34-01DCB809E653}"/>
              </a:ext>
            </a:extLst>
          </p:cNvPr>
          <p:cNvSpPr/>
          <p:nvPr userDrawn="1"/>
        </p:nvSpPr>
        <p:spPr>
          <a:xfrm>
            <a:off x="913199" y="0"/>
            <a:ext cx="22560777" cy="6146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25146B-1FC1-D04B-93CD-25738B47D4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5566" y="1447800"/>
            <a:ext cx="2182620" cy="552276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C4C94BE-4BC2-DD45-94FD-56EB7662DE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24286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20A6E35E-E240-8F43-87D0-EC13E9B0169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8356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5C1CEB3C-3E83-184B-97B3-1B97081126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63393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AC2BE33A-F589-4F4D-AD64-82D341F07A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69127" y="3209807"/>
            <a:ext cx="19274723" cy="11070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0" b="0" i="0">
                <a:solidFill>
                  <a:schemeClr val="bg2"/>
                </a:solidFill>
                <a:latin typeface="Community Light" panose="02000303040000020003" pitchFamily="2" charset="0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B2F347B6-7545-EC4C-B88E-DA7A06BBD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93690" y="4431157"/>
            <a:ext cx="19274723" cy="92824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400" b="0" i="0">
                <a:solidFill>
                  <a:schemeClr val="bg2"/>
                </a:solidFill>
                <a:latin typeface="Community Light" panose="02000303040000020003" pitchFamily="2" charset="0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FBB340B1-D705-3F41-B639-FFF0474B66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249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7BD425B7-63EC-7F46-9A52-C6CF81CF13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3249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807AF3A3-613C-0B46-A73C-D4CAEB12C4C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3435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32A99B18-BE81-9A48-AB74-2FA68D48B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3435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0E2B96AF-5B48-C541-ABC9-0F9AE09D3D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12356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41" name="Text Placeholder 34">
            <a:extLst>
              <a:ext uri="{FF2B5EF4-FFF2-40B4-BE49-F238E27FC236}">
                <a16:creationId xmlns:a16="http://schemas.microsoft.com/office/drawing/2014/main" id="{4204D678-1313-D140-965F-9A0573943C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212356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400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Four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AB95C5-78FC-6A42-8D34-01DCB809E653}"/>
              </a:ext>
            </a:extLst>
          </p:cNvPr>
          <p:cNvSpPr/>
          <p:nvPr userDrawn="1"/>
        </p:nvSpPr>
        <p:spPr>
          <a:xfrm>
            <a:off x="913199" y="0"/>
            <a:ext cx="22560777" cy="6146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25146B-1FC1-D04B-93CD-25738B47D4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5566" y="1447800"/>
            <a:ext cx="2182620" cy="552276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C4C94BE-4BC2-DD45-94FD-56EB7662DE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24286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20A6E35E-E240-8F43-87D0-EC13E9B0169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8356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5C1CEB3C-3E83-184B-97B3-1B97081126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63393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7" name="Picture Placeholder 18">
            <a:extLst>
              <a:ext uri="{FF2B5EF4-FFF2-40B4-BE49-F238E27FC236}">
                <a16:creationId xmlns:a16="http://schemas.microsoft.com/office/drawing/2014/main" id="{A5960CF8-68A7-1A47-80D4-9C4D054534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493579" y="7125641"/>
            <a:ext cx="3257366" cy="32573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AC2BE33A-F589-4F4D-AD64-82D341F07A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69127" y="3209807"/>
            <a:ext cx="19274723" cy="11070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0" b="0" i="0">
                <a:solidFill>
                  <a:schemeClr val="bg2"/>
                </a:solidFill>
                <a:latin typeface="Community Light" panose="02000303040000020003" pitchFamily="2" charset="0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B2F347B6-7545-EC4C-B88E-DA7A06BBD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93690" y="4431157"/>
            <a:ext cx="19274723" cy="92824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400" b="0" i="0">
                <a:solidFill>
                  <a:schemeClr val="bg2"/>
                </a:solidFill>
                <a:latin typeface="Community Light" panose="02000303040000020003" pitchFamily="2" charset="0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FBB340B1-D705-3F41-B639-FFF0474B66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249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7BD425B7-63EC-7F46-9A52-C6CF81CF13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3249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807AF3A3-613C-0B46-A73C-D4CAEB12C4C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3435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32A99B18-BE81-9A48-AB74-2FA68D48B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3435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0E2B96AF-5B48-C541-ABC9-0F9AE09D3D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12356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41" name="Text Placeholder 34">
            <a:extLst>
              <a:ext uri="{FF2B5EF4-FFF2-40B4-BE49-F238E27FC236}">
                <a16:creationId xmlns:a16="http://schemas.microsoft.com/office/drawing/2014/main" id="{4204D678-1313-D140-965F-9A0573943C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212356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Text Placeholder 34">
            <a:extLst>
              <a:ext uri="{FF2B5EF4-FFF2-40B4-BE49-F238E27FC236}">
                <a16:creationId xmlns:a16="http://schemas.microsoft.com/office/drawing/2014/main" id="{EB65A1DF-08ED-D346-BC56-E1B62FE089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042542" y="10830146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0" i="0">
                <a:solidFill>
                  <a:schemeClr val="accent2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21413E0E-2BEC-CE49-AB43-1E5800A346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2542" y="11461897"/>
            <a:ext cx="4159441" cy="50416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0" i="0">
                <a:solidFill>
                  <a:schemeClr val="accent6"/>
                </a:solidFill>
                <a:latin typeface="Community Light" panose="02000303040000020003" pitchFamily="2" charset="0"/>
              </a:defRPr>
            </a:lvl1pPr>
            <a:lvl2pPr marL="914400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1828800" indent="0">
              <a:buFontTx/>
              <a:buNone/>
              <a:defRPr sz="1600">
                <a:solidFill>
                  <a:schemeClr val="accent2"/>
                </a:solidFill>
              </a:defRPr>
            </a:lvl3pPr>
            <a:lvl4pPr marL="2743200" indent="0">
              <a:buFontTx/>
              <a:buNone/>
              <a:defRPr sz="1400">
                <a:solidFill>
                  <a:schemeClr val="accent2"/>
                </a:solidFill>
              </a:defRPr>
            </a:lvl4pPr>
            <a:lvl5pPr marL="3657600" indent="0">
              <a:buFontTx/>
              <a:buNone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431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x13 Image Flus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2C1A7CD-F849-0844-BD28-38AC3DDF3A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420600" y="0"/>
            <a:ext cx="11966575" cy="13716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/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47308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x9.6 Image Flus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092DEDE-4211-354D-90F0-DF7243317E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603537" y="0"/>
            <a:ext cx="8783638" cy="13716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/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2888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ommunity" panose="02000303040000020003" pitchFamily="2" charset="0"/>
              </a:defRPr>
            </a:lvl1pPr>
          </a:lstStyle>
          <a:p>
            <a:fld id="{64800920-F681-634B-B5A0-62F0B9073C06}" type="datetimeFigureOut">
              <a:rPr lang="en-US" smtClean="0"/>
              <a:pPr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ommunity" panose="0200030304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ommunity" panose="02000303040000020003" pitchFamily="2" charset="0"/>
              </a:defRPr>
            </a:lvl1pPr>
          </a:lstStyle>
          <a:p>
            <a:fld id="{9386954D-29FB-504B-A61A-AC325EBF3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0" r:id="rId2"/>
    <p:sldLayoutId id="2147483682" r:id="rId3"/>
    <p:sldLayoutId id="2147483782" r:id="rId4"/>
    <p:sldLayoutId id="2147483781" r:id="rId5"/>
    <p:sldLayoutId id="2147483780" r:id="rId6"/>
    <p:sldLayoutId id="2147483779" r:id="rId7"/>
    <p:sldLayoutId id="2147483692" r:id="rId8"/>
    <p:sldLayoutId id="2147483701" r:id="rId9"/>
    <p:sldLayoutId id="2147483698" r:id="rId10"/>
    <p:sldLayoutId id="2147483700" r:id="rId11"/>
    <p:sldLayoutId id="2147483693" r:id="rId12"/>
    <p:sldLayoutId id="2147483778" r:id="rId13"/>
    <p:sldLayoutId id="2147483699" r:id="rId14"/>
    <p:sldLayoutId id="2147483694" r:id="rId15"/>
    <p:sldLayoutId id="2147483696" r:id="rId16"/>
    <p:sldLayoutId id="2147483737" r:id="rId17"/>
    <p:sldLayoutId id="2147483695" r:id="rId18"/>
    <p:sldLayoutId id="2147483685" r:id="rId19"/>
    <p:sldLayoutId id="2147483697" r:id="rId20"/>
    <p:sldLayoutId id="2147483679" r:id="rId21"/>
    <p:sldLayoutId id="2147483691" r:id="rId22"/>
    <p:sldLayoutId id="2147483784" r:id="rId23"/>
    <p:sldLayoutId id="2147483786" r:id="rId2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accent6"/>
          </a:solidFill>
          <a:latin typeface="Community" panose="02000303040000020003" pitchFamily="2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accent6"/>
          </a:solidFill>
          <a:latin typeface="Community" panose="02000303040000020003" pitchFamily="2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accent6"/>
          </a:solidFill>
          <a:latin typeface="Community" panose="02000303040000020003" pitchFamily="2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accent6"/>
          </a:solidFill>
          <a:latin typeface="Community" panose="02000303040000020003" pitchFamily="2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accent6"/>
          </a:solidFill>
          <a:latin typeface="Community" panose="02000303040000020003" pitchFamily="2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accent6"/>
          </a:solidFill>
          <a:latin typeface="Community" panose="02000303040000020003" pitchFamily="2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81" userDrawn="1">
          <p15:clr>
            <a:srgbClr val="F26B43"/>
          </p15:clr>
        </p15:guide>
        <p15:guide id="3" pos="961" userDrawn="1">
          <p15:clr>
            <a:srgbClr val="F26B43"/>
          </p15:clr>
        </p15:guide>
        <p15:guide id="4" pos="14353" userDrawn="1">
          <p15:clr>
            <a:srgbClr val="F26B43"/>
          </p15:clr>
        </p15:guide>
        <p15:guide id="5" orient="horz" pos="7680" userDrawn="1">
          <p15:clr>
            <a:srgbClr val="F26B43"/>
          </p15:clr>
        </p15:guide>
        <p15:guide id="6" orient="horz" pos="936" userDrawn="1">
          <p15:clr>
            <a:srgbClr val="F26B43"/>
          </p15:clr>
        </p15:guide>
        <p15:guide id="7" pos="9961" userDrawn="1">
          <p15:clr>
            <a:srgbClr val="A4A3A4"/>
          </p15:clr>
        </p15:guide>
        <p15:guide id="8" pos="10177" userDrawn="1">
          <p15:clr>
            <a:srgbClr val="A4A3A4"/>
          </p15:clr>
        </p15:guide>
        <p15:guide id="9" pos="9769" userDrawn="1">
          <p15:clr>
            <a:srgbClr val="A4A3A4"/>
          </p15:clr>
        </p15:guide>
        <p15:guide id="10" pos="5161" userDrawn="1">
          <p15:clr>
            <a:srgbClr val="A4A3A4"/>
          </p15:clr>
        </p15:guide>
        <p15:guide id="11" pos="5353" userDrawn="1">
          <p15:clr>
            <a:srgbClr val="A4A3A4"/>
          </p15:clr>
        </p15:guide>
        <p15:guide id="12" pos="5569" userDrawn="1">
          <p15:clr>
            <a:srgbClr val="A4A3A4"/>
          </p15:clr>
        </p15:guide>
        <p15:guide id="13" pos="7873" userDrawn="1">
          <p15:clr>
            <a:srgbClr val="A4A3A4"/>
          </p15:clr>
        </p15:guide>
        <p15:guide id="14" pos="748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kathep.com/site/assets/files/3456/tufte_1997_visual_and_statistical_thinking.pdf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0122F3-8E22-2346-BFC9-87E5BDC2AB2E}"/>
              </a:ext>
            </a:extLst>
          </p:cNvPr>
          <p:cNvSpPr/>
          <p:nvPr/>
        </p:nvSpPr>
        <p:spPr>
          <a:xfrm>
            <a:off x="6113852" y="0"/>
            <a:ext cx="18273323" cy="13716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John Jersin">
            <a:extLst>
              <a:ext uri="{FF2B5EF4-FFF2-40B4-BE49-F238E27FC236}">
                <a16:creationId xmlns:a16="http://schemas.microsoft.com/office/drawing/2014/main" id="{15FB024D-459E-8B4E-B47E-C3C3A5C58345}"/>
              </a:ext>
            </a:extLst>
          </p:cNvPr>
          <p:cNvSpPr txBox="1"/>
          <p:nvPr/>
        </p:nvSpPr>
        <p:spPr>
          <a:xfrm>
            <a:off x="9599690" y="3929742"/>
            <a:ext cx="16054842" cy="270843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b" anchorCtr="0">
            <a:spAutoFit/>
          </a:bodyPr>
          <a:lstStyle>
            <a:lvl1pPr algn="l">
              <a:lnSpc>
                <a:spcPct val="70000"/>
              </a:lnSpc>
              <a:defRPr sz="9000" b="0">
                <a:solidFill>
                  <a:srgbClr val="006FB9"/>
                </a:solidFill>
              </a:defRPr>
            </a:lvl1pPr>
          </a:lstStyle>
          <a:p>
            <a:pPr defTabSz="1828526">
              <a:lnSpc>
                <a:spcPct val="100000"/>
              </a:lnSpc>
            </a:pPr>
            <a:r>
              <a:rPr lang="en-US" sz="8800" dirty="0">
                <a:solidFill>
                  <a:schemeClr val="accent2"/>
                </a:solidFill>
                <a:latin typeface="Community Light" panose="02000303040000020003" pitchFamily="2" charset="0"/>
              </a:rPr>
              <a:t>Visual Explanations</a:t>
            </a:r>
          </a:p>
          <a:p>
            <a:pPr defTabSz="1828526">
              <a:lnSpc>
                <a:spcPct val="100000"/>
              </a:lnSpc>
            </a:pPr>
            <a:r>
              <a:rPr lang="en-US" sz="8800" dirty="0">
                <a:solidFill>
                  <a:schemeClr val="accent2"/>
                </a:solidFill>
                <a:latin typeface="Community Light" panose="02000303040000020003" pitchFamily="2" charset="0"/>
              </a:rPr>
              <a:t>by Edward Tufte (1997)</a:t>
            </a:r>
          </a:p>
        </p:txBody>
      </p:sp>
      <p:sp>
        <p:nvSpPr>
          <p:cNvPr id="27" name="John Jersin">
            <a:extLst>
              <a:ext uri="{FF2B5EF4-FFF2-40B4-BE49-F238E27FC236}">
                <a16:creationId xmlns:a16="http://schemas.microsoft.com/office/drawing/2014/main" id="{5F0D3080-C8FE-9648-9D84-A8F61FFA0E39}"/>
              </a:ext>
            </a:extLst>
          </p:cNvPr>
          <p:cNvSpPr txBox="1"/>
          <p:nvPr/>
        </p:nvSpPr>
        <p:spPr>
          <a:xfrm>
            <a:off x="9599690" y="9012426"/>
            <a:ext cx="14079484" cy="3209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>
              <a:lnSpc>
                <a:spcPct val="70000"/>
              </a:lnSpc>
              <a:defRPr sz="9000" b="0">
                <a:solidFill>
                  <a:srgbClr val="006FB9"/>
                </a:solidFill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i="1" dirty="0">
                <a:solidFill>
                  <a:schemeClr val="bg2"/>
                </a:solidFill>
                <a:latin typeface="Community" panose="0200030304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Specifically Chapter 2: Visual and Statistical Thinking: Displays of Evidence for Making Decisions </a:t>
            </a:r>
            <a:endParaRPr lang="en-US" sz="2800" i="1" dirty="0">
              <a:solidFill>
                <a:schemeClr val="bg2"/>
              </a:solidFill>
              <a:latin typeface="Community" panose="0200030304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77DE1-F850-AC44-AC72-100AC95D5E0E}"/>
              </a:ext>
            </a:extLst>
          </p:cNvPr>
          <p:cNvSpPr txBox="1"/>
          <p:nvPr/>
        </p:nvSpPr>
        <p:spPr>
          <a:xfrm>
            <a:off x="12855388" y="-239357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>
              <a:latin typeface="Community" panose="0200030304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334DE-EB78-0C49-B8C2-1FB5C28E63A3}"/>
              </a:ext>
            </a:extLst>
          </p:cNvPr>
          <p:cNvSpPr txBox="1"/>
          <p:nvPr/>
        </p:nvSpPr>
        <p:spPr>
          <a:xfrm>
            <a:off x="-16814800" y="14630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>
              <a:latin typeface="Community" panose="0200030304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8082A-BE53-3041-9DBD-F72C876F41E0}"/>
              </a:ext>
            </a:extLst>
          </p:cNvPr>
          <p:cNvSpPr txBox="1"/>
          <p:nvPr/>
        </p:nvSpPr>
        <p:spPr>
          <a:xfrm>
            <a:off x="-17322800" y="14782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>
              <a:latin typeface="Community" panose="02000303040000020003" pitchFamily="2" charset="0"/>
            </a:endParaRPr>
          </a:p>
        </p:txBody>
      </p:sp>
      <p:sp>
        <p:nvSpPr>
          <p:cNvPr id="12" name="John Jersin">
            <a:extLst>
              <a:ext uri="{FF2B5EF4-FFF2-40B4-BE49-F238E27FC236}">
                <a16:creationId xmlns:a16="http://schemas.microsoft.com/office/drawing/2014/main" id="{1111FD15-6C29-2848-AF31-5BD792C0DB23}"/>
              </a:ext>
            </a:extLst>
          </p:cNvPr>
          <p:cNvSpPr txBox="1"/>
          <p:nvPr/>
        </p:nvSpPr>
        <p:spPr>
          <a:xfrm>
            <a:off x="9599690" y="7077824"/>
            <a:ext cx="14079484" cy="156299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>
              <a:lnSpc>
                <a:spcPct val="70000"/>
              </a:lnSpc>
              <a:defRPr sz="9000" b="0">
                <a:solidFill>
                  <a:srgbClr val="006FB9"/>
                </a:solidFill>
              </a:defRPr>
            </a:lvl1pPr>
          </a:lstStyle>
          <a:p>
            <a:pPr defTabSz="1828526"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mmunity" panose="02000303040000020003" pitchFamily="2" charset="0"/>
              </a:rPr>
              <a:t>Mike </a:t>
            </a:r>
            <a:r>
              <a:rPr lang="en-US" sz="4400" dirty="0" err="1">
                <a:solidFill>
                  <a:schemeClr val="accent6"/>
                </a:solidFill>
                <a:latin typeface="Community" panose="02000303040000020003" pitchFamily="2" charset="0"/>
              </a:rPr>
              <a:t>Gallaspy</a:t>
            </a:r>
            <a:endParaRPr lang="en-US" sz="4400" dirty="0">
              <a:solidFill>
                <a:schemeClr val="accent6"/>
              </a:solidFill>
              <a:latin typeface="Community" panose="02000303040000020003" pitchFamily="2" charset="0"/>
            </a:endParaRPr>
          </a:p>
          <a:p>
            <a:pPr defTabSz="1828526"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mmunity" panose="02000303040000020003" pitchFamily="2" charset="0"/>
              </a:rPr>
              <a:t>Kevin Kannappan</a:t>
            </a:r>
            <a:endParaRPr sz="4400" dirty="0">
              <a:solidFill>
                <a:schemeClr val="accent6"/>
              </a:solidFill>
              <a:latin typeface="Community" panose="0200030304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22FA7-4A8B-7544-8E90-855F0ADD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70" y="2141543"/>
            <a:ext cx="7442849" cy="9432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8F81E7-1597-4347-8935-4C4D4BEEB539}"/>
              </a:ext>
            </a:extLst>
          </p:cNvPr>
          <p:cNvSpPr/>
          <p:nvPr/>
        </p:nvSpPr>
        <p:spPr>
          <a:xfrm>
            <a:off x="-1" y="9956800"/>
            <a:ext cx="24387175" cy="3759199"/>
          </a:xfrm>
          <a:prstGeom prst="rect">
            <a:avLst/>
          </a:prstGeom>
          <a:solidFill>
            <a:srgbClr val="FB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CC069B-1DEC-5F4B-A298-F87CE934036D}"/>
              </a:ext>
            </a:extLst>
          </p:cNvPr>
          <p:cNvGrpSpPr/>
          <p:nvPr/>
        </p:nvGrpSpPr>
        <p:grpSpPr>
          <a:xfrm>
            <a:off x="-3107265" y="-1775595"/>
            <a:ext cx="14664266" cy="14712661"/>
            <a:chOff x="-3107265" y="-1775595"/>
            <a:chExt cx="14664266" cy="147126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C837E3-9942-DA45-8837-C5FD8642AA75}"/>
                </a:ext>
              </a:extLst>
            </p:cNvPr>
            <p:cNvSpPr/>
            <p:nvPr/>
          </p:nvSpPr>
          <p:spPr>
            <a:xfrm rot="16200000">
              <a:off x="-3107265" y="-1775595"/>
              <a:ext cx="14664266" cy="14664266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6B9BE61-ECB4-2143-81EC-161D31913B6F}"/>
                </a:ext>
              </a:extLst>
            </p:cNvPr>
            <p:cNvSpPr/>
            <p:nvPr/>
          </p:nvSpPr>
          <p:spPr>
            <a:xfrm rot="16200000">
              <a:off x="2726176" y="5572183"/>
              <a:ext cx="2980267" cy="11749499"/>
            </a:xfrm>
            <a:custGeom>
              <a:avLst/>
              <a:gdLst>
                <a:gd name="connsiteX0" fmla="*/ 2096825 w 2096825"/>
                <a:gd name="connsiteY0" fmla="*/ 0 h 8421104"/>
                <a:gd name="connsiteX1" fmla="*/ 2096825 w 2096825"/>
                <a:gd name="connsiteY1" fmla="*/ 8421104 h 8421104"/>
                <a:gd name="connsiteX2" fmla="*/ 1920242 w 2096825"/>
                <a:gd name="connsiteY2" fmla="*/ 8282337 h 8421104"/>
                <a:gd name="connsiteX3" fmla="*/ 0 w 2096825"/>
                <a:gd name="connsiteY3" fmla="*/ 4210553 h 8421104"/>
                <a:gd name="connsiteX4" fmla="*/ 1920242 w 2096825"/>
                <a:gd name="connsiteY4" fmla="*/ 138768 h 84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6825" h="8421104">
                  <a:moveTo>
                    <a:pt x="2096825" y="0"/>
                  </a:moveTo>
                  <a:lnTo>
                    <a:pt x="2096825" y="8421104"/>
                  </a:lnTo>
                  <a:lnTo>
                    <a:pt x="1920242" y="8282337"/>
                  </a:lnTo>
                  <a:cubicBezTo>
                    <a:pt x="747502" y="7314506"/>
                    <a:pt x="0" y="5849823"/>
                    <a:pt x="0" y="4210553"/>
                  </a:cubicBezTo>
                  <a:cubicBezTo>
                    <a:pt x="0" y="2571281"/>
                    <a:pt x="747502" y="1106598"/>
                    <a:pt x="1920242" y="138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John Jersin">
            <a:extLst>
              <a:ext uri="{FF2B5EF4-FFF2-40B4-BE49-F238E27FC236}">
                <a16:creationId xmlns:a16="http://schemas.microsoft.com/office/drawing/2014/main" id="{D509E1E9-01EF-6940-9323-0FECF936ED99}"/>
              </a:ext>
            </a:extLst>
          </p:cNvPr>
          <p:cNvSpPr txBox="1"/>
          <p:nvPr/>
        </p:nvSpPr>
        <p:spPr>
          <a:xfrm>
            <a:off x="1563365" y="3951515"/>
            <a:ext cx="13832654" cy="25545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>
              <a:lnSpc>
                <a:spcPct val="70000"/>
              </a:lnSpc>
              <a:defRPr sz="9000" b="0">
                <a:solidFill>
                  <a:srgbClr val="006FB9"/>
                </a:solidFill>
              </a:defRPr>
            </a:lvl1pPr>
          </a:lstStyle>
          <a:p>
            <a:pPr defTabSz="1828526">
              <a:lnSpc>
                <a:spcPct val="100000"/>
              </a:lnSpc>
            </a:pPr>
            <a:r>
              <a:rPr lang="en-US" sz="16600">
                <a:solidFill>
                  <a:schemeClr val="accent2"/>
                </a:solidFill>
                <a:latin typeface="Community Light" panose="02000303040000020003" pitchFamily="2" charset="0"/>
              </a:rPr>
              <a:t>Thank you</a:t>
            </a:r>
            <a:endParaRPr sz="16600">
              <a:solidFill>
                <a:schemeClr val="accent2"/>
              </a:solidFill>
              <a:latin typeface="Community Light" panose="020003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8F7909-306F-7545-92CF-000E61BE2DF7}"/>
              </a:ext>
            </a:extLst>
          </p:cNvPr>
          <p:cNvSpPr/>
          <p:nvPr/>
        </p:nvSpPr>
        <p:spPr>
          <a:xfrm>
            <a:off x="0" y="0"/>
            <a:ext cx="3759200" cy="1371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2"/>
              </a:solidFill>
              <a:latin typeface="Community Light" panose="02000303040000020003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A01FB9-B5E3-DA4B-B32D-0D75F9E066B7}"/>
              </a:ext>
            </a:extLst>
          </p:cNvPr>
          <p:cNvGrpSpPr/>
          <p:nvPr/>
        </p:nvGrpSpPr>
        <p:grpSpPr>
          <a:xfrm>
            <a:off x="2291094" y="1538838"/>
            <a:ext cx="10553467" cy="10553467"/>
            <a:chOff x="2291094" y="1538838"/>
            <a:chExt cx="10553467" cy="105534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E40ED3-A429-4E4D-8A8B-8FD402C8438A}"/>
                </a:ext>
              </a:extLst>
            </p:cNvPr>
            <p:cNvSpPr/>
            <p:nvPr/>
          </p:nvSpPr>
          <p:spPr>
            <a:xfrm>
              <a:off x="2291094" y="1538838"/>
              <a:ext cx="10553467" cy="10553467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A399E65-B919-8A47-9298-018611843FD8}"/>
                </a:ext>
              </a:extLst>
            </p:cNvPr>
            <p:cNvSpPr/>
            <p:nvPr/>
          </p:nvSpPr>
          <p:spPr>
            <a:xfrm>
              <a:off x="2291095" y="3143660"/>
              <a:ext cx="1470843" cy="7254374"/>
            </a:xfrm>
            <a:custGeom>
              <a:avLst/>
              <a:gdLst>
                <a:gd name="connsiteX0" fmla="*/ 1488979 w 1488979"/>
                <a:gd name="connsiteY0" fmla="*/ 0 h 7343824"/>
                <a:gd name="connsiteX1" fmla="*/ 1488979 w 1488979"/>
                <a:gd name="connsiteY1" fmla="*/ 7343824 h 7343824"/>
                <a:gd name="connsiteX2" fmla="*/ 1370799 w 1488979"/>
                <a:gd name="connsiteY2" fmla="*/ 7219869 h 7343824"/>
                <a:gd name="connsiteX3" fmla="*/ 0 w 1488979"/>
                <a:gd name="connsiteY3" fmla="*/ 3671912 h 7343824"/>
                <a:gd name="connsiteX4" fmla="*/ 1370799 w 1488979"/>
                <a:gd name="connsiteY4" fmla="*/ 123955 h 734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979" h="7343824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John Jersin">
            <a:extLst>
              <a:ext uri="{FF2B5EF4-FFF2-40B4-BE49-F238E27FC236}">
                <a16:creationId xmlns:a16="http://schemas.microsoft.com/office/drawing/2014/main" id="{0400CCBE-3A89-1247-99DB-C8AC51B78DE7}"/>
              </a:ext>
            </a:extLst>
          </p:cNvPr>
          <p:cNvSpPr txBox="1"/>
          <p:nvPr/>
        </p:nvSpPr>
        <p:spPr>
          <a:xfrm>
            <a:off x="5882913" y="4033317"/>
            <a:ext cx="15091297" cy="157455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142" tIns="48142" rIns="48142" bIns="48142" numCol="1" anchor="t">
            <a:spAutoFit/>
          </a:bodyPr>
          <a:lstStyle>
            <a:lvl1pPr algn="l">
              <a:lnSpc>
                <a:spcPct val="70000"/>
              </a:lnSpc>
              <a:defRPr sz="9000" b="0">
                <a:solidFill>
                  <a:srgbClr val="006FB9"/>
                </a:solidFill>
              </a:defRPr>
            </a:lvl1pPr>
          </a:lstStyle>
          <a:p>
            <a:pPr defTabSz="1828526">
              <a:lnSpc>
                <a:spcPct val="100000"/>
              </a:lnSpc>
            </a:pPr>
            <a:r>
              <a:rPr lang="en-US" sz="9600" dirty="0">
                <a:solidFill>
                  <a:schemeClr val="accent6"/>
                </a:solidFill>
                <a:latin typeface="Community Light" panose="02000303040000020003" pitchFamily="2" charset="0"/>
              </a:rPr>
              <a:t>Visualization as </a:t>
            </a:r>
            <a:r>
              <a:rPr lang="en-US" sz="9600" b="1" i="1" dirty="0">
                <a:solidFill>
                  <a:schemeClr val="accent1"/>
                </a:solidFill>
                <a:latin typeface="Community Light" panose="02000303040000020003" pitchFamily="2" charset="0"/>
              </a:rPr>
              <a:t>Life</a:t>
            </a:r>
            <a:r>
              <a:rPr lang="en-US" sz="9600" i="1" dirty="0">
                <a:solidFill>
                  <a:schemeClr val="accent1"/>
                </a:solidFill>
                <a:latin typeface="Community Light" panose="02000303040000020003" pitchFamily="2" charset="0"/>
              </a:rPr>
              <a:t> </a:t>
            </a:r>
            <a:r>
              <a:rPr lang="en-US" sz="9600" i="1" dirty="0">
                <a:solidFill>
                  <a:schemeClr val="accent6"/>
                </a:solidFill>
                <a:latin typeface="Community Light" panose="02000303040000020003" pitchFamily="2" charset="0"/>
              </a:rPr>
              <a:t>or</a:t>
            </a:r>
            <a:r>
              <a:rPr lang="en-US" sz="9600" i="1" dirty="0">
                <a:solidFill>
                  <a:schemeClr val="accent1"/>
                </a:solidFill>
                <a:latin typeface="Community Light" panose="02000303040000020003" pitchFamily="2" charset="0"/>
              </a:rPr>
              <a:t> </a:t>
            </a:r>
            <a:r>
              <a:rPr lang="en-US" sz="9600" b="1" i="1" dirty="0">
                <a:solidFill>
                  <a:schemeClr val="tx2"/>
                </a:solidFill>
                <a:latin typeface="Community Light" panose="02000303040000020003" pitchFamily="2" charset="0"/>
              </a:rPr>
              <a:t>Death</a:t>
            </a:r>
            <a:endParaRPr sz="9600" b="1" dirty="0">
              <a:solidFill>
                <a:schemeClr val="tx2"/>
              </a:solidFill>
              <a:latin typeface="Community Light" panose="02000303040000020003" pitchFamily="2" charset="0"/>
            </a:endParaRPr>
          </a:p>
        </p:txBody>
      </p:sp>
      <p:sp>
        <p:nvSpPr>
          <p:cNvPr id="11" name="John Jersin">
            <a:extLst>
              <a:ext uri="{FF2B5EF4-FFF2-40B4-BE49-F238E27FC236}">
                <a16:creationId xmlns:a16="http://schemas.microsoft.com/office/drawing/2014/main" id="{9EDFD054-CB82-F949-B74F-0DBA2E34BE3A}"/>
              </a:ext>
            </a:extLst>
          </p:cNvPr>
          <p:cNvSpPr txBox="1"/>
          <p:nvPr/>
        </p:nvSpPr>
        <p:spPr>
          <a:xfrm>
            <a:off x="5882912" y="5617097"/>
            <a:ext cx="13425813" cy="45846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142" tIns="48142" rIns="48142" bIns="48142" numCol="1" anchor="t">
            <a:spAutoFit/>
          </a:bodyPr>
          <a:lstStyle>
            <a:defPPr>
              <a:defRPr lang="en-US"/>
            </a:defPPr>
            <a:lvl1pPr defTabSz="1828526">
              <a:lnSpc>
                <a:spcPct val="100000"/>
              </a:lnSpc>
              <a:defRPr sz="5600" b="0">
                <a:solidFill>
                  <a:schemeClr val="accent6"/>
                </a:solidFill>
                <a:latin typeface="LKN Sans Light" panose="02000303040000020003" pitchFamily="2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800" dirty="0">
                <a:latin typeface="Community Light" panose="02000303040000020003" pitchFamily="2" charset="0"/>
              </a:rPr>
              <a:t>Tufte explores the magnitude of how important visualizing information can be, specifically through visuals developed to:</a:t>
            </a:r>
          </a:p>
          <a:p>
            <a:pPr>
              <a:lnSpc>
                <a:spcPct val="110000"/>
              </a:lnSpc>
            </a:pPr>
            <a:endParaRPr lang="en-US" sz="2800" dirty="0">
              <a:latin typeface="Community Light" panose="02000303040000020003" pitchFamily="2" charset="0"/>
            </a:endParaRPr>
          </a:p>
          <a:p>
            <a:pPr marL="914400" indent="-914400">
              <a:lnSpc>
                <a:spcPct val="110000"/>
              </a:lnSpc>
              <a:buFont typeface="+mj-lt"/>
              <a:buAutoNum type="arabicPeriod"/>
            </a:pPr>
            <a:r>
              <a:rPr lang="en-US" sz="4800" dirty="0">
                <a:latin typeface="Community Light" panose="02000303040000020003" pitchFamily="2" charset="0"/>
              </a:rPr>
              <a:t>Stop a Cholera Outbreak in 1854</a:t>
            </a:r>
          </a:p>
          <a:p>
            <a:pPr marL="914400" indent="-914400">
              <a:lnSpc>
                <a:spcPct val="110000"/>
              </a:lnSpc>
              <a:buFont typeface="+mj-lt"/>
              <a:buAutoNum type="arabicPeriod"/>
            </a:pPr>
            <a:r>
              <a:rPr lang="en-US" sz="4800" dirty="0">
                <a:latin typeface="Community Light" panose="02000303040000020003" pitchFamily="2" charset="0"/>
              </a:rPr>
              <a:t>Launch the Challenger Shuttle in 1986</a:t>
            </a:r>
            <a:endParaRPr sz="4800" dirty="0">
              <a:latin typeface="Community Light" panose="020003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E66616-C671-1E40-B510-F3B487D1C420}"/>
              </a:ext>
            </a:extLst>
          </p:cNvPr>
          <p:cNvSpPr/>
          <p:nvPr/>
        </p:nvSpPr>
        <p:spPr>
          <a:xfrm>
            <a:off x="11495315" y="3069770"/>
            <a:ext cx="10704286" cy="1064622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71158" y="4820652"/>
            <a:ext cx="8990012" cy="1206500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pPr algn="l"/>
            <a:r>
              <a:rPr lang="en-US" sz="9600" dirty="0">
                <a:solidFill>
                  <a:schemeClr val="accent1"/>
                </a:solidFill>
                <a:latin typeface="Community Light" panose="02000303040000020003" pitchFamily="2" charset="0"/>
                <a:ea typeface="Source Sans Pro Light" charset="0"/>
                <a:cs typeface="Source Sans Pro Light" charset="0"/>
              </a:rPr>
              <a:t>Cholera in 1854</a:t>
            </a:r>
          </a:p>
        </p:txBody>
      </p:sp>
      <p:sp>
        <p:nvSpPr>
          <p:cNvPr id="7" name="Shape 354">
            <a:extLst>
              <a:ext uri="{FF2B5EF4-FFF2-40B4-BE49-F238E27FC236}">
                <a16:creationId xmlns:a16="http://schemas.microsoft.com/office/drawing/2014/main" id="{EA271C84-A551-7943-ACA8-913C95C6BB7F}"/>
              </a:ext>
            </a:extLst>
          </p:cNvPr>
          <p:cNvSpPr/>
          <p:nvPr/>
        </p:nvSpPr>
        <p:spPr>
          <a:xfrm>
            <a:off x="1092450" y="6228347"/>
            <a:ext cx="9381898" cy="3837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t" anchorCtr="0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152400" indent="-3175"/>
            <a:r>
              <a:rPr lang="en-US" sz="4800" dirty="0">
                <a:solidFill>
                  <a:schemeClr val="accent6"/>
                </a:solidFill>
                <a:latin typeface="Community Light" panose="02000303040000020003" pitchFamily="2" charset="0"/>
                <a:cs typeface="Source Sans Pro Light"/>
              </a:rPr>
              <a:t>Within 10 days, more than 500 casualties occurred in a few block radius in London (specifically Broad St.)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4FE3F-F59E-9B47-A2C7-98E44C4C7FC9}"/>
              </a:ext>
            </a:extLst>
          </p:cNvPr>
          <p:cNvSpPr txBox="1"/>
          <p:nvPr/>
        </p:nvSpPr>
        <p:spPr>
          <a:xfrm>
            <a:off x="12955587" y="4680858"/>
            <a:ext cx="795529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275" indent="-422275">
              <a:spcAft>
                <a:spcPts val="24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6"/>
                </a:solidFill>
                <a:latin typeface="Community" panose="02000303040000020003" pitchFamily="2" charset="0"/>
              </a:rPr>
              <a:t>At the time, Cholera was not known to be a waterborne illness</a:t>
            </a:r>
          </a:p>
          <a:p>
            <a:pPr marL="422275" indent="-422275">
              <a:spcAft>
                <a:spcPts val="24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6"/>
                </a:solidFill>
                <a:latin typeface="Community" panose="02000303040000020003" pitchFamily="2" charset="0"/>
              </a:rPr>
              <a:t>Testing the water yielded no suspicious impurities</a:t>
            </a:r>
          </a:p>
          <a:p>
            <a:pPr marL="1336721" lvl="1" indent="-422275">
              <a:spcAft>
                <a:spcPts val="24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  <a:latin typeface="Community" panose="02000303040000020003" pitchFamily="2" charset="0"/>
              </a:rPr>
              <a:t>Causal bacteria discovered in 1886 </a:t>
            </a:r>
          </a:p>
          <a:p>
            <a:pPr marL="422275" indent="-422275">
              <a:spcAft>
                <a:spcPts val="24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6"/>
                </a:solidFill>
                <a:latin typeface="Community" panose="02000303040000020003" pitchFamily="2" charset="0"/>
              </a:rPr>
              <a:t>Visualization (and paper) provided the evidence to act</a:t>
            </a:r>
          </a:p>
        </p:txBody>
      </p:sp>
    </p:spTree>
    <p:extLst>
      <p:ext uri="{BB962C8B-B14F-4D97-AF65-F5344CB8AC3E}">
        <p14:creationId xmlns:p14="http://schemas.microsoft.com/office/powerpoint/2010/main" val="29005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AAE40F-7B5D-FB44-BA0B-B2598358B46F}"/>
              </a:ext>
            </a:extLst>
          </p:cNvPr>
          <p:cNvSpPr/>
          <p:nvPr/>
        </p:nvSpPr>
        <p:spPr>
          <a:xfrm>
            <a:off x="9673023" y="1"/>
            <a:ext cx="14714152" cy="13715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John Jersin">
            <a:extLst>
              <a:ext uri="{FF2B5EF4-FFF2-40B4-BE49-F238E27FC236}">
                <a16:creationId xmlns:a16="http://schemas.microsoft.com/office/drawing/2014/main" id="{79AC6C92-E24B-A449-9993-D389E49ACE1B}"/>
              </a:ext>
            </a:extLst>
          </p:cNvPr>
          <p:cNvSpPr txBox="1"/>
          <p:nvPr/>
        </p:nvSpPr>
        <p:spPr>
          <a:xfrm>
            <a:off x="15813493" y="3875487"/>
            <a:ext cx="7576370" cy="253481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142" tIns="48142" rIns="48142" bIns="48142" numCol="1" anchor="b" anchorCtr="0">
            <a:spAutoFit/>
          </a:bodyPr>
          <a:lstStyle>
            <a:lvl1pPr algn="l">
              <a:lnSpc>
                <a:spcPct val="70000"/>
              </a:lnSpc>
              <a:defRPr sz="9000" b="0">
                <a:solidFill>
                  <a:srgbClr val="006FB9"/>
                </a:solidFill>
              </a:defRPr>
            </a:lvl1pPr>
          </a:lstStyle>
          <a:p>
            <a:pPr defTabSz="1828526">
              <a:lnSpc>
                <a:spcPct val="90000"/>
              </a:lnSpc>
            </a:pPr>
            <a:r>
              <a:rPr lang="en-US" sz="8800" dirty="0">
                <a:solidFill>
                  <a:schemeClr val="accent2"/>
                </a:solidFill>
                <a:latin typeface="Community Light" panose="02000303040000020003" pitchFamily="2" charset="0"/>
              </a:rPr>
              <a:t>Cholera Outbreak</a:t>
            </a:r>
            <a:endParaRPr sz="8800" dirty="0">
              <a:solidFill>
                <a:schemeClr val="accent2"/>
              </a:solidFill>
              <a:latin typeface="Community Light" panose="02000303040000020003" pitchFamily="2" charset="0"/>
            </a:endParaRPr>
          </a:p>
        </p:txBody>
      </p:sp>
      <p:sp>
        <p:nvSpPr>
          <p:cNvPr id="17" name="John Jersin">
            <a:extLst>
              <a:ext uri="{FF2B5EF4-FFF2-40B4-BE49-F238E27FC236}">
                <a16:creationId xmlns:a16="http://schemas.microsoft.com/office/drawing/2014/main" id="{E47CACC9-D872-0C4B-8A6D-62953FFA19F5}"/>
              </a:ext>
            </a:extLst>
          </p:cNvPr>
          <p:cNvSpPr txBox="1"/>
          <p:nvPr/>
        </p:nvSpPr>
        <p:spPr>
          <a:xfrm>
            <a:off x="15813492" y="6533529"/>
            <a:ext cx="8216442" cy="42829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142" tIns="48142" rIns="48142" bIns="48142" numCol="1" anchor="t">
            <a:spAutoFit/>
          </a:bodyPr>
          <a:lstStyle>
            <a:defPPr>
              <a:defRPr lang="en-US"/>
            </a:defPPr>
            <a:lvl1pPr defTabSz="1828526">
              <a:lnSpc>
                <a:spcPct val="100000"/>
              </a:lnSpc>
              <a:defRPr sz="5600" b="0">
                <a:solidFill>
                  <a:schemeClr val="accent6"/>
                </a:solidFill>
                <a:latin typeface="LKN Sans Light" panose="02000303040000020003" pitchFamily="2" charset="0"/>
              </a:defRPr>
            </a:lvl1pPr>
          </a:lstStyle>
          <a:p>
            <a:r>
              <a:rPr lang="en-US" sz="4800" dirty="0">
                <a:latin typeface="Community Light" panose="02000303040000020003" pitchFamily="2" charset="0"/>
              </a:rPr>
              <a:t>John Snow plotted the deaths of cholera in a spatial map of Broad Street</a:t>
            </a:r>
          </a:p>
          <a:p>
            <a:endParaRPr lang="en-US" sz="4800" dirty="0">
              <a:latin typeface="Community Light" panose="02000303040000020003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>
                <a:latin typeface="Community Light" panose="02000303040000020003" pitchFamily="2" charset="0"/>
              </a:rPr>
              <a:t>Bars</a:t>
            </a:r>
            <a:r>
              <a:rPr lang="en-US" sz="4000" dirty="0">
                <a:latin typeface="Community Light" panose="02000303040000020003" pitchFamily="2" charset="0"/>
              </a:rPr>
              <a:t> – frequency of deaths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>
                <a:latin typeface="Community Light" panose="02000303040000020003" pitchFamily="2" charset="0"/>
              </a:rPr>
              <a:t>Dots</a:t>
            </a:r>
            <a:r>
              <a:rPr lang="en-US" sz="4000" dirty="0">
                <a:latin typeface="Community Light" panose="02000303040000020003" pitchFamily="2" charset="0"/>
              </a:rPr>
              <a:t> – well pumps</a:t>
            </a:r>
            <a:endParaRPr sz="4800" dirty="0">
              <a:latin typeface="Community Light" panose="02000303040000020003" pitchFamily="2" charset="0"/>
            </a:endParaRPr>
          </a:p>
        </p:txBody>
      </p:sp>
      <p:grpSp>
        <p:nvGrpSpPr>
          <p:cNvPr id="35" name="Group 34" hidden="1">
            <a:extLst>
              <a:ext uri="{FF2B5EF4-FFF2-40B4-BE49-F238E27FC236}">
                <a16:creationId xmlns:a16="http://schemas.microsoft.com/office/drawing/2014/main" id="{124308A9-20AB-5444-BD14-705B1F65A5A5}"/>
              </a:ext>
            </a:extLst>
          </p:cNvPr>
          <p:cNvGrpSpPr/>
          <p:nvPr/>
        </p:nvGrpSpPr>
        <p:grpSpPr>
          <a:xfrm>
            <a:off x="1524000" y="1"/>
            <a:ext cx="12216713" cy="13715999"/>
            <a:chOff x="-5642994" y="1897811"/>
            <a:chExt cx="10559084" cy="1004114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77F122-6736-514B-BD26-3A2C10B66A34}"/>
                </a:ext>
              </a:extLst>
            </p:cNvPr>
            <p:cNvCxnSpPr/>
            <p:nvPr/>
          </p:nvCxnSpPr>
          <p:spPr>
            <a:xfrm>
              <a:off x="3156246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78EC3D-7D18-7340-8E17-201419BD7B8D}"/>
                </a:ext>
              </a:extLst>
            </p:cNvPr>
            <p:cNvCxnSpPr/>
            <p:nvPr/>
          </p:nvCxnSpPr>
          <p:spPr>
            <a:xfrm>
              <a:off x="516474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64AB24-7BF2-AF44-B182-B1A2492D897F}"/>
                </a:ext>
              </a:extLst>
            </p:cNvPr>
            <p:cNvCxnSpPr/>
            <p:nvPr/>
          </p:nvCxnSpPr>
          <p:spPr>
            <a:xfrm>
              <a:off x="2276322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4A914A-A05C-694D-97F8-D55863C9788C}"/>
                </a:ext>
              </a:extLst>
            </p:cNvPr>
            <p:cNvCxnSpPr/>
            <p:nvPr/>
          </p:nvCxnSpPr>
          <p:spPr>
            <a:xfrm>
              <a:off x="1396398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6498BA-F285-D54B-B7CE-0EE643F68043}"/>
                </a:ext>
              </a:extLst>
            </p:cNvPr>
            <p:cNvCxnSpPr/>
            <p:nvPr/>
          </p:nvCxnSpPr>
          <p:spPr>
            <a:xfrm>
              <a:off x="-36345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04573D-7B63-6140-84C7-1E83B771D90B}"/>
                </a:ext>
              </a:extLst>
            </p:cNvPr>
            <p:cNvCxnSpPr/>
            <p:nvPr/>
          </p:nvCxnSpPr>
          <p:spPr>
            <a:xfrm>
              <a:off x="-1243374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C103228-E9AE-1542-B500-D8D8BFAA52E0}"/>
                </a:ext>
              </a:extLst>
            </p:cNvPr>
            <p:cNvCxnSpPr/>
            <p:nvPr/>
          </p:nvCxnSpPr>
          <p:spPr>
            <a:xfrm>
              <a:off x="-2123298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76550A-92D7-AA44-B2B0-30CC54BD3DCB}"/>
                </a:ext>
              </a:extLst>
            </p:cNvPr>
            <p:cNvCxnSpPr/>
            <p:nvPr/>
          </p:nvCxnSpPr>
          <p:spPr>
            <a:xfrm>
              <a:off x="-3003222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6791F1-5105-8448-9B8F-38C685260EE6}"/>
                </a:ext>
              </a:extLst>
            </p:cNvPr>
            <p:cNvCxnSpPr/>
            <p:nvPr/>
          </p:nvCxnSpPr>
          <p:spPr>
            <a:xfrm>
              <a:off x="-3883146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90F216-9917-704C-8006-48723CA129AE}"/>
                </a:ext>
              </a:extLst>
            </p:cNvPr>
            <p:cNvCxnSpPr/>
            <p:nvPr/>
          </p:nvCxnSpPr>
          <p:spPr>
            <a:xfrm>
              <a:off x="-476307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AA6A34B-D379-A642-B42A-E8FDB0DE079D}"/>
                </a:ext>
              </a:extLst>
            </p:cNvPr>
            <p:cNvCxnSpPr/>
            <p:nvPr/>
          </p:nvCxnSpPr>
          <p:spPr>
            <a:xfrm>
              <a:off x="-5642994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5D8F85-E099-534C-87EE-90574608B4A5}"/>
                </a:ext>
              </a:extLst>
            </p:cNvPr>
            <p:cNvCxnSpPr/>
            <p:nvPr/>
          </p:nvCxnSpPr>
          <p:spPr>
            <a:xfrm>
              <a:off x="403617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4E6EDB3-FE4D-D047-BA6C-E41167EBC626}"/>
                </a:ext>
              </a:extLst>
            </p:cNvPr>
            <p:cNvCxnSpPr/>
            <p:nvPr/>
          </p:nvCxnSpPr>
          <p:spPr>
            <a:xfrm>
              <a:off x="491609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036C8F-2823-2B44-8C8E-04F67197ECA8}"/>
              </a:ext>
            </a:extLst>
          </p:cNvPr>
          <p:cNvSpPr/>
          <p:nvPr/>
        </p:nvSpPr>
        <p:spPr>
          <a:xfrm>
            <a:off x="0" y="0"/>
            <a:ext cx="9670473" cy="13716000"/>
          </a:xfrm>
          <a:prstGeom prst="rect">
            <a:avLst/>
          </a:prstGeom>
          <a:solidFill>
            <a:srgbClr val="FBE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1A52DCAB-9A17-A243-A281-1F39989E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2" y="639527"/>
            <a:ext cx="14852755" cy="12436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24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E4A26F-5741-5C40-A9A2-0087FE54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Cholera in 1854: Tufte’s Analysis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2ECF8D-AB0A-0B4D-963D-F9DE6F990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Snow was effective because he followed a causal theory through visualization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E47B2A-5D29-8B4B-A3F5-0517E9F58298}"/>
              </a:ext>
            </a:extLst>
          </p:cNvPr>
          <p:cNvSpPr/>
          <p:nvPr/>
        </p:nvSpPr>
        <p:spPr>
          <a:xfrm>
            <a:off x="942975" y="3090937"/>
            <a:ext cx="22783299" cy="1002030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E213FB-6EED-5A47-9EE2-DA1937BFE74B}"/>
              </a:ext>
            </a:extLst>
          </p:cNvPr>
          <p:cNvGrpSpPr/>
          <p:nvPr/>
        </p:nvGrpSpPr>
        <p:grpSpPr>
          <a:xfrm>
            <a:off x="6929037" y="3441068"/>
            <a:ext cx="4380121" cy="8390643"/>
            <a:chOff x="6929037" y="3000803"/>
            <a:chExt cx="4380121" cy="83906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521DC7-E398-B641-9000-6633292DD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7" y="3000803"/>
              <a:ext cx="4181868" cy="98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pPr>
                <a:spcAft>
                  <a:spcPts val="3600"/>
                </a:spcAft>
                <a:buClr>
                  <a:schemeClr val="tx2"/>
                </a:buClr>
              </a:pPr>
              <a:r>
                <a:rPr lang="en-US" sz="4000" dirty="0">
                  <a:solidFill>
                    <a:schemeClr val="accent1"/>
                  </a:solidFill>
                  <a:latin typeface="Community Light" panose="02000303040000020003" pitchFamily="2" charset="0"/>
                  <a:ea typeface="Source Sans Pro Semibold" charset="0"/>
                  <a:cs typeface="Source Sans Pro Semibold" charset="0"/>
                </a:rPr>
                <a:t>Why: Tasks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87ED0C-B1EE-5F44-BC31-4E1E8945E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673" y="4517571"/>
              <a:ext cx="4362485" cy="687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457200" indent="-457200" defTabSz="4572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Explore spatial relationships of cholera death</a:t>
              </a:r>
            </a:p>
            <a:p>
              <a:pPr marL="457200" indent="-457200" defTabSz="4572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Identify epicenter of the outbreak (Broad Street)</a:t>
              </a:r>
              <a:endParaRPr lang="en-US" sz="2800" spc="130" dirty="0">
                <a:solidFill>
                  <a:schemeClr val="accent6"/>
                </a:solidFill>
                <a:latin typeface="Community" panose="02000303040000020003" pitchFamily="2" charset="0"/>
                <a:ea typeface="Source Sans Pro" charset="0"/>
                <a:cs typeface="Source Sans Pro" charset="0"/>
              </a:endParaRPr>
            </a:p>
            <a:p>
              <a:pPr>
                <a:buClr>
                  <a:schemeClr val="accent6"/>
                </a:buClr>
              </a:pPr>
              <a:endParaRPr lang="en-US" sz="1800" dirty="0">
                <a:solidFill>
                  <a:schemeClr val="accent6"/>
                </a:solidFill>
                <a:latin typeface="Community" panose="02000303040000020003" pitchFamily="2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790ED7-8105-0B45-A605-78DFD2B77B77}"/>
                </a:ext>
              </a:extLst>
            </p:cNvPr>
            <p:cNvSpPr/>
            <p:nvPr/>
          </p:nvSpPr>
          <p:spPr>
            <a:xfrm flipV="1">
              <a:off x="6957962" y="4103011"/>
              <a:ext cx="91440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35E2D-4827-7B49-8753-A8C26186B910}"/>
              </a:ext>
            </a:extLst>
          </p:cNvPr>
          <p:cNvGrpSpPr/>
          <p:nvPr/>
        </p:nvGrpSpPr>
        <p:grpSpPr>
          <a:xfrm>
            <a:off x="12334188" y="3280040"/>
            <a:ext cx="4362485" cy="8551671"/>
            <a:chOff x="12334188" y="2839775"/>
            <a:chExt cx="4362485" cy="85516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8EC693-1A43-7648-B3F7-E7F98FEBA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8685" y="2839775"/>
              <a:ext cx="4181869" cy="1144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pPr>
                <a:spcAft>
                  <a:spcPts val="3600"/>
                </a:spcAft>
                <a:buClr>
                  <a:schemeClr val="tx2"/>
                </a:buClr>
              </a:pPr>
              <a:r>
                <a:rPr lang="en-US" sz="4000" dirty="0">
                  <a:solidFill>
                    <a:schemeClr val="accent1"/>
                  </a:solidFill>
                  <a:latin typeface="Community Light" panose="02000303040000020003" pitchFamily="2" charset="0"/>
                  <a:ea typeface="Source Sans Pro Semibold" charset="0"/>
                  <a:cs typeface="Source Sans Pro Semibold" charset="0"/>
                </a:rPr>
                <a:t>How: Encode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C59B5D-ECD2-514D-8C1D-ED905A0B0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88" y="4517572"/>
              <a:ext cx="4362485" cy="6873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457200" indent="-457200" defTabSz="4572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Number of deaths per residence drawn as proportional bars</a:t>
              </a:r>
              <a:endParaRPr lang="en-US" sz="1800" dirty="0">
                <a:solidFill>
                  <a:schemeClr val="accent6"/>
                </a:solidFill>
                <a:latin typeface="Community" panose="02000303040000020003" pitchFamily="2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7CBAC3-5098-8C4B-B725-D407E860216F}"/>
                </a:ext>
              </a:extLst>
            </p:cNvPr>
            <p:cNvSpPr/>
            <p:nvPr/>
          </p:nvSpPr>
          <p:spPr>
            <a:xfrm flipV="1">
              <a:off x="12396787" y="4103011"/>
              <a:ext cx="91440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1E1105-50A0-1C43-862F-A3602041E9C6}"/>
              </a:ext>
            </a:extLst>
          </p:cNvPr>
          <p:cNvGrpSpPr/>
          <p:nvPr/>
        </p:nvGrpSpPr>
        <p:grpSpPr>
          <a:xfrm>
            <a:off x="17860203" y="3436041"/>
            <a:ext cx="4575253" cy="8019116"/>
            <a:chOff x="17860203" y="2995776"/>
            <a:chExt cx="4575253" cy="80191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2C4DF2-F3DF-3B4A-AD84-034FB4C6E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0203" y="2995776"/>
              <a:ext cx="4181869" cy="98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pPr>
                <a:spcAft>
                  <a:spcPts val="3600"/>
                </a:spcAft>
                <a:buClr>
                  <a:schemeClr val="tx2"/>
                </a:buClr>
              </a:pPr>
              <a:r>
                <a:rPr lang="en-US" sz="4000" dirty="0">
                  <a:solidFill>
                    <a:schemeClr val="accent1"/>
                  </a:solidFill>
                  <a:latin typeface="Community Light" panose="02000303040000020003" pitchFamily="2" charset="0"/>
                  <a:ea typeface="Source Sans Pro Semibold" charset="0"/>
                  <a:cs typeface="Source Sans Pro Semibold" charset="0"/>
                </a:rPr>
                <a:t>Scale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0A42DC-F696-1647-A222-518081FA2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7913" y="4517572"/>
              <a:ext cx="4547543" cy="649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457200" indent="-457200" defTabSz="4572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From zero to tens of deaths per residence</a:t>
              </a:r>
            </a:p>
            <a:p>
              <a:pPr marL="457200" indent="-457200" defTabSz="4572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Graph becomes busy if the number of deaths is too large</a:t>
              </a:r>
              <a:endParaRPr lang="en-US" sz="3200" dirty="0">
                <a:solidFill>
                  <a:schemeClr val="accent6"/>
                </a:solidFill>
                <a:latin typeface="Community" panose="02000303040000020003" pitchFamily="2" charset="0"/>
                <a:ea typeface="Source Sans Pro" charset="0"/>
                <a:cs typeface="Source Sans Pro" charset="0"/>
              </a:endParaRPr>
            </a:p>
            <a:p>
              <a:pPr algn="ctr">
                <a:spcAft>
                  <a:spcPts val="3600"/>
                </a:spcAft>
                <a:buClr>
                  <a:schemeClr val="accent6"/>
                </a:buClr>
              </a:pPr>
              <a:r>
                <a:rPr lang="en-US" sz="720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5811962-85B1-3641-99D9-94BE575D9DBE}"/>
                </a:ext>
              </a:extLst>
            </p:cNvPr>
            <p:cNvSpPr/>
            <p:nvPr/>
          </p:nvSpPr>
          <p:spPr>
            <a:xfrm flipV="1">
              <a:off x="17860203" y="4103011"/>
              <a:ext cx="91440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BFF329-82AE-0341-8C1D-A5B9D5998B0A}"/>
              </a:ext>
            </a:extLst>
          </p:cNvPr>
          <p:cNvGrpSpPr/>
          <p:nvPr/>
        </p:nvGrpSpPr>
        <p:grpSpPr>
          <a:xfrm>
            <a:off x="1516023" y="3280040"/>
            <a:ext cx="4362264" cy="8175117"/>
            <a:chOff x="1516023" y="2839775"/>
            <a:chExt cx="4362264" cy="817511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A1C477-E0B5-4E4B-9FBA-F716CDE5F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861" y="4517572"/>
              <a:ext cx="4357426" cy="649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457200">
                <a:spcBef>
                  <a:spcPct val="20000"/>
                </a:spcBef>
                <a:buClr>
                  <a:schemeClr val="accent1"/>
                </a:buClr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Data</a:t>
              </a:r>
            </a:p>
            <a:p>
              <a:pPr marL="457200" indent="-457200" defTabSz="4572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Deaths from cholera during an outbreak in London in 1854</a:t>
              </a:r>
            </a:p>
            <a:p>
              <a:pPr marL="457200" indent="-457200" defTabSz="4572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Water pump Locations</a:t>
              </a:r>
            </a:p>
            <a:p>
              <a:pPr defTabSz="457200">
                <a:spcBef>
                  <a:spcPct val="20000"/>
                </a:spcBef>
                <a:buClr>
                  <a:schemeClr val="accent1"/>
                </a:buClr>
              </a:pPr>
              <a:endParaRPr lang="en-US" sz="3200" spc="130" dirty="0">
                <a:solidFill>
                  <a:schemeClr val="accent6"/>
                </a:solidFill>
                <a:latin typeface="Community" panose="02000303040000020003" pitchFamily="2" charset="0"/>
                <a:ea typeface="Source Sans Pro" charset="0"/>
                <a:cs typeface="Source Sans Pro" charset="0"/>
              </a:endParaRPr>
            </a:p>
            <a:p>
              <a:pPr defTabSz="457200">
                <a:spcBef>
                  <a:spcPct val="20000"/>
                </a:spcBef>
                <a:buClr>
                  <a:schemeClr val="accent1"/>
                </a:buClr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Derived:</a:t>
              </a:r>
            </a:p>
            <a:p>
              <a:pPr marL="457200" indent="-457200" defTabSz="4572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32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Residences of victims</a:t>
              </a:r>
              <a:endParaRPr lang="en-US" sz="2800" spc="130" dirty="0">
                <a:solidFill>
                  <a:schemeClr val="accent6"/>
                </a:solidFill>
                <a:latin typeface="Community" panose="02000303040000020003" pitchFamily="2" charset="0"/>
                <a:ea typeface="Source Sans Pro" charset="0"/>
                <a:cs typeface="Source Sans Pro" charset="0"/>
              </a:endParaRPr>
            </a:p>
            <a:p>
              <a:pPr>
                <a:spcAft>
                  <a:spcPts val="3600"/>
                </a:spcAft>
                <a:buClr>
                  <a:schemeClr val="accent6"/>
                </a:buClr>
              </a:pPr>
              <a:endParaRPr lang="en-US" sz="3200" dirty="0">
                <a:solidFill>
                  <a:schemeClr val="accent6"/>
                </a:solidFill>
                <a:latin typeface="Community" panose="02000303040000020003" pitchFamily="2" charset="0"/>
                <a:ea typeface="Source Sans Pro" charset="0"/>
                <a:cs typeface="Source Sans Pro" charset="0"/>
              </a:endParaRPr>
            </a:p>
            <a:p>
              <a:pPr algn="ctr">
                <a:spcAft>
                  <a:spcPts val="3600"/>
                </a:spcAft>
                <a:buClr>
                  <a:schemeClr val="accent6"/>
                </a:buClr>
              </a:pPr>
              <a:r>
                <a:rPr lang="en-US" sz="720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F56255A-F61D-E349-B782-B0C2BD53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23" y="2839775"/>
              <a:ext cx="3987310" cy="1144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pPr>
                <a:spcAft>
                  <a:spcPts val="3600"/>
                </a:spcAft>
                <a:buClr>
                  <a:schemeClr val="tx2"/>
                </a:buClr>
              </a:pPr>
              <a:r>
                <a:rPr lang="en-US" sz="4000" dirty="0">
                  <a:solidFill>
                    <a:schemeClr val="accent1"/>
                  </a:solidFill>
                  <a:latin typeface="Community Light" panose="02000303040000020003" pitchFamily="2" charset="0"/>
                  <a:ea typeface="Source Sans Pro Semibold" charset="0"/>
                  <a:cs typeface="Source Sans Pro Semibold" charset="0"/>
                </a:rPr>
                <a:t>What: Data &amp; Derived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A83947B-EFBA-C348-AB95-081CE53FE30F}"/>
                </a:ext>
              </a:extLst>
            </p:cNvPr>
            <p:cNvSpPr/>
            <p:nvPr/>
          </p:nvSpPr>
          <p:spPr>
            <a:xfrm flipV="1">
              <a:off x="1532613" y="4103011"/>
              <a:ext cx="91440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7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E66616-C671-1E40-B510-F3B487D1C420}"/>
              </a:ext>
            </a:extLst>
          </p:cNvPr>
          <p:cNvSpPr/>
          <p:nvPr/>
        </p:nvSpPr>
        <p:spPr>
          <a:xfrm>
            <a:off x="11495315" y="3069770"/>
            <a:ext cx="10704286" cy="1064622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71157" y="4820652"/>
            <a:ext cx="9185119" cy="1206500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pPr algn="l"/>
            <a:r>
              <a:rPr lang="en-US" sz="9600" dirty="0">
                <a:solidFill>
                  <a:schemeClr val="tx2"/>
                </a:solidFill>
                <a:latin typeface="Community Light" panose="02000303040000020003" pitchFamily="2" charset="0"/>
                <a:ea typeface="Source Sans Pro Light" charset="0"/>
                <a:cs typeface="Source Sans Pro Light" charset="0"/>
              </a:rPr>
              <a:t>Challenger in 1986</a:t>
            </a:r>
          </a:p>
        </p:txBody>
      </p:sp>
      <p:sp>
        <p:nvSpPr>
          <p:cNvPr id="7" name="Shape 354">
            <a:extLst>
              <a:ext uri="{FF2B5EF4-FFF2-40B4-BE49-F238E27FC236}">
                <a16:creationId xmlns:a16="http://schemas.microsoft.com/office/drawing/2014/main" id="{EA271C84-A551-7943-ACA8-913C95C6BB7F}"/>
              </a:ext>
            </a:extLst>
          </p:cNvPr>
          <p:cNvSpPr/>
          <p:nvPr/>
        </p:nvSpPr>
        <p:spPr>
          <a:xfrm>
            <a:off x="1092450" y="6228347"/>
            <a:ext cx="9381898" cy="3837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t" anchorCtr="0">
            <a:noAutofit/>
          </a:bodyPr>
          <a:lstStyle>
            <a:lvl1pPr>
              <a:lnSpc>
                <a:spcPct val="100000"/>
              </a:lnSpc>
              <a:defRPr sz="4100"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152400" indent="-3175"/>
            <a:r>
              <a:rPr lang="en-US" sz="4800" dirty="0">
                <a:solidFill>
                  <a:schemeClr val="accent6"/>
                </a:solidFill>
                <a:latin typeface="Community Light" panose="02000303040000020003" pitchFamily="2" charset="0"/>
                <a:cs typeface="Source Sans Pro Light"/>
              </a:rPr>
              <a:t>On January 28, 1986, the Challenger space shuttle took off from Cape Canaveral, FL and exploded killing all 7 astronauts onboard.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4FE3F-F59E-9B47-A2C7-98E44C4C7FC9}"/>
              </a:ext>
            </a:extLst>
          </p:cNvPr>
          <p:cNvSpPr txBox="1"/>
          <p:nvPr/>
        </p:nvSpPr>
        <p:spPr>
          <a:xfrm>
            <a:off x="12955587" y="4680858"/>
            <a:ext cx="795529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275" indent="-422275">
              <a:spcAft>
                <a:spcPts val="24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6"/>
                </a:solidFill>
                <a:latin typeface="Community" panose="02000303040000020003" pitchFamily="2" charset="0"/>
              </a:rPr>
              <a:t>Reasoning was rubber O-rings malfunction due to cold weather</a:t>
            </a:r>
          </a:p>
          <a:p>
            <a:pPr marL="422275" indent="-422275">
              <a:spcAft>
                <a:spcPts val="24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6"/>
                </a:solidFill>
                <a:latin typeface="Community" panose="02000303040000020003" pitchFamily="2" charset="0"/>
              </a:rPr>
              <a:t>Engineers who were aware of issue were unable to convince powers to postpone launch</a:t>
            </a:r>
          </a:p>
          <a:p>
            <a:pPr marL="1336721" lvl="1" indent="-422275">
              <a:spcAft>
                <a:spcPts val="24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  <a:latin typeface="Community" panose="02000303040000020003" pitchFamily="2" charset="0"/>
              </a:rPr>
              <a:t>Evidence clear but not communicated effectively</a:t>
            </a:r>
          </a:p>
          <a:p>
            <a:pPr marL="1336721" lvl="1" indent="-422275">
              <a:spcAft>
                <a:spcPts val="24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6"/>
                </a:solidFill>
                <a:latin typeface="Community" panose="02000303040000020003" pitchFamily="2" charset="0"/>
              </a:rPr>
              <a:t>Needed to answer: </a:t>
            </a:r>
            <a:r>
              <a:rPr lang="en-US" sz="4400" i="1" dirty="0">
                <a:solidFill>
                  <a:schemeClr val="accent6"/>
                </a:solidFill>
                <a:latin typeface="Community" panose="02000303040000020003" pitchFamily="2" charset="0"/>
              </a:rPr>
              <a:t>in relation to what?</a:t>
            </a:r>
          </a:p>
        </p:txBody>
      </p:sp>
    </p:spTree>
    <p:extLst>
      <p:ext uri="{BB962C8B-B14F-4D97-AF65-F5344CB8AC3E}">
        <p14:creationId xmlns:p14="http://schemas.microsoft.com/office/powerpoint/2010/main" val="3647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AAE40F-7B5D-FB44-BA0B-B2598358B46F}"/>
              </a:ext>
            </a:extLst>
          </p:cNvPr>
          <p:cNvSpPr/>
          <p:nvPr/>
        </p:nvSpPr>
        <p:spPr>
          <a:xfrm>
            <a:off x="9673023" y="1"/>
            <a:ext cx="14714152" cy="13715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John Jersin">
            <a:extLst>
              <a:ext uri="{FF2B5EF4-FFF2-40B4-BE49-F238E27FC236}">
                <a16:creationId xmlns:a16="http://schemas.microsoft.com/office/drawing/2014/main" id="{79AC6C92-E24B-A449-9993-D389E49ACE1B}"/>
              </a:ext>
            </a:extLst>
          </p:cNvPr>
          <p:cNvSpPr txBox="1"/>
          <p:nvPr/>
        </p:nvSpPr>
        <p:spPr>
          <a:xfrm>
            <a:off x="15813493" y="5094283"/>
            <a:ext cx="7576370" cy="13160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142" tIns="48142" rIns="48142" bIns="48142" numCol="1" anchor="b" anchorCtr="0">
            <a:spAutoFit/>
          </a:bodyPr>
          <a:lstStyle>
            <a:lvl1pPr algn="l">
              <a:lnSpc>
                <a:spcPct val="70000"/>
              </a:lnSpc>
              <a:defRPr sz="9000" b="0">
                <a:solidFill>
                  <a:srgbClr val="006FB9"/>
                </a:solidFill>
              </a:defRPr>
            </a:lvl1pPr>
          </a:lstStyle>
          <a:p>
            <a:pPr defTabSz="1828526">
              <a:lnSpc>
                <a:spcPct val="90000"/>
              </a:lnSpc>
            </a:pPr>
            <a:r>
              <a:rPr lang="en-US" sz="8800" dirty="0">
                <a:solidFill>
                  <a:schemeClr val="accent2"/>
                </a:solidFill>
                <a:latin typeface="Community Light" panose="02000303040000020003" pitchFamily="2" charset="0"/>
              </a:rPr>
              <a:t>O-Ring Damage</a:t>
            </a:r>
            <a:endParaRPr sz="8800" dirty="0">
              <a:solidFill>
                <a:schemeClr val="accent2"/>
              </a:solidFill>
              <a:latin typeface="Community Light" panose="02000303040000020003" pitchFamily="2" charset="0"/>
            </a:endParaRPr>
          </a:p>
        </p:txBody>
      </p:sp>
      <p:sp>
        <p:nvSpPr>
          <p:cNvPr id="17" name="John Jersin">
            <a:extLst>
              <a:ext uri="{FF2B5EF4-FFF2-40B4-BE49-F238E27FC236}">
                <a16:creationId xmlns:a16="http://schemas.microsoft.com/office/drawing/2014/main" id="{E47CACC9-D872-0C4B-8A6D-62953FFA19F5}"/>
              </a:ext>
            </a:extLst>
          </p:cNvPr>
          <p:cNvSpPr txBox="1"/>
          <p:nvPr/>
        </p:nvSpPr>
        <p:spPr>
          <a:xfrm>
            <a:off x="15813492" y="6533529"/>
            <a:ext cx="8216442" cy="526787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142" tIns="48142" rIns="48142" bIns="48142" numCol="1" anchor="t">
            <a:spAutoFit/>
          </a:bodyPr>
          <a:lstStyle>
            <a:defPPr>
              <a:defRPr lang="en-US"/>
            </a:defPPr>
            <a:lvl1pPr defTabSz="1828526">
              <a:lnSpc>
                <a:spcPct val="100000"/>
              </a:lnSpc>
              <a:defRPr sz="5600" b="0">
                <a:solidFill>
                  <a:schemeClr val="accent6"/>
                </a:solidFill>
                <a:latin typeface="LKN Sans Light" panose="02000303040000020003" pitchFamily="2" charset="0"/>
              </a:defRPr>
            </a:lvl1pPr>
          </a:lstStyle>
          <a:p>
            <a:r>
              <a:rPr lang="en-US" sz="4800" dirty="0">
                <a:latin typeface="Community Light" panose="02000303040000020003" pitchFamily="2" charset="0"/>
              </a:rPr>
              <a:t>Tables used to convey that O-Ring damage was present in testing.</a:t>
            </a:r>
          </a:p>
          <a:p>
            <a:endParaRPr lang="en-US" sz="4800" dirty="0">
              <a:latin typeface="Community Light" panose="02000303040000020003" pitchFamily="2" charset="0"/>
            </a:endParaRPr>
          </a:p>
          <a:p>
            <a:r>
              <a:rPr lang="en-US" sz="4800" dirty="0">
                <a:latin typeface="Community Light" panose="02000303040000020003" pitchFamily="2" charset="0"/>
              </a:rPr>
              <a:t>Second table designed to convince launch temperature matters.</a:t>
            </a:r>
            <a:endParaRPr sz="4800" dirty="0">
              <a:latin typeface="Community Light" panose="02000303040000020003" pitchFamily="2" charset="0"/>
            </a:endParaRPr>
          </a:p>
        </p:txBody>
      </p:sp>
      <p:grpSp>
        <p:nvGrpSpPr>
          <p:cNvPr id="35" name="Group 34" hidden="1">
            <a:extLst>
              <a:ext uri="{FF2B5EF4-FFF2-40B4-BE49-F238E27FC236}">
                <a16:creationId xmlns:a16="http://schemas.microsoft.com/office/drawing/2014/main" id="{124308A9-20AB-5444-BD14-705B1F65A5A5}"/>
              </a:ext>
            </a:extLst>
          </p:cNvPr>
          <p:cNvGrpSpPr/>
          <p:nvPr/>
        </p:nvGrpSpPr>
        <p:grpSpPr>
          <a:xfrm>
            <a:off x="1524000" y="1"/>
            <a:ext cx="12216713" cy="13715999"/>
            <a:chOff x="-5642994" y="1897811"/>
            <a:chExt cx="10559084" cy="1004114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77F122-6736-514B-BD26-3A2C10B66A34}"/>
                </a:ext>
              </a:extLst>
            </p:cNvPr>
            <p:cNvCxnSpPr/>
            <p:nvPr/>
          </p:nvCxnSpPr>
          <p:spPr>
            <a:xfrm>
              <a:off x="3156246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78EC3D-7D18-7340-8E17-201419BD7B8D}"/>
                </a:ext>
              </a:extLst>
            </p:cNvPr>
            <p:cNvCxnSpPr/>
            <p:nvPr/>
          </p:nvCxnSpPr>
          <p:spPr>
            <a:xfrm>
              <a:off x="516474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64AB24-7BF2-AF44-B182-B1A2492D897F}"/>
                </a:ext>
              </a:extLst>
            </p:cNvPr>
            <p:cNvCxnSpPr/>
            <p:nvPr/>
          </p:nvCxnSpPr>
          <p:spPr>
            <a:xfrm>
              <a:off x="2276322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4A914A-A05C-694D-97F8-D55863C9788C}"/>
                </a:ext>
              </a:extLst>
            </p:cNvPr>
            <p:cNvCxnSpPr/>
            <p:nvPr/>
          </p:nvCxnSpPr>
          <p:spPr>
            <a:xfrm>
              <a:off x="1396398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6498BA-F285-D54B-B7CE-0EE643F68043}"/>
                </a:ext>
              </a:extLst>
            </p:cNvPr>
            <p:cNvCxnSpPr/>
            <p:nvPr/>
          </p:nvCxnSpPr>
          <p:spPr>
            <a:xfrm>
              <a:off x="-36345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04573D-7B63-6140-84C7-1E83B771D90B}"/>
                </a:ext>
              </a:extLst>
            </p:cNvPr>
            <p:cNvCxnSpPr/>
            <p:nvPr/>
          </p:nvCxnSpPr>
          <p:spPr>
            <a:xfrm>
              <a:off x="-1243374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C103228-E9AE-1542-B500-D8D8BFAA52E0}"/>
                </a:ext>
              </a:extLst>
            </p:cNvPr>
            <p:cNvCxnSpPr/>
            <p:nvPr/>
          </p:nvCxnSpPr>
          <p:spPr>
            <a:xfrm>
              <a:off x="-2123298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76550A-92D7-AA44-B2B0-30CC54BD3DCB}"/>
                </a:ext>
              </a:extLst>
            </p:cNvPr>
            <p:cNvCxnSpPr/>
            <p:nvPr/>
          </p:nvCxnSpPr>
          <p:spPr>
            <a:xfrm>
              <a:off x="-3003222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6791F1-5105-8448-9B8F-38C685260EE6}"/>
                </a:ext>
              </a:extLst>
            </p:cNvPr>
            <p:cNvCxnSpPr/>
            <p:nvPr/>
          </p:nvCxnSpPr>
          <p:spPr>
            <a:xfrm>
              <a:off x="-3883146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90F216-9917-704C-8006-48723CA129AE}"/>
                </a:ext>
              </a:extLst>
            </p:cNvPr>
            <p:cNvCxnSpPr/>
            <p:nvPr/>
          </p:nvCxnSpPr>
          <p:spPr>
            <a:xfrm>
              <a:off x="-476307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AA6A34B-D379-A642-B42A-E8FDB0DE079D}"/>
                </a:ext>
              </a:extLst>
            </p:cNvPr>
            <p:cNvCxnSpPr/>
            <p:nvPr/>
          </p:nvCxnSpPr>
          <p:spPr>
            <a:xfrm>
              <a:off x="-5642994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5D8F85-E099-534C-87EE-90574608B4A5}"/>
                </a:ext>
              </a:extLst>
            </p:cNvPr>
            <p:cNvCxnSpPr/>
            <p:nvPr/>
          </p:nvCxnSpPr>
          <p:spPr>
            <a:xfrm>
              <a:off x="403617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4E6EDB3-FE4D-D047-BA6C-E41167EBC626}"/>
                </a:ext>
              </a:extLst>
            </p:cNvPr>
            <p:cNvCxnSpPr/>
            <p:nvPr/>
          </p:nvCxnSpPr>
          <p:spPr>
            <a:xfrm>
              <a:off x="491609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036C8F-2823-2B44-8C8E-04F67197ECA8}"/>
              </a:ext>
            </a:extLst>
          </p:cNvPr>
          <p:cNvSpPr/>
          <p:nvPr/>
        </p:nvSpPr>
        <p:spPr>
          <a:xfrm>
            <a:off x="0" y="0"/>
            <a:ext cx="9670473" cy="13716000"/>
          </a:xfrm>
          <a:prstGeom prst="rect">
            <a:avLst/>
          </a:prstGeom>
          <a:solidFill>
            <a:srgbClr val="FBE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A52DCAB-9A17-A243-A281-1F39989E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53620" y="1846003"/>
            <a:ext cx="10223339" cy="5288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37F95B-B2D5-9647-B906-0FC4647A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620" y="7623641"/>
            <a:ext cx="10223335" cy="331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91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E4A26F-5741-5C40-A9A2-0087FE54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Challenger Shuttle Viz: Tufte’s Analysis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2ECF8D-AB0A-0B4D-963D-F9DE6F990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Not enough focus on the problem identified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F4753D-1830-1547-BE97-2AB64BE3DA1A}"/>
              </a:ext>
            </a:extLst>
          </p:cNvPr>
          <p:cNvGrpSpPr/>
          <p:nvPr/>
        </p:nvGrpSpPr>
        <p:grpSpPr>
          <a:xfrm>
            <a:off x="8437481" y="3733800"/>
            <a:ext cx="6669741" cy="8850086"/>
            <a:chOff x="8437481" y="3733800"/>
            <a:chExt cx="6669741" cy="88500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76A4AA-5F60-6946-A833-29F2B0B1524D}"/>
                </a:ext>
              </a:extLst>
            </p:cNvPr>
            <p:cNvSpPr/>
            <p:nvPr/>
          </p:nvSpPr>
          <p:spPr>
            <a:xfrm>
              <a:off x="8437481" y="3733800"/>
              <a:ext cx="6669741" cy="8850086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923BA2-2DFB-D540-A58A-8DBA4331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8801" y="3893191"/>
              <a:ext cx="5791623" cy="98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pPr>
                <a:spcAft>
                  <a:spcPts val="3600"/>
                </a:spcAft>
                <a:buClr>
                  <a:schemeClr val="tx2"/>
                </a:buClr>
              </a:pPr>
              <a:r>
                <a:rPr lang="en-US" sz="5400" dirty="0">
                  <a:solidFill>
                    <a:schemeClr val="accent1"/>
                  </a:solidFill>
                  <a:latin typeface="Community Light" panose="02000303040000020003" pitchFamily="2" charset="0"/>
                  <a:ea typeface="Source Sans Pro Semibold" charset="0"/>
                  <a:cs typeface="Source Sans Pro Semibold" charset="0"/>
                </a:rPr>
                <a:t>Missing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EB7AD3-790B-F249-A628-579FF6D2E9EE}"/>
                </a:ext>
              </a:extLst>
            </p:cNvPr>
            <p:cNvSpPr txBox="1"/>
            <p:nvPr/>
          </p:nvSpPr>
          <p:spPr>
            <a:xfrm>
              <a:off x="8744687" y="5706782"/>
              <a:ext cx="575871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spcBef>
                  <a:spcPct val="20000"/>
                </a:spcBef>
                <a:buClr>
                  <a:schemeClr val="accent1"/>
                </a:buClr>
              </a:pPr>
              <a:r>
                <a:rPr lang="en-US" sz="40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Created illusion of lack of evidence, important to include all data possible!</a:t>
              </a:r>
              <a:endParaRPr lang="en-US" spc="130" dirty="0">
                <a:solidFill>
                  <a:schemeClr val="accent6"/>
                </a:solidFill>
                <a:latin typeface="Community" panose="02000303040000020003" pitchFamily="2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D73506-FA52-0045-8794-65277A5CCFF4}"/>
                </a:ext>
              </a:extLst>
            </p:cNvPr>
            <p:cNvSpPr/>
            <p:nvPr/>
          </p:nvSpPr>
          <p:spPr>
            <a:xfrm flipV="1">
              <a:off x="8850557" y="5148039"/>
              <a:ext cx="91440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28E3E-707C-AD41-A1B9-E2A2FEE3F501}"/>
              </a:ext>
            </a:extLst>
          </p:cNvPr>
          <p:cNvGrpSpPr/>
          <p:nvPr/>
        </p:nvGrpSpPr>
        <p:grpSpPr>
          <a:xfrm>
            <a:off x="15772301" y="3733800"/>
            <a:ext cx="6669741" cy="8850086"/>
            <a:chOff x="15772301" y="3733800"/>
            <a:chExt cx="6669741" cy="88500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3744BD-69A1-6043-A486-75B65EB2EC37}"/>
                </a:ext>
              </a:extLst>
            </p:cNvPr>
            <p:cNvGrpSpPr/>
            <p:nvPr/>
          </p:nvGrpSpPr>
          <p:grpSpPr>
            <a:xfrm>
              <a:off x="15772301" y="3733800"/>
              <a:ext cx="6669741" cy="8850086"/>
              <a:chOff x="15772301" y="3733800"/>
              <a:chExt cx="6669741" cy="885008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2C0741-D84C-4B4A-B55F-FD1765C56A71}"/>
                  </a:ext>
                </a:extLst>
              </p:cNvPr>
              <p:cNvSpPr/>
              <p:nvPr/>
            </p:nvSpPr>
            <p:spPr>
              <a:xfrm>
                <a:off x="15772301" y="3733800"/>
                <a:ext cx="6669741" cy="8850086"/>
              </a:xfrm>
              <a:prstGeom prst="rect">
                <a:avLst/>
              </a:prstGeom>
              <a:solidFill>
                <a:srgbClr val="F1EC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520679-1BDA-6E43-A64E-D5709570F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4779" y="3893191"/>
                <a:ext cx="5791623" cy="983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/>
              <a:lstStyle/>
              <a:p>
                <a:pPr>
                  <a:spcAft>
                    <a:spcPts val="3600"/>
                  </a:spcAft>
                  <a:buClr>
                    <a:schemeClr val="tx2"/>
                  </a:buClr>
                </a:pPr>
                <a:r>
                  <a:rPr lang="en-US" sz="5400" dirty="0">
                    <a:solidFill>
                      <a:schemeClr val="accent1"/>
                    </a:solidFill>
                    <a:latin typeface="Community Light" panose="02000303040000020003" pitchFamily="2" charset="0"/>
                    <a:ea typeface="Source Sans Pro Semibold" charset="0"/>
                    <a:cs typeface="Source Sans Pro Semibold" charset="0"/>
                  </a:rPr>
                  <a:t>Other issues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CA8F19-93C7-BC4A-9025-CF7A1FA43B10}"/>
                  </a:ext>
                </a:extLst>
              </p:cNvPr>
              <p:cNvSpPr txBox="1"/>
              <p:nvPr/>
            </p:nvSpPr>
            <p:spPr>
              <a:xfrm>
                <a:off x="16068905" y="5706782"/>
                <a:ext cx="5978295" cy="2529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200">
                  <a:spcBef>
                    <a:spcPct val="20000"/>
                  </a:spcBef>
                  <a:buClr>
                    <a:schemeClr val="accent4"/>
                  </a:buClr>
                  <a:buFont typeface="Arial" charset="0"/>
                  <a:buChar char="•"/>
                </a:pPr>
                <a:r>
                  <a:rPr lang="en-US" spc="130" dirty="0">
                    <a:solidFill>
                      <a:schemeClr val="accent6"/>
                    </a:solidFill>
                    <a:latin typeface="Community" panose="02000303040000020003" pitchFamily="2" charset="0"/>
                    <a:ea typeface="Source Sans Pro" charset="0"/>
                    <a:cs typeface="Source Sans Pro" charset="0"/>
                  </a:rPr>
                  <a:t>Legend disappeared</a:t>
                </a:r>
              </a:p>
              <a:p>
                <a:pPr marL="285750" indent="-285750" defTabSz="457200">
                  <a:spcBef>
                    <a:spcPct val="20000"/>
                  </a:spcBef>
                  <a:buClr>
                    <a:schemeClr val="accent4"/>
                  </a:buClr>
                  <a:buFont typeface="Arial" charset="0"/>
                  <a:buChar char="•"/>
                </a:pPr>
                <a:r>
                  <a:rPr lang="en-US" spc="130" dirty="0">
                    <a:solidFill>
                      <a:schemeClr val="accent6"/>
                    </a:solidFill>
                    <a:latin typeface="Community" panose="02000303040000020003" pitchFamily="2" charset="0"/>
                    <a:ea typeface="Source Sans Pro" charset="0"/>
                    <a:cs typeface="Source Sans Pro" charset="0"/>
                  </a:rPr>
                  <a:t>Lack of cause and effect visuals</a:t>
                </a:r>
              </a:p>
              <a:p>
                <a:pPr marL="285750" indent="-285750" defTabSz="457200">
                  <a:spcBef>
                    <a:spcPct val="20000"/>
                  </a:spcBef>
                  <a:buClr>
                    <a:schemeClr val="accent4"/>
                  </a:buClr>
                  <a:buFont typeface="Arial" charset="0"/>
                  <a:buChar char="•"/>
                </a:pPr>
                <a:r>
                  <a:rPr lang="en-US" spc="130" dirty="0">
                    <a:solidFill>
                      <a:schemeClr val="accent6"/>
                    </a:solidFill>
                    <a:latin typeface="Community" panose="02000303040000020003" pitchFamily="2" charset="0"/>
                    <a:ea typeface="Source Sans Pro" charset="0"/>
                    <a:cs typeface="Source Sans Pro" charset="0"/>
                  </a:rPr>
                  <a:t>Lack of clarity (junk)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AF67FF-A50B-1F41-8F15-938B0B5F0041}"/>
                </a:ext>
              </a:extLst>
            </p:cNvPr>
            <p:cNvSpPr/>
            <p:nvPr/>
          </p:nvSpPr>
          <p:spPr>
            <a:xfrm flipV="1">
              <a:off x="16139447" y="5148039"/>
              <a:ext cx="91440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3E0DDBC-8090-6245-A4B2-BA219FF05199}"/>
              </a:ext>
            </a:extLst>
          </p:cNvPr>
          <p:cNvGrpSpPr/>
          <p:nvPr/>
        </p:nvGrpSpPr>
        <p:grpSpPr>
          <a:xfrm>
            <a:off x="1102660" y="3733800"/>
            <a:ext cx="6669741" cy="8850086"/>
            <a:chOff x="1102660" y="3733800"/>
            <a:chExt cx="6669741" cy="88500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829C3B-B62F-5D40-9D1F-577963F78937}"/>
                </a:ext>
              </a:extLst>
            </p:cNvPr>
            <p:cNvSpPr/>
            <p:nvPr/>
          </p:nvSpPr>
          <p:spPr>
            <a:xfrm>
              <a:off x="1102660" y="3733800"/>
              <a:ext cx="6669741" cy="8850086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1A2F36-7784-EF42-BCF5-0787555F2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423" y="3893191"/>
              <a:ext cx="5791623" cy="98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pPr>
                <a:spcAft>
                  <a:spcPts val="3600"/>
                </a:spcAft>
                <a:buClr>
                  <a:schemeClr val="tx2"/>
                </a:buClr>
              </a:pPr>
              <a:r>
                <a:rPr lang="en-US" sz="5400" dirty="0">
                  <a:solidFill>
                    <a:schemeClr val="accent1"/>
                  </a:solidFill>
                  <a:latin typeface="Community Light" panose="02000303040000020003" pitchFamily="2" charset="0"/>
                  <a:ea typeface="Source Sans Pro Semibold" charset="0"/>
                  <a:cs typeface="Source Sans Pro Semibold" charset="0"/>
                </a:rPr>
                <a:t>Data not as a story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AB7A70-0A7D-7842-93D0-6B0E46A54080}"/>
                </a:ext>
              </a:extLst>
            </p:cNvPr>
            <p:cNvSpPr txBox="1"/>
            <p:nvPr/>
          </p:nvSpPr>
          <p:spPr>
            <a:xfrm>
              <a:off x="1430339" y="5706782"/>
              <a:ext cx="5935661" cy="592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457200">
                <a:spcBef>
                  <a:spcPct val="20000"/>
                </a:spcBef>
                <a:buClr>
                  <a:schemeClr val="accent4"/>
                </a:buClr>
                <a:buFont typeface="Arial" charset="0"/>
                <a:buChar char="•"/>
              </a:pPr>
              <a:r>
                <a:rPr lang="en-US" sz="40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Relevant and irrelevant information on temperature</a:t>
              </a:r>
            </a:p>
            <a:p>
              <a:pPr marL="285750" indent="-285750" defTabSz="457200">
                <a:spcBef>
                  <a:spcPct val="20000"/>
                </a:spcBef>
                <a:buClr>
                  <a:schemeClr val="accent4"/>
                </a:buClr>
                <a:buFont typeface="Arial" charset="0"/>
                <a:buChar char="•"/>
              </a:pPr>
              <a:r>
                <a:rPr lang="en-US" sz="40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Univariate analysis insufficient:</a:t>
              </a:r>
            </a:p>
            <a:p>
              <a:pPr marL="1200196" lvl="1" indent="-285750" defTabSz="457200">
                <a:spcBef>
                  <a:spcPct val="20000"/>
                </a:spcBef>
                <a:buClr>
                  <a:schemeClr val="accent4"/>
                </a:buClr>
                <a:buFont typeface="Arial" charset="0"/>
                <a:buChar char="•"/>
              </a:pPr>
              <a:r>
                <a:rPr lang="en-US" sz="4000" spc="130" dirty="0">
                  <a:solidFill>
                    <a:schemeClr val="accent6"/>
                  </a:solidFill>
                  <a:latin typeface="Community" panose="02000303040000020003" pitchFamily="2" charset="0"/>
                  <a:ea typeface="Source Sans Pro" charset="0"/>
                  <a:cs typeface="Source Sans Pro" charset="0"/>
                </a:rPr>
                <a:t>Needed bivariate on temperature and O-Ring failure</a:t>
              </a:r>
            </a:p>
            <a:p>
              <a:pPr marL="571500" indent="-571500" defTabSz="4572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US" spc="130" dirty="0">
                <a:solidFill>
                  <a:schemeClr val="accent6"/>
                </a:solidFill>
                <a:latin typeface="Community" panose="02000303040000020003" pitchFamily="2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E37DBC-1274-F44C-9715-FE3A66D7C9C2}"/>
                </a:ext>
              </a:extLst>
            </p:cNvPr>
            <p:cNvSpPr/>
            <p:nvPr/>
          </p:nvSpPr>
          <p:spPr>
            <a:xfrm flipV="1">
              <a:off x="1532613" y="5148039"/>
              <a:ext cx="91440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0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AAE40F-7B5D-FB44-BA0B-B2598358B46F}"/>
              </a:ext>
            </a:extLst>
          </p:cNvPr>
          <p:cNvSpPr/>
          <p:nvPr/>
        </p:nvSpPr>
        <p:spPr>
          <a:xfrm>
            <a:off x="9673023" y="1"/>
            <a:ext cx="14714152" cy="13715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John Jersin">
            <a:extLst>
              <a:ext uri="{FF2B5EF4-FFF2-40B4-BE49-F238E27FC236}">
                <a16:creationId xmlns:a16="http://schemas.microsoft.com/office/drawing/2014/main" id="{79AC6C92-E24B-A449-9993-D389E49ACE1B}"/>
              </a:ext>
            </a:extLst>
          </p:cNvPr>
          <p:cNvSpPr txBox="1"/>
          <p:nvPr/>
        </p:nvSpPr>
        <p:spPr>
          <a:xfrm>
            <a:off x="15170032" y="3875487"/>
            <a:ext cx="7576370" cy="253481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142" tIns="48142" rIns="48142" bIns="48142" numCol="1" anchor="b" anchorCtr="0">
            <a:spAutoFit/>
          </a:bodyPr>
          <a:lstStyle>
            <a:lvl1pPr algn="l">
              <a:lnSpc>
                <a:spcPct val="70000"/>
              </a:lnSpc>
              <a:defRPr sz="9000" b="0">
                <a:solidFill>
                  <a:srgbClr val="006FB9"/>
                </a:solidFill>
              </a:defRPr>
            </a:lvl1pPr>
          </a:lstStyle>
          <a:p>
            <a:pPr defTabSz="1828526">
              <a:lnSpc>
                <a:spcPct val="90000"/>
              </a:lnSpc>
            </a:pPr>
            <a:r>
              <a:rPr lang="en-US" sz="8800" dirty="0">
                <a:solidFill>
                  <a:schemeClr val="accent2"/>
                </a:solidFill>
                <a:latin typeface="Community Light" panose="02000303040000020003" pitchFamily="2" charset="0"/>
              </a:rPr>
              <a:t>Challenger in 1986</a:t>
            </a:r>
            <a:endParaRPr sz="8800" dirty="0">
              <a:solidFill>
                <a:schemeClr val="accent2"/>
              </a:solidFill>
              <a:latin typeface="Community Light" panose="02000303040000020003" pitchFamily="2" charset="0"/>
            </a:endParaRPr>
          </a:p>
        </p:txBody>
      </p:sp>
      <p:sp>
        <p:nvSpPr>
          <p:cNvPr id="17" name="John Jersin">
            <a:extLst>
              <a:ext uri="{FF2B5EF4-FFF2-40B4-BE49-F238E27FC236}">
                <a16:creationId xmlns:a16="http://schemas.microsoft.com/office/drawing/2014/main" id="{E47CACC9-D872-0C4B-8A6D-62953FFA19F5}"/>
              </a:ext>
            </a:extLst>
          </p:cNvPr>
          <p:cNvSpPr txBox="1"/>
          <p:nvPr/>
        </p:nvSpPr>
        <p:spPr>
          <a:xfrm>
            <a:off x="15170031" y="6533529"/>
            <a:ext cx="8216442" cy="157455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142" tIns="48142" rIns="48142" bIns="48142" numCol="1" anchor="t">
            <a:spAutoFit/>
          </a:bodyPr>
          <a:lstStyle>
            <a:defPPr>
              <a:defRPr lang="en-US"/>
            </a:defPPr>
            <a:lvl1pPr defTabSz="1828526">
              <a:lnSpc>
                <a:spcPct val="100000"/>
              </a:lnSpc>
              <a:defRPr sz="5600" b="0">
                <a:solidFill>
                  <a:schemeClr val="accent6"/>
                </a:solidFill>
                <a:latin typeface="LKN Sans Light" panose="02000303040000020003" pitchFamily="2" charset="0"/>
              </a:defRPr>
            </a:lvl1pPr>
          </a:lstStyle>
          <a:p>
            <a:r>
              <a:rPr lang="en-US" sz="4800" dirty="0">
                <a:latin typeface="Community Light" panose="02000303040000020003" pitchFamily="2" charset="0"/>
              </a:rPr>
              <a:t>Tufte’s visual might have resulted in a different ending…</a:t>
            </a:r>
            <a:endParaRPr sz="4800" dirty="0">
              <a:latin typeface="Community Light" panose="02000303040000020003" pitchFamily="2" charset="0"/>
            </a:endParaRPr>
          </a:p>
        </p:txBody>
      </p:sp>
      <p:grpSp>
        <p:nvGrpSpPr>
          <p:cNvPr id="35" name="Group 34" hidden="1">
            <a:extLst>
              <a:ext uri="{FF2B5EF4-FFF2-40B4-BE49-F238E27FC236}">
                <a16:creationId xmlns:a16="http://schemas.microsoft.com/office/drawing/2014/main" id="{124308A9-20AB-5444-BD14-705B1F65A5A5}"/>
              </a:ext>
            </a:extLst>
          </p:cNvPr>
          <p:cNvGrpSpPr/>
          <p:nvPr/>
        </p:nvGrpSpPr>
        <p:grpSpPr>
          <a:xfrm>
            <a:off x="1524000" y="1"/>
            <a:ext cx="12216713" cy="13715999"/>
            <a:chOff x="-5642994" y="1897811"/>
            <a:chExt cx="10559084" cy="1004114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77F122-6736-514B-BD26-3A2C10B66A34}"/>
                </a:ext>
              </a:extLst>
            </p:cNvPr>
            <p:cNvCxnSpPr/>
            <p:nvPr/>
          </p:nvCxnSpPr>
          <p:spPr>
            <a:xfrm>
              <a:off x="3156246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78EC3D-7D18-7340-8E17-201419BD7B8D}"/>
                </a:ext>
              </a:extLst>
            </p:cNvPr>
            <p:cNvCxnSpPr/>
            <p:nvPr/>
          </p:nvCxnSpPr>
          <p:spPr>
            <a:xfrm>
              <a:off x="516474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64AB24-7BF2-AF44-B182-B1A2492D897F}"/>
                </a:ext>
              </a:extLst>
            </p:cNvPr>
            <p:cNvCxnSpPr/>
            <p:nvPr/>
          </p:nvCxnSpPr>
          <p:spPr>
            <a:xfrm>
              <a:off x="2276322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4A914A-A05C-694D-97F8-D55863C9788C}"/>
                </a:ext>
              </a:extLst>
            </p:cNvPr>
            <p:cNvCxnSpPr/>
            <p:nvPr/>
          </p:nvCxnSpPr>
          <p:spPr>
            <a:xfrm>
              <a:off x="1396398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6498BA-F285-D54B-B7CE-0EE643F68043}"/>
                </a:ext>
              </a:extLst>
            </p:cNvPr>
            <p:cNvCxnSpPr/>
            <p:nvPr/>
          </p:nvCxnSpPr>
          <p:spPr>
            <a:xfrm>
              <a:off x="-36345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04573D-7B63-6140-84C7-1E83B771D90B}"/>
                </a:ext>
              </a:extLst>
            </p:cNvPr>
            <p:cNvCxnSpPr/>
            <p:nvPr/>
          </p:nvCxnSpPr>
          <p:spPr>
            <a:xfrm>
              <a:off x="-1243374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C103228-E9AE-1542-B500-D8D8BFAA52E0}"/>
                </a:ext>
              </a:extLst>
            </p:cNvPr>
            <p:cNvCxnSpPr/>
            <p:nvPr/>
          </p:nvCxnSpPr>
          <p:spPr>
            <a:xfrm>
              <a:off x="-2123298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76550A-92D7-AA44-B2B0-30CC54BD3DCB}"/>
                </a:ext>
              </a:extLst>
            </p:cNvPr>
            <p:cNvCxnSpPr/>
            <p:nvPr/>
          </p:nvCxnSpPr>
          <p:spPr>
            <a:xfrm>
              <a:off x="-3003222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6791F1-5105-8448-9B8F-38C685260EE6}"/>
                </a:ext>
              </a:extLst>
            </p:cNvPr>
            <p:cNvCxnSpPr/>
            <p:nvPr/>
          </p:nvCxnSpPr>
          <p:spPr>
            <a:xfrm>
              <a:off x="-3883146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90F216-9917-704C-8006-48723CA129AE}"/>
                </a:ext>
              </a:extLst>
            </p:cNvPr>
            <p:cNvCxnSpPr/>
            <p:nvPr/>
          </p:nvCxnSpPr>
          <p:spPr>
            <a:xfrm>
              <a:off x="-476307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AA6A34B-D379-A642-B42A-E8FDB0DE079D}"/>
                </a:ext>
              </a:extLst>
            </p:cNvPr>
            <p:cNvCxnSpPr/>
            <p:nvPr/>
          </p:nvCxnSpPr>
          <p:spPr>
            <a:xfrm>
              <a:off x="-5642994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5D8F85-E099-534C-87EE-90574608B4A5}"/>
                </a:ext>
              </a:extLst>
            </p:cNvPr>
            <p:cNvCxnSpPr/>
            <p:nvPr/>
          </p:nvCxnSpPr>
          <p:spPr>
            <a:xfrm>
              <a:off x="403617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4E6EDB3-FE4D-D047-BA6C-E41167EBC626}"/>
                </a:ext>
              </a:extLst>
            </p:cNvPr>
            <p:cNvCxnSpPr/>
            <p:nvPr/>
          </p:nvCxnSpPr>
          <p:spPr>
            <a:xfrm>
              <a:off x="4916090" y="1897811"/>
              <a:ext cx="0" cy="10041147"/>
            </a:xfrm>
            <a:prstGeom prst="line">
              <a:avLst/>
            </a:prstGeom>
            <a:ln>
              <a:solidFill>
                <a:schemeClr val="accent6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036C8F-2823-2B44-8C8E-04F67197ECA8}"/>
              </a:ext>
            </a:extLst>
          </p:cNvPr>
          <p:cNvSpPr/>
          <p:nvPr/>
        </p:nvSpPr>
        <p:spPr>
          <a:xfrm>
            <a:off x="0" y="0"/>
            <a:ext cx="9670473" cy="13716000"/>
          </a:xfrm>
          <a:prstGeom prst="rect">
            <a:avLst/>
          </a:prstGeom>
          <a:solidFill>
            <a:srgbClr val="FBE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253A027-1A78-9F43-8AFF-1076430794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1540042" y="4554461"/>
            <a:ext cx="12199772" cy="458326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9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tis Palette 01 1">
      <a:dk1>
        <a:srgbClr val="000000"/>
      </a:dk1>
      <a:lt1>
        <a:srgbClr val="FFFFFF"/>
      </a:lt1>
      <a:dk2>
        <a:srgbClr val="B24020"/>
      </a:dk2>
      <a:lt2>
        <a:srgbClr val="0A66C2"/>
      </a:lt2>
      <a:accent1>
        <a:srgbClr val="44712E"/>
      </a:accent1>
      <a:accent2>
        <a:srgbClr val="935907"/>
      </a:accent2>
      <a:accent3>
        <a:srgbClr val="004183"/>
      </a:accent3>
      <a:accent4>
        <a:srgbClr val="E9B348"/>
      </a:accent4>
      <a:accent5>
        <a:srgbClr val="7E8F1D"/>
      </a:accent5>
      <a:accent6>
        <a:srgbClr val="5B696B"/>
      </a:accent6>
      <a:hlink>
        <a:srgbClr val="004183"/>
      </a:hlink>
      <a:folHlink>
        <a:srgbClr val="5B696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dirty="0" smtClean="0">
            <a:latin typeface="LKN Sans" panose="0200050304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_Corporate Template_Final" id="{5B2199FD-5BB6-164F-B7A7-2A7A7F10B579}" vid="{26CB927C-964B-7F43-AEB5-D6D18D84A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19b781b2f0141c593d7bdb0a77660c7 xmlns="59bb7149-415f-4d32-9240-8c8adac475b9">
      <Terms xmlns="http://schemas.microsoft.com/office/infopath/2007/PartnerControls"/>
    </g19b781b2f0141c593d7bdb0a77660c7>
    <ie721e28ca60479c982195dfbec6120c xmlns="59bb7149-415f-4d32-9240-8c8adac475b9">
      <Terms xmlns="http://schemas.microsoft.com/office/infopath/2007/PartnerControls"/>
    </ie721e28ca60479c982195dfbec6120c>
    <LIShortDescription xmlns="59bb7149-415f-4d32-9240-8c8adac475b9" xsi:nil="true"/>
    <TaxCatchAll xmlns="230e9df3-be65-4c73-a93b-d1236ebd677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LinkedInAssetFlat" ma:contentTypeID="0x010100D120BCAB66DB0548915CF546477D22600097A61C50EEB9C143B1F4F187452986F9" ma:contentTypeVersion="10" ma:contentTypeDescription="LinkedIn flat asset - PDFs, typography, zips" ma:contentTypeScope="" ma:versionID="8d43346989b9acc907b67151470f546c">
  <xsd:schema xmlns:xsd="http://www.w3.org/2001/XMLSchema" xmlns:xs="http://www.w3.org/2001/XMLSchema" xmlns:p="http://schemas.microsoft.com/office/2006/metadata/properties" xmlns:ns2="59bb7149-415f-4d32-9240-8c8adac475b9" xmlns:ns3="230e9df3-be65-4c73-a93b-d1236ebd677e" targetNamespace="http://schemas.microsoft.com/office/2006/metadata/properties" ma:root="true" ma:fieldsID="bfbe650bc82adb7fc81d1d52d7456df5" ns2:_="" ns3:_="">
    <xsd:import namespace="59bb7149-415f-4d32-9240-8c8adac475b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ie721e28ca60479c982195dfbec6120c" minOccurs="0"/>
                <xsd:element ref="ns3:TaxCatchAll" minOccurs="0"/>
                <xsd:element ref="ns3:TaxCatchAllLabel" minOccurs="0"/>
                <xsd:element ref="ns2:LIShortDescription" minOccurs="0"/>
                <xsd:element ref="ns2:g19b781b2f0141c593d7bdb0a77660c7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7149-415f-4d32-9240-8c8adac475b9" elementFormDefault="qualified">
    <xsd:import namespace="http://schemas.microsoft.com/office/2006/documentManagement/types"/>
    <xsd:import namespace="http://schemas.microsoft.com/office/infopath/2007/PartnerControls"/>
    <xsd:element name="ie721e28ca60479c982195dfbec6120c" ma:index="8" nillable="true" ma:taxonomy="true" ma:internalName="ie721e28ca60479c982195dfbec6120c" ma:taxonomyFieldName="LIAssetType" ma:displayName="Asset type" ma:readOnly="false" ma:fieldId="{2e721e28-ca60-479c-9821-95dfbec6120c}" ma:sspId="e385fb40-52d4-4fae-9c5b-3e8ff8a5878e" ma:termSetId="5657cc13-1e48-43b5-89ce-753de4c3a1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IShortDescription" ma:index="11" nillable="true" ma:displayName="Short description" ma:description="Short description shown on all learn page headers" ma:internalName="LIShortDescription" ma:readOnly="false">
      <xsd:simpleType>
        <xsd:restriction base="dms:Note">
          <xsd:maxLength value="255"/>
        </xsd:restriction>
      </xsd:simpleType>
    </xsd:element>
    <xsd:element name="g19b781b2f0141c593d7bdb0a77660c7" ma:index="12" nillable="true" ma:taxonomy="true" ma:internalName="g19b781b2f0141c593d7bdb0a77660c7" ma:taxonomyFieldName="LITagsFlat" ma:displayName="LITagsFlat" ma:readOnly="false" ma:fieldId="{019b781b-2f01-41c5-93d7-bdb0a77660c7}" ma:taxonomyMulti="true" ma:sspId="e385fb40-52d4-4fae-9c5b-3e8ff8a5878e" ma:termSetId="f76a9114-16a5-4207-98b6-f5044de84cc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e888aa6a-64bf-47f0-bb76-682d247284fd}" ma:internalName="TaxCatchAll" ma:readOnly="false" ma:showField="CatchAllData" ma:web="59bb7149-415f-4d32-9240-8c8adac475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e888aa6a-64bf-47f0-bb76-682d247284fd}" ma:internalName="TaxCatchAllLabel" ma:readOnly="true" ma:showField="CatchAllDataLabel" ma:web="59bb7149-415f-4d32-9240-8c8adac475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322D2A-C8B0-4709-931A-87E3E5CB96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368A1-538E-4E5B-A25A-76F0BC48C9A7}">
  <ds:schemaRefs>
    <ds:schemaRef ds:uri="http://schemas.microsoft.com/office/2006/metadata/properties"/>
    <ds:schemaRef ds:uri="http://schemas.microsoft.com/office/infopath/2007/PartnerControls"/>
    <ds:schemaRef ds:uri="4bedc025-4c35-4331-83d0-07b2d7444e96"/>
    <ds:schemaRef ds:uri="59bb7149-415f-4d32-9240-8c8adac475b9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3DCEA3-8A0D-4586-94A2-3D99864FD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bb7149-415f-4d32-9240-8c8adac475b9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4655</TotalTime>
  <Words>459</Words>
  <Application>Microsoft Macintosh PowerPoint</Application>
  <PresentationFormat>Custom</PresentationFormat>
  <Paragraphs>72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Community</vt:lpstr>
      <vt:lpstr>Community Light</vt:lpstr>
      <vt:lpstr>LKN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Kannappan</dc:creator>
  <cp:lastModifiedBy>Kevin Kannappan</cp:lastModifiedBy>
  <cp:revision>43</cp:revision>
  <cp:lastPrinted>2019-03-04T21:05:23Z</cp:lastPrinted>
  <dcterms:created xsi:type="dcterms:W3CDTF">2020-02-09T23:11:57Z</dcterms:created>
  <dcterms:modified xsi:type="dcterms:W3CDTF">2020-02-13T04:47:41Z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0x010100D120BCAB66DB0548915CF546477D22600097A61C50EEB9C143B1F4F187452986F9</vt:lpwstr>
  </property>
  <property fmtid="{D5CDD505-2E9C-101B-9397-08002B2CF9AE}" pid="3" name="LIAssetType">
    <vt:lpwstr/>
  </property>
  <property fmtid="{D5CDD505-2E9C-101B-9397-08002B2CF9AE}" pid="4" name="LITagsFlat">
    <vt:lpwstr/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etDate">
    <vt:lpwstr>2020-02-09T23:11:59Z</vt:lpwstr>
  </property>
  <property fmtid="{D5CDD505-2E9C-101B-9397-08002B2CF9AE}" pid="7" name="MSIP_Label_f42aa342-8706-4288-bd11-ebb85995028c_Method">
    <vt:lpwstr>Standard</vt:lpwstr>
  </property>
  <property fmtid="{D5CDD505-2E9C-101B-9397-08002B2CF9AE}" pid="8" name="MSIP_Label_f42aa342-8706-4288-bd11-ebb85995028c_Name">
    <vt:lpwstr>Internal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ActionId">
    <vt:lpwstr>76a58e99-59c8-4d4b-a8ac-0000b836ed60</vt:lpwstr>
  </property>
  <property fmtid="{D5CDD505-2E9C-101B-9397-08002B2CF9AE}" pid="11" name="MSIP_Label_f42aa342-8706-4288-bd11-ebb85995028c_ContentBits">
    <vt:lpwstr>0</vt:lpwstr>
  </property>
</Properties>
</file>