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7" r:id="rId3"/>
    <p:sldId id="303" r:id="rId4"/>
    <p:sldId id="298" r:id="rId5"/>
    <p:sldId id="304" r:id="rId6"/>
    <p:sldId id="306" r:id="rId7"/>
    <p:sldId id="300" r:id="rId8"/>
    <p:sldId id="308" r:id="rId9"/>
    <p:sldId id="309" r:id="rId10"/>
    <p:sldId id="299" r:id="rId11"/>
    <p:sldId id="311" r:id="rId12"/>
    <p:sldId id="322" r:id="rId13"/>
    <p:sldId id="301" r:id="rId14"/>
    <p:sldId id="323" r:id="rId15"/>
    <p:sldId id="315" r:id="rId16"/>
    <p:sldId id="302" r:id="rId17"/>
    <p:sldId id="314" r:id="rId18"/>
  </p:sldIdLst>
  <p:sldSz cx="9144000" cy="5143500" type="screen16x9"/>
  <p:notesSz cx="6858000" cy="9144000"/>
  <p:embeddedFontLst>
    <p:embeddedFont>
      <p:font typeface="Roboto Slab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9" autoAdjust="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34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1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16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7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4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8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003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5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52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63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20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6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43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28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92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7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Image Classification using Vision Transformers</a:t>
            </a:r>
          </a:p>
        </p:txBody>
      </p:sp>
      <p:sp>
        <p:nvSpPr>
          <p:cNvPr id="2" name="Google Shape;70;p12">
            <a:extLst>
              <a:ext uri="{FF2B5EF4-FFF2-40B4-BE49-F238E27FC236}">
                <a16:creationId xmlns:a16="http://schemas.microsoft.com/office/drawing/2014/main" id="{C185F6AA-F888-A200-EC93-7F55384EB2B6}"/>
              </a:ext>
            </a:extLst>
          </p:cNvPr>
          <p:cNvSpPr txBox="1">
            <a:spLocks/>
          </p:cNvSpPr>
          <p:nvPr/>
        </p:nvSpPr>
        <p:spPr>
          <a:xfrm>
            <a:off x="1700185" y="31516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/>
              <a:t>A Comparative Study with CNN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Fine-Tuning </a:t>
            </a:r>
            <a:br>
              <a:rPr lang="en-US" dirty="0"/>
            </a:br>
            <a:r>
              <a:rPr lang="en-US" dirty="0"/>
              <a:t>&amp; Training Strategy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6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Fine-Tuning &amp; Training Strategy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141;p20">
            <a:extLst>
              <a:ext uri="{FF2B5EF4-FFF2-40B4-BE49-F238E27FC236}">
                <a16:creationId xmlns:a16="http://schemas.microsoft.com/office/drawing/2014/main" id="{5F8C8D2E-348A-C12E-443D-7A2C44A26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9196" y="1564450"/>
            <a:ext cx="2419800" cy="494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 err="1"/>
              <a:t>AdamW</a:t>
            </a:r>
            <a:endParaRPr lang="en-US" altLang="ko-KR" b="1" dirty="0"/>
          </a:p>
        </p:txBody>
      </p:sp>
      <p:sp>
        <p:nvSpPr>
          <p:cNvPr id="5" name="Google Shape;141;p20">
            <a:extLst>
              <a:ext uri="{FF2B5EF4-FFF2-40B4-BE49-F238E27FC236}">
                <a16:creationId xmlns:a16="http://schemas.microsoft.com/office/drawing/2014/main" id="{4E981D14-2BBF-33C5-D5D2-535A2C7D7C3D}"/>
              </a:ext>
            </a:extLst>
          </p:cNvPr>
          <p:cNvSpPr txBox="1">
            <a:spLocks/>
          </p:cNvSpPr>
          <p:nvPr/>
        </p:nvSpPr>
        <p:spPr>
          <a:xfrm>
            <a:off x="1129196" y="3830999"/>
            <a:ext cx="2419800" cy="4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altLang="ko-KR" b="1" dirty="0" err="1"/>
              <a:t>AdamP</a:t>
            </a:r>
            <a:endParaRPr lang="en-US" altLang="ko-KR" b="1" dirty="0"/>
          </a:p>
        </p:txBody>
      </p:sp>
      <p:sp>
        <p:nvSpPr>
          <p:cNvPr id="6" name="Google Shape;141;p20">
            <a:extLst>
              <a:ext uri="{FF2B5EF4-FFF2-40B4-BE49-F238E27FC236}">
                <a16:creationId xmlns:a16="http://schemas.microsoft.com/office/drawing/2014/main" id="{8A237FAF-DAC9-C12F-F845-6A3B80ACB0DE}"/>
              </a:ext>
            </a:extLst>
          </p:cNvPr>
          <p:cNvSpPr txBox="1">
            <a:spLocks/>
          </p:cNvSpPr>
          <p:nvPr/>
        </p:nvSpPr>
        <p:spPr>
          <a:xfrm>
            <a:off x="1129196" y="2716664"/>
            <a:ext cx="2419800" cy="4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altLang="ko-KR" b="1" dirty="0"/>
              <a:t>SGD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C838AB-7DED-B2EF-EB3C-F133F99E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61"/>
          <a:stretch/>
        </p:blipFill>
        <p:spPr>
          <a:xfrm>
            <a:off x="3756573" y="1415757"/>
            <a:ext cx="4258231" cy="887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CB2300-979C-7BEE-A7CA-647EF3A1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73" y="2536556"/>
            <a:ext cx="4258231" cy="854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4CCD94-07A5-A67B-1923-E62652C18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72" y="3671801"/>
            <a:ext cx="4258231" cy="8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0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Fine-Tuning &amp; Training Strategy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F91DD6-8C61-2450-CCFD-150B5913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45090" y="3039827"/>
            <a:ext cx="4258231" cy="17569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5FBBB9-0DE4-D93C-0F28-6131E27400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45092" y="1252225"/>
            <a:ext cx="4258232" cy="1664581"/>
          </a:xfrm>
          <a:prstGeom prst="rect">
            <a:avLst/>
          </a:prstGeom>
        </p:spPr>
      </p:pic>
      <p:sp>
        <p:nvSpPr>
          <p:cNvPr id="4" name="Google Shape;141;p20">
            <a:extLst>
              <a:ext uri="{FF2B5EF4-FFF2-40B4-BE49-F238E27FC236}">
                <a16:creationId xmlns:a16="http://schemas.microsoft.com/office/drawing/2014/main" id="{5F8C8D2E-348A-C12E-443D-7A2C44A26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4230" y="1837246"/>
            <a:ext cx="2419800" cy="494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/>
              <a:t>Cosine Annealing</a:t>
            </a:r>
          </a:p>
        </p:txBody>
      </p:sp>
      <p:sp>
        <p:nvSpPr>
          <p:cNvPr id="5" name="Google Shape;141;p20">
            <a:extLst>
              <a:ext uri="{FF2B5EF4-FFF2-40B4-BE49-F238E27FC236}">
                <a16:creationId xmlns:a16="http://schemas.microsoft.com/office/drawing/2014/main" id="{4E981D14-2BBF-33C5-D5D2-535A2C7D7C3D}"/>
              </a:ext>
            </a:extLst>
          </p:cNvPr>
          <p:cNvSpPr txBox="1">
            <a:spLocks/>
          </p:cNvSpPr>
          <p:nvPr/>
        </p:nvSpPr>
        <p:spPr>
          <a:xfrm>
            <a:off x="664230" y="3671801"/>
            <a:ext cx="2419800" cy="4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altLang="ko-KR" b="1" dirty="0"/>
              <a:t>One Cycle</a:t>
            </a:r>
          </a:p>
        </p:txBody>
      </p:sp>
    </p:spTree>
    <p:extLst>
      <p:ext uri="{BB962C8B-B14F-4D97-AF65-F5344CB8AC3E}">
        <p14:creationId xmlns:p14="http://schemas.microsoft.com/office/powerpoint/2010/main" val="384724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Evaluation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75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A5254-4C5C-FC96-8C1C-4EE1D2F6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27" y="1382392"/>
            <a:ext cx="3706463" cy="2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28D51D-25B0-104C-5FF7-28D09CDB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18510" y="1405500"/>
            <a:ext cx="3706463" cy="292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8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8" name="Google Shape;215;p25">
            <a:extLst>
              <a:ext uri="{FF2B5EF4-FFF2-40B4-BE49-F238E27FC236}">
                <a16:creationId xmlns:a16="http://schemas.microsoft.com/office/drawing/2014/main" id="{E685CF0F-2304-B10A-4BCF-0BD756B5D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5653"/>
              </p:ext>
            </p:extLst>
          </p:nvPr>
        </p:nvGraphicFramePr>
        <p:xfrm>
          <a:off x="1013670" y="1820212"/>
          <a:ext cx="7116660" cy="1503075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4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3">
                  <a:extLst>
                    <a:ext uri="{9D8B030D-6E8A-4147-A177-3AD203B41FA5}">
                      <a16:colId xmlns:a16="http://schemas.microsoft.com/office/drawing/2014/main" val="3324954802"/>
                    </a:ext>
                  </a:extLst>
                </a:gridCol>
                <a:gridCol w="1410793">
                  <a:extLst>
                    <a:ext uri="{9D8B030D-6E8A-4147-A177-3AD203B41FA5}">
                      <a16:colId xmlns:a16="http://schemas.microsoft.com/office/drawing/2014/main" val="377583226"/>
                    </a:ext>
                  </a:extLst>
                </a:gridCol>
                <a:gridCol w="1410793">
                  <a:extLst>
                    <a:ext uri="{9D8B030D-6E8A-4147-A177-3AD203B41FA5}">
                      <a16:colId xmlns:a16="http://schemas.microsoft.com/office/drawing/2014/main" val="4010193681"/>
                    </a:ext>
                  </a:extLst>
                </a:gridCol>
                <a:gridCol w="1410793">
                  <a:extLst>
                    <a:ext uri="{9D8B030D-6E8A-4147-A177-3AD203B41FA5}">
                      <a16:colId xmlns:a16="http://schemas.microsoft.com/office/drawing/2014/main" val="2988974465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Precision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Recall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F1-Score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Swin</a:t>
                      </a:r>
                      <a:r>
                        <a:rPr lang="ko-KR" alt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Transformer</a:t>
                      </a:r>
                      <a:endParaRPr lang="en-US"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0.905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0.91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0.90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0.90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EfficientNet</a:t>
                      </a:r>
                      <a:endParaRPr lang="en-US"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0.949</a:t>
                      </a:r>
                      <a:endParaRPr lang="ko-KR" altLang="en-US"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0.95</a:t>
                      </a:r>
                      <a:endParaRPr lang="ko-KR" altLang="en-US"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0.95</a:t>
                      </a:r>
                      <a:endParaRPr lang="ko-KR" altLang="en-US"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0.95</a:t>
                      </a:r>
                      <a:endParaRPr lang="ko-KR" altLang="en-US"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8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08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A8562BF6-1CD1-7BD6-CF52-115CECBE11D9}"/>
              </a:ext>
            </a:extLst>
          </p:cNvPr>
          <p:cNvSpPr txBox="1">
            <a:spLocks/>
          </p:cNvSpPr>
          <p:nvPr/>
        </p:nvSpPr>
        <p:spPr>
          <a:xfrm>
            <a:off x="786150" y="3073756"/>
            <a:ext cx="7571700" cy="144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ko-KR" altLang="en-US" sz="1400" b="1" dirty="0">
                <a:latin typeface="+mn-ea"/>
                <a:ea typeface="+mn-ea"/>
              </a:rPr>
              <a:t>개선 방안</a:t>
            </a:r>
            <a:endParaRPr lang="en-US" altLang="ko-KR" sz="1400" b="1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Self-Supervised Learning</a:t>
            </a:r>
            <a:r>
              <a:rPr lang="ko-KR" altLang="en-US" sz="1400" dirty="0">
                <a:latin typeface="+mn-ea"/>
                <a:ea typeface="+mn-ea"/>
              </a:rPr>
              <a:t>의 적용 가능성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Activation Function, Weight Initialization, Loss Function </a:t>
            </a:r>
            <a:r>
              <a:rPr lang="ko-KR" altLang="en-US" sz="1400" dirty="0">
                <a:latin typeface="+mn-ea"/>
                <a:ea typeface="+mn-ea"/>
              </a:rPr>
              <a:t>등 다양한 기법 교체 및 비교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Hyperparameter </a:t>
            </a:r>
            <a:r>
              <a:rPr lang="ko-KR" altLang="en-US" sz="1400" dirty="0">
                <a:latin typeface="+mn-ea"/>
                <a:ea typeface="+mn-ea"/>
              </a:rPr>
              <a:t>튜닝</a:t>
            </a:r>
            <a:endParaRPr lang="en-US" sz="1400" dirty="0">
              <a:latin typeface="+mn-ea"/>
              <a:ea typeface="+mn-ea"/>
            </a:endParaRP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C8000C9A-1ED1-4A69-21C1-2888656A76A2}"/>
              </a:ext>
            </a:extLst>
          </p:cNvPr>
          <p:cNvSpPr txBox="1">
            <a:spLocks/>
          </p:cNvSpPr>
          <p:nvPr/>
        </p:nvSpPr>
        <p:spPr>
          <a:xfrm>
            <a:off x="786150" y="1319276"/>
            <a:ext cx="7571700" cy="144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ko-KR" altLang="en-US" sz="1400" b="1" dirty="0">
                <a:latin typeface="+mn-ea"/>
                <a:ea typeface="+mn-ea"/>
              </a:rPr>
              <a:t>결과</a:t>
            </a:r>
            <a:endParaRPr lang="en-US" altLang="ko-KR" sz="1400" b="1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ea typeface="+mn-ea"/>
              </a:rPr>
              <a:t>Swin</a:t>
            </a:r>
            <a:r>
              <a:rPr lang="en-US" altLang="ko-KR" sz="1400" dirty="0">
                <a:latin typeface="+mn-ea"/>
                <a:ea typeface="+mn-ea"/>
              </a:rPr>
              <a:t> Transformer</a:t>
            </a:r>
            <a:r>
              <a:rPr lang="ko-KR" altLang="en-US" sz="1400" dirty="0">
                <a:latin typeface="+mn-ea"/>
                <a:ea typeface="+mn-ea"/>
              </a:rPr>
              <a:t>도 전이 학습을 하지 않은 것을 고려할 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유의미한 성능에 도달하였으나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EfficientNet</a:t>
            </a:r>
            <a:r>
              <a:rPr lang="ko-KR" altLang="en-US" sz="1400" dirty="0">
                <a:latin typeface="+mn-ea"/>
                <a:ea typeface="+mn-ea"/>
              </a:rPr>
              <a:t>이 더 높은 점수를 기록하였다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CIFAR-10</a:t>
            </a:r>
            <a:r>
              <a:rPr lang="ko-KR" altLang="en-US" sz="1400" dirty="0">
                <a:latin typeface="+mn-ea"/>
                <a:ea typeface="+mn-ea"/>
              </a:rPr>
              <a:t>이 저해상도에 작은 </a:t>
            </a:r>
            <a:r>
              <a:rPr lang="ko-KR" altLang="en-US" sz="1400" dirty="0" err="1">
                <a:latin typeface="+mn-ea"/>
                <a:ea typeface="+mn-ea"/>
              </a:rPr>
              <a:t>데이터셋이기</a:t>
            </a:r>
            <a:r>
              <a:rPr lang="ko-KR" altLang="en-US" sz="1400" dirty="0">
                <a:latin typeface="+mn-ea"/>
                <a:ea typeface="+mn-ea"/>
              </a:rPr>
              <a:t> 때문에 이에 적합하지 않은 </a:t>
            </a:r>
            <a:r>
              <a:rPr lang="en-US" altLang="ko-KR" sz="1400" dirty="0" err="1">
                <a:latin typeface="+mn-ea"/>
                <a:ea typeface="+mn-ea"/>
              </a:rPr>
              <a:t>Swin</a:t>
            </a:r>
            <a:r>
              <a:rPr lang="en-US" altLang="ko-KR" sz="1400" dirty="0">
                <a:latin typeface="+mn-ea"/>
                <a:ea typeface="+mn-ea"/>
              </a:rPr>
              <a:t> Transformer</a:t>
            </a:r>
            <a:r>
              <a:rPr lang="ko-KR" altLang="en-US" sz="1400" dirty="0">
                <a:latin typeface="+mn-ea"/>
                <a:ea typeface="+mn-ea"/>
              </a:rPr>
              <a:t>가 상대적으로 낮은 성능이 나온 것으로 보인다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00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 </a:t>
            </a:r>
            <a:br>
              <a:rPr lang="en-US" dirty="0"/>
            </a:br>
            <a:r>
              <a:rPr lang="en-US" dirty="0"/>
              <a:t>&amp; Objective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1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 &amp; Objective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CIFAR-10 Dataset</a:t>
            </a:r>
          </a:p>
          <a:p>
            <a:pPr marL="285750" indent="-285750">
              <a:buClrTx/>
            </a:pPr>
            <a:r>
              <a:rPr lang="en-US" sz="1400" dirty="0">
                <a:latin typeface="+mn-ea"/>
                <a:ea typeface="+mn-ea"/>
              </a:rPr>
              <a:t>10</a:t>
            </a:r>
            <a:r>
              <a:rPr lang="ko-KR" altLang="en-US" sz="1400" dirty="0">
                <a:latin typeface="+mn-ea"/>
                <a:ea typeface="+mn-ea"/>
              </a:rPr>
              <a:t>개의 클래스와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만 장의 이미지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ClrTx/>
            </a:pPr>
            <a:r>
              <a:rPr lang="ko-KR" altLang="en-US" sz="1400" dirty="0">
                <a:latin typeface="+mn-ea"/>
                <a:ea typeface="+mn-ea"/>
              </a:rPr>
              <a:t>작은 크기와 낮은 해상도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ClrTx/>
            </a:pPr>
            <a:endParaRPr lang="en-US" sz="1600" dirty="0">
              <a:latin typeface="+mn-ea"/>
              <a:ea typeface="+mn-ea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/>
              <a:t>Medical Domain</a:t>
            </a:r>
          </a:p>
          <a:p>
            <a:pPr marL="285750" indent="-285750">
              <a:buClrTx/>
            </a:pPr>
            <a:r>
              <a:rPr lang="ko-KR" altLang="en-US" sz="1400" dirty="0">
                <a:latin typeface="+mn-ea"/>
                <a:ea typeface="+mn-ea"/>
              </a:rPr>
              <a:t>조기 진단을 위한 </a:t>
            </a:r>
            <a:r>
              <a:rPr lang="en-US" altLang="ko-KR" sz="1400" dirty="0">
                <a:latin typeface="+mn-ea"/>
                <a:ea typeface="+mn-ea"/>
              </a:rPr>
              <a:t>Recall</a:t>
            </a:r>
          </a:p>
          <a:p>
            <a:pPr marL="285750" indent="-285750">
              <a:buClrTx/>
            </a:pPr>
            <a:r>
              <a:rPr lang="ko-KR" altLang="en-US" sz="1400" dirty="0">
                <a:latin typeface="+mn-ea"/>
                <a:ea typeface="+mn-ea"/>
              </a:rPr>
              <a:t>잘못된 양성을 줄이는 </a:t>
            </a:r>
            <a:r>
              <a:rPr lang="en-US" altLang="ko-KR" sz="1400" dirty="0">
                <a:latin typeface="+mn-ea"/>
                <a:ea typeface="+mn-ea"/>
              </a:rPr>
              <a:t>Precision</a:t>
            </a:r>
          </a:p>
          <a:p>
            <a:pPr marL="285750" indent="-285750">
              <a:buClrTx/>
            </a:pP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No Transfer Learning</a:t>
            </a:r>
            <a:endParaRPr b="1" dirty="0"/>
          </a:p>
          <a:p>
            <a:pPr marL="285750" indent="-285750">
              <a:buClrTx/>
            </a:pPr>
            <a:r>
              <a:rPr lang="ko-KR" altLang="en-US" sz="1400" dirty="0">
                <a:latin typeface="+mn-ea"/>
                <a:ea typeface="+mn-ea"/>
              </a:rPr>
              <a:t>모델 아키텍처에 대한 이해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>
              <a:buClrTx/>
            </a:pPr>
            <a:r>
              <a:rPr lang="ko-KR" altLang="en-US" sz="1400" dirty="0">
                <a:latin typeface="+mn-ea"/>
                <a:ea typeface="+mn-ea"/>
              </a:rPr>
              <a:t>모델 구현 능력</a:t>
            </a:r>
            <a:endParaRPr lang="en-US" altLang="ko-KR" sz="14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4D5D7F85-2134-AD93-53C0-3B953877E32A}"/>
              </a:ext>
            </a:extLst>
          </p:cNvPr>
          <p:cNvSpPr txBox="1">
            <a:spLocks/>
          </p:cNvSpPr>
          <p:nvPr/>
        </p:nvSpPr>
        <p:spPr>
          <a:xfrm>
            <a:off x="786150" y="3389376"/>
            <a:ext cx="7571700" cy="144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ko-KR" altLang="en-US" sz="1400" b="1" dirty="0">
                <a:latin typeface="+mn-ea"/>
                <a:ea typeface="+mn-ea"/>
              </a:rPr>
              <a:t>목표</a:t>
            </a:r>
            <a:endParaRPr lang="en-US" altLang="ko-KR" sz="1400" b="1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적은 데이터셋에서 충분한 성능을 보여야 함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학습의 효율성 보다는 얼마나 잘 분류할 수 있는지 성능이 중요함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순수한 모델의 성능 비교를 위해 전이 학습 배제</a:t>
            </a:r>
            <a:endParaRPr 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90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&amp; Implementation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86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 &amp; Implementation</a:t>
            </a:r>
          </a:p>
        </p:txBody>
      </p:sp>
      <p:graphicFrame>
        <p:nvGraphicFramePr>
          <p:cNvPr id="215" name="Google Shape;215;p25"/>
          <p:cNvGraphicFramePr/>
          <p:nvPr>
            <p:extLst>
              <p:ext uri="{D42A27DB-BD31-4B8C-83A1-F6EECF244321}">
                <p14:modId xmlns:p14="http://schemas.microsoft.com/office/powerpoint/2010/main" val="540676399"/>
              </p:ext>
            </p:extLst>
          </p:nvPr>
        </p:nvGraphicFramePr>
        <p:xfrm>
          <a:off x="1142262" y="1625441"/>
          <a:ext cx="6859475" cy="2505125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40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487">
                  <a:extLst>
                    <a:ext uri="{9D8B030D-6E8A-4147-A177-3AD203B41FA5}">
                      <a16:colId xmlns:a16="http://schemas.microsoft.com/office/drawing/2014/main" val="3324954802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특징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ViT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자연어 처리에서 좋은 성능을 보인 </a:t>
                      </a: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Transformer </a:t>
                      </a: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구조를 </a:t>
                      </a: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Vision Task</a:t>
                      </a: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에 적용한 모델</a:t>
                      </a: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대규모 데이터셋에 적합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DeiT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지식 증류를 통해 적은 데이터셋에서도 비교적 좋은 성능을 보임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학생</a:t>
                      </a:r>
                      <a:r>
                        <a:rPr lang="en-US" altLang="ko-KR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교사 방식으로 학습 효율성 향상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Swin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Transformer</a:t>
                      </a:r>
                      <a:endParaRPr sz="1100" b="1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계층적 구조로 적은 데이터셋에서도 성능 향상</a:t>
                      </a:r>
                      <a:endParaRPr lang="en-US" altLang="ko-KR" sz="1100" b="1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윈도우 기반 연산으로 효율성 향상</a:t>
                      </a:r>
                      <a:endParaRPr lang="en-US" altLang="ko-KR" sz="1100" b="1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Tiny Transformer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적은 파라미터로 동작하여 학습 효율 향상</a:t>
                      </a:r>
                      <a:endParaRPr lang="en-US" altLang="ko-KR"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dirty="0">
                          <a:solidFill>
                            <a:srgbClr val="263238"/>
                          </a:solidFill>
                          <a:latin typeface="+mn-ea"/>
                          <a:ea typeface="+mn-ea"/>
                          <a:cs typeface="Source Sans Pro"/>
                          <a:sym typeface="Source Sans Pro"/>
                        </a:rPr>
                        <a:t>제한된 리소스 환경에 적합</a:t>
                      </a:r>
                      <a:endParaRPr sz="1100" b="0" dirty="0">
                        <a:solidFill>
                          <a:srgbClr val="263238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59424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05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FDA1D2-4E0D-F194-B17C-8A0816EF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0" y="1623799"/>
            <a:ext cx="4151512" cy="24487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AE1FF-25AA-3175-BD8C-F6741D70E66F}"/>
              </a:ext>
            </a:extLst>
          </p:cNvPr>
          <p:cNvSpPr/>
          <p:nvPr/>
        </p:nvSpPr>
        <p:spPr>
          <a:xfrm>
            <a:off x="2540250" y="2330740"/>
            <a:ext cx="2031750" cy="174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F11BC0-58AE-0575-7A7C-A3D20022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86" y="804354"/>
            <a:ext cx="6353814" cy="2040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FC8EDF-656E-8529-654E-053775C23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806" y="3073223"/>
            <a:ext cx="5162573" cy="1448400"/>
          </a:xfrm>
          <a:prstGeom prst="rect">
            <a:avLst/>
          </a:prstGeom>
        </p:spPr>
      </p:pic>
      <p:sp>
        <p:nvSpPr>
          <p:cNvPr id="15" name="Google Shape;214;p25">
            <a:extLst>
              <a:ext uri="{FF2B5EF4-FFF2-40B4-BE49-F238E27FC236}">
                <a16:creationId xmlns:a16="http://schemas.microsoft.com/office/drawing/2014/main" id="{CCDA08BD-3CCA-4BE9-7088-8964DAF6B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 &amp;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749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91312" y="1991850"/>
            <a:ext cx="796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5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Complex </a:t>
            </a:r>
            <a:r>
              <a:rPr lang="en-US" altLang="ko-KR" b="1" dirty="0"/>
              <a:t>Augment </a:t>
            </a:r>
            <a:r>
              <a:rPr lang="en-US" b="1" dirty="0"/>
              <a:t>(Paper)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RandAugment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Mixup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Cutmix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RandomErasing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StochasticDepth</a:t>
            </a:r>
            <a:endParaRPr lang="en-US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Simple Augment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RandomCrop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RandomHorizontalFlip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Standard Augment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RandomCrop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RandomHorizonalFlip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ColorJitter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Normalize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A7E543D3-20D0-BE42-3F24-2472E1716518}"/>
              </a:ext>
            </a:extLst>
          </p:cNvPr>
          <p:cNvSpPr txBox="1">
            <a:spLocks/>
          </p:cNvSpPr>
          <p:nvPr/>
        </p:nvSpPr>
        <p:spPr>
          <a:xfrm>
            <a:off x="786150" y="3389376"/>
            <a:ext cx="7571700" cy="144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altLang="ko-KR" sz="1400" b="1" dirty="0"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ea"/>
                <a:ea typeface="+mn-ea"/>
              </a:rPr>
              <a:t>Swin</a:t>
            </a:r>
            <a:r>
              <a:rPr lang="en-US" sz="1400" dirty="0">
                <a:latin typeface="+mn-ea"/>
                <a:ea typeface="+mn-ea"/>
              </a:rPr>
              <a:t> Transformer </a:t>
            </a:r>
            <a:r>
              <a:rPr lang="ko-KR" altLang="en-US" sz="1400" dirty="0">
                <a:latin typeface="+mn-ea"/>
                <a:ea typeface="+mn-ea"/>
              </a:rPr>
              <a:t>논문에서 적용한 데이터 증강 기법은 </a:t>
            </a:r>
            <a:r>
              <a:rPr lang="en-US" altLang="ko-KR" sz="1400" dirty="0">
                <a:latin typeface="+mn-ea"/>
                <a:ea typeface="+mn-ea"/>
              </a:rPr>
              <a:t>ImageNet</a:t>
            </a:r>
            <a:r>
              <a:rPr lang="ko-KR" altLang="en-US" sz="1400" dirty="0">
                <a:latin typeface="+mn-ea"/>
                <a:ea typeface="+mn-ea"/>
              </a:rPr>
              <a:t>에 적용한 기법으로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큰 데이터셋에서 복잡한 이미지 특성을 처리하기 위해 설계된 기법이다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CIFAR10</a:t>
            </a:r>
            <a:r>
              <a:rPr lang="ko-KR" altLang="en-US" sz="1400" dirty="0">
                <a:latin typeface="+mn-ea"/>
                <a:ea typeface="+mn-ea"/>
              </a:rPr>
              <a:t>은 저해상도의 작은 데이터셋으로 간단한 증강만으로도 충분한 성능을 낼 수 있으며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오히려 과한 증강은 학습에 혼란을 줄 수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10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A143E-D78B-0032-531A-22B5B24E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92" y="3088290"/>
            <a:ext cx="4258232" cy="1661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C4129D-9C39-5A0F-43CA-6D078DD3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92" y="1205098"/>
            <a:ext cx="4258232" cy="1758835"/>
          </a:xfrm>
          <a:prstGeom prst="rect">
            <a:avLst/>
          </a:prstGeom>
        </p:spPr>
      </p:pic>
      <p:sp>
        <p:nvSpPr>
          <p:cNvPr id="6" name="Google Shape;141;p20">
            <a:extLst>
              <a:ext uri="{FF2B5EF4-FFF2-40B4-BE49-F238E27FC236}">
                <a16:creationId xmlns:a16="http://schemas.microsoft.com/office/drawing/2014/main" id="{E985499B-19C0-9B6A-F8FB-7D00DCF5B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4230" y="1837246"/>
            <a:ext cx="2419800" cy="494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/>
              <a:t>Simple Augment</a:t>
            </a:r>
          </a:p>
        </p:txBody>
      </p:sp>
      <p:sp>
        <p:nvSpPr>
          <p:cNvPr id="7" name="Google Shape;141;p20">
            <a:extLst>
              <a:ext uri="{FF2B5EF4-FFF2-40B4-BE49-F238E27FC236}">
                <a16:creationId xmlns:a16="http://schemas.microsoft.com/office/drawing/2014/main" id="{E55695F7-8E1E-2632-4162-943C21B6CD33}"/>
              </a:ext>
            </a:extLst>
          </p:cNvPr>
          <p:cNvSpPr txBox="1">
            <a:spLocks/>
          </p:cNvSpPr>
          <p:nvPr/>
        </p:nvSpPr>
        <p:spPr>
          <a:xfrm>
            <a:off x="664230" y="3671801"/>
            <a:ext cx="2419800" cy="4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altLang="ko-KR" b="1" dirty="0"/>
              <a:t>Standard Augment</a:t>
            </a:r>
          </a:p>
        </p:txBody>
      </p:sp>
    </p:spTree>
    <p:extLst>
      <p:ext uri="{BB962C8B-B14F-4D97-AF65-F5344CB8AC3E}">
        <p14:creationId xmlns:p14="http://schemas.microsoft.com/office/powerpoint/2010/main" val="121657964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355</Words>
  <Application>Microsoft Office PowerPoint</Application>
  <PresentationFormat>화면 슬라이드 쇼(16:9)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Roboto Slab</vt:lpstr>
      <vt:lpstr>Source Sans Pro</vt:lpstr>
      <vt:lpstr>Cordelia template</vt:lpstr>
      <vt:lpstr>Image Classification using Vision Transformers</vt:lpstr>
      <vt:lpstr>Problem Definition  &amp; Objective</vt:lpstr>
      <vt:lpstr>Problem Definition &amp; Objective</vt:lpstr>
      <vt:lpstr>Model Selection  &amp; Implementation</vt:lpstr>
      <vt:lpstr>Model Selection &amp; Implementation</vt:lpstr>
      <vt:lpstr>Model Selection &amp; Implementation</vt:lpstr>
      <vt:lpstr>Data Preprocessing</vt:lpstr>
      <vt:lpstr>Data Preprocessing</vt:lpstr>
      <vt:lpstr>Data Preprocessing</vt:lpstr>
      <vt:lpstr>Fine-Tuning  &amp; Training Strategy</vt:lpstr>
      <vt:lpstr>Fine-Tuning &amp; Training Strategy</vt:lpstr>
      <vt:lpstr>Fine-Tuning &amp; Training Strategy</vt:lpstr>
      <vt:lpstr>Performance Evaluation</vt:lpstr>
      <vt:lpstr>Data Preprocessing</vt:lpstr>
      <vt:lpstr>Data Preprocessing</vt:lpstr>
      <vt:lpstr>Conclusion &amp; Future Work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 성현</cp:lastModifiedBy>
  <cp:revision>5</cp:revision>
  <dcterms:modified xsi:type="dcterms:W3CDTF">2024-10-29T04:27:18Z</dcterms:modified>
</cp:coreProperties>
</file>