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https://medium.com/dev-axe/aws-cdk-</a:t>
            </a:r>
            <a:r>
              <a:rPr dirty="0"/>
              <a:t>vs-</a:t>
            </a:r>
            <a:r>
              <a:rPr dirty="0" spc="-10"/>
              <a:t>terraform-fda9aae2f8f7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10"/>
              <a:t>/</a:t>
            </a:r>
            <a:r>
              <a:rPr dirty="0" spc="-10"/>
              <a:t>13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https://medium.com/dev-axe/aws-cdk-</a:t>
            </a:r>
            <a:r>
              <a:rPr dirty="0"/>
              <a:t>vs-</a:t>
            </a:r>
            <a:r>
              <a:rPr dirty="0" spc="-10"/>
              <a:t>terraform-fda9aae2f8f7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10"/>
              <a:t>/</a:t>
            </a:r>
            <a:r>
              <a:rPr dirty="0" spc="-10"/>
              <a:t>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https://medium.com/dev-axe/aws-cdk-</a:t>
            </a:r>
            <a:r>
              <a:rPr dirty="0"/>
              <a:t>vs-</a:t>
            </a:r>
            <a:r>
              <a:rPr dirty="0" spc="-10"/>
              <a:t>terraform-fda9aae2f8f7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10"/>
              <a:t>/</a:t>
            </a:r>
            <a:r>
              <a:rPr dirty="0" spc="-10"/>
              <a:t>13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https://medium.com/dev-axe/aws-cdk-</a:t>
            </a:r>
            <a:r>
              <a:rPr dirty="0"/>
              <a:t>vs-</a:t>
            </a:r>
            <a:r>
              <a:rPr dirty="0" spc="-10"/>
              <a:t>terraform-fda9aae2f8f7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10"/>
              <a:t>/</a:t>
            </a:r>
            <a:r>
              <a:rPr dirty="0" spc="-10"/>
              <a:t>13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https://medium.com/dev-axe/aws-cdk-</a:t>
            </a:r>
            <a:r>
              <a:rPr dirty="0"/>
              <a:t>vs-</a:t>
            </a:r>
            <a:r>
              <a:rPr dirty="0" spc="-10"/>
              <a:t>terraform-fda9aae2f8f7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10"/>
              <a:t>/</a:t>
            </a:r>
            <a:r>
              <a:rPr dirty="0" spc="-10"/>
              <a:t>13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1298" y="10391931"/>
            <a:ext cx="2909570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https://medium.com/dev-axe/aws-cdk-</a:t>
            </a:r>
            <a:r>
              <a:rPr dirty="0"/>
              <a:t>vs-</a:t>
            </a:r>
            <a:r>
              <a:rPr dirty="0" spc="-10"/>
              <a:t>terraform-fda9aae2f8f7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942687" y="10391931"/>
            <a:ext cx="305434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10"/>
              <a:t>/</a:t>
            </a:r>
            <a:r>
              <a:rPr dirty="0" spc="-10"/>
              <a:t>13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medium.com/%40sjmxc?source=post_page-----fda9aae2f8f7--------------------------------" TargetMode="External"/><Relationship Id="rId3" Type="http://schemas.openxmlformats.org/officeDocument/2006/relationships/hyperlink" Target="https://medium.com/m/signin?actionUrl=https%3A%2F%2Fmedium.com%2F_%2Fsubscribe%2Fuser%2F4ee1133b47b7&amp;operation=register&amp;redirect=https%3A%2F%2Fmedium.com%2Fdev-axe%2Faws-cdk-vs-terraform-fda9aae2f8f7&amp;user=Stuart%2BCameron&amp;userId=4ee1133b47b7&amp;source=post_page-4ee1133b47b7----fda9aae2f8f7---------------------post_header-----------" TargetMode="External"/><Relationship Id="rId4" Type="http://schemas.openxmlformats.org/officeDocument/2006/relationships/hyperlink" Target="https://medium.com/dev-axe?source=post_page-----fda9aae2f8f7--------------------------------" TargetMode="External"/><Relationship Id="rId5" Type="http://schemas.openxmlformats.org/officeDocument/2006/relationships/hyperlink" Target="https://medium.com/m/signin?actionUrl=https%3A%2F%2Fmedium.com%2Fplans%3Fdimension%3Dpost_audio_button%26postId%3Dfda9aae2f8f7&amp;operation=register&amp;redirect=https%3A%2F%2Fmedium.com%2Fdev-axe%2Faws-cdk-vs-terraform-fda9aae2f8f7&amp;source=-----fda9aae2f8f7---------------------post_audio_button-----------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1" Type="http://schemas.openxmlformats.org/officeDocument/2006/relationships/image" Target="../media/image6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hyperlink" Target="https://medium.com/%40andrew-larse514?source=read_next_recirc-----fda9aae2f8f7----0---------------------b3085f82_db1c_447e_88ad_6e6ed1cd2429-------" TargetMode="External"/><Relationship Id="rId5" Type="http://schemas.openxmlformats.org/officeDocument/2006/relationships/image" Target="../media/image24.png"/><Relationship Id="rId6" Type="http://schemas.openxmlformats.org/officeDocument/2006/relationships/image" Target="../media/image20.png"/><Relationship Id="rId7" Type="http://schemas.openxmlformats.org/officeDocument/2006/relationships/hyperlink" Target="https://medium.com/%40andrew-larse514/how-to-reduce-your-aws-networking-bill-e15caebcf4a1?source=read_next_recirc-----fda9aae2f8f7----0---------------------b3085f82_db1c_447e_88ad_6e6ed1cd2429-------" TargetMode="External"/><Relationship Id="rId8" Type="http://schemas.openxmlformats.org/officeDocument/2006/relationships/image" Target="../media/image25.png"/><Relationship Id="rId9" Type="http://schemas.openxmlformats.org/officeDocument/2006/relationships/hyperlink" Target="https://medium.com/m/signin?actionUrl=https%3A%2F%2Fmedium.com%2F_%2Fvote%2Fp%2Fe15caebcf4a1&amp;operation=register&amp;redirect=https%3A%2F%2Fandrew-larse514.medium.com%2Fhow-to-reduce-your-aws-networking-bill-e15caebcf4a1&amp;user=Andrew%2BLarsen&amp;userId=4011372392f8&amp;source=-----e15caebcf4a1----0-----------------clap_footer----b3085f82_db1c_447e_88ad_6e6ed1cd2429-------" TargetMode="External"/><Relationship Id="rId10" Type="http://schemas.openxmlformats.org/officeDocument/2006/relationships/image" Target="../media/image21.png"/><Relationship Id="rId11" Type="http://schemas.openxmlformats.org/officeDocument/2006/relationships/hyperlink" Target="https://medium.com/%40andrew-larse514/how-to-reduce-your-aws-networking-bill-e15caebcf4a1?responsesOpen=true&amp;sortBy=REVERSE_CHRON&amp;source=read_next_recirc-----fda9aae2f8f7----0---------------------b3085f82_db1c_447e_88ad_6e6ed1cd2429-------" TargetMode="External"/><Relationship Id="rId12" Type="http://schemas.openxmlformats.org/officeDocument/2006/relationships/image" Target="../media/image16.png"/><Relationship Id="rId13" Type="http://schemas.openxmlformats.org/officeDocument/2006/relationships/hyperlink" Target="https://medium.com/m/signin?actionUrl=https%3A%2F%2Fmedium.com%2F_%2Fbookmark%2Fp%2Fe15caebcf4a1&amp;operation=register&amp;redirect=https%3A%2F%2Fandrew-larse514.medium.com%2Fhow-to-reduce-your-aws-networking-bill-e15caebcf4a1&amp;source=-----fda9aae2f8f7----0-----------------bookmark_preview----b3085f82_db1c_447e_88ad_6e6ed1cd2429-------" TargetMode="External"/><Relationship Id="rId14" Type="http://schemas.openxmlformats.org/officeDocument/2006/relationships/image" Target="../media/image17.png"/><Relationship Id="rId15" Type="http://schemas.openxmlformats.org/officeDocument/2006/relationships/hyperlink" Target="https://medium.com/%40malavaln?source=read_next_recirc-----fda9aae2f8f7----1---------------------b3085f82_db1c_447e_88ad_6e6ed1cd2429-------" TargetMode="External"/><Relationship Id="rId16" Type="http://schemas.openxmlformats.org/officeDocument/2006/relationships/image" Target="../media/image26.png"/><Relationship Id="rId17" Type="http://schemas.openxmlformats.org/officeDocument/2006/relationships/image" Target="../media/image2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medium.com/%40malavaln/dive-deep-on-our-aws-landing-zone-architecture-decisions-made-lessons-learnt-part-3-4933eb2383e6?source=read_next_recirc-----fda9aae2f8f7----1---------------------b3085f82_db1c_447e_88ad_6e6ed1cd2429-------" TargetMode="External"/><Relationship Id="rId3" Type="http://schemas.openxmlformats.org/officeDocument/2006/relationships/hyperlink" Target="https://medium.com/m/signin?actionUrl=https%3A%2F%2Fmedium.com%2F_%2Fvote%2Fp%2F4933eb2383e6&amp;operation=register&amp;redirect=https%3A%2F%2Fmedium.com%2F%40malavaln%2Fdive-deep-on-our-aws-landing-zone-architecture-decisions-made-lessons-learnt-part-3-4933eb2383e6&amp;user=Nicolas%2BMalaval&amp;userId=4a5e86144ca0&amp;source=-----4933eb2383e6----1-----------------clap_footer----b3085f82_db1c_447e_88ad_6e6ed1cd2429-------" TargetMode="External"/><Relationship Id="rId4" Type="http://schemas.openxmlformats.org/officeDocument/2006/relationships/image" Target="../media/image15.png"/><Relationship Id="rId5" Type="http://schemas.openxmlformats.org/officeDocument/2006/relationships/hyperlink" Target="https://medium.com/%40AMGAS14/list/natural-language-processing-0a856388a93a?source=read_next_recirc-----fda9aae2f8f7--------------------------------" TargetMode="External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hyperlink" Target="https://medium.com/%40malavaln/dive-deep-on-our-aws-landing-zone-architecture-decisions-made-lessons-learnt-part-3-4933eb2383e6?responsesOpen=true&amp;sortBy=REVERSE_CHRON&amp;source=read_next_recirc-----fda9aae2f8f7----1---------------------b3085f82_db1c_447e_88ad_6e6ed1cd2429-------" TargetMode="External"/><Relationship Id="rId11" Type="http://schemas.openxmlformats.org/officeDocument/2006/relationships/image" Target="../media/image16.png"/><Relationship Id="rId12" Type="http://schemas.openxmlformats.org/officeDocument/2006/relationships/hyperlink" Target="https://medium.com/m/signin?actionUrl=https%3A%2F%2Fmedium.com%2F_%2Fbookmark%2Fp%2F4933eb2383e6&amp;operation=register&amp;redirect=https%3A%2F%2Fmedium.com%2F%40malavaln%2Fdive-deep-on-our-aws-landing-zone-architecture-decisions-made-lessons-learnt-part-3-4933eb2383e6&amp;source=-----fda9aae2f8f7----1-----------------bookmark_preview----b3085f82_db1c_447e_88ad_6e6ed1cd2429-------" TargetMode="External"/><Relationship Id="rId13" Type="http://schemas.openxmlformats.org/officeDocument/2006/relationships/image" Target="../media/image17.png"/><Relationship Id="rId14" Type="http://schemas.openxmlformats.org/officeDocument/2006/relationships/hyperlink" Target="https://medium.com/%40cj-hewett?source=read_next_recirc-----fda9aae2f8f7----0---------------------b3085f82_db1c_447e_88ad_6e6ed1cd2429-------" TargetMode="External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hyperlink" Target="https://medium.com/m/signin?actionUrl=https%3A%2F%2Fmedium.com%2F_%2Fvote%2Fp%2F188f76db4e96&amp;operation=register&amp;redirect=https%3A%2F%2Fcj-hewett.medium.com%2Fpackaging-python-requirements-as-an-aws-lambda-layer-with-terraform-188f76db4e96&amp;user=CJ%2BHewett&amp;userId=1b88832fa9b8&amp;source=-----188f76db4e96----0-----------------clap_footer----b3085f82_db1c_447e_88ad_6e6ed1cd2429-------" TargetMode="External"/><Relationship Id="rId18" Type="http://schemas.openxmlformats.org/officeDocument/2006/relationships/hyperlink" Target="https://medium.com/%40cj-hewett/packaging-python-requirements-as-an-aws-lambda-layer-with-terraform-188f76db4e96?source=read_next_recirc-----fda9aae2f8f7----0---------------------b3085f82_db1c_447e_88ad_6e6ed1cd2429-------" TargetMode="External"/><Relationship Id="rId19" Type="http://schemas.openxmlformats.org/officeDocument/2006/relationships/hyperlink" Target="https://medium.com/%40cj-hewett/packaging-python-requirements-as-an-aws-lambda-layer-with-terraform-188f76db4e96?responsesOpen=true&amp;sortBy=REVERSE_CHRON&amp;source=read_next_recirc-----fda9aae2f8f7----0---------------------b3085f82_db1c_447e_88ad_6e6ed1cd2429-------" TargetMode="External"/><Relationship Id="rId20" Type="http://schemas.openxmlformats.org/officeDocument/2006/relationships/hyperlink" Target="https://medium.com/m/signin?actionUrl=https%3A%2F%2Fmedium.com%2F_%2Fbookmark%2Fp%2F188f76db4e96&amp;operation=register&amp;redirect=https%3A%2F%2Fcj-hewett.medium.com%2Fpackaging-python-requirements-as-an-aws-lambda-layer-with-terraform-188f76db4e96&amp;source=-----fda9aae2f8f7----0-----------------bookmark_preview----b3085f82_db1c_447e_88ad_6e6ed1cd2429-------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hyperlink" Target="https://medium.com/%40mathesh-me?source=read_next_recirc-----fda9aae2f8f7----2---------------------b3085f82_db1c_447e_88ad_6e6ed1cd2429-------" TargetMode="External"/><Relationship Id="rId5" Type="http://schemas.openxmlformats.org/officeDocument/2006/relationships/hyperlink" Target="https://medium.com/towards-aws?source=read_next_recirc-----fda9aae2f8f7----2---------------------b3085f82_db1c_447e_88ad_6e6ed1cd2429-------" TargetMode="External"/><Relationship Id="rId6" Type="http://schemas.openxmlformats.org/officeDocument/2006/relationships/hyperlink" Target="https://medium.com/%40maitelkamel?source=read_next_recirc-----fda9aae2f8f7----1---------------------b3085f82_db1c_447e_88ad_6e6ed1cd2429-------" TargetMode="External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hyperlink" Target="https://medium.com/aws-tip?source=read_next_recirc-----fda9aae2f8f7----1---------------------b3085f82_db1c_447e_88ad_6e6ed1cd2429-------" TargetMode="External"/><Relationship Id="rId10" Type="http://schemas.openxmlformats.org/officeDocument/2006/relationships/hyperlink" Target="https://medium.com/aws-tip/aws-from-1-to-1000s-of-vpcs-easy-peasy-0f4f8a944787?source=read_next_recirc-----fda9aae2f8f7----1---------------------b3085f82_db1c_447e_88ad_6e6ed1cd2429-------" TargetMode="External"/><Relationship Id="rId11" Type="http://schemas.openxmlformats.org/officeDocument/2006/relationships/hyperlink" Target="https://medium.com/m/signin?actionUrl=https%3A%2F%2Fmedium.com%2F_%2Fvote%2Faws-tip%2F0f4f8a944787&amp;operation=register&amp;redirect=https%3A%2F%2Fawstip.com%2Faws-from-1-to-1000s-of-vpcs-easy-peasy-0f4f8a944787&amp;user=Mohamed%2BA%C3%AFt%2BEl%2BKamel&amp;userId=c609148f9457&amp;source=-----0f4f8a944787----1-----------------clap_footer----b3085f82_db1c_447e_88ad_6e6ed1cd2429-------" TargetMode="External"/><Relationship Id="rId12" Type="http://schemas.openxmlformats.org/officeDocument/2006/relationships/image" Target="../media/image21.png"/><Relationship Id="rId13" Type="http://schemas.openxmlformats.org/officeDocument/2006/relationships/hyperlink" Target="https://medium.com/aws-tip/aws-from-1-to-1000s-of-vpcs-easy-peasy-0f4f8a944787?responsesOpen=true&amp;sortBy=REVERSE_CHRON&amp;source=read_next_recirc-----fda9aae2f8f7----1---------------------b3085f82_db1c_447e_88ad_6e6ed1cd2429-------" TargetMode="External"/><Relationship Id="rId14" Type="http://schemas.openxmlformats.org/officeDocument/2006/relationships/image" Target="../media/image16.png"/><Relationship Id="rId15" Type="http://schemas.openxmlformats.org/officeDocument/2006/relationships/hyperlink" Target="https://medium.com/m/signin?actionUrl=https%3A%2F%2Fmedium.com%2F_%2Fbookmark%2Fp%2F0f4f8a944787&amp;operation=register&amp;redirect=https%3A%2F%2Fawstip.com%2Faws-from-1-to-1000s-of-vpcs-easy-peasy-0f4f8a944787&amp;source=-----fda9aae2f8f7----1-----------------bookmark_preview----b3085f82_db1c_447e_88ad_6e6ed1cd2429-------" TargetMode="External"/><Relationship Id="rId16" Type="http://schemas.openxmlformats.org/officeDocument/2006/relationships/image" Target="../media/image1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medium.com/towards-aws/boost-your-resume-with-this-five-aws-projects-easy-intermediate-and-expert-levels-with-6224eef9e2ae?source=read_next_recirc-----fda9aae2f8f7----2---------------------b3085f82_db1c_447e_88ad_6e6ed1cd2429-------" TargetMode="External"/><Relationship Id="rId3" Type="http://schemas.openxmlformats.org/officeDocument/2006/relationships/hyperlink" Target="https://medium.com/?source=post_page-----fda9aae2f8f7--------------------------------" TargetMode="External"/><Relationship Id="rId4" Type="http://schemas.openxmlformats.org/officeDocument/2006/relationships/image" Target="../media/image40.png"/><Relationship Id="rId5" Type="http://schemas.openxmlformats.org/officeDocument/2006/relationships/hyperlink" Target="https://medium.com/m/signin?actionUrl=https%3A%2F%2Fmedium.com%2F_%2Fvote%2Ftowards-aws%2F6224eef9e2ae&amp;operation=register&amp;redirect=https%3A%2F%2Ftowardsaws.com%2Fboost-your-resume-with-this-five-aws-projects-easy-intermediate-and-expert-levels-with-6224eef9e2ae&amp;user=Mathesh%2BM&amp;userId=40f7cb283b2b&amp;source=-----6224eef9e2ae----2-----------------clap_footer----b3085f82_db1c_447e_88ad_6e6ed1cd2429-------" TargetMode="External"/><Relationship Id="rId6" Type="http://schemas.openxmlformats.org/officeDocument/2006/relationships/image" Target="../media/image15.png"/><Relationship Id="rId7" Type="http://schemas.openxmlformats.org/officeDocument/2006/relationships/hyperlink" Target="https://medium.com/towards-aws/boost-your-resume-with-this-five-aws-projects-easy-intermediate-and-expert-levels-with-6224eef9e2ae?responsesOpen=true&amp;sortBy=REVERSE_CHRON&amp;source=read_next_recirc-----fda9aae2f8f7----2---------------------b3085f82_db1c_447e_88ad_6e6ed1cd2429-------" TargetMode="External"/><Relationship Id="rId8" Type="http://schemas.openxmlformats.org/officeDocument/2006/relationships/image" Target="../media/image16.png"/><Relationship Id="rId9" Type="http://schemas.openxmlformats.org/officeDocument/2006/relationships/hyperlink" Target="https://medium.com/m/signin?actionUrl=https%3A%2F%2Fmedium.com%2F_%2Fbookmark%2Fp%2F6224eef9e2ae&amp;operation=register&amp;redirect=https%3A%2F%2Ftowardsaws.com%2Fboost-your-resume-with-this-five-aws-projects-easy-intermediate-and-expert-levels-with-6224eef9e2ae&amp;source=-----fda9aae2f8f7----2-----------------bookmark_preview----b3085f82_db1c_447e_88ad_6e6ed1cd2429-------" TargetMode="External"/><Relationship Id="rId10" Type="http://schemas.openxmlformats.org/officeDocument/2006/relationships/image" Target="../media/image17.png"/><Relationship Id="rId11" Type="http://schemas.openxmlformats.org/officeDocument/2006/relationships/hyperlink" Target="https://medium.com/%40ogabiprince?source=read_next_recirc-----fda9aae2f8f7----3---------------------b3085f82_db1c_447e_88ad_6e6ed1cd2429-------" TargetMode="External"/><Relationship Id="rId12" Type="http://schemas.openxmlformats.org/officeDocument/2006/relationships/image" Target="../media/image41.png"/><Relationship Id="rId13" Type="http://schemas.openxmlformats.org/officeDocument/2006/relationships/image" Target="../media/image39.png"/><Relationship Id="rId14" Type="http://schemas.openxmlformats.org/officeDocument/2006/relationships/hyperlink" Target="https://medium.com/%40ogabiprince/infrastructure-as-code-ci-cd-using-terraform-ansible-and-gitlab-ci-0f6fb5f7c8a7?source=read_next_recirc-----fda9aae2f8f7----3---------------------b3085f82_db1c_447e_88ad_6e6ed1cd2429-------" TargetMode="External"/><Relationship Id="rId15" Type="http://schemas.openxmlformats.org/officeDocument/2006/relationships/hyperlink" Target="https://medium.com/m/signin?actionUrl=https%3A%2F%2Fmedium.com%2F_%2Fvote%2Fp%2F0f6fb5f7c8a7&amp;operation=register&amp;redirect=https%3A%2F%2Fmedium.com%2F%40ogabiprince%2Finfrastructure-as-code-ci-cd-using-terraform-ansible-and-gitlab-ci-0f6fb5f7c8a7&amp;user=Prince%2BOgabi&amp;userId=115bef696445&amp;source=-----0f6fb5f7c8a7----3-----------------clap_footer----b3085f82_db1c_447e_88ad_6e6ed1cd2429-------" TargetMode="External"/><Relationship Id="rId16" Type="http://schemas.openxmlformats.org/officeDocument/2006/relationships/hyperlink" Target="https://medium.com/%40ogabiprince/infrastructure-as-code-ci-cd-using-terraform-ansible-and-gitlab-ci-0f6fb5f7c8a7?responsesOpen=true&amp;sortBy=REVERSE_CHRON&amp;source=read_next_recirc-----fda9aae2f8f7----3---------------------b3085f82_db1c_447e_88ad_6e6ed1cd2429-------" TargetMode="External"/><Relationship Id="rId17" Type="http://schemas.openxmlformats.org/officeDocument/2006/relationships/hyperlink" Target="https://medium.com/m/signin?actionUrl=https%3A%2F%2Fmedium.com%2F_%2Fbookmark%2Fp%2F0f6fb5f7c8a7&amp;operation=register&amp;redirect=https%3A%2F%2Fmedium.com%2F%40ogabiprince%2Finfrastructure-as-code-ci-cd-using-terraform-ansible-and-gitlab-ci-0f6fb5f7c8a7&amp;source=-----fda9aae2f8f7----3-----------------bookmark_preview----b3085f82_db1c_447e_88ad_6e6ed1cd2429-------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aws.amazon.com/blogs/devops/extending-cloudformation-and-cdk-with-third-party-extensions/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rsci.app.link/?%24canonical_url=https%3A%2F%2Fmedium.com%2Fp%2Ffda9aae2f8f7&amp;%7Efeature=LoOpenInAppButton&amp;%7Echannel=ShowPostUnderCollection&amp;source=---two_column_layout_nav----------------------------------" TargetMode="External"/><Relationship Id="rId3" Type="http://schemas.openxmlformats.org/officeDocument/2006/relationships/hyperlink" Target="https://medium.com/?source=---two_column_layout_nav----------------------------------" TargetMode="External"/><Relationship Id="rId4" Type="http://schemas.openxmlformats.org/officeDocument/2006/relationships/hyperlink" Target="https://medium.com/tag/aws-cdk?source=post_page-----fda9aae2f8f7---------------aws_cdk-----------------" TargetMode="External"/><Relationship Id="rId5" Type="http://schemas.openxmlformats.org/officeDocument/2006/relationships/hyperlink" Target="https://medium.com/tag/terraform?source=post_page-----fda9aae2f8f7---------------terraform-----------------" TargetMode="External"/><Relationship Id="rId6" Type="http://schemas.openxmlformats.org/officeDocument/2006/relationships/hyperlink" Target="https://medium.com/tag/comparison?source=post_page-----fda9aae2f8f7---------------comparison-----------------" TargetMode="External"/><Relationship Id="rId7" Type="http://schemas.openxmlformats.org/officeDocument/2006/relationships/hyperlink" Target="https://medium.com/tag/aws?source=post_page-----fda9aae2f8f7---------------aws-----------------" TargetMode="External"/><Relationship Id="rId8" Type="http://schemas.openxmlformats.org/officeDocument/2006/relationships/hyperlink" Target="https://medium.com/tag/infrastructure-as-code?source=post_page-----fda9aae2f8f7---------------infrastructure_as_code-----------------" TargetMode="External"/><Relationship Id="rId9" Type="http://schemas.openxmlformats.org/officeDocument/2006/relationships/image" Target="../media/image7.png"/><Relationship Id="rId10" Type="http://schemas.openxmlformats.org/officeDocument/2006/relationships/hyperlink" Target="https://medium.com/m/signin?operation=login&amp;redirect=https%3A%2F%2Fmedium.com%2Fdev-axe%2Faws-cdk-vs-terraform-fda9aae2f8f7&amp;source=post_page---two_column_layout_nav-----------------------global_nav-----------" TargetMode="External"/><Relationship Id="rId11" Type="http://schemas.openxmlformats.org/officeDocument/2006/relationships/image" Target="../media/image8.png"/><Relationship Id="rId12" Type="http://schemas.openxmlformats.org/officeDocument/2006/relationships/hyperlink" Target="https://www.akeero.com/post/aws-cdk-vs-terraform" TargetMode="External"/><Relationship Id="rId13" Type="http://schemas.openxmlformats.org/officeDocument/2006/relationships/image" Target="../media/image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medium.com/m/signin?actionUrl=%2F_%2Fapi%2Fsubscriptions%2Fnewsletters%2Ff4cee2d9d246&amp;operation=register&amp;redirect=https%3A%2F%2Fmedium.com%2Fdev-axe%2Faws-cdk-vs-terraform-fda9aae2f8f7&amp;newsletterV3=4ee1133b47b7&amp;newsletterV3Id=f4cee2d9d246&amp;user=Stuart%2BCameron&amp;userId=4ee1133b47b7&amp;source=-----fda9aae2f8f7---------------------subscribe_user-----------" TargetMode="External"/><Relationship Id="rId3" Type="http://schemas.openxmlformats.org/officeDocument/2006/relationships/hyperlink" Target="https://medium.com/%40sjmxc?source=post_page-----fda9aae2f8f7--------------------------------" TargetMode="External"/><Relationship Id="rId4" Type="http://schemas.openxmlformats.org/officeDocument/2006/relationships/hyperlink" Target="https://medium.com/%40sjmxc/followers?source=post_page-----fda9aae2f8f7--------------------------------" TargetMode="External"/><Relationship Id="rId5" Type="http://schemas.openxmlformats.org/officeDocument/2006/relationships/hyperlink" Target="https://medium.com/dev-axe?source=post_page-----fda9aae2f8f7--------------------------------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hyperlink" Target="https://medium.com/%40ciaran-78334?source=author_recirc-----fda9aae2f8f7----0---------------------69cf2484_0f8a_43ce_9038_4228986cb9cb-------" TargetMode="External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hyperlink" Target="https://medium.com/m/signin?actionUrl=https%3A%2F%2Fmedium.com%2F_%2Fvote%2Fdev-axe%2Fad52ec36d185&amp;operation=register&amp;redirect=https%3A%2F%2Fmedium.com%2Fdev-axe%2Faws-amazon-eventbridge-event-bus-explained-ad52ec36d185&amp;user=Ciaran%2BO%27Keeffe&amp;userId=704a8544a785&amp;source=-----ad52ec36d185----0-----------------clap_footer----69cf2484_0f8a_43ce_9038_4228986cb9cb-------" TargetMode="External"/><Relationship Id="rId13" Type="http://schemas.openxmlformats.org/officeDocument/2006/relationships/image" Target="../media/image15.png"/><Relationship Id="rId14" Type="http://schemas.openxmlformats.org/officeDocument/2006/relationships/hyperlink" Target="https://medium.com/dev-axe?source=author_recirc-----fda9aae2f8f7----0---------------------69cf2484_0f8a_43ce_9038_4228986cb9cb-------" TargetMode="External"/><Relationship Id="rId15" Type="http://schemas.openxmlformats.org/officeDocument/2006/relationships/hyperlink" Target="https://medium.com/dev-axe/aws-amazon-eventbridge-event-bus-explained-ad52ec36d185?source=author_recirc-----fda9aae2f8f7----0---------------------69cf2484_0f8a_43ce_9038_4228986cb9cb-------" TargetMode="External"/><Relationship Id="rId16" Type="http://schemas.openxmlformats.org/officeDocument/2006/relationships/hyperlink" Target="https://medium.com/dev-axe/aws-amazon-eventbridge-event-bus-explained-ad52ec36d185?responsesOpen=true&amp;sortBy=REVERSE_CHRON&amp;source=author_recirc-----fda9aae2f8f7----0---------------------69cf2484_0f8a_43ce_9038_4228986cb9cb-------" TargetMode="External"/><Relationship Id="rId17" Type="http://schemas.openxmlformats.org/officeDocument/2006/relationships/image" Target="../media/image16.png"/><Relationship Id="rId18" Type="http://schemas.openxmlformats.org/officeDocument/2006/relationships/hyperlink" Target="https://medium.com/m/signin?actionUrl=https%3A%2F%2Fmedium.com%2F_%2Fbookmark%2Fp%2Fad52ec36d185&amp;operation=register&amp;redirect=https%3A%2F%2Fmedium.com%2Fdev-axe%2Faws-amazon-eventbridge-event-bus-explained-ad52ec36d185&amp;source=-----fda9aae2f8f7----0-----------------bookmark_preview----69cf2484_0f8a_43ce_9038_4228986cb9cb-------" TargetMode="External"/><Relationship Id="rId19" Type="http://schemas.openxmlformats.org/officeDocument/2006/relationships/image" Target="../media/image1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medium.com/%40sjmxc?source=post_page-----fda9aae2f8f7--------------------------------" TargetMode="External"/><Relationship Id="rId3" Type="http://schemas.openxmlformats.org/officeDocument/2006/relationships/hyperlink" Target="https://medium.com/dev-axe?source=post_page-----fda9aae2f8f7--------------------------------" TargetMode="External"/><Relationship Id="rId4" Type="http://schemas.openxmlformats.org/officeDocument/2006/relationships/image" Target="../media/image18.png"/><Relationship Id="rId5" Type="http://schemas.openxmlformats.org/officeDocument/2006/relationships/hyperlink" Target="https://medium.com/%40iamstan?source=author_recirc-----fda9aae2f8f7----1---------------------69cf2484_0f8a_43ce_9038_4228986cb9cb-------" TargetMode="External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hyperlink" Target="https://medium.com/m/signin?actionUrl=https%3A%2F%2Fmedium.com%2F_%2Fvote%2Fdev-axe%2F5916cde527c6&amp;operation=register&amp;redirect=https%3A%2F%2Fmedium.com%2Fdev-axe%2Fcloud-complexity-paradox-5916cde527c6&amp;user=Ant%2BStanley&amp;userId=ad73a257e53d&amp;source=-----5916cde527c6----1-----------------clap_footer----69cf2484_0f8a_43ce_9038_4228986cb9cb-------" TargetMode="External"/><Relationship Id="rId9" Type="http://schemas.openxmlformats.org/officeDocument/2006/relationships/image" Target="../media/image21.png"/><Relationship Id="rId10" Type="http://schemas.openxmlformats.org/officeDocument/2006/relationships/hyperlink" Target="https://medium.com/dev-axe?source=author_recirc-----fda9aae2f8f7----1---------------------69cf2484_0f8a_43ce_9038_4228986cb9cb-------" TargetMode="External"/><Relationship Id="rId11" Type="http://schemas.openxmlformats.org/officeDocument/2006/relationships/hyperlink" Target="https://medium.com/dev-axe/cloud-complexity-paradox-5916cde527c6?source=author_recirc-----fda9aae2f8f7----1---------------------69cf2484_0f8a_43ce_9038_4228986cb9cb-------" TargetMode="External"/><Relationship Id="rId12" Type="http://schemas.openxmlformats.org/officeDocument/2006/relationships/hyperlink" Target="https://medium.com/dev-axe/cloud-complexity-paradox-5916cde527c6?responsesOpen=true&amp;sortBy=REVERSE_CHRON&amp;source=author_recirc-----fda9aae2f8f7----1---------------------69cf2484_0f8a_43ce_9038_4228986cb9cb-------" TargetMode="External"/><Relationship Id="rId13" Type="http://schemas.openxmlformats.org/officeDocument/2006/relationships/image" Target="../media/image16.png"/><Relationship Id="rId14" Type="http://schemas.openxmlformats.org/officeDocument/2006/relationships/hyperlink" Target="https://medium.com/m/signin?actionUrl=https%3A%2F%2Fmedium.com%2F_%2Fbookmark%2Fp%2F5916cde527c6&amp;operation=register&amp;redirect=https%3A%2F%2Fmedium.com%2Fdev-axe%2Fcloud-complexity-paradox-5916cde527c6&amp;source=-----fda9aae2f8f7----1-----------------bookmark_preview----69cf2484_0f8a_43ce_9038_4228986cb9cb-------" TargetMode="External"/><Relationship Id="rId15" Type="http://schemas.openxmlformats.org/officeDocument/2006/relationships/image" Target="../media/image1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1298" y="161988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3/31/24, </a:t>
            </a:r>
            <a:r>
              <a:rPr dirty="0" sz="800">
                <a:latin typeface="Arial"/>
                <a:cs typeface="Arial"/>
              </a:rPr>
              <a:t>8:45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25">
                <a:latin typeface="Arial"/>
                <a:cs typeface="Arial"/>
              </a:rPr>
              <a:t>PM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87242" y="161988"/>
            <a:ext cx="495427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AWS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CDK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vs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Terraform.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An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in-</a:t>
            </a:r>
            <a:r>
              <a:rPr dirty="0" sz="800">
                <a:latin typeface="Arial"/>
                <a:cs typeface="Arial"/>
              </a:rPr>
              <a:t>depth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comparison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of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AWS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CDK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and…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by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Stuart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Cameron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Dev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Axe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Medium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8325" y="1466214"/>
            <a:ext cx="6275705" cy="210693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2400" spc="-365" b="1" i="1">
                <a:solidFill>
                  <a:srgbClr val="242424"/>
                </a:solidFill>
                <a:latin typeface="Verdana"/>
                <a:cs typeface="Verdana"/>
              </a:rPr>
              <a:t>AWS</a:t>
            </a:r>
            <a:r>
              <a:rPr dirty="0" sz="2400" spc="-400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400" spc="-250" b="1" i="1">
                <a:solidFill>
                  <a:srgbClr val="242424"/>
                </a:solidFill>
                <a:latin typeface="Verdana"/>
                <a:cs typeface="Verdana"/>
              </a:rPr>
              <a:t>CDK</a:t>
            </a:r>
            <a:r>
              <a:rPr dirty="0" sz="2400" spc="-400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400" spc="-290" b="1" i="1">
                <a:solidFill>
                  <a:srgbClr val="242424"/>
                </a:solidFill>
                <a:latin typeface="Verdana"/>
                <a:cs typeface="Verdana"/>
              </a:rPr>
              <a:t>vs</a:t>
            </a:r>
            <a:r>
              <a:rPr dirty="0" sz="2400" spc="-400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400" spc="-325" b="1" i="1">
                <a:solidFill>
                  <a:srgbClr val="242424"/>
                </a:solidFill>
                <a:latin typeface="Verdana"/>
                <a:cs typeface="Verdana"/>
              </a:rPr>
              <a:t>Terraform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11100"/>
              </a:lnSpc>
              <a:spcBef>
                <a:spcPts val="315"/>
              </a:spcBef>
            </a:pPr>
            <a:r>
              <a:rPr dirty="0" sz="1350" spc="-55" i="1">
                <a:solidFill>
                  <a:srgbClr val="6A6A6A"/>
                </a:solidFill>
                <a:latin typeface="Verdana"/>
                <a:cs typeface="Verdana"/>
              </a:rPr>
              <a:t>An</a:t>
            </a:r>
            <a:r>
              <a:rPr dirty="0" sz="1350" spc="-15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350" spc="-85" i="1">
                <a:solidFill>
                  <a:srgbClr val="6A6A6A"/>
                </a:solidFill>
                <a:latin typeface="Verdana"/>
                <a:cs typeface="Verdana"/>
              </a:rPr>
              <a:t>in-</a:t>
            </a:r>
            <a:r>
              <a:rPr dirty="0" sz="1350" spc="-75" i="1">
                <a:solidFill>
                  <a:srgbClr val="6A6A6A"/>
                </a:solidFill>
                <a:latin typeface="Verdana"/>
                <a:cs typeface="Verdana"/>
              </a:rPr>
              <a:t>depth</a:t>
            </a:r>
            <a:r>
              <a:rPr dirty="0" sz="1350" spc="-15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350" spc="-75" i="1">
                <a:solidFill>
                  <a:srgbClr val="6A6A6A"/>
                </a:solidFill>
                <a:latin typeface="Verdana"/>
                <a:cs typeface="Verdana"/>
              </a:rPr>
              <a:t>comparison</a:t>
            </a:r>
            <a:r>
              <a:rPr dirty="0" sz="1350" spc="-15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350" spc="-70" i="1">
                <a:solidFill>
                  <a:srgbClr val="6A6A6A"/>
                </a:solidFill>
                <a:latin typeface="Verdana"/>
                <a:cs typeface="Verdana"/>
              </a:rPr>
              <a:t>of</a:t>
            </a:r>
            <a:r>
              <a:rPr dirty="0" sz="1350" spc="-15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350" spc="-125" i="1">
                <a:solidFill>
                  <a:srgbClr val="6A6A6A"/>
                </a:solidFill>
                <a:latin typeface="Verdana"/>
                <a:cs typeface="Verdana"/>
              </a:rPr>
              <a:t>AWS</a:t>
            </a:r>
            <a:r>
              <a:rPr dirty="0" sz="1350" spc="-15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350" spc="-85" i="1">
                <a:solidFill>
                  <a:srgbClr val="6A6A6A"/>
                </a:solidFill>
                <a:latin typeface="Verdana"/>
                <a:cs typeface="Verdana"/>
              </a:rPr>
              <a:t>CDK</a:t>
            </a:r>
            <a:r>
              <a:rPr dirty="0" sz="1350" spc="-15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350" spc="-90" i="1">
                <a:solidFill>
                  <a:srgbClr val="6A6A6A"/>
                </a:solidFill>
                <a:latin typeface="Verdana"/>
                <a:cs typeface="Verdana"/>
              </a:rPr>
              <a:t>and</a:t>
            </a:r>
            <a:r>
              <a:rPr dirty="0" sz="1350" spc="-15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350" spc="-110" i="1">
                <a:solidFill>
                  <a:srgbClr val="6A6A6A"/>
                </a:solidFill>
                <a:latin typeface="Verdana"/>
                <a:cs typeface="Verdana"/>
              </a:rPr>
              <a:t>Terraform,</a:t>
            </a:r>
            <a:r>
              <a:rPr dirty="0" sz="1350" spc="-15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350" spc="-80" i="1">
                <a:solidFill>
                  <a:srgbClr val="6A6A6A"/>
                </a:solidFill>
                <a:latin typeface="Verdana"/>
                <a:cs typeface="Verdana"/>
              </a:rPr>
              <a:t>exploring</a:t>
            </a:r>
            <a:r>
              <a:rPr dirty="0" sz="1350" spc="-15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350" spc="-85" i="1">
                <a:solidFill>
                  <a:srgbClr val="6A6A6A"/>
                </a:solidFill>
                <a:latin typeface="Verdana"/>
                <a:cs typeface="Verdana"/>
              </a:rPr>
              <a:t>their</a:t>
            </a:r>
            <a:r>
              <a:rPr dirty="0" sz="1350" spc="-15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350" spc="-10" i="1">
                <a:solidFill>
                  <a:srgbClr val="6A6A6A"/>
                </a:solidFill>
                <a:latin typeface="Verdana"/>
                <a:cs typeface="Verdana"/>
              </a:rPr>
              <a:t>features,</a:t>
            </a:r>
            <a:r>
              <a:rPr dirty="0" sz="1350" spc="-1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350" spc="-85" i="1">
                <a:solidFill>
                  <a:srgbClr val="6A6A6A"/>
                </a:solidFill>
                <a:latin typeface="Verdana"/>
                <a:cs typeface="Verdana"/>
              </a:rPr>
              <a:t>benefits,</a:t>
            </a:r>
            <a:r>
              <a:rPr dirty="0" sz="1350" spc="-15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350" spc="-90" i="1">
                <a:solidFill>
                  <a:srgbClr val="6A6A6A"/>
                </a:solidFill>
                <a:latin typeface="Verdana"/>
                <a:cs typeface="Verdana"/>
              </a:rPr>
              <a:t>and</a:t>
            </a:r>
            <a:r>
              <a:rPr dirty="0" sz="1350" spc="-15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350" spc="-85" i="1">
                <a:solidFill>
                  <a:srgbClr val="6A6A6A"/>
                </a:solidFill>
                <a:latin typeface="Verdana"/>
                <a:cs typeface="Verdana"/>
              </a:rPr>
              <a:t>best-</a:t>
            </a:r>
            <a:r>
              <a:rPr dirty="0" sz="1350" spc="-80" i="1">
                <a:solidFill>
                  <a:srgbClr val="6A6A6A"/>
                </a:solidFill>
                <a:latin typeface="Verdana"/>
                <a:cs typeface="Verdana"/>
              </a:rPr>
              <a:t>use</a:t>
            </a:r>
            <a:r>
              <a:rPr dirty="0" sz="1350" spc="-15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350" spc="-70" i="1">
                <a:solidFill>
                  <a:srgbClr val="6A6A6A"/>
                </a:solidFill>
                <a:latin typeface="Verdana"/>
                <a:cs typeface="Verdana"/>
              </a:rPr>
              <a:t>scenarios</a:t>
            </a:r>
            <a:r>
              <a:rPr dirty="0" sz="1350" spc="-15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350" spc="-80" i="1">
                <a:solidFill>
                  <a:srgbClr val="6A6A6A"/>
                </a:solidFill>
                <a:latin typeface="Verdana"/>
                <a:cs typeface="Verdana"/>
              </a:rPr>
              <a:t>to</a:t>
            </a:r>
            <a:r>
              <a:rPr dirty="0" sz="1350" spc="-15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350" spc="-70" i="1">
                <a:solidFill>
                  <a:srgbClr val="6A6A6A"/>
                </a:solidFill>
                <a:latin typeface="Verdana"/>
                <a:cs typeface="Verdana"/>
              </a:rPr>
              <a:t>guide</a:t>
            </a:r>
            <a:r>
              <a:rPr dirty="0" sz="1350" spc="-15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350" spc="-75" i="1">
                <a:solidFill>
                  <a:srgbClr val="6A6A6A"/>
                </a:solidFill>
                <a:latin typeface="Verdana"/>
                <a:cs typeface="Verdana"/>
              </a:rPr>
              <a:t>users</a:t>
            </a:r>
            <a:r>
              <a:rPr dirty="0" sz="1350" spc="-15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350" spc="-80" i="1">
                <a:solidFill>
                  <a:srgbClr val="6A6A6A"/>
                </a:solidFill>
                <a:latin typeface="Verdana"/>
                <a:cs typeface="Verdana"/>
              </a:rPr>
              <a:t>in</a:t>
            </a:r>
            <a:r>
              <a:rPr dirty="0" sz="1350" spc="-15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350" spc="-65" i="1">
                <a:solidFill>
                  <a:srgbClr val="6A6A6A"/>
                </a:solidFill>
                <a:latin typeface="Verdana"/>
                <a:cs typeface="Verdana"/>
              </a:rPr>
              <a:t>choosing</a:t>
            </a:r>
            <a:r>
              <a:rPr dirty="0" sz="1350" spc="-15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350" spc="-90" i="1">
                <a:solidFill>
                  <a:srgbClr val="6A6A6A"/>
                </a:solidFill>
                <a:latin typeface="Verdana"/>
                <a:cs typeface="Verdana"/>
              </a:rPr>
              <a:t>the</a:t>
            </a:r>
            <a:r>
              <a:rPr dirty="0" sz="1350" spc="-15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350" spc="-75" i="1">
                <a:solidFill>
                  <a:srgbClr val="6A6A6A"/>
                </a:solidFill>
                <a:latin typeface="Verdana"/>
                <a:cs typeface="Verdana"/>
              </a:rPr>
              <a:t>right</a:t>
            </a:r>
            <a:r>
              <a:rPr dirty="0" sz="1350" spc="-15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350" spc="-80" i="1">
                <a:solidFill>
                  <a:srgbClr val="6A6A6A"/>
                </a:solidFill>
                <a:latin typeface="Verdana"/>
                <a:cs typeface="Verdana"/>
              </a:rPr>
              <a:t>Infrastructure </a:t>
            </a:r>
            <a:r>
              <a:rPr dirty="0" sz="1350" spc="-85" i="1">
                <a:solidFill>
                  <a:srgbClr val="6A6A6A"/>
                </a:solidFill>
                <a:latin typeface="Verdana"/>
                <a:cs typeface="Verdana"/>
              </a:rPr>
              <a:t>as</a:t>
            </a:r>
            <a:r>
              <a:rPr dirty="0" sz="1350" spc="-17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350" spc="-65" i="1">
                <a:solidFill>
                  <a:srgbClr val="6A6A6A"/>
                </a:solidFill>
                <a:latin typeface="Verdana"/>
                <a:cs typeface="Verdana"/>
              </a:rPr>
              <a:t>Code</a:t>
            </a:r>
            <a:r>
              <a:rPr dirty="0" sz="1350" spc="-17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350" spc="-10" i="1">
                <a:solidFill>
                  <a:srgbClr val="6A6A6A"/>
                </a:solidFill>
                <a:latin typeface="Verdana"/>
                <a:cs typeface="Verdana"/>
              </a:rPr>
              <a:t>tool.</a:t>
            </a:r>
            <a:endParaRPr sz="13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350">
              <a:latin typeface="Verdana"/>
              <a:cs typeface="Verdana"/>
            </a:endParaRPr>
          </a:p>
          <a:p>
            <a:pPr marL="736600">
              <a:lnSpc>
                <a:spcPct val="100000"/>
              </a:lnSpc>
              <a:spcBef>
                <a:spcPts val="5"/>
              </a:spcBef>
            </a:pPr>
            <a:r>
              <a:rPr dirty="0" sz="1200" spc="-95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Stuart</a:t>
            </a:r>
            <a:r>
              <a:rPr dirty="0" sz="1200" spc="-170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60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Cameron</a:t>
            </a:r>
            <a:r>
              <a:rPr dirty="0" sz="1200" spc="5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050" i="1">
                <a:solidFill>
                  <a:srgbClr val="6A6A6A"/>
                </a:solidFill>
                <a:latin typeface="Verdana"/>
                <a:cs typeface="Verdana"/>
              </a:rPr>
              <a:t>·</a:t>
            </a:r>
            <a:r>
              <a:rPr dirty="0" sz="1050" spc="11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200" spc="-10" i="1">
                <a:solidFill>
                  <a:srgbClr val="1A8917"/>
                </a:solidFill>
                <a:latin typeface="Verdana"/>
                <a:cs typeface="Verdana"/>
                <a:hlinkClick r:id="rId3"/>
              </a:rPr>
              <a:t>Follow</a:t>
            </a:r>
            <a:endParaRPr sz="1200">
              <a:latin typeface="Verdana"/>
              <a:cs typeface="Verdana"/>
            </a:endParaRPr>
          </a:p>
          <a:p>
            <a:pPr marL="736600">
              <a:lnSpc>
                <a:spcPct val="100000"/>
              </a:lnSpc>
              <a:spcBef>
                <a:spcPts val="509"/>
              </a:spcBef>
            </a:pPr>
            <a:r>
              <a:rPr dirty="0" sz="1050" spc="-50" i="1">
                <a:solidFill>
                  <a:srgbClr val="6A6A6A"/>
                </a:solidFill>
                <a:latin typeface="Verdana"/>
                <a:cs typeface="Verdana"/>
              </a:rPr>
              <a:t>Published</a:t>
            </a:r>
            <a:r>
              <a:rPr dirty="0" sz="1050" spc="-12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050" spc="-65" i="1">
                <a:solidFill>
                  <a:srgbClr val="6A6A6A"/>
                </a:solidFill>
                <a:latin typeface="Verdana"/>
                <a:cs typeface="Verdana"/>
              </a:rPr>
              <a:t>in</a:t>
            </a:r>
            <a:r>
              <a:rPr dirty="0" sz="1050" spc="-2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050" spc="-80" i="1">
                <a:solidFill>
                  <a:srgbClr val="242424"/>
                </a:solidFill>
                <a:latin typeface="Verdana"/>
                <a:cs typeface="Verdana"/>
                <a:hlinkClick r:id="rId4"/>
              </a:rPr>
              <a:t>Dev</a:t>
            </a:r>
            <a:r>
              <a:rPr dirty="0" sz="1050" spc="-114" i="1">
                <a:solidFill>
                  <a:srgbClr val="242424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sz="1050" spc="-25" i="1">
                <a:solidFill>
                  <a:srgbClr val="242424"/>
                </a:solidFill>
                <a:latin typeface="Verdana"/>
                <a:cs typeface="Verdana"/>
                <a:hlinkClick r:id="rId4"/>
              </a:rPr>
              <a:t>Axe</a:t>
            </a:r>
            <a:endParaRPr sz="1050">
              <a:latin typeface="Verdana"/>
              <a:cs typeface="Verdana"/>
            </a:endParaRPr>
          </a:p>
          <a:p>
            <a:pPr marL="736600">
              <a:lnSpc>
                <a:spcPct val="100000"/>
              </a:lnSpc>
              <a:spcBef>
                <a:spcPts val="390"/>
              </a:spcBef>
            </a:pPr>
            <a:r>
              <a:rPr dirty="0" sz="1050" spc="-55" i="1">
                <a:solidFill>
                  <a:srgbClr val="6A6A6A"/>
                </a:solidFill>
                <a:latin typeface="Verdana"/>
                <a:cs typeface="Verdana"/>
              </a:rPr>
              <a:t>6</a:t>
            </a:r>
            <a:r>
              <a:rPr dirty="0" sz="1050" spc="-15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050" spc="-85" i="1">
                <a:solidFill>
                  <a:srgbClr val="6A6A6A"/>
                </a:solidFill>
                <a:latin typeface="Verdana"/>
                <a:cs typeface="Verdana"/>
              </a:rPr>
              <a:t>min</a:t>
            </a:r>
            <a:r>
              <a:rPr dirty="0" sz="1050" spc="-15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050" spc="-20" i="1">
                <a:solidFill>
                  <a:srgbClr val="6A6A6A"/>
                </a:solidFill>
                <a:latin typeface="Verdana"/>
                <a:cs typeface="Verdana"/>
              </a:rPr>
              <a:t>read</a:t>
            </a:r>
            <a:r>
              <a:rPr dirty="0" sz="1050" spc="4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050" i="1">
                <a:solidFill>
                  <a:srgbClr val="6A6A6A"/>
                </a:solidFill>
                <a:latin typeface="Verdana"/>
                <a:cs typeface="Verdana"/>
              </a:rPr>
              <a:t>·</a:t>
            </a:r>
            <a:r>
              <a:rPr dirty="0" sz="1050" spc="16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050" spc="-45" i="1">
                <a:solidFill>
                  <a:srgbClr val="6A6A6A"/>
                </a:solidFill>
                <a:latin typeface="Verdana"/>
                <a:cs typeface="Verdana"/>
              </a:rPr>
              <a:t>Aug</a:t>
            </a:r>
            <a:r>
              <a:rPr dirty="0" sz="1050" spc="-15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050" spc="-100" i="1">
                <a:solidFill>
                  <a:srgbClr val="6A6A6A"/>
                </a:solidFill>
                <a:latin typeface="Verdana"/>
                <a:cs typeface="Verdana"/>
              </a:rPr>
              <a:t>20,</a:t>
            </a:r>
            <a:r>
              <a:rPr dirty="0" sz="1050" spc="-15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050" spc="-20" i="1">
                <a:solidFill>
                  <a:srgbClr val="6A6A6A"/>
                </a:solidFill>
                <a:latin typeface="Verdana"/>
                <a:cs typeface="Verdana"/>
              </a:rPr>
              <a:t>2023</a:t>
            </a:r>
            <a:endParaRPr sz="1050">
              <a:latin typeface="Verdana"/>
              <a:cs typeface="Verdan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81025" y="3800474"/>
            <a:ext cx="952500" cy="361950"/>
            <a:chOff x="581025" y="3800474"/>
            <a:chExt cx="952500" cy="361950"/>
          </a:xfrm>
        </p:grpSpPr>
        <p:sp>
          <p:nvSpPr>
            <p:cNvPr id="6" name="object 6" descr="">
              <a:hlinkClick r:id="rId5"/>
            </p:cNvPr>
            <p:cNvSpPr/>
            <p:nvPr/>
          </p:nvSpPr>
          <p:spPr>
            <a:xfrm>
              <a:off x="585787" y="3805237"/>
              <a:ext cx="942975" cy="352425"/>
            </a:xfrm>
            <a:custGeom>
              <a:avLst/>
              <a:gdLst/>
              <a:ahLst/>
              <a:cxnLst/>
              <a:rect l="l" t="t" r="r" b="b"/>
              <a:pathLst>
                <a:path w="942975" h="352425">
                  <a:moveTo>
                    <a:pt x="0" y="176212"/>
                  </a:moveTo>
                  <a:lnTo>
                    <a:pt x="5282" y="133385"/>
                  </a:lnTo>
                  <a:lnTo>
                    <a:pt x="20804" y="93144"/>
                  </a:lnTo>
                  <a:lnTo>
                    <a:pt x="45639" y="57878"/>
                  </a:lnTo>
                  <a:lnTo>
                    <a:pt x="78313" y="29698"/>
                  </a:lnTo>
                  <a:lnTo>
                    <a:pt x="116857" y="10292"/>
                  </a:lnTo>
                  <a:lnTo>
                    <a:pt x="158940" y="844"/>
                  </a:lnTo>
                  <a:lnTo>
                    <a:pt x="176212" y="0"/>
                  </a:lnTo>
                  <a:lnTo>
                    <a:pt x="766762" y="0"/>
                  </a:lnTo>
                  <a:lnTo>
                    <a:pt x="809589" y="5278"/>
                  </a:lnTo>
                  <a:lnTo>
                    <a:pt x="849830" y="20804"/>
                  </a:lnTo>
                  <a:lnTo>
                    <a:pt x="885092" y="45639"/>
                  </a:lnTo>
                  <a:lnTo>
                    <a:pt x="913276" y="78314"/>
                  </a:lnTo>
                  <a:lnTo>
                    <a:pt x="932682" y="116857"/>
                  </a:lnTo>
                  <a:lnTo>
                    <a:pt x="942130" y="158938"/>
                  </a:lnTo>
                  <a:lnTo>
                    <a:pt x="942975" y="176212"/>
                  </a:lnTo>
                  <a:lnTo>
                    <a:pt x="942764" y="184870"/>
                  </a:lnTo>
                  <a:lnTo>
                    <a:pt x="935393" y="227365"/>
                  </a:lnTo>
                  <a:lnTo>
                    <a:pt x="917910" y="266795"/>
                  </a:lnTo>
                  <a:lnTo>
                    <a:pt x="891359" y="300809"/>
                  </a:lnTo>
                  <a:lnTo>
                    <a:pt x="857345" y="327360"/>
                  </a:lnTo>
                  <a:lnTo>
                    <a:pt x="817915" y="344838"/>
                  </a:lnTo>
                  <a:lnTo>
                    <a:pt x="775420" y="352212"/>
                  </a:lnTo>
                  <a:lnTo>
                    <a:pt x="766762" y="352425"/>
                  </a:lnTo>
                  <a:lnTo>
                    <a:pt x="176212" y="352425"/>
                  </a:lnTo>
                  <a:lnTo>
                    <a:pt x="133385" y="347138"/>
                  </a:lnTo>
                  <a:lnTo>
                    <a:pt x="93145" y="331620"/>
                  </a:lnTo>
                  <a:lnTo>
                    <a:pt x="57882" y="306781"/>
                  </a:lnTo>
                  <a:lnTo>
                    <a:pt x="29697" y="274110"/>
                  </a:lnTo>
                  <a:lnTo>
                    <a:pt x="10296" y="235567"/>
                  </a:lnTo>
                  <a:lnTo>
                    <a:pt x="846" y="193486"/>
                  </a:lnTo>
                  <a:lnTo>
                    <a:pt x="0" y="176212"/>
                  </a:lnTo>
                  <a:close/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>
              <a:hlinkClick r:id="rId5"/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900" y="3886199"/>
              <a:ext cx="190500" cy="190500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996950" y="3892550"/>
            <a:ext cx="38862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45" i="1">
                <a:solidFill>
                  <a:srgbClr val="6A6A6A"/>
                </a:solidFill>
                <a:latin typeface="Verdana"/>
                <a:cs typeface="Verdana"/>
                <a:hlinkClick r:id="rId5"/>
              </a:rPr>
              <a:t>Listen</a:t>
            </a:r>
            <a:endParaRPr sz="1050">
              <a:latin typeface="Verdana"/>
              <a:cs typeface="Verdan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609725" y="3800474"/>
            <a:ext cx="933450" cy="361950"/>
            <a:chOff x="1609725" y="3800474"/>
            <a:chExt cx="933450" cy="361950"/>
          </a:xfrm>
        </p:grpSpPr>
        <p:sp>
          <p:nvSpPr>
            <p:cNvPr id="10" name="object 10" descr=""/>
            <p:cNvSpPr/>
            <p:nvPr/>
          </p:nvSpPr>
          <p:spPr>
            <a:xfrm>
              <a:off x="1614487" y="3805237"/>
              <a:ext cx="923925" cy="352425"/>
            </a:xfrm>
            <a:custGeom>
              <a:avLst/>
              <a:gdLst/>
              <a:ahLst/>
              <a:cxnLst/>
              <a:rect l="l" t="t" r="r" b="b"/>
              <a:pathLst>
                <a:path w="923925" h="352425">
                  <a:moveTo>
                    <a:pt x="0" y="176212"/>
                  </a:moveTo>
                  <a:lnTo>
                    <a:pt x="5278" y="133385"/>
                  </a:lnTo>
                  <a:lnTo>
                    <a:pt x="20804" y="93144"/>
                  </a:lnTo>
                  <a:lnTo>
                    <a:pt x="45643" y="57878"/>
                  </a:lnTo>
                  <a:lnTo>
                    <a:pt x="78314" y="29698"/>
                  </a:lnTo>
                  <a:lnTo>
                    <a:pt x="116857" y="10292"/>
                  </a:lnTo>
                  <a:lnTo>
                    <a:pt x="158938" y="844"/>
                  </a:lnTo>
                  <a:lnTo>
                    <a:pt x="176212" y="0"/>
                  </a:lnTo>
                  <a:lnTo>
                    <a:pt x="747712" y="0"/>
                  </a:lnTo>
                  <a:lnTo>
                    <a:pt x="790539" y="5278"/>
                  </a:lnTo>
                  <a:lnTo>
                    <a:pt x="830780" y="20804"/>
                  </a:lnTo>
                  <a:lnTo>
                    <a:pt x="866038" y="45639"/>
                  </a:lnTo>
                  <a:lnTo>
                    <a:pt x="894226" y="78314"/>
                  </a:lnTo>
                  <a:lnTo>
                    <a:pt x="913631" y="116857"/>
                  </a:lnTo>
                  <a:lnTo>
                    <a:pt x="923076" y="158938"/>
                  </a:lnTo>
                  <a:lnTo>
                    <a:pt x="923925" y="176212"/>
                  </a:lnTo>
                  <a:lnTo>
                    <a:pt x="923712" y="184870"/>
                  </a:lnTo>
                  <a:lnTo>
                    <a:pt x="916341" y="227365"/>
                  </a:lnTo>
                  <a:lnTo>
                    <a:pt x="898860" y="266795"/>
                  </a:lnTo>
                  <a:lnTo>
                    <a:pt x="872309" y="300809"/>
                  </a:lnTo>
                  <a:lnTo>
                    <a:pt x="838295" y="327360"/>
                  </a:lnTo>
                  <a:lnTo>
                    <a:pt x="798865" y="344838"/>
                  </a:lnTo>
                  <a:lnTo>
                    <a:pt x="756370" y="352212"/>
                  </a:lnTo>
                  <a:lnTo>
                    <a:pt x="747712" y="352425"/>
                  </a:lnTo>
                  <a:lnTo>
                    <a:pt x="176212" y="352425"/>
                  </a:lnTo>
                  <a:lnTo>
                    <a:pt x="133385" y="347138"/>
                  </a:lnTo>
                  <a:lnTo>
                    <a:pt x="93144" y="331620"/>
                  </a:lnTo>
                  <a:lnTo>
                    <a:pt x="57882" y="306781"/>
                  </a:lnTo>
                  <a:lnTo>
                    <a:pt x="29698" y="274110"/>
                  </a:lnTo>
                  <a:lnTo>
                    <a:pt x="10292" y="235567"/>
                  </a:lnTo>
                  <a:lnTo>
                    <a:pt x="844" y="193486"/>
                  </a:lnTo>
                  <a:lnTo>
                    <a:pt x="0" y="176212"/>
                  </a:lnTo>
                  <a:close/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6412" y="3881409"/>
              <a:ext cx="142875" cy="186432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2026545" y="3892550"/>
            <a:ext cx="3683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65" i="1">
                <a:solidFill>
                  <a:srgbClr val="6A6A6A"/>
                </a:solidFill>
                <a:latin typeface="Verdana"/>
                <a:cs typeface="Verdana"/>
              </a:rPr>
              <a:t>Share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68325" y="9721850"/>
            <a:ext cx="11080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80" b="1" i="1">
                <a:solidFill>
                  <a:srgbClr val="242424"/>
                </a:solidFill>
                <a:latin typeface="Verdana"/>
                <a:cs typeface="Verdana"/>
              </a:rPr>
              <a:t>Introduction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600075" y="2943224"/>
            <a:ext cx="590550" cy="438150"/>
            <a:chOff x="600075" y="2943224"/>
            <a:chExt cx="590550" cy="438150"/>
          </a:xfrm>
        </p:grpSpPr>
        <p:pic>
          <p:nvPicPr>
            <p:cNvPr id="15" name="object 15" descr="">
              <a:hlinkClick r:id="rId2"/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0075" y="2943224"/>
              <a:ext cx="419099" cy="419084"/>
            </a:xfrm>
            <a:prstGeom prst="rect">
              <a:avLst/>
            </a:prstGeom>
          </p:spPr>
        </p:pic>
        <p:sp>
          <p:nvSpPr>
            <p:cNvPr id="16" name="object 16" descr="">
              <a:hlinkClick r:id="rId2"/>
            </p:cNvPr>
            <p:cNvSpPr/>
            <p:nvPr/>
          </p:nvSpPr>
          <p:spPr>
            <a:xfrm>
              <a:off x="604837" y="2947987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409575" y="204787"/>
                  </a:moveTo>
                  <a:lnTo>
                    <a:pt x="409575" y="211493"/>
                  </a:lnTo>
                  <a:lnTo>
                    <a:pt x="409246" y="218189"/>
                  </a:lnTo>
                  <a:lnTo>
                    <a:pt x="408589" y="224856"/>
                  </a:lnTo>
                  <a:lnTo>
                    <a:pt x="407931" y="231533"/>
                  </a:lnTo>
                  <a:lnTo>
                    <a:pt x="406948" y="238163"/>
                  </a:lnTo>
                  <a:lnTo>
                    <a:pt x="405640" y="244735"/>
                  </a:lnTo>
                  <a:lnTo>
                    <a:pt x="404331" y="251317"/>
                  </a:lnTo>
                  <a:lnTo>
                    <a:pt x="402703" y="257813"/>
                  </a:lnTo>
                  <a:lnTo>
                    <a:pt x="400756" y="264233"/>
                  </a:lnTo>
                  <a:lnTo>
                    <a:pt x="398809" y="270652"/>
                  </a:lnTo>
                  <a:lnTo>
                    <a:pt x="385393" y="301323"/>
                  </a:lnTo>
                  <a:lnTo>
                    <a:pt x="382232" y="307238"/>
                  </a:lnTo>
                  <a:lnTo>
                    <a:pt x="363090" y="334698"/>
                  </a:lnTo>
                  <a:lnTo>
                    <a:pt x="358835" y="339890"/>
                  </a:lnTo>
                  <a:lnTo>
                    <a:pt x="354336" y="344852"/>
                  </a:lnTo>
                  <a:lnTo>
                    <a:pt x="349594" y="349596"/>
                  </a:lnTo>
                  <a:lnTo>
                    <a:pt x="344851" y="354339"/>
                  </a:lnTo>
                  <a:lnTo>
                    <a:pt x="312984" y="378790"/>
                  </a:lnTo>
                  <a:lnTo>
                    <a:pt x="301323" y="385391"/>
                  </a:lnTo>
                  <a:lnTo>
                    <a:pt x="295408" y="388553"/>
                  </a:lnTo>
                  <a:lnTo>
                    <a:pt x="289352" y="391420"/>
                  </a:lnTo>
                  <a:lnTo>
                    <a:pt x="283156" y="393982"/>
                  </a:lnTo>
                  <a:lnTo>
                    <a:pt x="276959" y="396554"/>
                  </a:lnTo>
                  <a:lnTo>
                    <a:pt x="270652" y="398811"/>
                  </a:lnTo>
                  <a:lnTo>
                    <a:pt x="264233" y="400754"/>
                  </a:lnTo>
                  <a:lnTo>
                    <a:pt x="257816" y="402707"/>
                  </a:lnTo>
                  <a:lnTo>
                    <a:pt x="218185" y="409241"/>
                  </a:lnTo>
                  <a:lnTo>
                    <a:pt x="211495" y="409575"/>
                  </a:lnTo>
                  <a:lnTo>
                    <a:pt x="204787" y="409575"/>
                  </a:lnTo>
                  <a:lnTo>
                    <a:pt x="198079" y="409575"/>
                  </a:lnTo>
                  <a:lnTo>
                    <a:pt x="158256" y="404326"/>
                  </a:lnTo>
                  <a:lnTo>
                    <a:pt x="145341" y="400754"/>
                  </a:lnTo>
                  <a:lnTo>
                    <a:pt x="138922" y="398811"/>
                  </a:lnTo>
                  <a:lnTo>
                    <a:pt x="132615" y="396554"/>
                  </a:lnTo>
                  <a:lnTo>
                    <a:pt x="126418" y="393982"/>
                  </a:lnTo>
                  <a:lnTo>
                    <a:pt x="120222" y="391420"/>
                  </a:lnTo>
                  <a:lnTo>
                    <a:pt x="114166" y="388553"/>
                  </a:lnTo>
                  <a:lnTo>
                    <a:pt x="108251" y="385391"/>
                  </a:lnTo>
                  <a:lnTo>
                    <a:pt x="102336" y="382228"/>
                  </a:lnTo>
                  <a:lnTo>
                    <a:pt x="69686" y="358835"/>
                  </a:lnTo>
                  <a:lnTo>
                    <a:pt x="59980" y="349596"/>
                  </a:lnTo>
                  <a:lnTo>
                    <a:pt x="55238" y="344852"/>
                  </a:lnTo>
                  <a:lnTo>
                    <a:pt x="50739" y="339890"/>
                  </a:lnTo>
                  <a:lnTo>
                    <a:pt x="46484" y="334698"/>
                  </a:lnTo>
                  <a:lnTo>
                    <a:pt x="42230" y="329517"/>
                  </a:lnTo>
                  <a:lnTo>
                    <a:pt x="21019" y="295408"/>
                  </a:lnTo>
                  <a:lnTo>
                    <a:pt x="8818" y="264233"/>
                  </a:lnTo>
                  <a:lnTo>
                    <a:pt x="6871" y="257813"/>
                  </a:lnTo>
                  <a:lnTo>
                    <a:pt x="5243" y="251317"/>
                  </a:lnTo>
                  <a:lnTo>
                    <a:pt x="3934" y="244735"/>
                  </a:lnTo>
                  <a:lnTo>
                    <a:pt x="2626" y="238163"/>
                  </a:lnTo>
                  <a:lnTo>
                    <a:pt x="1643" y="231533"/>
                  </a:lnTo>
                  <a:lnTo>
                    <a:pt x="985" y="224856"/>
                  </a:lnTo>
                  <a:lnTo>
                    <a:pt x="328" y="218189"/>
                  </a:lnTo>
                  <a:lnTo>
                    <a:pt x="0" y="211493"/>
                  </a:lnTo>
                  <a:lnTo>
                    <a:pt x="0" y="204787"/>
                  </a:lnTo>
                  <a:lnTo>
                    <a:pt x="0" y="198081"/>
                  </a:lnTo>
                  <a:lnTo>
                    <a:pt x="328" y="191385"/>
                  </a:lnTo>
                  <a:lnTo>
                    <a:pt x="985" y="184718"/>
                  </a:lnTo>
                  <a:lnTo>
                    <a:pt x="1643" y="178041"/>
                  </a:lnTo>
                  <a:lnTo>
                    <a:pt x="2626" y="171411"/>
                  </a:lnTo>
                  <a:lnTo>
                    <a:pt x="3934" y="164839"/>
                  </a:lnTo>
                  <a:lnTo>
                    <a:pt x="5243" y="158257"/>
                  </a:lnTo>
                  <a:lnTo>
                    <a:pt x="6871" y="151761"/>
                  </a:lnTo>
                  <a:lnTo>
                    <a:pt x="8818" y="145341"/>
                  </a:lnTo>
                  <a:lnTo>
                    <a:pt x="10765" y="138922"/>
                  </a:lnTo>
                  <a:lnTo>
                    <a:pt x="27342" y="102336"/>
                  </a:lnTo>
                  <a:lnTo>
                    <a:pt x="50739" y="69684"/>
                  </a:lnTo>
                  <a:lnTo>
                    <a:pt x="59980" y="59978"/>
                  </a:lnTo>
                  <a:lnTo>
                    <a:pt x="64723" y="55235"/>
                  </a:lnTo>
                  <a:lnTo>
                    <a:pt x="96590" y="30784"/>
                  </a:lnTo>
                  <a:lnTo>
                    <a:pt x="108251" y="24183"/>
                  </a:lnTo>
                  <a:lnTo>
                    <a:pt x="114166" y="21021"/>
                  </a:lnTo>
                  <a:lnTo>
                    <a:pt x="120222" y="18154"/>
                  </a:lnTo>
                  <a:lnTo>
                    <a:pt x="126418" y="15592"/>
                  </a:lnTo>
                  <a:lnTo>
                    <a:pt x="132615" y="13020"/>
                  </a:lnTo>
                  <a:lnTo>
                    <a:pt x="138922" y="10763"/>
                  </a:lnTo>
                  <a:lnTo>
                    <a:pt x="145341" y="8820"/>
                  </a:lnTo>
                  <a:lnTo>
                    <a:pt x="151758" y="6867"/>
                  </a:lnTo>
                  <a:lnTo>
                    <a:pt x="191389" y="333"/>
                  </a:lnTo>
                  <a:lnTo>
                    <a:pt x="198079" y="0"/>
                  </a:lnTo>
                  <a:lnTo>
                    <a:pt x="204787" y="0"/>
                  </a:lnTo>
                  <a:lnTo>
                    <a:pt x="211495" y="0"/>
                  </a:lnTo>
                  <a:lnTo>
                    <a:pt x="251318" y="5248"/>
                  </a:lnTo>
                  <a:lnTo>
                    <a:pt x="264233" y="8820"/>
                  </a:lnTo>
                  <a:lnTo>
                    <a:pt x="270652" y="10763"/>
                  </a:lnTo>
                  <a:lnTo>
                    <a:pt x="276959" y="13020"/>
                  </a:lnTo>
                  <a:lnTo>
                    <a:pt x="283156" y="15592"/>
                  </a:lnTo>
                  <a:lnTo>
                    <a:pt x="289352" y="18154"/>
                  </a:lnTo>
                  <a:lnTo>
                    <a:pt x="295408" y="21021"/>
                  </a:lnTo>
                  <a:lnTo>
                    <a:pt x="301323" y="24183"/>
                  </a:lnTo>
                  <a:lnTo>
                    <a:pt x="307238" y="27346"/>
                  </a:lnTo>
                  <a:lnTo>
                    <a:pt x="339888" y="50739"/>
                  </a:lnTo>
                  <a:lnTo>
                    <a:pt x="349594" y="59978"/>
                  </a:lnTo>
                  <a:lnTo>
                    <a:pt x="354336" y="64722"/>
                  </a:lnTo>
                  <a:lnTo>
                    <a:pt x="378788" y="96593"/>
                  </a:lnTo>
                  <a:lnTo>
                    <a:pt x="385393" y="108251"/>
                  </a:lnTo>
                  <a:lnTo>
                    <a:pt x="388555" y="114166"/>
                  </a:lnTo>
                  <a:lnTo>
                    <a:pt x="400756" y="145341"/>
                  </a:lnTo>
                  <a:lnTo>
                    <a:pt x="402703" y="151761"/>
                  </a:lnTo>
                  <a:lnTo>
                    <a:pt x="404331" y="158257"/>
                  </a:lnTo>
                  <a:lnTo>
                    <a:pt x="405640" y="164839"/>
                  </a:lnTo>
                  <a:lnTo>
                    <a:pt x="406948" y="171411"/>
                  </a:lnTo>
                  <a:lnTo>
                    <a:pt x="407931" y="178041"/>
                  </a:lnTo>
                  <a:lnTo>
                    <a:pt x="408589" y="184718"/>
                  </a:lnTo>
                  <a:lnTo>
                    <a:pt x="409246" y="191385"/>
                  </a:lnTo>
                  <a:lnTo>
                    <a:pt x="409575" y="198081"/>
                  </a:lnTo>
                  <a:lnTo>
                    <a:pt x="409575" y="2047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>
              <a:hlinkClick r:id="rId4"/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925" y="3114674"/>
              <a:ext cx="266700" cy="266700"/>
            </a:xfrm>
            <a:prstGeom prst="rect">
              <a:avLst/>
            </a:prstGeom>
          </p:spPr>
        </p:pic>
        <p:pic>
          <p:nvPicPr>
            <p:cNvPr id="18" name="object 18" descr="">
              <a:hlinkClick r:id="rId4"/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2975" y="3133724"/>
              <a:ext cx="228600" cy="228600"/>
            </a:xfrm>
            <a:prstGeom prst="rect">
              <a:avLst/>
            </a:prstGeom>
          </p:spPr>
        </p:pic>
      </p:grpSp>
      <p:pic>
        <p:nvPicPr>
          <p:cNvPr id="19" name="object 19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2425" y="4591019"/>
            <a:ext cx="6848459" cy="4867290"/>
          </a:xfrm>
          <a:prstGeom prst="rect">
            <a:avLst/>
          </a:prstGeom>
        </p:spPr>
      </p:pic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https://medium.com/dev-axe/aws-cdk-</a:t>
            </a:r>
            <a:r>
              <a:rPr dirty="0"/>
              <a:t>vs-</a:t>
            </a:r>
            <a:r>
              <a:rPr dirty="0" spc="-10"/>
              <a:t>terraform-fda9aae2f8f7</a:t>
            </a: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1298" y="161988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3/31/24, </a:t>
            </a:r>
            <a:r>
              <a:rPr dirty="0" sz="800">
                <a:latin typeface="Arial"/>
                <a:cs typeface="Arial"/>
              </a:rPr>
              <a:t>8:45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25">
                <a:latin typeface="Arial"/>
                <a:cs typeface="Arial"/>
              </a:rPr>
              <a:t>PM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87242" y="161988"/>
            <a:ext cx="495427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AWS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CDK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vs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Terraform.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An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in-</a:t>
            </a:r>
            <a:r>
              <a:rPr dirty="0" sz="800">
                <a:latin typeface="Arial"/>
                <a:cs typeface="Arial"/>
              </a:rPr>
              <a:t>depth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comparison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of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AWS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CDK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and…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by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Stuart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Cameron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Dev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Axe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Medium</a:t>
            </a:r>
            <a:endParaRPr sz="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25" y="352424"/>
            <a:ext cx="6368690" cy="3200384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581025" y="5924473"/>
            <a:ext cx="6391275" cy="9525"/>
          </a:xfrm>
          <a:custGeom>
            <a:avLst/>
            <a:gdLst/>
            <a:ahLst/>
            <a:cxnLst/>
            <a:rect l="l" t="t" r="r" b="b"/>
            <a:pathLst>
              <a:path w="6391275" h="9525">
                <a:moveTo>
                  <a:pt x="6391275" y="9525"/>
                </a:moveTo>
                <a:lnTo>
                  <a:pt x="0" y="9525"/>
                </a:lnTo>
                <a:lnTo>
                  <a:pt x="0" y="0"/>
                </a:lnTo>
                <a:lnTo>
                  <a:pt x="6391275" y="0"/>
                </a:lnTo>
                <a:lnTo>
                  <a:pt x="63912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1025" y="6238859"/>
            <a:ext cx="6391274" cy="3190890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581025" y="3781439"/>
            <a:ext cx="190500" cy="190500"/>
            <a:chOff x="581025" y="3781439"/>
            <a:chExt cx="190500" cy="190500"/>
          </a:xfrm>
        </p:grpSpPr>
        <p:pic>
          <p:nvPicPr>
            <p:cNvPr id="8" name="object 8" descr="">
              <a:hlinkClick r:id="rId4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1025" y="3781440"/>
              <a:ext cx="190499" cy="190499"/>
            </a:xfrm>
            <a:prstGeom prst="rect">
              <a:avLst/>
            </a:prstGeom>
          </p:spPr>
        </p:pic>
        <p:pic>
          <p:nvPicPr>
            <p:cNvPr id="9" name="object 9" descr="">
              <a:hlinkClick r:id="rId4"/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1029" y="3781439"/>
              <a:ext cx="190495" cy="190408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568325" y="3787698"/>
            <a:ext cx="6241415" cy="13665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25"/>
              </a:spcBef>
            </a:pPr>
            <a:r>
              <a:rPr dirty="0" sz="950" spc="-45" i="1">
                <a:solidFill>
                  <a:srgbClr val="242424"/>
                </a:solidFill>
                <a:latin typeface="Verdana"/>
                <a:cs typeface="Verdana"/>
                <a:hlinkClick r:id="rId4"/>
              </a:rPr>
              <a:t>Andrew</a:t>
            </a:r>
            <a:r>
              <a:rPr dirty="0" sz="950" spc="-85" i="1">
                <a:solidFill>
                  <a:srgbClr val="242424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sz="950" spc="-10" i="1">
                <a:solidFill>
                  <a:srgbClr val="242424"/>
                </a:solidFill>
                <a:latin typeface="Verdana"/>
                <a:cs typeface="Verdana"/>
                <a:hlinkClick r:id="rId4"/>
              </a:rPr>
              <a:t>Larsen</a:t>
            </a:r>
            <a:endParaRPr sz="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500" spc="-235" b="1" i="1">
                <a:solidFill>
                  <a:srgbClr val="242424"/>
                </a:solidFill>
                <a:latin typeface="Verdana"/>
                <a:cs typeface="Verdana"/>
                <a:hlinkClick r:id="rId7"/>
              </a:rPr>
              <a:t>How</a:t>
            </a:r>
            <a:r>
              <a:rPr dirty="0" sz="1500" spc="-190" b="1" i="1">
                <a:solidFill>
                  <a:srgbClr val="242424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500" spc="-165" b="1" i="1">
                <a:solidFill>
                  <a:srgbClr val="242424"/>
                </a:solidFill>
                <a:latin typeface="Verdana"/>
                <a:cs typeface="Verdana"/>
                <a:hlinkClick r:id="rId7"/>
              </a:rPr>
              <a:t>to</a:t>
            </a:r>
            <a:r>
              <a:rPr dirty="0" sz="1500" spc="-185" b="1" i="1">
                <a:solidFill>
                  <a:srgbClr val="242424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500" spc="-165" b="1" i="1">
                <a:solidFill>
                  <a:srgbClr val="242424"/>
                </a:solidFill>
                <a:latin typeface="Verdana"/>
                <a:cs typeface="Verdana"/>
                <a:hlinkClick r:id="rId7"/>
              </a:rPr>
              <a:t>reduce</a:t>
            </a:r>
            <a:r>
              <a:rPr dirty="0" sz="1500" spc="-185" b="1" i="1">
                <a:solidFill>
                  <a:srgbClr val="242424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500" spc="-190" b="1" i="1">
                <a:solidFill>
                  <a:srgbClr val="242424"/>
                </a:solidFill>
                <a:latin typeface="Verdana"/>
                <a:cs typeface="Verdana"/>
                <a:hlinkClick r:id="rId7"/>
              </a:rPr>
              <a:t>your</a:t>
            </a:r>
            <a:r>
              <a:rPr dirty="0" sz="1500" spc="-185" b="1" i="1">
                <a:solidFill>
                  <a:srgbClr val="242424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500" spc="-215" b="1" i="1">
                <a:solidFill>
                  <a:srgbClr val="242424"/>
                </a:solidFill>
                <a:latin typeface="Verdana"/>
                <a:cs typeface="Verdana"/>
                <a:hlinkClick r:id="rId7"/>
              </a:rPr>
              <a:t>AWS</a:t>
            </a:r>
            <a:r>
              <a:rPr dirty="0" sz="1500" spc="-185" b="1" i="1">
                <a:solidFill>
                  <a:srgbClr val="242424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500" spc="-165" b="1" i="1">
                <a:solidFill>
                  <a:srgbClr val="242424"/>
                </a:solidFill>
                <a:latin typeface="Verdana"/>
                <a:cs typeface="Verdana"/>
                <a:hlinkClick r:id="rId7"/>
              </a:rPr>
              <a:t>NAT</a:t>
            </a:r>
            <a:r>
              <a:rPr dirty="0" sz="1500" spc="-185" b="1" i="1">
                <a:solidFill>
                  <a:srgbClr val="242424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500" spc="-204" b="1" i="1">
                <a:solidFill>
                  <a:srgbClr val="242424"/>
                </a:solidFill>
                <a:latin typeface="Verdana"/>
                <a:cs typeface="Verdana"/>
                <a:hlinkClick r:id="rId7"/>
              </a:rPr>
              <a:t>Gateway</a:t>
            </a:r>
            <a:r>
              <a:rPr dirty="0" sz="1500" spc="-185" b="1" i="1">
                <a:solidFill>
                  <a:srgbClr val="242424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500" spc="-20" b="1" i="1">
                <a:solidFill>
                  <a:srgbClr val="242424"/>
                </a:solidFill>
                <a:latin typeface="Verdana"/>
                <a:cs typeface="Verdana"/>
                <a:hlinkClick r:id="rId7"/>
              </a:rPr>
              <a:t>bill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04200"/>
              </a:lnSpc>
              <a:spcBef>
                <a:spcPts val="540"/>
              </a:spcBef>
            </a:pPr>
            <a:r>
              <a:rPr dirty="0" sz="1200" spc="-45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At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200" spc="-75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Compoze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200" spc="-55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Labs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200" spc="-105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we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200" spc="-95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manage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200" spc="-70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dozens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200" spc="-65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of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200" spc="-105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AWS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200" spc="-75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accounts,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200" spc="-70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both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200" spc="-70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for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200" spc="-80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our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200" spc="-70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customers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200" spc="-85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and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200" spc="-80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our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200" spc="-65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own.</a:t>
            </a:r>
            <a:r>
              <a:rPr dirty="0" sz="1200" spc="-65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200" spc="-30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As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200" spc="-80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part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200" spc="-65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of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200" spc="-80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our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200" spc="-95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management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200" spc="-65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services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200" spc="-105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we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200" spc="-95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are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1200" spc="-10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always…</a:t>
            </a:r>
            <a:endParaRPr sz="12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1410"/>
              </a:spcBef>
            </a:pPr>
            <a:r>
              <a:rPr dirty="0" sz="1050" i="1">
                <a:solidFill>
                  <a:srgbClr val="6A6A6A"/>
                </a:solidFill>
                <a:latin typeface="Verdana"/>
                <a:cs typeface="Verdana"/>
              </a:rPr>
              <a:t>·</a:t>
            </a:r>
            <a:r>
              <a:rPr dirty="0" sz="1050" spc="2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spc="-82" i="1">
                <a:solidFill>
                  <a:srgbClr val="6A6A6A"/>
                </a:solidFill>
                <a:latin typeface="Verdana"/>
                <a:cs typeface="Verdana"/>
              </a:rPr>
              <a:t>5</a:t>
            </a:r>
            <a:r>
              <a:rPr dirty="0" baseline="2923" sz="1425" spc="-19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spc="-97" i="1">
                <a:solidFill>
                  <a:srgbClr val="6A6A6A"/>
                </a:solidFill>
                <a:latin typeface="Verdana"/>
                <a:cs typeface="Verdana"/>
              </a:rPr>
              <a:t>min</a:t>
            </a:r>
            <a:r>
              <a:rPr dirty="0" baseline="2923" sz="1425" spc="-19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i="1">
                <a:solidFill>
                  <a:srgbClr val="6A6A6A"/>
                </a:solidFill>
                <a:latin typeface="Verdana"/>
                <a:cs typeface="Verdana"/>
              </a:rPr>
              <a:t>read</a:t>
            </a:r>
            <a:r>
              <a:rPr dirty="0" baseline="2923" sz="1425" spc="22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050" i="1">
                <a:solidFill>
                  <a:srgbClr val="6A6A6A"/>
                </a:solidFill>
                <a:latin typeface="Verdana"/>
                <a:cs typeface="Verdana"/>
              </a:rPr>
              <a:t>·</a:t>
            </a:r>
            <a:r>
              <a:rPr dirty="0" sz="1050" spc="13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spc="-67" i="1">
                <a:solidFill>
                  <a:srgbClr val="6A6A6A"/>
                </a:solidFill>
                <a:latin typeface="Verdana"/>
                <a:cs typeface="Verdana"/>
              </a:rPr>
              <a:t>Nov</a:t>
            </a:r>
            <a:r>
              <a:rPr dirty="0" baseline="2923" sz="1425" spc="-19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spc="-135" i="1">
                <a:solidFill>
                  <a:srgbClr val="6A6A6A"/>
                </a:solidFill>
                <a:latin typeface="Verdana"/>
                <a:cs typeface="Verdana"/>
              </a:rPr>
              <a:t>22,</a:t>
            </a:r>
            <a:r>
              <a:rPr dirty="0" baseline="2923" sz="1425" spc="-19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spc="-30" i="1">
                <a:solidFill>
                  <a:srgbClr val="6A6A6A"/>
                </a:solidFill>
                <a:latin typeface="Verdana"/>
                <a:cs typeface="Verdana"/>
              </a:rPr>
              <a:t>2023</a:t>
            </a:r>
            <a:endParaRPr baseline="2923" sz="1425">
              <a:latin typeface="Verdana"/>
              <a:cs typeface="Verdana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5290" y="4995824"/>
            <a:ext cx="123845" cy="123869"/>
          </a:xfrm>
          <a:prstGeom prst="rect">
            <a:avLst/>
          </a:prstGeom>
        </p:spPr>
      </p:pic>
      <p:pic>
        <p:nvPicPr>
          <p:cNvPr id="12" name="object 12" descr="">
            <a:hlinkClick r:id="rId9"/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2993" y="5360955"/>
            <a:ext cx="179927" cy="197297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835025" y="5387898"/>
            <a:ext cx="2190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75" i="1">
                <a:solidFill>
                  <a:srgbClr val="6A6A6A"/>
                </a:solidFill>
                <a:latin typeface="Verdana"/>
                <a:cs typeface="Verdana"/>
              </a:rPr>
              <a:t>168</a:t>
            </a:r>
            <a:endParaRPr sz="950">
              <a:latin typeface="Verdana"/>
              <a:cs typeface="Verdana"/>
            </a:endParaRPr>
          </a:p>
        </p:txBody>
      </p:sp>
      <p:pic>
        <p:nvPicPr>
          <p:cNvPr id="14" name="object 14" descr="">
            <a:hlinkClick r:id="rId11"/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66825" y="5391149"/>
            <a:ext cx="154686" cy="154686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1485849" y="5378373"/>
            <a:ext cx="946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2</a:t>
            </a:r>
            <a:endParaRPr sz="950">
              <a:latin typeface="Verdana"/>
              <a:cs typeface="Verdana"/>
            </a:endParaRPr>
          </a:p>
        </p:txBody>
      </p:sp>
      <p:pic>
        <p:nvPicPr>
          <p:cNvPr id="16" name="object 16" descr="">
            <a:hlinkClick r:id="rId13"/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791340" y="5362590"/>
            <a:ext cx="152400" cy="186111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581025" y="9658350"/>
            <a:ext cx="190500" cy="190500"/>
            <a:chOff x="581025" y="9658350"/>
            <a:chExt cx="190500" cy="190500"/>
          </a:xfrm>
        </p:grpSpPr>
        <p:pic>
          <p:nvPicPr>
            <p:cNvPr id="18" name="object 18" descr="">
              <a:hlinkClick r:id="rId15"/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1025" y="9658350"/>
              <a:ext cx="190499" cy="190499"/>
            </a:xfrm>
            <a:prstGeom prst="rect">
              <a:avLst/>
            </a:prstGeom>
          </p:spPr>
        </p:pic>
        <p:pic>
          <p:nvPicPr>
            <p:cNvPr id="19" name="object 19" descr="">
              <a:hlinkClick r:id="rId15"/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1028" y="9658350"/>
              <a:ext cx="190496" cy="190424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835025" y="9664623"/>
            <a:ext cx="88011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35" i="1">
                <a:solidFill>
                  <a:srgbClr val="242424"/>
                </a:solidFill>
                <a:latin typeface="Verdana"/>
                <a:cs typeface="Verdana"/>
                <a:hlinkClick r:id="rId15"/>
              </a:rPr>
              <a:t>Nicolas</a:t>
            </a:r>
            <a:r>
              <a:rPr dirty="0" sz="950" spc="-70" i="1">
                <a:solidFill>
                  <a:srgbClr val="242424"/>
                </a:solidFill>
                <a:latin typeface="Verdana"/>
                <a:cs typeface="Verdana"/>
                <a:hlinkClick r:id="rId15"/>
              </a:rPr>
              <a:t> </a:t>
            </a:r>
            <a:r>
              <a:rPr dirty="0" sz="950" spc="-45" i="1">
                <a:solidFill>
                  <a:srgbClr val="242424"/>
                </a:solidFill>
                <a:latin typeface="Verdana"/>
                <a:cs typeface="Verdana"/>
                <a:hlinkClick r:id="rId15"/>
              </a:rPr>
              <a:t>Malaval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https://medium.com/dev-axe/aws-cdk-</a:t>
            </a:r>
            <a:r>
              <a:rPr dirty="0"/>
              <a:t>vs-</a:t>
            </a:r>
            <a:r>
              <a:rPr dirty="0" spc="-10"/>
              <a:t>terraform-fda9aae2f8f7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13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1298" y="132238"/>
            <a:ext cx="6530340" cy="147891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1588135" algn="l"/>
              </a:tabLst>
            </a:pPr>
            <a:r>
              <a:rPr dirty="0" sz="800" spc="-10">
                <a:latin typeface="Arial"/>
                <a:cs typeface="Arial"/>
              </a:rPr>
              <a:t>3/31/24, </a:t>
            </a:r>
            <a:r>
              <a:rPr dirty="0" sz="800">
                <a:latin typeface="Arial"/>
                <a:cs typeface="Arial"/>
              </a:rPr>
              <a:t>8:45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25">
                <a:latin typeface="Arial"/>
                <a:cs typeface="Arial"/>
              </a:rPr>
              <a:t>PM</a:t>
            </a:r>
            <a:r>
              <a:rPr dirty="0" sz="800">
                <a:latin typeface="Arial"/>
                <a:cs typeface="Arial"/>
              </a:rPr>
              <a:t>	AWS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CDK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vs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Terraform.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An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in-</a:t>
            </a:r>
            <a:r>
              <a:rPr dirty="0" sz="800">
                <a:latin typeface="Arial"/>
                <a:cs typeface="Arial"/>
              </a:rPr>
              <a:t>depth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comparison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of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AWS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CDK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and…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by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Stuart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Cameron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Dev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Axe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Medium</a:t>
            </a:r>
            <a:endParaRPr sz="800">
              <a:latin typeface="Arial"/>
              <a:cs typeface="Arial"/>
            </a:endParaRPr>
          </a:p>
          <a:p>
            <a:pPr marL="269240" marR="451484">
              <a:lnSpc>
                <a:spcPct val="100000"/>
              </a:lnSpc>
              <a:spcBef>
                <a:spcPts val="440"/>
              </a:spcBef>
            </a:pPr>
            <a:r>
              <a:rPr dirty="0" sz="1500" spc="-180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Dive </a:t>
            </a:r>
            <a:r>
              <a:rPr dirty="0" sz="1500" spc="-165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deep</a:t>
            </a:r>
            <a:r>
              <a:rPr dirty="0" sz="1500" spc="-175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500" spc="-185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on</a:t>
            </a:r>
            <a:r>
              <a:rPr dirty="0" sz="1500" spc="-180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500" spc="-175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our </a:t>
            </a:r>
            <a:r>
              <a:rPr dirty="0" sz="1500" spc="-215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AWS</a:t>
            </a:r>
            <a:r>
              <a:rPr dirty="0" sz="1500" spc="-175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500" spc="-160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landing</a:t>
            </a:r>
            <a:r>
              <a:rPr dirty="0" sz="1500" spc="-180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500" spc="-185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zone:</a:t>
            </a:r>
            <a:r>
              <a:rPr dirty="0" sz="1500" spc="-175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500" spc="-155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Architecture,</a:t>
            </a:r>
            <a:r>
              <a:rPr dirty="0" sz="1500" spc="-180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500" spc="-155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Decisions</a:t>
            </a:r>
            <a:r>
              <a:rPr dirty="0" sz="1500" spc="-175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500" spc="-145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made,</a:t>
            </a:r>
            <a:r>
              <a:rPr dirty="0" sz="1500" spc="-145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500" spc="-150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Lessons </a:t>
            </a:r>
            <a:r>
              <a:rPr dirty="0" sz="1500" spc="-125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learnt—</a:t>
            </a:r>
            <a:r>
              <a:rPr dirty="0" sz="1500" spc="-165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Part</a:t>
            </a:r>
            <a:r>
              <a:rPr dirty="0" sz="1500" spc="-150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500" spc="-50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3</a:t>
            </a:r>
            <a:endParaRPr sz="1500">
              <a:latin typeface="Verdana"/>
              <a:cs typeface="Verdana"/>
            </a:endParaRPr>
          </a:p>
          <a:p>
            <a:pPr marL="269240" marR="269240">
              <a:lnSpc>
                <a:spcPct val="104200"/>
              </a:lnSpc>
              <a:spcBef>
                <a:spcPts val="540"/>
              </a:spcBef>
            </a:pPr>
            <a:r>
              <a:rPr dirty="0" sz="1200" spc="-8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Other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6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aspects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6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of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8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our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7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landing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7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zone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8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on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15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AWS: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7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encryption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9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at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9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rest,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9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network,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9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backup,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5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access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2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to</a:t>
            </a:r>
            <a:r>
              <a:rPr dirty="0" sz="1200" spc="-2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6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production</a:t>
            </a:r>
            <a:r>
              <a:rPr dirty="0" sz="1200" spc="-12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8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and</a:t>
            </a:r>
            <a:r>
              <a:rPr dirty="0" sz="1200" spc="-12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9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management</a:t>
            </a:r>
            <a:r>
              <a:rPr dirty="0" sz="1200" spc="-12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8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ports,</a:t>
            </a:r>
            <a:r>
              <a:rPr dirty="0" sz="1200" spc="-12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1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FinOps.</a:t>
            </a:r>
            <a:endParaRPr sz="1200">
              <a:latin typeface="Verdana"/>
              <a:cs typeface="Verdana"/>
            </a:endParaRPr>
          </a:p>
          <a:p>
            <a:pPr marL="269240">
              <a:lnSpc>
                <a:spcPct val="100000"/>
              </a:lnSpc>
              <a:spcBef>
                <a:spcPts val="1410"/>
              </a:spcBef>
            </a:pPr>
            <a:r>
              <a:rPr dirty="0" sz="950" spc="-120" i="1">
                <a:solidFill>
                  <a:srgbClr val="6A6A6A"/>
                </a:solidFill>
                <a:latin typeface="Verdana"/>
                <a:cs typeface="Verdana"/>
              </a:rPr>
              <a:t>10</a:t>
            </a:r>
            <a:r>
              <a:rPr dirty="0" sz="950" spc="-13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950" spc="-65" i="1">
                <a:solidFill>
                  <a:srgbClr val="6A6A6A"/>
                </a:solidFill>
                <a:latin typeface="Verdana"/>
                <a:cs typeface="Verdana"/>
              </a:rPr>
              <a:t>min</a:t>
            </a:r>
            <a:r>
              <a:rPr dirty="0" sz="950" spc="-13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950" i="1">
                <a:solidFill>
                  <a:srgbClr val="6A6A6A"/>
                </a:solidFill>
                <a:latin typeface="Verdana"/>
                <a:cs typeface="Verdana"/>
              </a:rPr>
              <a:t>read</a:t>
            </a:r>
            <a:r>
              <a:rPr dirty="0" sz="950" spc="8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050" i="1">
                <a:solidFill>
                  <a:srgbClr val="6A6A6A"/>
                </a:solidFill>
                <a:latin typeface="Verdana"/>
                <a:cs typeface="Verdana"/>
              </a:rPr>
              <a:t>·</a:t>
            </a:r>
            <a:r>
              <a:rPr dirty="0" sz="1050" spc="16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950" spc="-35" i="1">
                <a:solidFill>
                  <a:srgbClr val="6A6A6A"/>
                </a:solidFill>
                <a:latin typeface="Verdana"/>
                <a:cs typeface="Verdana"/>
              </a:rPr>
              <a:t>Oct</a:t>
            </a:r>
            <a:r>
              <a:rPr dirty="0" sz="950" spc="-13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950" spc="-85" i="1">
                <a:solidFill>
                  <a:srgbClr val="6A6A6A"/>
                </a:solidFill>
                <a:latin typeface="Verdana"/>
                <a:cs typeface="Verdana"/>
              </a:rPr>
              <a:t>4,</a:t>
            </a:r>
            <a:r>
              <a:rPr dirty="0" sz="950" spc="-13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950" spc="-20" i="1">
                <a:solidFill>
                  <a:srgbClr val="6A6A6A"/>
                </a:solidFill>
                <a:latin typeface="Verdana"/>
                <a:cs typeface="Verdana"/>
              </a:rPr>
              <a:t>2023</a:t>
            </a:r>
            <a:endParaRPr sz="950">
              <a:latin typeface="Verdana"/>
              <a:cs typeface="Verdan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81025" y="1827180"/>
            <a:ext cx="6391275" cy="230504"/>
            <a:chOff x="581025" y="1827180"/>
            <a:chExt cx="6391275" cy="230504"/>
          </a:xfrm>
        </p:grpSpPr>
        <p:sp>
          <p:nvSpPr>
            <p:cNvPr id="4" name="object 4" descr=""/>
            <p:cNvSpPr/>
            <p:nvPr/>
          </p:nvSpPr>
          <p:spPr>
            <a:xfrm>
              <a:off x="581025" y="2047798"/>
              <a:ext cx="6391275" cy="9525"/>
            </a:xfrm>
            <a:custGeom>
              <a:avLst/>
              <a:gdLst/>
              <a:ahLst/>
              <a:cxnLst/>
              <a:rect l="l" t="t" r="r" b="b"/>
              <a:pathLst>
                <a:path w="6391275" h="9525">
                  <a:moveTo>
                    <a:pt x="639127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6391275" y="0"/>
                  </a:lnTo>
                  <a:lnTo>
                    <a:pt x="6391275" y="9525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993" y="1827180"/>
              <a:ext cx="179927" cy="197297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581025" y="3695623"/>
            <a:ext cx="6391275" cy="9525"/>
          </a:xfrm>
          <a:custGeom>
            <a:avLst/>
            <a:gdLst/>
            <a:ahLst/>
            <a:cxnLst/>
            <a:rect l="l" t="t" r="r" b="b"/>
            <a:pathLst>
              <a:path w="6391275" h="9525">
                <a:moveTo>
                  <a:pt x="6391275" y="9525"/>
                </a:moveTo>
                <a:lnTo>
                  <a:pt x="0" y="9525"/>
                </a:lnTo>
                <a:lnTo>
                  <a:pt x="0" y="0"/>
                </a:lnTo>
                <a:lnTo>
                  <a:pt x="6391275" y="0"/>
                </a:lnTo>
                <a:lnTo>
                  <a:pt x="63912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68325" y="2425623"/>
            <a:ext cx="3071495" cy="9283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i="1">
                <a:solidFill>
                  <a:srgbClr val="242424"/>
                </a:solidFill>
                <a:latin typeface="Verdana"/>
                <a:cs typeface="Verdana"/>
              </a:rPr>
              <a:t>Lists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200">
              <a:latin typeface="Verdana"/>
              <a:cs typeface="Verdana"/>
            </a:endParaRPr>
          </a:p>
          <a:p>
            <a:pPr marL="1050925">
              <a:lnSpc>
                <a:spcPct val="100000"/>
              </a:lnSpc>
            </a:pPr>
            <a:r>
              <a:rPr dirty="0" sz="1200" spc="-80" i="1">
                <a:solidFill>
                  <a:srgbClr val="242424"/>
                </a:solidFill>
                <a:latin typeface="Verdana"/>
                <a:cs typeface="Verdana"/>
                <a:hlinkClick r:id="rId5"/>
              </a:rPr>
              <a:t>Natural</a:t>
            </a:r>
            <a:r>
              <a:rPr dirty="0" sz="1200" spc="-110" i="1">
                <a:solidFill>
                  <a:srgbClr val="242424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sz="1200" spc="-75" i="1">
                <a:solidFill>
                  <a:srgbClr val="242424"/>
                </a:solidFill>
                <a:latin typeface="Verdana"/>
                <a:cs typeface="Verdana"/>
                <a:hlinkClick r:id="rId5"/>
              </a:rPr>
              <a:t>Language</a:t>
            </a:r>
            <a:r>
              <a:rPr dirty="0" sz="1200" spc="-110" i="1">
                <a:solidFill>
                  <a:srgbClr val="242424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sz="1200" spc="-35" i="1">
                <a:solidFill>
                  <a:srgbClr val="242424"/>
                </a:solidFill>
                <a:latin typeface="Verdana"/>
                <a:cs typeface="Verdana"/>
                <a:hlinkClick r:id="rId5"/>
              </a:rPr>
              <a:t>Processing</a:t>
            </a:r>
            <a:endParaRPr sz="1200">
              <a:latin typeface="Verdana"/>
              <a:cs typeface="Verdana"/>
            </a:endParaRPr>
          </a:p>
          <a:p>
            <a:pPr marL="1050925">
              <a:lnSpc>
                <a:spcPct val="100000"/>
              </a:lnSpc>
              <a:spcBef>
                <a:spcPts val="509"/>
              </a:spcBef>
            </a:pPr>
            <a:r>
              <a:rPr dirty="0" baseline="2923" sz="1425" spc="-120" i="1">
                <a:solidFill>
                  <a:srgbClr val="6A6A6A"/>
                </a:solidFill>
                <a:latin typeface="Verdana"/>
                <a:cs typeface="Verdana"/>
                <a:hlinkClick r:id="rId5"/>
              </a:rPr>
              <a:t>1340</a:t>
            </a:r>
            <a:r>
              <a:rPr dirty="0" baseline="2923" sz="1425" spc="-195" i="1">
                <a:solidFill>
                  <a:srgbClr val="6A6A6A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baseline="2923" sz="1425" spc="-15" i="1">
                <a:solidFill>
                  <a:srgbClr val="6A6A6A"/>
                </a:solidFill>
                <a:latin typeface="Verdana"/>
                <a:cs typeface="Verdana"/>
                <a:hlinkClick r:id="rId5"/>
              </a:rPr>
              <a:t>stories</a:t>
            </a:r>
            <a:r>
              <a:rPr dirty="0" baseline="2923" sz="1425" spc="120" i="1">
                <a:solidFill>
                  <a:srgbClr val="6A6A6A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sz="1050" i="1">
                <a:solidFill>
                  <a:srgbClr val="6A6A6A"/>
                </a:solidFill>
                <a:latin typeface="Verdana"/>
                <a:cs typeface="Verdana"/>
                <a:hlinkClick r:id="rId5"/>
              </a:rPr>
              <a:t>·</a:t>
            </a:r>
            <a:r>
              <a:rPr dirty="0" sz="1050" spc="125" i="1">
                <a:solidFill>
                  <a:srgbClr val="6A6A6A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baseline="2923" sz="1425" spc="-165" i="1">
                <a:solidFill>
                  <a:srgbClr val="6A6A6A"/>
                </a:solidFill>
                <a:latin typeface="Verdana"/>
                <a:cs typeface="Verdana"/>
                <a:hlinkClick r:id="rId5"/>
              </a:rPr>
              <a:t>821</a:t>
            </a:r>
            <a:r>
              <a:rPr dirty="0" baseline="2923" sz="1425" spc="-195" i="1">
                <a:solidFill>
                  <a:srgbClr val="6A6A6A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baseline="2923" sz="1425" spc="-30" i="1">
                <a:solidFill>
                  <a:srgbClr val="6A6A6A"/>
                </a:solidFill>
                <a:latin typeface="Verdana"/>
                <a:cs typeface="Verdana"/>
                <a:hlinkClick r:id="rId5"/>
              </a:rPr>
              <a:t>saves</a:t>
            </a:r>
            <a:endParaRPr baseline="2923" sz="1425">
              <a:latin typeface="Verdana"/>
              <a:cs typeface="Verdan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1025" y="4010040"/>
            <a:ext cx="6391274" cy="3200369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581025" y="9810673"/>
            <a:ext cx="6391275" cy="9525"/>
          </a:xfrm>
          <a:custGeom>
            <a:avLst/>
            <a:gdLst/>
            <a:ahLst/>
            <a:cxnLst/>
            <a:rect l="l" t="t" r="r" b="b"/>
            <a:pathLst>
              <a:path w="6391275" h="9525">
                <a:moveTo>
                  <a:pt x="6391275" y="9525"/>
                </a:moveTo>
                <a:lnTo>
                  <a:pt x="0" y="9525"/>
                </a:lnTo>
                <a:lnTo>
                  <a:pt x="0" y="0"/>
                </a:lnTo>
                <a:lnTo>
                  <a:pt x="6391275" y="0"/>
                </a:lnTo>
                <a:lnTo>
                  <a:pt x="63912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581025" y="2933696"/>
            <a:ext cx="857250" cy="457200"/>
            <a:chOff x="581025" y="2933696"/>
            <a:chExt cx="857250" cy="457200"/>
          </a:xfrm>
        </p:grpSpPr>
        <p:pic>
          <p:nvPicPr>
            <p:cNvPr id="11" name="object 11" descr="">
              <a:hlinkClick r:id="rId5"/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1075" y="2933699"/>
              <a:ext cx="457199" cy="457199"/>
            </a:xfrm>
            <a:prstGeom prst="rect">
              <a:avLst/>
            </a:prstGeom>
          </p:spPr>
        </p:pic>
        <p:pic>
          <p:nvPicPr>
            <p:cNvPr id="12" name="object 12" descr="">
              <a:hlinkClick r:id="rId5"/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8200" y="2933696"/>
              <a:ext cx="485775" cy="457202"/>
            </a:xfrm>
            <a:prstGeom prst="rect">
              <a:avLst/>
            </a:prstGeom>
          </p:spPr>
        </p:pic>
        <p:pic>
          <p:nvPicPr>
            <p:cNvPr id="13" name="object 13" descr="">
              <a:hlinkClick r:id="rId5"/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1025" y="2933696"/>
              <a:ext cx="485775" cy="457202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835025" y="1844598"/>
            <a:ext cx="1428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20" i="1">
                <a:solidFill>
                  <a:srgbClr val="6A6A6A"/>
                </a:solidFill>
                <a:latin typeface="Verdana"/>
                <a:cs typeface="Verdana"/>
              </a:rPr>
              <a:t>41</a:t>
            </a:r>
            <a:endParaRPr sz="950">
              <a:latin typeface="Verdana"/>
              <a:cs typeface="Verdan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190625" y="1828799"/>
            <a:ext cx="5753735" cy="186690"/>
            <a:chOff x="1190625" y="1828799"/>
            <a:chExt cx="5753735" cy="186690"/>
          </a:xfrm>
        </p:grpSpPr>
        <p:pic>
          <p:nvPicPr>
            <p:cNvPr id="16" name="object 16" descr="">
              <a:hlinkClick r:id="rId10"/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0625" y="1847849"/>
              <a:ext cx="154686" cy="154686"/>
            </a:xfrm>
            <a:prstGeom prst="rect">
              <a:avLst/>
            </a:prstGeom>
          </p:spPr>
        </p:pic>
        <p:pic>
          <p:nvPicPr>
            <p:cNvPr id="17" name="object 17" descr="">
              <a:hlinkClick r:id="rId12"/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91340" y="1828799"/>
              <a:ext cx="152400" cy="186111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1409649" y="1835073"/>
            <a:ext cx="7239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80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1</a:t>
            </a:r>
            <a:endParaRPr sz="950">
              <a:latin typeface="Verdana"/>
              <a:cs typeface="Verdana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581025" y="7439009"/>
            <a:ext cx="190500" cy="190500"/>
            <a:chOff x="581025" y="7439009"/>
            <a:chExt cx="190500" cy="190500"/>
          </a:xfrm>
        </p:grpSpPr>
        <p:pic>
          <p:nvPicPr>
            <p:cNvPr id="20" name="object 20" descr="">
              <a:hlinkClick r:id="rId14"/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1025" y="7439009"/>
              <a:ext cx="190499" cy="190499"/>
            </a:xfrm>
            <a:prstGeom prst="rect">
              <a:avLst/>
            </a:prstGeom>
          </p:spPr>
        </p:pic>
        <p:pic>
          <p:nvPicPr>
            <p:cNvPr id="21" name="object 21" descr="">
              <a:hlinkClick r:id="rId14"/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1029" y="7439009"/>
              <a:ext cx="190495" cy="190439"/>
            </a:xfrm>
            <a:prstGeom prst="rect">
              <a:avLst/>
            </a:prstGeom>
          </p:spPr>
        </p:pic>
      </p:grpSp>
      <p:pic>
        <p:nvPicPr>
          <p:cNvPr id="22" name="object 22" descr="">
            <a:hlinkClick r:id="rId17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2993" y="9247155"/>
            <a:ext cx="179927" cy="197297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568325" y="7445299"/>
            <a:ext cx="6139180" cy="200278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25"/>
              </a:spcBef>
            </a:pPr>
            <a:r>
              <a:rPr dirty="0" sz="950" spc="-50" i="1">
                <a:solidFill>
                  <a:srgbClr val="242424"/>
                </a:solidFill>
                <a:latin typeface="Verdana"/>
                <a:cs typeface="Verdana"/>
                <a:hlinkClick r:id="rId14"/>
              </a:rPr>
              <a:t>CJ</a:t>
            </a:r>
            <a:r>
              <a:rPr dirty="0" sz="950" spc="-114" i="1">
                <a:solidFill>
                  <a:srgbClr val="242424"/>
                </a:solidFill>
                <a:latin typeface="Verdana"/>
                <a:cs typeface="Verdana"/>
                <a:hlinkClick r:id="rId14"/>
              </a:rPr>
              <a:t> </a:t>
            </a:r>
            <a:r>
              <a:rPr dirty="0" sz="950" spc="-10" i="1">
                <a:solidFill>
                  <a:srgbClr val="242424"/>
                </a:solidFill>
                <a:latin typeface="Verdana"/>
                <a:cs typeface="Verdana"/>
                <a:hlinkClick r:id="rId14"/>
              </a:rPr>
              <a:t>Hewett</a:t>
            </a:r>
            <a:endParaRPr sz="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950">
              <a:latin typeface="Verdana"/>
              <a:cs typeface="Verdana"/>
            </a:endParaRPr>
          </a:p>
          <a:p>
            <a:pPr marL="12700" marR="640715">
              <a:lnSpc>
                <a:spcPct val="100000"/>
              </a:lnSpc>
            </a:pPr>
            <a:r>
              <a:rPr dirty="0" sz="1500" spc="-155" b="1" i="1">
                <a:solidFill>
                  <a:srgbClr val="242424"/>
                </a:solidFill>
                <a:latin typeface="Verdana"/>
                <a:cs typeface="Verdana"/>
                <a:hlinkClick r:id="rId18"/>
              </a:rPr>
              <a:t>Packaging</a:t>
            </a:r>
            <a:r>
              <a:rPr dirty="0" sz="1500" spc="-175" b="1" i="1">
                <a:solidFill>
                  <a:srgbClr val="242424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500" spc="-170" b="1" i="1">
                <a:solidFill>
                  <a:srgbClr val="242424"/>
                </a:solidFill>
                <a:latin typeface="Verdana"/>
                <a:cs typeface="Verdana"/>
                <a:hlinkClick r:id="rId18"/>
              </a:rPr>
              <a:t>Python </a:t>
            </a:r>
            <a:r>
              <a:rPr dirty="0" sz="1500" spc="-180" b="1" i="1">
                <a:solidFill>
                  <a:srgbClr val="242424"/>
                </a:solidFill>
                <a:latin typeface="Verdana"/>
                <a:cs typeface="Verdana"/>
                <a:hlinkClick r:id="rId18"/>
              </a:rPr>
              <a:t>requirements</a:t>
            </a:r>
            <a:r>
              <a:rPr dirty="0" sz="1500" spc="-170" b="1" i="1">
                <a:solidFill>
                  <a:srgbClr val="242424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500" spc="-155" b="1" i="1">
                <a:solidFill>
                  <a:srgbClr val="242424"/>
                </a:solidFill>
                <a:latin typeface="Verdana"/>
                <a:cs typeface="Verdana"/>
                <a:hlinkClick r:id="rId18"/>
              </a:rPr>
              <a:t>as</a:t>
            </a:r>
            <a:r>
              <a:rPr dirty="0" sz="1500" spc="-175" b="1" i="1">
                <a:solidFill>
                  <a:srgbClr val="242424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500" spc="-190" b="1" i="1">
                <a:solidFill>
                  <a:srgbClr val="242424"/>
                </a:solidFill>
                <a:latin typeface="Verdana"/>
                <a:cs typeface="Verdana"/>
                <a:hlinkClick r:id="rId18"/>
              </a:rPr>
              <a:t>an</a:t>
            </a:r>
            <a:r>
              <a:rPr dirty="0" sz="1500" spc="-170" b="1" i="1">
                <a:solidFill>
                  <a:srgbClr val="242424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500" spc="-215" b="1" i="1">
                <a:solidFill>
                  <a:srgbClr val="242424"/>
                </a:solidFill>
                <a:latin typeface="Verdana"/>
                <a:cs typeface="Verdana"/>
                <a:hlinkClick r:id="rId18"/>
              </a:rPr>
              <a:t>AWS</a:t>
            </a:r>
            <a:r>
              <a:rPr dirty="0" sz="1500" spc="-170" b="1" i="1">
                <a:solidFill>
                  <a:srgbClr val="242424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500" spc="-175" b="1" i="1">
                <a:solidFill>
                  <a:srgbClr val="242424"/>
                </a:solidFill>
                <a:latin typeface="Verdana"/>
                <a:cs typeface="Verdana"/>
                <a:hlinkClick r:id="rId18"/>
              </a:rPr>
              <a:t>Lambda</a:t>
            </a:r>
            <a:r>
              <a:rPr dirty="0" sz="1500" spc="-170" b="1" i="1">
                <a:solidFill>
                  <a:srgbClr val="242424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500" spc="-180" b="1" i="1">
                <a:solidFill>
                  <a:srgbClr val="242424"/>
                </a:solidFill>
                <a:latin typeface="Verdana"/>
                <a:cs typeface="Verdana"/>
                <a:hlinkClick r:id="rId18"/>
              </a:rPr>
              <a:t>Layer</a:t>
            </a:r>
            <a:r>
              <a:rPr dirty="0" sz="1500" spc="-175" b="1" i="1">
                <a:solidFill>
                  <a:srgbClr val="242424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500" spc="-165" b="1" i="1">
                <a:solidFill>
                  <a:srgbClr val="242424"/>
                </a:solidFill>
                <a:latin typeface="Verdana"/>
                <a:cs typeface="Verdana"/>
                <a:hlinkClick r:id="rId18"/>
              </a:rPr>
              <a:t>with</a:t>
            </a:r>
            <a:r>
              <a:rPr dirty="0" sz="1500" spc="-165" b="1" i="1">
                <a:solidFill>
                  <a:srgbClr val="242424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500" spc="-80" b="1" i="1">
                <a:solidFill>
                  <a:srgbClr val="242424"/>
                </a:solidFill>
                <a:latin typeface="Verdana"/>
                <a:cs typeface="Verdana"/>
                <a:hlinkClick r:id="rId18"/>
              </a:rPr>
              <a:t>Terraform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04200"/>
              </a:lnSpc>
              <a:spcBef>
                <a:spcPts val="540"/>
              </a:spcBef>
            </a:pPr>
            <a:r>
              <a:rPr dirty="0" sz="1200" spc="-145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It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200" spc="-75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can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200" spc="-60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be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200" spc="-75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easier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200" spc="-70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to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200" spc="-75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create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200" spc="-100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a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200" spc="-75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Lambda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200" spc="-120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layer,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200" spc="-85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and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200" spc="-70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let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200" spc="-75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Lambda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200" spc="-70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functions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200" spc="-75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consume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200" spc="-85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the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200" spc="-120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layer,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200" spc="-30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than</a:t>
            </a:r>
            <a:r>
              <a:rPr dirty="0" sz="1200" spc="-30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200" spc="-80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attempting</a:t>
            </a:r>
            <a:r>
              <a:rPr dirty="0" sz="1200" spc="-130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200" spc="-70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to</a:t>
            </a:r>
            <a:r>
              <a:rPr dirty="0" sz="1200" spc="-130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200" spc="-65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package</a:t>
            </a:r>
            <a:r>
              <a:rPr dirty="0" sz="1200" spc="-130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200" spc="-65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libraries</a:t>
            </a:r>
            <a:r>
              <a:rPr dirty="0" sz="1200" spc="-125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200" spc="-70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up</a:t>
            </a:r>
            <a:r>
              <a:rPr dirty="0" sz="1200" spc="-130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200" spc="-90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with</a:t>
            </a:r>
            <a:r>
              <a:rPr dirty="0" sz="1200" spc="-130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 </a:t>
            </a:r>
            <a:r>
              <a:rPr dirty="0" sz="1200" spc="-20" i="1">
                <a:solidFill>
                  <a:srgbClr val="6A6A6A"/>
                </a:solidFill>
                <a:latin typeface="Verdana"/>
                <a:cs typeface="Verdana"/>
                <a:hlinkClick r:id="rId18"/>
              </a:rPr>
              <a:t>your…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baseline="2923" sz="1425" spc="-82" i="1">
                <a:solidFill>
                  <a:srgbClr val="6A6A6A"/>
                </a:solidFill>
                <a:latin typeface="Verdana"/>
                <a:cs typeface="Verdana"/>
              </a:rPr>
              <a:t>3</a:t>
            </a:r>
            <a:r>
              <a:rPr dirty="0" baseline="2923" sz="1425" spc="-19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spc="-97" i="1">
                <a:solidFill>
                  <a:srgbClr val="6A6A6A"/>
                </a:solidFill>
                <a:latin typeface="Verdana"/>
                <a:cs typeface="Verdana"/>
              </a:rPr>
              <a:t>min</a:t>
            </a:r>
            <a:r>
              <a:rPr dirty="0" baseline="2923" sz="1425" spc="-19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i="1">
                <a:solidFill>
                  <a:srgbClr val="6A6A6A"/>
                </a:solidFill>
                <a:latin typeface="Verdana"/>
                <a:cs typeface="Verdana"/>
              </a:rPr>
              <a:t>read</a:t>
            </a:r>
            <a:r>
              <a:rPr dirty="0" baseline="2923" sz="1425" spc="112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050" i="1">
                <a:solidFill>
                  <a:srgbClr val="6A6A6A"/>
                </a:solidFill>
                <a:latin typeface="Verdana"/>
                <a:cs typeface="Verdana"/>
              </a:rPr>
              <a:t>·</a:t>
            </a:r>
            <a:r>
              <a:rPr dirty="0" sz="1050" spc="15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spc="-67" i="1">
                <a:solidFill>
                  <a:srgbClr val="6A6A6A"/>
                </a:solidFill>
                <a:latin typeface="Verdana"/>
                <a:cs typeface="Verdana"/>
              </a:rPr>
              <a:t>Nov</a:t>
            </a:r>
            <a:r>
              <a:rPr dirty="0" baseline="2923" sz="1425" spc="-19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spc="-202" i="1">
                <a:solidFill>
                  <a:srgbClr val="6A6A6A"/>
                </a:solidFill>
                <a:latin typeface="Verdana"/>
                <a:cs typeface="Verdana"/>
              </a:rPr>
              <a:t>14,</a:t>
            </a:r>
            <a:r>
              <a:rPr dirty="0" baseline="2923" sz="1425" spc="-19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spc="-30" i="1">
                <a:solidFill>
                  <a:srgbClr val="6A6A6A"/>
                </a:solidFill>
                <a:latin typeface="Verdana"/>
                <a:cs typeface="Verdana"/>
              </a:rPr>
              <a:t>2023</a:t>
            </a:r>
            <a:endParaRPr baseline="2923" sz="1425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950">
              <a:latin typeface="Verdana"/>
              <a:cs typeface="Verdana"/>
            </a:endParaRPr>
          </a:p>
          <a:p>
            <a:pPr marL="279400">
              <a:lnSpc>
                <a:spcPct val="100000"/>
              </a:lnSpc>
            </a:pPr>
            <a:r>
              <a:rPr dirty="0" sz="950" spc="-50" i="1">
                <a:solidFill>
                  <a:srgbClr val="6A6A6A"/>
                </a:solidFill>
                <a:latin typeface="Verdana"/>
                <a:cs typeface="Verdana"/>
              </a:rPr>
              <a:t>8</a:t>
            </a:r>
            <a:endParaRPr sz="950">
              <a:latin typeface="Verdana"/>
              <a:cs typeface="Verdana"/>
            </a:endParaRPr>
          </a:p>
        </p:txBody>
      </p:sp>
      <p:pic>
        <p:nvPicPr>
          <p:cNvPr id="24" name="object 24" descr="">
            <a:hlinkClick r:id="rId19"/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52525" y="9277350"/>
            <a:ext cx="154686" cy="154686"/>
          </a:xfrm>
          <a:prstGeom prst="rect">
            <a:avLst/>
          </a:prstGeom>
        </p:spPr>
      </p:pic>
      <p:pic>
        <p:nvPicPr>
          <p:cNvPr id="25" name="object 25" descr="">
            <a:hlinkClick r:id="rId20"/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791340" y="9248759"/>
            <a:ext cx="152400" cy="186111"/>
          </a:xfrm>
          <a:prstGeom prst="rect">
            <a:avLst/>
          </a:prstGeom>
        </p:spPr>
      </p:pic>
      <p:sp>
        <p:nvSpPr>
          <p:cNvPr id="26" name="object 2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https://medium.com/dev-axe/aws-cdk-</a:t>
            </a:r>
            <a:r>
              <a:rPr dirty="0"/>
              <a:t>vs-</a:t>
            </a:r>
            <a:r>
              <a:rPr dirty="0" spc="-10"/>
              <a:t>terraform-fda9aae2f8f7</a:t>
            </a:r>
          </a:p>
        </p:txBody>
      </p:sp>
      <p:sp>
        <p:nvSpPr>
          <p:cNvPr id="27" name="object 2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13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1298" y="161988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3/31/24, </a:t>
            </a:r>
            <a:r>
              <a:rPr dirty="0" sz="800">
                <a:latin typeface="Arial"/>
                <a:cs typeface="Arial"/>
              </a:rPr>
              <a:t>8:45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25">
                <a:latin typeface="Arial"/>
                <a:cs typeface="Arial"/>
              </a:rPr>
              <a:t>PM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87242" y="161988"/>
            <a:ext cx="495427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AWS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CDK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vs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Terraform.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An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in-</a:t>
            </a:r>
            <a:r>
              <a:rPr dirty="0" sz="800">
                <a:latin typeface="Arial"/>
                <a:cs typeface="Arial"/>
              </a:rPr>
              <a:t>depth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comparison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of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AWS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CDK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and…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by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Stuart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Cameron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Dev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Axe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Medium</a:t>
            </a:r>
            <a:endParaRPr sz="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25" y="352424"/>
            <a:ext cx="6391274" cy="3200384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581025" y="5924473"/>
            <a:ext cx="6391275" cy="9525"/>
          </a:xfrm>
          <a:custGeom>
            <a:avLst/>
            <a:gdLst/>
            <a:ahLst/>
            <a:cxnLst/>
            <a:rect l="l" t="t" r="r" b="b"/>
            <a:pathLst>
              <a:path w="6391275" h="9525">
                <a:moveTo>
                  <a:pt x="6391275" y="9525"/>
                </a:moveTo>
                <a:lnTo>
                  <a:pt x="0" y="9525"/>
                </a:lnTo>
                <a:lnTo>
                  <a:pt x="0" y="0"/>
                </a:lnTo>
                <a:lnTo>
                  <a:pt x="6391275" y="0"/>
                </a:lnTo>
                <a:lnTo>
                  <a:pt x="63912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1025" y="6238859"/>
            <a:ext cx="6391274" cy="319089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835025" y="9664623"/>
            <a:ext cx="156654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45" i="1">
                <a:solidFill>
                  <a:srgbClr val="242424"/>
                </a:solidFill>
                <a:latin typeface="Verdana"/>
                <a:cs typeface="Verdana"/>
                <a:hlinkClick r:id="rId4"/>
              </a:rPr>
              <a:t>Mathesh</a:t>
            </a:r>
            <a:r>
              <a:rPr dirty="0" sz="950" spc="-105" i="1">
                <a:solidFill>
                  <a:srgbClr val="242424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sz="950" i="1">
                <a:solidFill>
                  <a:srgbClr val="242424"/>
                </a:solidFill>
                <a:latin typeface="Verdana"/>
                <a:cs typeface="Verdana"/>
                <a:hlinkClick r:id="rId4"/>
              </a:rPr>
              <a:t>M</a:t>
            </a:r>
            <a:r>
              <a:rPr dirty="0" sz="950" spc="5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950" spc="-35" i="1">
                <a:solidFill>
                  <a:srgbClr val="6A6A6A"/>
                </a:solidFill>
                <a:latin typeface="Verdana"/>
                <a:cs typeface="Verdana"/>
              </a:rPr>
              <a:t>in</a:t>
            </a:r>
            <a:r>
              <a:rPr dirty="0" sz="95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950" spc="-60" i="1">
                <a:solidFill>
                  <a:srgbClr val="242424"/>
                </a:solidFill>
                <a:latin typeface="Verdana"/>
                <a:cs typeface="Verdana"/>
                <a:hlinkClick r:id="rId5"/>
              </a:rPr>
              <a:t>Towards</a:t>
            </a:r>
            <a:r>
              <a:rPr dirty="0" sz="950" spc="-100" i="1">
                <a:solidFill>
                  <a:srgbClr val="242424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sz="950" spc="-30" i="1">
                <a:solidFill>
                  <a:srgbClr val="242424"/>
                </a:solidFill>
                <a:latin typeface="Verdana"/>
                <a:cs typeface="Verdana"/>
                <a:hlinkClick r:id="rId5"/>
              </a:rPr>
              <a:t>AWS</a:t>
            </a:r>
            <a:endParaRPr sz="95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581025" y="3781440"/>
            <a:ext cx="190500" cy="190500"/>
            <a:chOff x="581025" y="3781440"/>
            <a:chExt cx="190500" cy="190500"/>
          </a:xfrm>
        </p:grpSpPr>
        <p:pic>
          <p:nvPicPr>
            <p:cNvPr id="9" name="object 9" descr="">
              <a:hlinkClick r:id="rId6"/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025" y="3781440"/>
              <a:ext cx="190499" cy="190499"/>
            </a:xfrm>
            <a:prstGeom prst="rect">
              <a:avLst/>
            </a:prstGeom>
          </p:spPr>
        </p:pic>
        <p:pic>
          <p:nvPicPr>
            <p:cNvPr id="10" name="object 10" descr="">
              <a:hlinkClick r:id="rId6"/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1029" y="3781440"/>
              <a:ext cx="190495" cy="190408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568325" y="3787698"/>
            <a:ext cx="6380480" cy="13665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25"/>
              </a:spcBef>
            </a:pPr>
            <a:r>
              <a:rPr dirty="0" sz="950" spc="-45" i="1">
                <a:solidFill>
                  <a:srgbClr val="242424"/>
                </a:solidFill>
                <a:latin typeface="Verdana"/>
                <a:cs typeface="Verdana"/>
                <a:hlinkClick r:id="rId6"/>
              </a:rPr>
              <a:t>Mohamed</a:t>
            </a:r>
            <a:r>
              <a:rPr dirty="0" sz="950" spc="-110" i="1">
                <a:solidFill>
                  <a:srgbClr val="242424"/>
                </a:solidFill>
                <a:latin typeface="Verdana"/>
                <a:cs typeface="Verdana"/>
                <a:hlinkClick r:id="rId6"/>
              </a:rPr>
              <a:t> </a:t>
            </a:r>
            <a:r>
              <a:rPr dirty="0" sz="950" spc="-25" i="1">
                <a:solidFill>
                  <a:srgbClr val="242424"/>
                </a:solidFill>
                <a:latin typeface="Verdana"/>
                <a:cs typeface="Verdana"/>
                <a:hlinkClick r:id="rId6"/>
              </a:rPr>
              <a:t>Aït</a:t>
            </a:r>
            <a:r>
              <a:rPr dirty="0" sz="950" spc="-105" i="1">
                <a:solidFill>
                  <a:srgbClr val="242424"/>
                </a:solidFill>
                <a:latin typeface="Verdana"/>
                <a:cs typeface="Verdana"/>
                <a:hlinkClick r:id="rId6"/>
              </a:rPr>
              <a:t> </a:t>
            </a:r>
            <a:r>
              <a:rPr dirty="0" sz="950" spc="-40" i="1">
                <a:solidFill>
                  <a:srgbClr val="242424"/>
                </a:solidFill>
                <a:latin typeface="Verdana"/>
                <a:cs typeface="Verdana"/>
                <a:hlinkClick r:id="rId6"/>
              </a:rPr>
              <a:t>El</a:t>
            </a:r>
            <a:r>
              <a:rPr dirty="0" sz="950" spc="-110" i="1">
                <a:solidFill>
                  <a:srgbClr val="242424"/>
                </a:solidFill>
                <a:latin typeface="Verdana"/>
                <a:cs typeface="Verdana"/>
                <a:hlinkClick r:id="rId6"/>
              </a:rPr>
              <a:t> </a:t>
            </a:r>
            <a:r>
              <a:rPr dirty="0" sz="950" spc="-60" i="1">
                <a:solidFill>
                  <a:srgbClr val="242424"/>
                </a:solidFill>
                <a:latin typeface="Verdana"/>
                <a:cs typeface="Verdana"/>
                <a:hlinkClick r:id="rId6"/>
              </a:rPr>
              <a:t>Kamel</a:t>
            </a:r>
            <a:r>
              <a:rPr dirty="0" sz="950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950" spc="-35" i="1">
                <a:solidFill>
                  <a:srgbClr val="6A6A6A"/>
                </a:solidFill>
                <a:latin typeface="Verdana"/>
                <a:cs typeface="Verdana"/>
              </a:rPr>
              <a:t>in</a:t>
            </a:r>
            <a:r>
              <a:rPr dirty="0" sz="950" spc="-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950" spc="-65" i="1">
                <a:solidFill>
                  <a:srgbClr val="242424"/>
                </a:solidFill>
                <a:latin typeface="Verdana"/>
                <a:cs typeface="Verdana"/>
                <a:hlinkClick r:id="rId9"/>
              </a:rPr>
              <a:t>AWS</a:t>
            </a:r>
            <a:r>
              <a:rPr dirty="0" sz="950" spc="-105" i="1">
                <a:solidFill>
                  <a:srgbClr val="242424"/>
                </a:solidFill>
                <a:latin typeface="Verdana"/>
                <a:cs typeface="Verdana"/>
                <a:hlinkClick r:id="rId9"/>
              </a:rPr>
              <a:t> </a:t>
            </a:r>
            <a:r>
              <a:rPr dirty="0" sz="950" spc="-25" i="1">
                <a:solidFill>
                  <a:srgbClr val="242424"/>
                </a:solidFill>
                <a:latin typeface="Verdana"/>
                <a:cs typeface="Verdana"/>
                <a:hlinkClick r:id="rId9"/>
              </a:rPr>
              <a:t>Tip</a:t>
            </a:r>
            <a:endParaRPr sz="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500" spc="-130" b="1" i="1">
                <a:solidFill>
                  <a:srgbClr val="242424"/>
                </a:solidFill>
                <a:latin typeface="Verdana"/>
                <a:cs typeface="Verdana"/>
                <a:hlinkClick r:id="rId10"/>
              </a:rPr>
              <a:t>AWS—</a:t>
            </a:r>
            <a:r>
              <a:rPr dirty="0" sz="1500" spc="-200" b="1" i="1">
                <a:solidFill>
                  <a:srgbClr val="242424"/>
                </a:solidFill>
                <a:latin typeface="Verdana"/>
                <a:cs typeface="Verdana"/>
                <a:hlinkClick r:id="rId10"/>
              </a:rPr>
              <a:t>From</a:t>
            </a:r>
            <a:r>
              <a:rPr dirty="0" sz="1500" spc="-190" b="1" i="1">
                <a:solidFill>
                  <a:srgbClr val="242424"/>
                </a:solidFill>
                <a:latin typeface="Verdana"/>
                <a:cs typeface="Verdana"/>
                <a:hlinkClick r:id="rId10"/>
              </a:rPr>
              <a:t> </a:t>
            </a:r>
            <a:r>
              <a:rPr dirty="0" sz="1500" spc="-459" b="1" i="1">
                <a:solidFill>
                  <a:srgbClr val="242424"/>
                </a:solidFill>
                <a:latin typeface="Verdana"/>
                <a:cs typeface="Verdana"/>
                <a:hlinkClick r:id="rId10"/>
              </a:rPr>
              <a:t>1</a:t>
            </a:r>
            <a:r>
              <a:rPr dirty="0" sz="1500" spc="-190" b="1" i="1">
                <a:solidFill>
                  <a:srgbClr val="242424"/>
                </a:solidFill>
                <a:latin typeface="Verdana"/>
                <a:cs typeface="Verdana"/>
                <a:hlinkClick r:id="rId10"/>
              </a:rPr>
              <a:t> </a:t>
            </a:r>
            <a:r>
              <a:rPr dirty="0" sz="1500" spc="-165" b="1" i="1">
                <a:solidFill>
                  <a:srgbClr val="242424"/>
                </a:solidFill>
                <a:latin typeface="Verdana"/>
                <a:cs typeface="Verdana"/>
                <a:hlinkClick r:id="rId10"/>
              </a:rPr>
              <a:t>to</a:t>
            </a:r>
            <a:r>
              <a:rPr dirty="0" sz="1500" spc="-190" b="1" i="1">
                <a:solidFill>
                  <a:srgbClr val="242424"/>
                </a:solidFill>
                <a:latin typeface="Verdana"/>
                <a:cs typeface="Verdana"/>
                <a:hlinkClick r:id="rId10"/>
              </a:rPr>
              <a:t> </a:t>
            </a:r>
            <a:r>
              <a:rPr dirty="0" sz="1500" spc="-180" b="1" i="1">
                <a:solidFill>
                  <a:srgbClr val="242424"/>
                </a:solidFill>
                <a:latin typeface="Verdana"/>
                <a:cs typeface="Verdana"/>
                <a:hlinkClick r:id="rId10"/>
              </a:rPr>
              <a:t>1000s</a:t>
            </a:r>
            <a:r>
              <a:rPr dirty="0" sz="1500" spc="-190" b="1" i="1">
                <a:solidFill>
                  <a:srgbClr val="242424"/>
                </a:solidFill>
                <a:latin typeface="Verdana"/>
                <a:cs typeface="Verdana"/>
                <a:hlinkClick r:id="rId10"/>
              </a:rPr>
              <a:t> </a:t>
            </a:r>
            <a:r>
              <a:rPr dirty="0" sz="1500" spc="-155" b="1" i="1">
                <a:solidFill>
                  <a:srgbClr val="242424"/>
                </a:solidFill>
                <a:latin typeface="Verdana"/>
                <a:cs typeface="Verdana"/>
                <a:hlinkClick r:id="rId10"/>
              </a:rPr>
              <a:t>of</a:t>
            </a:r>
            <a:r>
              <a:rPr dirty="0" sz="1500" spc="-190" b="1" i="1">
                <a:solidFill>
                  <a:srgbClr val="242424"/>
                </a:solidFill>
                <a:latin typeface="Verdana"/>
                <a:cs typeface="Verdana"/>
                <a:hlinkClick r:id="rId10"/>
              </a:rPr>
              <a:t> </a:t>
            </a:r>
            <a:r>
              <a:rPr dirty="0" sz="1500" spc="-125" b="1" i="1">
                <a:solidFill>
                  <a:srgbClr val="242424"/>
                </a:solidFill>
                <a:latin typeface="Verdana"/>
                <a:cs typeface="Verdana"/>
                <a:hlinkClick r:id="rId10"/>
              </a:rPr>
              <a:t>VPCs,</a:t>
            </a:r>
            <a:r>
              <a:rPr dirty="0" sz="1500" spc="-190" b="1" i="1">
                <a:solidFill>
                  <a:srgbClr val="242424"/>
                </a:solidFill>
                <a:latin typeface="Verdana"/>
                <a:cs typeface="Verdana"/>
                <a:hlinkClick r:id="rId10"/>
              </a:rPr>
              <a:t> </a:t>
            </a:r>
            <a:r>
              <a:rPr dirty="0" sz="1500" spc="-170" b="1" i="1">
                <a:solidFill>
                  <a:srgbClr val="242424"/>
                </a:solidFill>
                <a:latin typeface="Verdana"/>
                <a:cs typeface="Verdana"/>
                <a:hlinkClick r:id="rId10"/>
              </a:rPr>
              <a:t>easy</a:t>
            </a:r>
            <a:r>
              <a:rPr dirty="0" sz="1500" spc="-190" b="1" i="1">
                <a:solidFill>
                  <a:srgbClr val="242424"/>
                </a:solidFill>
                <a:latin typeface="Verdana"/>
                <a:cs typeface="Verdana"/>
                <a:hlinkClick r:id="rId10"/>
              </a:rPr>
              <a:t> </a:t>
            </a:r>
            <a:r>
              <a:rPr dirty="0" sz="1500" spc="-10" b="1" i="1">
                <a:solidFill>
                  <a:srgbClr val="242424"/>
                </a:solidFill>
                <a:latin typeface="Verdana"/>
                <a:cs typeface="Verdana"/>
                <a:hlinkClick r:id="rId10"/>
              </a:rPr>
              <a:t>peasy!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04200"/>
              </a:lnSpc>
              <a:spcBef>
                <a:spcPts val="540"/>
              </a:spcBef>
            </a:pPr>
            <a:r>
              <a:rPr dirty="0" sz="1200" spc="-90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When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 </a:t>
            </a:r>
            <a:r>
              <a:rPr dirty="0" sz="1200" spc="-65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it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 </a:t>
            </a:r>
            <a:r>
              <a:rPr dirty="0" sz="1200" spc="-60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comes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 </a:t>
            </a:r>
            <a:r>
              <a:rPr dirty="0" sz="1200" spc="-70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to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 </a:t>
            </a:r>
            <a:r>
              <a:rPr dirty="0" sz="1200" spc="-85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expand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 </a:t>
            </a:r>
            <a:r>
              <a:rPr dirty="0" sz="1200" spc="-60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its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 </a:t>
            </a:r>
            <a:r>
              <a:rPr dirty="0" sz="1200" spc="-105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AWS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 </a:t>
            </a:r>
            <a:r>
              <a:rPr dirty="0" sz="1200" spc="-95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network,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 </a:t>
            </a:r>
            <a:r>
              <a:rPr dirty="0" sz="1200" spc="-80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some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 </a:t>
            </a:r>
            <a:r>
              <a:rPr dirty="0" sz="1200" spc="-85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mistake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 </a:t>
            </a:r>
            <a:r>
              <a:rPr dirty="0" sz="1200" spc="-70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can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 </a:t>
            </a:r>
            <a:r>
              <a:rPr dirty="0" sz="1200" spc="-70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lead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 </a:t>
            </a:r>
            <a:r>
              <a:rPr dirty="0" sz="1200" spc="-70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to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 </a:t>
            </a:r>
            <a:r>
              <a:rPr dirty="0" sz="1200" spc="-70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security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 </a:t>
            </a:r>
            <a:r>
              <a:rPr dirty="0" sz="1200" spc="-70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vulnerabilities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 </a:t>
            </a:r>
            <a:r>
              <a:rPr dirty="0" sz="1200" spc="-25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or</a:t>
            </a:r>
            <a:r>
              <a:rPr dirty="0" sz="1200" spc="-25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 </a:t>
            </a:r>
            <a:r>
              <a:rPr dirty="0" sz="1200" spc="-75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routing</a:t>
            </a:r>
            <a:r>
              <a:rPr dirty="0" sz="1200" spc="-130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 </a:t>
            </a:r>
            <a:r>
              <a:rPr dirty="0" sz="1200" spc="-80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issues.</a:t>
            </a:r>
            <a:r>
              <a:rPr dirty="0" sz="1200" spc="-125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 </a:t>
            </a:r>
            <a:r>
              <a:rPr dirty="0" sz="1200" spc="-80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You’ll</a:t>
            </a:r>
            <a:r>
              <a:rPr dirty="0" sz="1200" spc="-125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 </a:t>
            </a:r>
            <a:r>
              <a:rPr dirty="0" sz="1200" spc="-65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find</a:t>
            </a:r>
            <a:r>
              <a:rPr dirty="0" sz="1200" spc="-130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 </a:t>
            </a:r>
            <a:r>
              <a:rPr dirty="0" sz="1200" spc="-75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below</a:t>
            </a:r>
            <a:r>
              <a:rPr dirty="0" sz="1200" spc="-125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 </a:t>
            </a:r>
            <a:r>
              <a:rPr dirty="0" sz="1200" spc="-20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best…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baseline="2923" sz="1425" spc="-82" i="1">
                <a:solidFill>
                  <a:srgbClr val="6A6A6A"/>
                </a:solidFill>
                <a:latin typeface="Verdana"/>
                <a:cs typeface="Verdana"/>
              </a:rPr>
              <a:t>5</a:t>
            </a:r>
            <a:r>
              <a:rPr dirty="0" baseline="2923" sz="1425" spc="-19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spc="-97" i="1">
                <a:solidFill>
                  <a:srgbClr val="6A6A6A"/>
                </a:solidFill>
                <a:latin typeface="Verdana"/>
                <a:cs typeface="Verdana"/>
              </a:rPr>
              <a:t>min</a:t>
            </a:r>
            <a:r>
              <a:rPr dirty="0" baseline="2923" sz="1425" spc="-19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i="1">
                <a:solidFill>
                  <a:srgbClr val="6A6A6A"/>
                </a:solidFill>
                <a:latin typeface="Verdana"/>
                <a:cs typeface="Verdana"/>
              </a:rPr>
              <a:t>read</a:t>
            </a:r>
            <a:r>
              <a:rPr dirty="0" baseline="2923" sz="1425" spc="13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050" i="1">
                <a:solidFill>
                  <a:srgbClr val="6A6A6A"/>
                </a:solidFill>
                <a:latin typeface="Verdana"/>
                <a:cs typeface="Verdana"/>
              </a:rPr>
              <a:t>·</a:t>
            </a:r>
            <a:r>
              <a:rPr dirty="0" sz="1050" spc="16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spc="-89" i="1">
                <a:solidFill>
                  <a:srgbClr val="6A6A6A"/>
                </a:solidFill>
                <a:latin typeface="Verdana"/>
                <a:cs typeface="Verdana"/>
              </a:rPr>
              <a:t>Jan</a:t>
            </a:r>
            <a:r>
              <a:rPr dirty="0" baseline="2923" sz="1425" spc="-19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spc="-142" i="1">
                <a:solidFill>
                  <a:srgbClr val="6A6A6A"/>
                </a:solidFill>
                <a:latin typeface="Verdana"/>
                <a:cs typeface="Verdana"/>
              </a:rPr>
              <a:t>23,</a:t>
            </a:r>
            <a:r>
              <a:rPr dirty="0" baseline="2923" sz="1425" spc="-19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spc="-30" i="1">
                <a:solidFill>
                  <a:srgbClr val="6A6A6A"/>
                </a:solidFill>
                <a:latin typeface="Verdana"/>
                <a:cs typeface="Verdana"/>
              </a:rPr>
              <a:t>2024</a:t>
            </a:r>
            <a:endParaRPr baseline="2923" sz="1425">
              <a:latin typeface="Verdana"/>
              <a:cs typeface="Verdana"/>
            </a:endParaRPr>
          </a:p>
        </p:txBody>
      </p:sp>
      <p:pic>
        <p:nvPicPr>
          <p:cNvPr id="12" name="object 12" descr="">
            <a:hlinkClick r:id="rId11"/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2993" y="5360955"/>
            <a:ext cx="179927" cy="197297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835025" y="5387898"/>
            <a:ext cx="240029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0" i="1">
                <a:solidFill>
                  <a:srgbClr val="6A6A6A"/>
                </a:solidFill>
                <a:latin typeface="Verdana"/>
                <a:cs typeface="Verdana"/>
              </a:rPr>
              <a:t>393</a:t>
            </a:r>
            <a:endParaRPr sz="950">
              <a:latin typeface="Verdana"/>
              <a:cs typeface="Verdana"/>
            </a:endParaRPr>
          </a:p>
        </p:txBody>
      </p:sp>
      <p:pic>
        <p:nvPicPr>
          <p:cNvPr id="14" name="object 14" descr="">
            <a:hlinkClick r:id="rId13"/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85875" y="5391149"/>
            <a:ext cx="154686" cy="154686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1506385" y="5378373"/>
            <a:ext cx="7239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80" i="1">
                <a:solidFill>
                  <a:srgbClr val="6A6A6A"/>
                </a:solidFill>
                <a:latin typeface="Verdana"/>
                <a:cs typeface="Verdana"/>
                <a:hlinkClick r:id="rId13"/>
              </a:rPr>
              <a:t>1</a:t>
            </a:r>
            <a:endParaRPr sz="950">
              <a:latin typeface="Verdana"/>
              <a:cs typeface="Verdana"/>
            </a:endParaRPr>
          </a:p>
        </p:txBody>
      </p:sp>
      <p:pic>
        <p:nvPicPr>
          <p:cNvPr id="16" name="object 16" descr="">
            <a:hlinkClick r:id="rId15"/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791340" y="5362590"/>
            <a:ext cx="152400" cy="186111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581025" y="9658350"/>
            <a:ext cx="190500" cy="190500"/>
            <a:chOff x="581025" y="9658350"/>
            <a:chExt cx="190500" cy="190500"/>
          </a:xfrm>
        </p:grpSpPr>
        <p:pic>
          <p:nvPicPr>
            <p:cNvPr id="18" name="object 18" descr="">
              <a:hlinkClick r:id="rId4"/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1025" y="9658350"/>
              <a:ext cx="190499" cy="190499"/>
            </a:xfrm>
            <a:prstGeom prst="rect">
              <a:avLst/>
            </a:prstGeom>
          </p:spPr>
        </p:pic>
        <p:pic>
          <p:nvPicPr>
            <p:cNvPr id="19" name="object 19" descr="">
              <a:hlinkClick r:id="rId4"/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1028" y="9658350"/>
              <a:ext cx="190496" cy="190424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https://medium.com/dev-axe/aws-cdk-</a:t>
            </a:r>
            <a:r>
              <a:rPr dirty="0"/>
              <a:t>vs-</a:t>
            </a:r>
            <a:r>
              <a:rPr dirty="0" spc="-10"/>
              <a:t>terraform-fda9aae2f8f7</a:t>
            </a: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1298" y="132238"/>
            <a:ext cx="6670675" cy="147891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1588135" algn="l"/>
              </a:tabLst>
            </a:pPr>
            <a:r>
              <a:rPr dirty="0" sz="800" spc="-10">
                <a:latin typeface="Arial"/>
                <a:cs typeface="Arial"/>
              </a:rPr>
              <a:t>3/31/24, </a:t>
            </a:r>
            <a:r>
              <a:rPr dirty="0" sz="800">
                <a:latin typeface="Arial"/>
                <a:cs typeface="Arial"/>
              </a:rPr>
              <a:t>8:45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25">
                <a:latin typeface="Arial"/>
                <a:cs typeface="Arial"/>
              </a:rPr>
              <a:t>PM</a:t>
            </a:r>
            <a:r>
              <a:rPr dirty="0" sz="800">
                <a:latin typeface="Arial"/>
                <a:cs typeface="Arial"/>
              </a:rPr>
              <a:t>	AWS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CDK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vs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Terraform.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An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in-</a:t>
            </a:r>
            <a:r>
              <a:rPr dirty="0" sz="800">
                <a:latin typeface="Arial"/>
                <a:cs typeface="Arial"/>
              </a:rPr>
              <a:t>depth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comparison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of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AWS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CDK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and…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by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Stuart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Cameron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Dev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Axe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Medium</a:t>
            </a:r>
            <a:endParaRPr sz="800">
              <a:latin typeface="Arial"/>
              <a:cs typeface="Arial"/>
            </a:endParaRPr>
          </a:p>
          <a:p>
            <a:pPr marL="269240" marR="5080">
              <a:lnSpc>
                <a:spcPct val="100000"/>
              </a:lnSpc>
              <a:spcBef>
                <a:spcPts val="440"/>
              </a:spcBef>
            </a:pPr>
            <a:r>
              <a:rPr dirty="0" sz="1500" spc="-160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Boost</a:t>
            </a:r>
            <a:r>
              <a:rPr dirty="0" sz="1500" spc="-170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500" spc="-190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your</a:t>
            </a:r>
            <a:r>
              <a:rPr dirty="0" sz="1500" spc="-170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500" spc="-190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Resume</a:t>
            </a:r>
            <a:r>
              <a:rPr dirty="0" sz="1500" spc="-170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500" spc="-204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with</a:t>
            </a:r>
            <a:r>
              <a:rPr dirty="0" sz="1500" spc="-170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 these </a:t>
            </a:r>
            <a:r>
              <a:rPr dirty="0" sz="1500" spc="-160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Five</a:t>
            </a:r>
            <a:r>
              <a:rPr dirty="0" sz="1500" spc="-170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500" spc="-215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AWS</a:t>
            </a:r>
            <a:r>
              <a:rPr dirty="0" sz="1500" spc="-170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 Projects: </a:t>
            </a:r>
            <a:r>
              <a:rPr dirty="0" sz="1500" spc="-190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Easy,</a:t>
            </a:r>
            <a:r>
              <a:rPr dirty="0" sz="1500" spc="-170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500" spc="-195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Intermediate,</a:t>
            </a:r>
            <a:r>
              <a:rPr dirty="0" sz="1500" spc="-170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500" spc="-110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and</a:t>
            </a:r>
            <a:r>
              <a:rPr dirty="0" sz="1500" spc="-110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500" spc="-165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Expert Levels</a:t>
            </a:r>
            <a:r>
              <a:rPr dirty="0" sz="1500" spc="-160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500" spc="-265" b="1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with…</a:t>
            </a:r>
            <a:endParaRPr sz="1500">
              <a:latin typeface="Verdana"/>
              <a:cs typeface="Verdana"/>
            </a:endParaRPr>
          </a:p>
          <a:p>
            <a:pPr marL="269240" marR="60960">
              <a:lnSpc>
                <a:spcPct val="104200"/>
              </a:lnSpc>
              <a:spcBef>
                <a:spcPts val="540"/>
              </a:spcBef>
            </a:pPr>
            <a:r>
              <a:rPr dirty="0" sz="1200" spc="-15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In</a:t>
            </a:r>
            <a:r>
              <a:rPr dirty="0" sz="1200" spc="-14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7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this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7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blog,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20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I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7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will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9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share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8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some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6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of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8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the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7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projects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20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I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10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have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6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completed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7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during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12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my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10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AWS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7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learning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8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journey.</a:t>
            </a:r>
            <a:r>
              <a:rPr dirty="0" sz="1200" spc="-8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20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I</a:t>
            </a:r>
            <a:r>
              <a:rPr dirty="0" sz="1200" spc="-14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7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hope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9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they</a:t>
            </a:r>
            <a:r>
              <a:rPr dirty="0" sz="1200" spc="-14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7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will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6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be</a:t>
            </a:r>
            <a:r>
              <a:rPr dirty="0" sz="1200" spc="-14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7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useful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7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for</a:t>
            </a:r>
            <a:r>
              <a:rPr dirty="0" sz="1200" spc="-14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10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you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200" spc="-2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as…</a:t>
            </a:r>
            <a:endParaRPr sz="1200">
              <a:latin typeface="Verdana"/>
              <a:cs typeface="Verdana"/>
            </a:endParaRPr>
          </a:p>
          <a:p>
            <a:pPr marL="269240">
              <a:lnSpc>
                <a:spcPct val="100000"/>
              </a:lnSpc>
              <a:spcBef>
                <a:spcPts val="1410"/>
              </a:spcBef>
            </a:pPr>
            <a:r>
              <a:rPr dirty="0" sz="950" spc="-55" i="1">
                <a:solidFill>
                  <a:srgbClr val="6A6A6A"/>
                </a:solidFill>
                <a:latin typeface="Verdana"/>
                <a:cs typeface="Verdana"/>
              </a:rPr>
              <a:t>5</a:t>
            </a:r>
            <a:r>
              <a:rPr dirty="0" sz="950" spc="-13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950" spc="-65" i="1">
                <a:solidFill>
                  <a:srgbClr val="6A6A6A"/>
                </a:solidFill>
                <a:latin typeface="Verdana"/>
                <a:cs typeface="Verdana"/>
              </a:rPr>
              <a:t>min</a:t>
            </a:r>
            <a:r>
              <a:rPr dirty="0" sz="950" spc="-13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950" i="1">
                <a:solidFill>
                  <a:srgbClr val="6A6A6A"/>
                </a:solidFill>
                <a:latin typeface="Verdana"/>
                <a:cs typeface="Verdana"/>
              </a:rPr>
              <a:t>read</a:t>
            </a:r>
            <a:r>
              <a:rPr dirty="0" sz="950" spc="8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050" i="1">
                <a:solidFill>
                  <a:srgbClr val="6A6A6A"/>
                </a:solidFill>
                <a:latin typeface="Verdana"/>
                <a:cs typeface="Verdana"/>
              </a:rPr>
              <a:t>·</a:t>
            </a:r>
            <a:r>
              <a:rPr dirty="0" sz="1050" spc="16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950" spc="-40" i="1">
                <a:solidFill>
                  <a:srgbClr val="6A6A6A"/>
                </a:solidFill>
                <a:latin typeface="Verdana"/>
                <a:cs typeface="Verdana"/>
              </a:rPr>
              <a:t>Feb</a:t>
            </a:r>
            <a:r>
              <a:rPr dirty="0" sz="950" spc="-13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950" spc="-100" i="1">
                <a:solidFill>
                  <a:srgbClr val="6A6A6A"/>
                </a:solidFill>
                <a:latin typeface="Verdana"/>
                <a:cs typeface="Verdana"/>
              </a:rPr>
              <a:t>6,</a:t>
            </a:r>
            <a:r>
              <a:rPr dirty="0" sz="950" spc="-13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950" spc="-20" i="1">
                <a:solidFill>
                  <a:srgbClr val="6A6A6A"/>
                </a:solidFill>
                <a:latin typeface="Verdana"/>
                <a:cs typeface="Verdana"/>
              </a:rPr>
              <a:t>2024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81025" y="7743748"/>
            <a:ext cx="6391275" cy="9525"/>
          </a:xfrm>
          <a:custGeom>
            <a:avLst/>
            <a:gdLst/>
            <a:ahLst/>
            <a:cxnLst/>
            <a:rect l="l" t="t" r="r" b="b"/>
            <a:pathLst>
              <a:path w="6391275" h="9525">
                <a:moveTo>
                  <a:pt x="6391275" y="9525"/>
                </a:moveTo>
                <a:lnTo>
                  <a:pt x="0" y="9525"/>
                </a:lnTo>
                <a:lnTo>
                  <a:pt x="0" y="0"/>
                </a:lnTo>
                <a:lnTo>
                  <a:pt x="6391275" y="0"/>
                </a:lnTo>
                <a:lnTo>
                  <a:pt x="63912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>
            <a:hlinkClick r:id="rId3"/>
          </p:cNvPr>
          <p:cNvSpPr/>
          <p:nvPr/>
        </p:nvSpPr>
        <p:spPr>
          <a:xfrm>
            <a:off x="585787" y="8062835"/>
            <a:ext cx="6381750" cy="352425"/>
          </a:xfrm>
          <a:custGeom>
            <a:avLst/>
            <a:gdLst/>
            <a:ahLst/>
            <a:cxnLst/>
            <a:rect l="l" t="t" r="r" b="b"/>
            <a:pathLst>
              <a:path w="6381750" h="352425">
                <a:moveTo>
                  <a:pt x="0" y="176212"/>
                </a:moveTo>
                <a:lnTo>
                  <a:pt x="5282" y="133364"/>
                </a:lnTo>
                <a:lnTo>
                  <a:pt x="20804" y="92987"/>
                </a:lnTo>
                <a:lnTo>
                  <a:pt x="45639" y="57879"/>
                </a:lnTo>
                <a:lnTo>
                  <a:pt x="78313" y="29527"/>
                </a:lnTo>
                <a:lnTo>
                  <a:pt x="116857" y="10105"/>
                </a:lnTo>
                <a:lnTo>
                  <a:pt x="141834" y="3809"/>
                </a:lnTo>
                <a:lnTo>
                  <a:pt x="150366" y="2009"/>
                </a:lnTo>
                <a:lnTo>
                  <a:pt x="158940" y="833"/>
                </a:lnTo>
                <a:lnTo>
                  <a:pt x="167555" y="193"/>
                </a:lnTo>
                <a:lnTo>
                  <a:pt x="176212" y="0"/>
                </a:lnTo>
                <a:lnTo>
                  <a:pt x="6205537" y="0"/>
                </a:lnTo>
                <a:lnTo>
                  <a:pt x="6214195" y="193"/>
                </a:lnTo>
                <a:lnTo>
                  <a:pt x="6222811" y="833"/>
                </a:lnTo>
                <a:lnTo>
                  <a:pt x="6231383" y="2009"/>
                </a:lnTo>
                <a:lnTo>
                  <a:pt x="6239913" y="3809"/>
                </a:lnTo>
                <a:lnTo>
                  <a:pt x="6248360" y="5432"/>
                </a:lnTo>
                <a:lnTo>
                  <a:pt x="6288605" y="20716"/>
                </a:lnTo>
                <a:lnTo>
                  <a:pt x="6323867" y="45734"/>
                </a:lnTo>
                <a:lnTo>
                  <a:pt x="6352051" y="78105"/>
                </a:lnTo>
                <a:lnTo>
                  <a:pt x="6371455" y="116606"/>
                </a:lnTo>
                <a:lnTo>
                  <a:pt x="6380901" y="159067"/>
                </a:lnTo>
                <a:lnTo>
                  <a:pt x="6381750" y="176212"/>
                </a:lnTo>
                <a:lnTo>
                  <a:pt x="6381537" y="184785"/>
                </a:lnTo>
                <a:lnTo>
                  <a:pt x="6374163" y="227528"/>
                </a:lnTo>
                <a:lnTo>
                  <a:pt x="6356685" y="267012"/>
                </a:lnTo>
                <a:lnTo>
                  <a:pt x="6330134" y="300990"/>
                </a:lnTo>
                <a:lnTo>
                  <a:pt x="6296120" y="327570"/>
                </a:lnTo>
                <a:lnTo>
                  <a:pt x="6256686" y="344924"/>
                </a:lnTo>
                <a:lnTo>
                  <a:pt x="6239913" y="348615"/>
                </a:lnTo>
                <a:lnTo>
                  <a:pt x="6231383" y="350415"/>
                </a:lnTo>
                <a:lnTo>
                  <a:pt x="6222811" y="351591"/>
                </a:lnTo>
                <a:lnTo>
                  <a:pt x="6214195" y="352231"/>
                </a:lnTo>
                <a:lnTo>
                  <a:pt x="6205537" y="352425"/>
                </a:lnTo>
                <a:lnTo>
                  <a:pt x="176212" y="352425"/>
                </a:lnTo>
                <a:lnTo>
                  <a:pt x="167555" y="352231"/>
                </a:lnTo>
                <a:lnTo>
                  <a:pt x="158940" y="351591"/>
                </a:lnTo>
                <a:lnTo>
                  <a:pt x="150366" y="350415"/>
                </a:lnTo>
                <a:lnTo>
                  <a:pt x="141834" y="348615"/>
                </a:lnTo>
                <a:lnTo>
                  <a:pt x="133385" y="346992"/>
                </a:lnTo>
                <a:lnTo>
                  <a:pt x="93145" y="331708"/>
                </a:lnTo>
                <a:lnTo>
                  <a:pt x="57882" y="306690"/>
                </a:lnTo>
                <a:lnTo>
                  <a:pt x="29697" y="274319"/>
                </a:lnTo>
                <a:lnTo>
                  <a:pt x="10296" y="235818"/>
                </a:lnTo>
                <a:lnTo>
                  <a:pt x="846" y="193357"/>
                </a:lnTo>
                <a:lnTo>
                  <a:pt x="211" y="184785"/>
                </a:lnTo>
                <a:lnTo>
                  <a:pt x="0" y="176212"/>
                </a:lnTo>
                <a:close/>
              </a:path>
            </a:pathLst>
          </a:custGeom>
          <a:ln w="9525">
            <a:solidFill>
              <a:srgbClr val="2424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927248" y="8150149"/>
            <a:ext cx="169862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80" i="1">
                <a:solidFill>
                  <a:srgbClr val="242424"/>
                </a:solidFill>
                <a:latin typeface="Verdana"/>
                <a:cs typeface="Verdana"/>
                <a:hlinkClick r:id="rId3"/>
              </a:rPr>
              <a:t>See</a:t>
            </a:r>
            <a:r>
              <a:rPr dirty="0" sz="1050" spc="-135" i="1">
                <a:solidFill>
                  <a:srgbClr val="242424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1050" spc="-85" i="1">
                <a:solidFill>
                  <a:srgbClr val="242424"/>
                </a:solidFill>
                <a:latin typeface="Verdana"/>
                <a:cs typeface="Verdana"/>
                <a:hlinkClick r:id="rId3"/>
              </a:rPr>
              <a:t>more</a:t>
            </a:r>
            <a:r>
              <a:rPr dirty="0" sz="1050" spc="-130" i="1">
                <a:solidFill>
                  <a:srgbClr val="242424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1050" spc="-60" i="1">
                <a:solidFill>
                  <a:srgbClr val="242424"/>
                </a:solidFill>
                <a:latin typeface="Verdana"/>
                <a:cs typeface="Verdana"/>
                <a:hlinkClick r:id="rId3"/>
              </a:rPr>
              <a:t>recommendations</a:t>
            </a:r>
            <a:endParaRPr sz="1050">
              <a:latin typeface="Verdana"/>
              <a:cs typeface="Verdan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1025" y="2362199"/>
            <a:ext cx="6391275" cy="3200399"/>
          </a:xfrm>
          <a:prstGeom prst="rect">
            <a:avLst/>
          </a:prstGeom>
        </p:spPr>
      </p:pic>
      <p:pic>
        <p:nvPicPr>
          <p:cNvPr id="7" name="object 7" descr="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2993" y="1827180"/>
            <a:ext cx="179927" cy="197297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835025" y="1844598"/>
            <a:ext cx="2470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 i="1">
                <a:solidFill>
                  <a:srgbClr val="6A6A6A"/>
                </a:solidFill>
                <a:latin typeface="Verdana"/>
                <a:cs typeface="Verdana"/>
              </a:rPr>
              <a:t>889</a:t>
            </a:r>
            <a:endParaRPr sz="950">
              <a:latin typeface="Verdana"/>
              <a:cs typeface="Verdana"/>
            </a:endParaRPr>
          </a:p>
        </p:txBody>
      </p:sp>
      <p:pic>
        <p:nvPicPr>
          <p:cNvPr id="9" name="object 9" descr="">
            <a:hlinkClick r:id="rId7"/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95400" y="1847849"/>
            <a:ext cx="154686" cy="154686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513386" y="1835073"/>
            <a:ext cx="984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 i="1">
                <a:solidFill>
                  <a:srgbClr val="6A6A6A"/>
                </a:solidFill>
                <a:latin typeface="Verdana"/>
                <a:cs typeface="Verdana"/>
                <a:hlinkClick r:id="rId7"/>
              </a:rPr>
              <a:t>9</a:t>
            </a:r>
            <a:endParaRPr sz="950">
              <a:latin typeface="Verdana"/>
              <a:cs typeface="Verdana"/>
            </a:endParaRPr>
          </a:p>
        </p:txBody>
      </p:sp>
      <p:pic>
        <p:nvPicPr>
          <p:cNvPr id="11" name="object 11" descr="">
            <a:hlinkClick r:id="rId9"/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791340" y="1828799"/>
            <a:ext cx="152400" cy="186111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581025" y="5791199"/>
            <a:ext cx="190500" cy="190500"/>
            <a:chOff x="581025" y="5791199"/>
            <a:chExt cx="190500" cy="190500"/>
          </a:xfrm>
        </p:grpSpPr>
        <p:pic>
          <p:nvPicPr>
            <p:cNvPr id="13" name="object 13" descr="">
              <a:hlinkClick r:id="rId11"/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1025" y="5791199"/>
              <a:ext cx="190499" cy="190499"/>
            </a:xfrm>
            <a:prstGeom prst="rect">
              <a:avLst/>
            </a:prstGeom>
          </p:spPr>
        </p:pic>
        <p:pic>
          <p:nvPicPr>
            <p:cNvPr id="14" name="object 14" descr="">
              <a:hlinkClick r:id="rId11"/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1028" y="5791200"/>
              <a:ext cx="190496" cy="190423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568325" y="5797473"/>
            <a:ext cx="6001385" cy="11760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25"/>
              </a:spcBef>
            </a:pPr>
            <a:r>
              <a:rPr dirty="0" sz="950" spc="-30" i="1">
                <a:solidFill>
                  <a:srgbClr val="242424"/>
                </a:solidFill>
                <a:latin typeface="Verdana"/>
                <a:cs typeface="Verdana"/>
                <a:hlinkClick r:id="rId11"/>
              </a:rPr>
              <a:t>Prince</a:t>
            </a:r>
            <a:r>
              <a:rPr dirty="0" sz="950" spc="-80" i="1">
                <a:solidFill>
                  <a:srgbClr val="242424"/>
                </a:solidFill>
                <a:latin typeface="Verdana"/>
                <a:cs typeface="Verdana"/>
                <a:hlinkClick r:id="rId11"/>
              </a:rPr>
              <a:t> </a:t>
            </a:r>
            <a:r>
              <a:rPr dirty="0" sz="950" spc="-10" i="1">
                <a:solidFill>
                  <a:srgbClr val="242424"/>
                </a:solidFill>
                <a:latin typeface="Verdana"/>
                <a:cs typeface="Verdana"/>
                <a:hlinkClick r:id="rId11"/>
              </a:rPr>
              <a:t>Ogabi</a:t>
            </a:r>
            <a:endParaRPr sz="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500" spc="-185" b="1" i="1">
                <a:solidFill>
                  <a:srgbClr val="242424"/>
                </a:solidFill>
                <a:latin typeface="Verdana"/>
                <a:cs typeface="Verdana"/>
                <a:hlinkClick r:id="rId14"/>
              </a:rPr>
              <a:t>Infrastructure</a:t>
            </a:r>
            <a:r>
              <a:rPr dirty="0" sz="1500" spc="-165" b="1" i="1">
                <a:solidFill>
                  <a:srgbClr val="242424"/>
                </a:solidFill>
                <a:latin typeface="Verdana"/>
                <a:cs typeface="Verdana"/>
                <a:hlinkClick r:id="rId14"/>
              </a:rPr>
              <a:t> </a:t>
            </a:r>
            <a:r>
              <a:rPr dirty="0" sz="1500" spc="-160" b="1" i="1">
                <a:solidFill>
                  <a:srgbClr val="242424"/>
                </a:solidFill>
                <a:latin typeface="Verdana"/>
                <a:cs typeface="Verdana"/>
                <a:hlinkClick r:id="rId14"/>
              </a:rPr>
              <a:t>as </a:t>
            </a:r>
            <a:r>
              <a:rPr dirty="0" sz="1500" spc="-150" b="1" i="1">
                <a:solidFill>
                  <a:srgbClr val="242424"/>
                </a:solidFill>
                <a:latin typeface="Verdana"/>
                <a:cs typeface="Verdana"/>
                <a:hlinkClick r:id="rId14"/>
              </a:rPr>
              <a:t>Code</a:t>
            </a:r>
            <a:r>
              <a:rPr dirty="0" sz="1500" spc="-165" b="1" i="1">
                <a:solidFill>
                  <a:srgbClr val="242424"/>
                </a:solidFill>
                <a:latin typeface="Verdana"/>
                <a:cs typeface="Verdana"/>
                <a:hlinkClick r:id="rId14"/>
              </a:rPr>
              <a:t> </a:t>
            </a:r>
            <a:r>
              <a:rPr dirty="0" sz="1500" spc="-240" b="1" i="1">
                <a:solidFill>
                  <a:srgbClr val="242424"/>
                </a:solidFill>
                <a:latin typeface="Verdana"/>
                <a:cs typeface="Verdana"/>
                <a:hlinkClick r:id="rId14"/>
              </a:rPr>
              <a:t>CI/CD</a:t>
            </a:r>
            <a:r>
              <a:rPr dirty="0" sz="1500" spc="-160" b="1" i="1">
                <a:solidFill>
                  <a:srgbClr val="242424"/>
                </a:solidFill>
                <a:latin typeface="Verdana"/>
                <a:cs typeface="Verdana"/>
                <a:hlinkClick r:id="rId14"/>
              </a:rPr>
              <a:t> using </a:t>
            </a:r>
            <a:r>
              <a:rPr dirty="0" sz="1500" spc="-185" b="1" i="1">
                <a:solidFill>
                  <a:srgbClr val="242424"/>
                </a:solidFill>
                <a:latin typeface="Verdana"/>
                <a:cs typeface="Verdana"/>
                <a:hlinkClick r:id="rId14"/>
              </a:rPr>
              <a:t>Terraform,</a:t>
            </a:r>
            <a:r>
              <a:rPr dirty="0" sz="1500" spc="-165" b="1" i="1">
                <a:solidFill>
                  <a:srgbClr val="242424"/>
                </a:solidFill>
                <a:latin typeface="Verdana"/>
                <a:cs typeface="Verdana"/>
                <a:hlinkClick r:id="rId14"/>
              </a:rPr>
              <a:t> </a:t>
            </a:r>
            <a:r>
              <a:rPr dirty="0" sz="1500" spc="-140" b="1" i="1">
                <a:solidFill>
                  <a:srgbClr val="242424"/>
                </a:solidFill>
                <a:latin typeface="Verdana"/>
                <a:cs typeface="Verdana"/>
                <a:hlinkClick r:id="rId14"/>
              </a:rPr>
              <a:t>Ansible</a:t>
            </a:r>
            <a:r>
              <a:rPr dirty="0" sz="1500" spc="-160" b="1" i="1">
                <a:solidFill>
                  <a:srgbClr val="242424"/>
                </a:solidFill>
                <a:latin typeface="Verdana"/>
                <a:cs typeface="Verdana"/>
                <a:hlinkClick r:id="rId14"/>
              </a:rPr>
              <a:t> </a:t>
            </a:r>
            <a:r>
              <a:rPr dirty="0" sz="1500" spc="-175" b="1" i="1">
                <a:solidFill>
                  <a:srgbClr val="242424"/>
                </a:solidFill>
                <a:latin typeface="Verdana"/>
                <a:cs typeface="Verdana"/>
                <a:hlinkClick r:id="rId14"/>
              </a:rPr>
              <a:t>and</a:t>
            </a:r>
            <a:r>
              <a:rPr dirty="0" sz="1500" spc="-160" b="1" i="1">
                <a:solidFill>
                  <a:srgbClr val="242424"/>
                </a:solidFill>
                <a:latin typeface="Verdana"/>
                <a:cs typeface="Verdana"/>
                <a:hlinkClick r:id="rId14"/>
              </a:rPr>
              <a:t> </a:t>
            </a:r>
            <a:r>
              <a:rPr dirty="0" sz="1500" spc="-145" b="1" i="1">
                <a:solidFill>
                  <a:srgbClr val="242424"/>
                </a:solidFill>
                <a:latin typeface="Verdana"/>
                <a:cs typeface="Verdana"/>
                <a:hlinkClick r:id="rId14"/>
              </a:rPr>
              <a:t>GitLab-</a:t>
            </a:r>
            <a:r>
              <a:rPr dirty="0" sz="1500" spc="-105" b="1" i="1">
                <a:solidFill>
                  <a:srgbClr val="242424"/>
                </a:solidFill>
                <a:latin typeface="Verdana"/>
                <a:cs typeface="Verdana"/>
                <a:hlinkClick r:id="rId14"/>
              </a:rPr>
              <a:t>CI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200" i="1">
                <a:solidFill>
                  <a:srgbClr val="6A6A6A"/>
                </a:solidFill>
                <a:latin typeface="Verdana"/>
                <a:cs typeface="Verdana"/>
                <a:hlinkClick r:id="rId14"/>
              </a:rPr>
              <a:t>A</a:t>
            </a:r>
            <a:r>
              <a:rPr dirty="0" sz="1200" spc="-145" i="1">
                <a:solidFill>
                  <a:srgbClr val="6A6A6A"/>
                </a:solidFill>
                <a:latin typeface="Verdana"/>
                <a:cs typeface="Verdana"/>
                <a:hlinkClick r:id="rId14"/>
              </a:rPr>
              <a:t> </a:t>
            </a:r>
            <a:r>
              <a:rPr dirty="0" sz="1200" spc="-75" i="1">
                <a:solidFill>
                  <a:srgbClr val="6A6A6A"/>
                </a:solidFill>
                <a:latin typeface="Verdana"/>
                <a:cs typeface="Verdana"/>
                <a:hlinkClick r:id="rId14"/>
              </a:rPr>
              <a:t>dive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14"/>
              </a:rPr>
              <a:t> </a:t>
            </a:r>
            <a:r>
              <a:rPr dirty="0" sz="1200" spc="-70" i="1">
                <a:solidFill>
                  <a:srgbClr val="6A6A6A"/>
                </a:solidFill>
                <a:latin typeface="Verdana"/>
                <a:cs typeface="Verdana"/>
                <a:hlinkClick r:id="rId14"/>
              </a:rPr>
              <a:t>into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14"/>
              </a:rPr>
              <a:t> </a:t>
            </a:r>
            <a:r>
              <a:rPr dirty="0" sz="1200" spc="-80" i="1">
                <a:solidFill>
                  <a:srgbClr val="6A6A6A"/>
                </a:solidFill>
                <a:latin typeface="Verdana"/>
                <a:cs typeface="Verdana"/>
                <a:hlinkClick r:id="rId14"/>
              </a:rPr>
              <a:t>one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14"/>
              </a:rPr>
              <a:t> </a:t>
            </a:r>
            <a:r>
              <a:rPr dirty="0" sz="1200" spc="-65" i="1">
                <a:solidFill>
                  <a:srgbClr val="6A6A6A"/>
                </a:solidFill>
                <a:latin typeface="Verdana"/>
                <a:cs typeface="Verdana"/>
                <a:hlinkClick r:id="rId14"/>
              </a:rPr>
              <a:t>of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14"/>
              </a:rPr>
              <a:t> </a:t>
            </a:r>
            <a:r>
              <a:rPr dirty="0" sz="1200" spc="-125" i="1">
                <a:solidFill>
                  <a:srgbClr val="6A6A6A"/>
                </a:solidFill>
                <a:latin typeface="Verdana"/>
                <a:cs typeface="Verdana"/>
                <a:hlinkClick r:id="rId14"/>
              </a:rPr>
              <a:t>my</a:t>
            </a:r>
            <a:r>
              <a:rPr dirty="0" sz="1200" spc="-145" i="1">
                <a:solidFill>
                  <a:srgbClr val="6A6A6A"/>
                </a:solidFill>
                <a:latin typeface="Verdana"/>
                <a:cs typeface="Verdana"/>
                <a:hlinkClick r:id="rId14"/>
              </a:rPr>
              <a:t> </a:t>
            </a:r>
            <a:r>
              <a:rPr dirty="0" sz="1200" spc="-75" i="1">
                <a:solidFill>
                  <a:srgbClr val="6A6A6A"/>
                </a:solidFill>
                <a:latin typeface="Verdana"/>
                <a:cs typeface="Verdana"/>
                <a:hlinkClick r:id="rId14"/>
              </a:rPr>
              <a:t>interesting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14"/>
              </a:rPr>
              <a:t> </a:t>
            </a:r>
            <a:r>
              <a:rPr dirty="0" sz="1200" spc="-70" i="1">
                <a:solidFill>
                  <a:srgbClr val="6A6A6A"/>
                </a:solidFill>
                <a:latin typeface="Verdana"/>
                <a:cs typeface="Verdana"/>
                <a:hlinkClick r:id="rId14"/>
              </a:rPr>
              <a:t>projects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14"/>
              </a:rPr>
              <a:t> </a:t>
            </a:r>
            <a:r>
              <a:rPr dirty="0" sz="1200" spc="-75" i="1">
                <a:solidFill>
                  <a:srgbClr val="6A6A6A"/>
                </a:solidFill>
                <a:latin typeface="Verdana"/>
                <a:cs typeface="Verdana"/>
                <a:hlinkClick r:id="rId14"/>
              </a:rPr>
              <a:t>as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14"/>
              </a:rPr>
              <a:t> </a:t>
            </a:r>
            <a:r>
              <a:rPr dirty="0" sz="1200" spc="-100" i="1">
                <a:solidFill>
                  <a:srgbClr val="6A6A6A"/>
                </a:solidFill>
                <a:latin typeface="Verdana"/>
                <a:cs typeface="Verdana"/>
                <a:hlinkClick r:id="rId14"/>
              </a:rPr>
              <a:t>a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14"/>
              </a:rPr>
              <a:t> </a:t>
            </a:r>
            <a:r>
              <a:rPr dirty="0" sz="1200" spc="-80" i="1">
                <a:solidFill>
                  <a:srgbClr val="6A6A6A"/>
                </a:solidFill>
                <a:latin typeface="Verdana"/>
                <a:cs typeface="Verdana"/>
                <a:hlinkClick r:id="rId14"/>
              </a:rPr>
              <a:t>DevOps</a:t>
            </a:r>
            <a:r>
              <a:rPr dirty="0" sz="1200" spc="-140" i="1">
                <a:solidFill>
                  <a:srgbClr val="6A6A6A"/>
                </a:solidFill>
                <a:latin typeface="Verdana"/>
                <a:cs typeface="Verdana"/>
                <a:hlinkClick r:id="rId14"/>
              </a:rPr>
              <a:t> </a:t>
            </a:r>
            <a:r>
              <a:rPr dirty="0" sz="1200" spc="-10" i="1">
                <a:solidFill>
                  <a:srgbClr val="6A6A6A"/>
                </a:solidFill>
                <a:latin typeface="Verdana"/>
                <a:cs typeface="Verdana"/>
                <a:hlinkClick r:id="rId14"/>
              </a:rPr>
              <a:t>Engineer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baseline="2923" sz="1425" spc="-232" i="1">
                <a:solidFill>
                  <a:srgbClr val="6A6A6A"/>
                </a:solidFill>
                <a:latin typeface="Verdana"/>
                <a:cs typeface="Verdana"/>
              </a:rPr>
              <a:t>12</a:t>
            </a:r>
            <a:r>
              <a:rPr dirty="0" baseline="2923" sz="1425" spc="-19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spc="-97" i="1">
                <a:solidFill>
                  <a:srgbClr val="6A6A6A"/>
                </a:solidFill>
                <a:latin typeface="Verdana"/>
                <a:cs typeface="Verdana"/>
              </a:rPr>
              <a:t>min</a:t>
            </a:r>
            <a:r>
              <a:rPr dirty="0" baseline="2923" sz="1425" spc="-19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i="1">
                <a:solidFill>
                  <a:srgbClr val="6A6A6A"/>
                </a:solidFill>
                <a:latin typeface="Verdana"/>
                <a:cs typeface="Verdana"/>
              </a:rPr>
              <a:t>read</a:t>
            </a:r>
            <a:r>
              <a:rPr dirty="0" baseline="2923" sz="1425" spc="127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050" i="1">
                <a:solidFill>
                  <a:srgbClr val="6A6A6A"/>
                </a:solidFill>
                <a:latin typeface="Verdana"/>
                <a:cs typeface="Verdana"/>
              </a:rPr>
              <a:t>·</a:t>
            </a:r>
            <a:r>
              <a:rPr dirty="0" sz="1050" spc="16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spc="-52" i="1">
                <a:solidFill>
                  <a:srgbClr val="6A6A6A"/>
                </a:solidFill>
                <a:latin typeface="Verdana"/>
                <a:cs typeface="Verdana"/>
              </a:rPr>
              <a:t>Oct</a:t>
            </a:r>
            <a:r>
              <a:rPr dirty="0" baseline="2923" sz="1425" spc="-19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spc="-135" i="1">
                <a:solidFill>
                  <a:srgbClr val="6A6A6A"/>
                </a:solidFill>
                <a:latin typeface="Verdana"/>
                <a:cs typeface="Verdana"/>
              </a:rPr>
              <a:t>8,</a:t>
            </a:r>
            <a:r>
              <a:rPr dirty="0" baseline="2923" sz="1425" spc="-19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spc="-30" i="1">
                <a:solidFill>
                  <a:srgbClr val="6A6A6A"/>
                </a:solidFill>
                <a:latin typeface="Verdana"/>
                <a:cs typeface="Verdana"/>
              </a:rPr>
              <a:t>2023</a:t>
            </a:r>
            <a:endParaRPr baseline="2923" sz="1425">
              <a:latin typeface="Verdana"/>
              <a:cs typeface="Verdana"/>
            </a:endParaRPr>
          </a:p>
        </p:txBody>
      </p:sp>
      <p:pic>
        <p:nvPicPr>
          <p:cNvPr id="16" name="object 16" descr="">
            <a:hlinkClick r:id="rId1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2993" y="7180215"/>
            <a:ext cx="179927" cy="197297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835025" y="7207174"/>
            <a:ext cx="1733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 i="1">
                <a:solidFill>
                  <a:srgbClr val="6A6A6A"/>
                </a:solidFill>
                <a:latin typeface="Verdana"/>
                <a:cs typeface="Verdana"/>
              </a:rPr>
              <a:t>30</a:t>
            </a:r>
            <a:endParaRPr sz="950">
              <a:latin typeface="Verdana"/>
              <a:cs typeface="Verdana"/>
            </a:endParaRPr>
          </a:p>
        </p:txBody>
      </p:sp>
      <p:pic>
        <p:nvPicPr>
          <p:cNvPr id="18" name="object 18" descr="">
            <a:hlinkClick r:id="rId16"/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8725" y="7210409"/>
            <a:ext cx="154686" cy="154686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1440014" y="7197649"/>
            <a:ext cx="946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 i="1">
                <a:solidFill>
                  <a:srgbClr val="6A6A6A"/>
                </a:solidFill>
                <a:latin typeface="Verdana"/>
                <a:cs typeface="Verdana"/>
                <a:hlinkClick r:id="rId16"/>
              </a:rPr>
              <a:t>2</a:t>
            </a:r>
            <a:endParaRPr sz="950">
              <a:latin typeface="Verdana"/>
              <a:cs typeface="Verdana"/>
            </a:endParaRPr>
          </a:p>
        </p:txBody>
      </p:sp>
      <p:pic>
        <p:nvPicPr>
          <p:cNvPr id="20" name="object 20" descr="">
            <a:hlinkClick r:id="rId17"/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791340" y="7181850"/>
            <a:ext cx="152400" cy="186111"/>
          </a:xfrm>
          <a:prstGeom prst="rect">
            <a:avLst/>
          </a:prstGeom>
        </p:spPr>
      </p:pic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https://medium.com/dev-axe/aws-cdk-</a:t>
            </a:r>
            <a:r>
              <a:rPr dirty="0"/>
              <a:t>vs-</a:t>
            </a:r>
            <a:r>
              <a:rPr dirty="0" spc="-10"/>
              <a:t>terraform-fda9aae2f8f7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95325" y="401953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5"/>
                </a:lnTo>
                <a:lnTo>
                  <a:pt x="0" y="24764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4"/>
                </a:lnTo>
                <a:lnTo>
                  <a:pt x="57150" y="28575"/>
                </a:lnTo>
                <a:lnTo>
                  <a:pt x="57150" y="32385"/>
                </a:lnTo>
                <a:lnTo>
                  <a:pt x="36009" y="56388"/>
                </a:lnTo>
                <a:lnTo>
                  <a:pt x="32364" y="571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95325" y="470533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5"/>
                </a:lnTo>
                <a:lnTo>
                  <a:pt x="0" y="24764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4"/>
                </a:lnTo>
                <a:lnTo>
                  <a:pt x="57150" y="28575"/>
                </a:lnTo>
                <a:lnTo>
                  <a:pt x="57150" y="32385"/>
                </a:lnTo>
                <a:lnTo>
                  <a:pt x="36009" y="56388"/>
                </a:lnTo>
                <a:lnTo>
                  <a:pt x="32364" y="571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95325" y="539113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5"/>
                </a:lnTo>
                <a:lnTo>
                  <a:pt x="0" y="24764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4"/>
                </a:lnTo>
                <a:lnTo>
                  <a:pt x="57150" y="28575"/>
                </a:lnTo>
                <a:lnTo>
                  <a:pt x="57150" y="32385"/>
                </a:lnTo>
                <a:lnTo>
                  <a:pt x="36009" y="56388"/>
                </a:lnTo>
                <a:lnTo>
                  <a:pt x="32364" y="571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11298" y="123255"/>
            <a:ext cx="6664959" cy="972502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1588135" algn="l"/>
              </a:tabLst>
            </a:pPr>
            <a:r>
              <a:rPr dirty="0" sz="800" spc="-10">
                <a:latin typeface="Arial"/>
                <a:cs typeface="Arial"/>
              </a:rPr>
              <a:t>3/31/24, </a:t>
            </a:r>
            <a:r>
              <a:rPr dirty="0" sz="800">
                <a:latin typeface="Arial"/>
                <a:cs typeface="Arial"/>
              </a:rPr>
              <a:t>8:45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25">
                <a:latin typeface="Arial"/>
                <a:cs typeface="Arial"/>
              </a:rPr>
              <a:t>PM</a:t>
            </a:r>
            <a:r>
              <a:rPr dirty="0" sz="800">
                <a:latin typeface="Arial"/>
                <a:cs typeface="Arial"/>
              </a:rPr>
              <a:t>	AWS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CDK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vs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Terraform.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An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in-</a:t>
            </a:r>
            <a:r>
              <a:rPr dirty="0" sz="800">
                <a:latin typeface="Arial"/>
                <a:cs typeface="Arial"/>
              </a:rPr>
              <a:t>depth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comparison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of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AWS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CDK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and…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by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Stuart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Cameron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Dev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Axe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Medium</a:t>
            </a:r>
            <a:endParaRPr sz="800">
              <a:latin typeface="Arial"/>
              <a:cs typeface="Arial"/>
            </a:endParaRPr>
          </a:p>
          <a:p>
            <a:pPr marL="269240" marR="38100">
              <a:lnSpc>
                <a:spcPct val="129600"/>
              </a:lnSpc>
              <a:spcBef>
                <a:spcPts val="35"/>
              </a:spcBef>
            </a:pP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So</a:t>
            </a:r>
            <a:r>
              <a:rPr dirty="0" sz="1350" spc="-3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you’re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looking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3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get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started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with</a:t>
            </a:r>
            <a:r>
              <a:rPr dirty="0" sz="1350" spc="-3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Infrastructure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as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Code</a:t>
            </a:r>
            <a:r>
              <a:rPr dirty="0" sz="1350" spc="-3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40">
                <a:solidFill>
                  <a:srgbClr val="242424"/>
                </a:solidFill>
                <a:latin typeface="Georgia"/>
                <a:cs typeface="Georgia"/>
              </a:rPr>
              <a:t>(IaC)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but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you’re</a:t>
            </a:r>
            <a:r>
              <a:rPr dirty="0" sz="1350" spc="-3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not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quite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sure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which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tool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begin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with?</a:t>
            </a:r>
            <a:r>
              <a:rPr dirty="0" sz="1350" spc="-5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You’ve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 asked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your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friends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colleagues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for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advice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while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no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one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tool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stood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out,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Cloud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Development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Kit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(AWS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60">
                <a:solidFill>
                  <a:srgbClr val="242424"/>
                </a:solidFill>
                <a:latin typeface="Georgia"/>
                <a:cs typeface="Georgia"/>
              </a:rPr>
              <a:t>CDK)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and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Terraform were mentioned the most. 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But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 which one should you choose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 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why?</a:t>
            </a: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350">
              <a:latin typeface="Georgia"/>
              <a:cs typeface="Georgia"/>
            </a:endParaRPr>
          </a:p>
          <a:p>
            <a:pPr marL="269240">
              <a:lnSpc>
                <a:spcPct val="100000"/>
              </a:lnSpc>
            </a:pPr>
            <a:r>
              <a:rPr dirty="0" sz="1500" spc="-204" b="1" i="1">
                <a:solidFill>
                  <a:srgbClr val="242424"/>
                </a:solidFill>
                <a:latin typeface="Verdana"/>
                <a:cs typeface="Verdana"/>
              </a:rPr>
              <a:t>What</a:t>
            </a:r>
            <a:r>
              <a:rPr dirty="0" sz="1500" spc="-170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500" spc="-130" b="1" i="1">
                <a:solidFill>
                  <a:srgbClr val="242424"/>
                </a:solidFill>
                <a:latin typeface="Verdana"/>
                <a:cs typeface="Verdana"/>
              </a:rPr>
              <a:t>is</a:t>
            </a:r>
            <a:r>
              <a:rPr dirty="0" sz="1500" spc="-170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500" spc="-185" b="1" i="1">
                <a:solidFill>
                  <a:srgbClr val="242424"/>
                </a:solidFill>
                <a:latin typeface="Verdana"/>
                <a:cs typeface="Verdana"/>
              </a:rPr>
              <a:t>Infrastructure</a:t>
            </a:r>
            <a:r>
              <a:rPr dirty="0" sz="1500" spc="-170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500" spc="-160" b="1" i="1">
                <a:solidFill>
                  <a:srgbClr val="242424"/>
                </a:solidFill>
                <a:latin typeface="Verdana"/>
                <a:cs typeface="Verdana"/>
              </a:rPr>
              <a:t>as</a:t>
            </a:r>
            <a:r>
              <a:rPr dirty="0" sz="1500" spc="-165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500" spc="-20" b="1" i="1">
                <a:solidFill>
                  <a:srgbClr val="242424"/>
                </a:solidFill>
                <a:latin typeface="Verdana"/>
                <a:cs typeface="Verdana"/>
              </a:rPr>
              <a:t>Code?</a:t>
            </a:r>
            <a:endParaRPr sz="1500">
              <a:latin typeface="Verdana"/>
              <a:cs typeface="Verdana"/>
            </a:endParaRPr>
          </a:p>
          <a:p>
            <a:pPr marL="269240" marR="129539">
              <a:lnSpc>
                <a:spcPct val="129600"/>
              </a:lnSpc>
              <a:spcBef>
                <a:spcPts val="45"/>
              </a:spcBef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Before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comparing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60">
                <a:solidFill>
                  <a:srgbClr val="242424"/>
                </a:solidFill>
                <a:latin typeface="Georgia"/>
                <a:cs typeface="Georgia"/>
              </a:rPr>
              <a:t>CDK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-4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Terraform,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it’s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important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first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understand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what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Infrastructure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as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Code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means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how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it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came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be.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Back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early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25">
                <a:solidFill>
                  <a:srgbClr val="242424"/>
                </a:solidFill>
                <a:latin typeface="Georgia"/>
                <a:cs typeface="Georgia"/>
              </a:rPr>
              <a:t>2000’s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when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modern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utility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computing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started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come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fore,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around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time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when </a:t>
            </a: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released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Simple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Queue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Service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70">
                <a:solidFill>
                  <a:srgbClr val="242424"/>
                </a:solidFill>
                <a:latin typeface="Georgia"/>
                <a:cs typeface="Georgia"/>
              </a:rPr>
              <a:t>(SQS),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scaling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other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issues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raised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their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heads.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Infrastructure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Code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was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answer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some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of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these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issues.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IaC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simply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defining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cloud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infrastructure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machine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readable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code.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This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process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opens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up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50">
                <a:solidFill>
                  <a:srgbClr val="242424"/>
                </a:solidFill>
                <a:latin typeface="Georgia"/>
                <a:cs typeface="Georgia"/>
              </a:rPr>
              <a:t>a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number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of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possibilities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benefits:</a:t>
            </a:r>
            <a:endParaRPr sz="1350">
              <a:latin typeface="Georgia"/>
              <a:cs typeface="Georgia"/>
            </a:endParaRPr>
          </a:p>
          <a:p>
            <a:pPr marL="554990" marR="5080">
              <a:lnSpc>
                <a:spcPct val="129600"/>
              </a:lnSpc>
              <a:spcBef>
                <a:spcPts val="1500"/>
              </a:spcBef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Source Control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70">
                <a:solidFill>
                  <a:srgbClr val="242424"/>
                </a:solidFill>
                <a:latin typeface="Georgia"/>
                <a:cs typeface="Georgia"/>
              </a:rPr>
              <a:t>—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by</a:t>
            </a:r>
            <a:r>
              <a:rPr dirty="0" sz="1350" spc="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defining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your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infrastructure</a:t>
            </a:r>
            <a:r>
              <a:rPr dirty="0" sz="1350" spc="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code</a:t>
            </a:r>
            <a:r>
              <a:rPr dirty="0" sz="1350" spc="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all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changes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are</a:t>
            </a:r>
            <a:r>
              <a:rPr dirty="0" sz="1350" spc="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tracked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rollbacks</a:t>
            </a:r>
            <a:r>
              <a:rPr dirty="0" sz="1350" spc="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become</a:t>
            </a:r>
            <a:r>
              <a:rPr dirty="0" sz="1350" spc="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much</a:t>
            </a:r>
            <a:r>
              <a:rPr dirty="0" sz="1350" spc="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easier.</a:t>
            </a:r>
            <a:endParaRPr sz="1350">
              <a:latin typeface="Georgia"/>
              <a:cs typeface="Georgia"/>
            </a:endParaRPr>
          </a:p>
          <a:p>
            <a:pPr marL="554990" marR="131445">
              <a:lnSpc>
                <a:spcPct val="129600"/>
              </a:lnSpc>
              <a:spcBef>
                <a:spcPts val="1200"/>
              </a:spcBef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Reproducibility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70">
                <a:solidFill>
                  <a:srgbClr val="242424"/>
                </a:solidFill>
                <a:latin typeface="Georgia"/>
                <a:cs typeface="Georgia"/>
              </a:rPr>
              <a:t>—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you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can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use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same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files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deploy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same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infrastructure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multiple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environments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without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worrying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about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human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error.</a:t>
            </a:r>
            <a:endParaRPr sz="1350">
              <a:latin typeface="Georgia"/>
              <a:cs typeface="Georgia"/>
            </a:endParaRPr>
          </a:p>
          <a:p>
            <a:pPr marL="554990" marR="612140">
              <a:lnSpc>
                <a:spcPct val="129600"/>
              </a:lnSpc>
              <a:spcBef>
                <a:spcPts val="1200"/>
              </a:spcBef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Understanding </a:t>
            </a:r>
            <a:r>
              <a:rPr dirty="0" sz="1350" spc="-70">
                <a:solidFill>
                  <a:srgbClr val="242424"/>
                </a:solidFill>
                <a:latin typeface="Georgia"/>
                <a:cs typeface="Georgia"/>
              </a:rPr>
              <a:t>—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IaC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files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act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as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their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own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documentation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other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engineers can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read the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code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 quickly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understand the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infrastructure.</a:t>
            </a:r>
            <a:endParaRPr sz="1350">
              <a:latin typeface="Georgia"/>
              <a:cs typeface="Georgia"/>
            </a:endParaRPr>
          </a:p>
          <a:p>
            <a:pPr marL="269240">
              <a:lnSpc>
                <a:spcPct val="100000"/>
              </a:lnSpc>
              <a:spcBef>
                <a:spcPts val="1530"/>
              </a:spcBef>
            </a:pPr>
            <a:r>
              <a:rPr dirty="0" sz="1500" spc="-204" b="1" i="1">
                <a:solidFill>
                  <a:srgbClr val="242424"/>
                </a:solidFill>
                <a:latin typeface="Verdana"/>
                <a:cs typeface="Verdana"/>
              </a:rPr>
              <a:t>What</a:t>
            </a:r>
            <a:r>
              <a:rPr dirty="0" sz="1500" spc="-195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500" spc="-130" b="1" i="1">
                <a:solidFill>
                  <a:srgbClr val="242424"/>
                </a:solidFill>
                <a:latin typeface="Verdana"/>
                <a:cs typeface="Verdana"/>
              </a:rPr>
              <a:t>is</a:t>
            </a:r>
            <a:r>
              <a:rPr dirty="0" sz="1500" spc="-190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500" spc="-215" b="1" i="1">
                <a:solidFill>
                  <a:srgbClr val="242424"/>
                </a:solidFill>
                <a:latin typeface="Verdana"/>
                <a:cs typeface="Verdana"/>
              </a:rPr>
              <a:t>AWS</a:t>
            </a:r>
            <a:r>
              <a:rPr dirty="0" sz="1500" spc="-190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500" spc="-20" b="1" i="1">
                <a:solidFill>
                  <a:srgbClr val="242424"/>
                </a:solidFill>
                <a:latin typeface="Verdana"/>
                <a:cs typeface="Verdana"/>
              </a:rPr>
              <a:t>CDK?</a:t>
            </a:r>
            <a:endParaRPr sz="1500">
              <a:latin typeface="Verdana"/>
              <a:cs typeface="Verdana"/>
            </a:endParaRPr>
          </a:p>
          <a:p>
            <a:pPr marL="269240" marR="24765">
              <a:lnSpc>
                <a:spcPct val="129600"/>
              </a:lnSpc>
              <a:spcBef>
                <a:spcPts val="120"/>
              </a:spcBef>
            </a:pP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60">
                <a:solidFill>
                  <a:srgbClr val="242424"/>
                </a:solidFill>
                <a:latin typeface="Georgia"/>
                <a:cs typeface="Georgia"/>
              </a:rPr>
              <a:t>CDK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 is a relatively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new tool, having been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released by </a:t>
            </a: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 in </a:t>
            </a:r>
            <a:r>
              <a:rPr dirty="0" sz="1350" spc="-50">
                <a:solidFill>
                  <a:srgbClr val="242424"/>
                </a:solidFill>
                <a:latin typeface="Georgia"/>
                <a:cs typeface="Georgia"/>
              </a:rPr>
              <a:t>2019.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 aim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of </a:t>
            </a: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60">
                <a:solidFill>
                  <a:srgbClr val="242424"/>
                </a:solidFill>
                <a:latin typeface="Georgia"/>
                <a:cs typeface="Georgia"/>
              </a:rPr>
              <a:t>CDK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was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solve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some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of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issues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that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folks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had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with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other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tools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such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as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AWS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CloudFormation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such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as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amount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of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boilerplate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code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required,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language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constraints</a:t>
            </a:r>
            <a:r>
              <a:rPr dirty="0" sz="1350" spc="-4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-4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verbosity.</a:t>
            </a:r>
            <a:endParaRPr sz="1350">
              <a:latin typeface="Georgia"/>
              <a:cs typeface="Georgia"/>
            </a:endParaRPr>
          </a:p>
          <a:p>
            <a:pPr marL="269240" marR="413384">
              <a:lnSpc>
                <a:spcPct val="129600"/>
              </a:lnSpc>
              <a:spcBef>
                <a:spcPts val="1500"/>
              </a:spcBef>
            </a:pP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60">
                <a:solidFill>
                  <a:srgbClr val="242424"/>
                </a:solidFill>
                <a:latin typeface="Georgia"/>
                <a:cs typeface="Georgia"/>
              </a:rPr>
              <a:t>CDK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lets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engineer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imperatively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define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their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infrastructure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familiar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language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such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as</a:t>
            </a:r>
            <a:r>
              <a:rPr dirty="0" sz="1350" spc="-4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Typescript,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Python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or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75">
                <a:solidFill>
                  <a:srgbClr val="242424"/>
                </a:solidFill>
                <a:latin typeface="Georgia"/>
                <a:cs typeface="Georgia"/>
              </a:rPr>
              <a:t>Java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then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synthesize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it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to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CloudFormation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build.</a:t>
            </a:r>
            <a:endParaRPr sz="1350">
              <a:latin typeface="Georgia"/>
              <a:cs typeface="Georgia"/>
            </a:endParaRPr>
          </a:p>
          <a:p>
            <a:pPr marL="269240">
              <a:lnSpc>
                <a:spcPct val="100000"/>
              </a:lnSpc>
              <a:spcBef>
                <a:spcPts val="1530"/>
              </a:spcBef>
            </a:pPr>
            <a:r>
              <a:rPr dirty="0" sz="1500" spc="-200" b="1" i="1">
                <a:solidFill>
                  <a:srgbClr val="242424"/>
                </a:solidFill>
                <a:latin typeface="Verdana"/>
                <a:cs typeface="Verdana"/>
              </a:rPr>
              <a:t>Key</a:t>
            </a:r>
            <a:r>
              <a:rPr dirty="0" sz="1500" spc="-180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500" spc="-175" b="1" i="1">
                <a:solidFill>
                  <a:srgbClr val="242424"/>
                </a:solidFill>
                <a:latin typeface="Verdana"/>
                <a:cs typeface="Verdana"/>
              </a:rPr>
              <a:t>Features</a:t>
            </a:r>
            <a:r>
              <a:rPr dirty="0" sz="1500" spc="-180" b="1" i="1">
                <a:solidFill>
                  <a:srgbClr val="242424"/>
                </a:solidFill>
                <a:latin typeface="Verdana"/>
                <a:cs typeface="Verdana"/>
              </a:rPr>
              <a:t> and </a:t>
            </a:r>
            <a:r>
              <a:rPr dirty="0" sz="1500" spc="-30" b="1" i="1">
                <a:solidFill>
                  <a:srgbClr val="242424"/>
                </a:solidFill>
                <a:latin typeface="Verdana"/>
                <a:cs typeface="Verdana"/>
              </a:rPr>
              <a:t>Benefits</a:t>
            </a:r>
            <a:endParaRPr sz="1500">
              <a:latin typeface="Verdana"/>
              <a:cs typeface="Verdana"/>
            </a:endParaRPr>
          </a:p>
          <a:p>
            <a:pPr marL="269240">
              <a:lnSpc>
                <a:spcPct val="100000"/>
              </a:lnSpc>
              <a:spcBef>
                <a:spcPts val="1125"/>
              </a:spcBef>
            </a:pPr>
            <a:r>
              <a:rPr dirty="0" sz="1200" spc="-25" b="1" i="1">
                <a:solidFill>
                  <a:srgbClr val="242424"/>
                </a:solidFill>
                <a:latin typeface="Verdana"/>
                <a:cs typeface="Verdana"/>
              </a:rPr>
              <a:t>Constructs</a:t>
            </a:r>
            <a:endParaRPr sz="1200">
              <a:latin typeface="Verdana"/>
              <a:cs typeface="Verdana"/>
            </a:endParaRPr>
          </a:p>
          <a:p>
            <a:pPr marL="269240" marR="22860">
              <a:lnSpc>
                <a:spcPct val="129600"/>
              </a:lnSpc>
              <a:spcBef>
                <a:spcPts val="185"/>
              </a:spcBef>
            </a:pP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60">
                <a:solidFill>
                  <a:srgbClr val="242424"/>
                </a:solidFill>
                <a:latin typeface="Georgia"/>
                <a:cs typeface="Georgia"/>
              </a:rPr>
              <a:t>CDK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is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built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on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concept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of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constructs.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These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are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basically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building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blocks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that let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you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quickly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build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up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complex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infrastructure with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much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less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effort.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CDK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ships with these constructs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out of the box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which makes the process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of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provisioning</a:t>
            </a:r>
            <a:endParaRPr sz="1350">
              <a:latin typeface="Georgia"/>
              <a:cs typeface="Georgi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https://medium.com/dev-axe/aws-cdk-</a:t>
            </a:r>
            <a:r>
              <a:rPr dirty="0"/>
              <a:t>vs-</a:t>
            </a:r>
            <a:r>
              <a:rPr dirty="0" spc="-10"/>
              <a:t>terraform-fda9aae2f8f7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https://medium.com/dev-axe/aws-cdk-</a:t>
            </a:r>
            <a:r>
              <a:rPr dirty="0"/>
              <a:t>vs-</a:t>
            </a:r>
            <a:r>
              <a:rPr dirty="0" spc="-10"/>
              <a:t>terraform-fda9aae2f8f7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13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311298" y="123237"/>
            <a:ext cx="6666230" cy="988695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1588135" algn="l"/>
              </a:tabLst>
            </a:pPr>
            <a:r>
              <a:rPr dirty="0" sz="800" spc="-10">
                <a:latin typeface="Arial"/>
                <a:cs typeface="Arial"/>
              </a:rPr>
              <a:t>3/31/24, </a:t>
            </a:r>
            <a:r>
              <a:rPr dirty="0" sz="800">
                <a:latin typeface="Arial"/>
                <a:cs typeface="Arial"/>
              </a:rPr>
              <a:t>8:45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25">
                <a:latin typeface="Arial"/>
                <a:cs typeface="Arial"/>
              </a:rPr>
              <a:t>PM</a:t>
            </a:r>
            <a:r>
              <a:rPr dirty="0" sz="800">
                <a:latin typeface="Arial"/>
                <a:cs typeface="Arial"/>
              </a:rPr>
              <a:t>	AWS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CDK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vs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Terraform.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An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in-</a:t>
            </a:r>
            <a:r>
              <a:rPr dirty="0" sz="800">
                <a:latin typeface="Arial"/>
                <a:cs typeface="Arial"/>
              </a:rPr>
              <a:t>depth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comparison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of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AWS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CDK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and…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by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Stuart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Cameron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Dev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Axe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Medium</a:t>
            </a:r>
            <a:endParaRPr sz="800">
              <a:latin typeface="Arial"/>
              <a:cs typeface="Arial"/>
            </a:endParaRPr>
          </a:p>
          <a:p>
            <a:pPr marL="269240" marR="573405">
              <a:lnSpc>
                <a:spcPct val="129600"/>
              </a:lnSpc>
              <a:spcBef>
                <a:spcPts val="35"/>
              </a:spcBef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infrastructure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much quicker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 less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verbose. Custom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constructs can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also 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be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created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shared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with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community.</a:t>
            </a:r>
            <a:endParaRPr sz="1350">
              <a:latin typeface="Georgia"/>
              <a:cs typeface="Georgia"/>
            </a:endParaRPr>
          </a:p>
          <a:p>
            <a:pPr marL="269240">
              <a:lnSpc>
                <a:spcPct val="100000"/>
              </a:lnSpc>
              <a:spcBef>
                <a:spcPts val="1230"/>
              </a:spcBef>
            </a:pPr>
            <a:r>
              <a:rPr dirty="0" sz="1200" spc="-30" b="1" i="1">
                <a:solidFill>
                  <a:srgbClr val="242424"/>
                </a:solidFill>
                <a:latin typeface="Verdana"/>
                <a:cs typeface="Verdana"/>
              </a:rPr>
              <a:t>Abstraction</a:t>
            </a:r>
            <a:endParaRPr sz="1200">
              <a:latin typeface="Verdana"/>
              <a:cs typeface="Verdana"/>
            </a:endParaRPr>
          </a:p>
          <a:p>
            <a:pPr marL="269240" marR="5080">
              <a:lnSpc>
                <a:spcPct val="129600"/>
              </a:lnSpc>
              <a:spcBef>
                <a:spcPts val="254"/>
              </a:spcBef>
            </a:pP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60">
                <a:solidFill>
                  <a:srgbClr val="242424"/>
                </a:solidFill>
                <a:latin typeface="Georgia"/>
                <a:cs typeface="Georgia"/>
              </a:rPr>
              <a:t>CDK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abstracts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away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lot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of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configuration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traditionally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required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more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declarative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tools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such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CloudFormation.</a:t>
            </a:r>
            <a:r>
              <a:rPr dirty="0" sz="1350" spc="-4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This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allows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you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shift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focus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back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what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you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are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building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without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having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worry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about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nitty-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gritty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of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resource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configuration.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Constructs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vary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level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of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abstraction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from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L1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(lowest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level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of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abstraction)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L3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(highest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level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of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abstraction).</a:t>
            </a:r>
            <a:endParaRPr sz="1350">
              <a:latin typeface="Georgia"/>
              <a:cs typeface="Georgia"/>
            </a:endParaRPr>
          </a:p>
          <a:p>
            <a:pPr marL="269240">
              <a:lnSpc>
                <a:spcPct val="100000"/>
              </a:lnSpc>
              <a:spcBef>
                <a:spcPts val="1230"/>
              </a:spcBef>
            </a:pPr>
            <a:r>
              <a:rPr dirty="0" sz="1200" spc="-135" b="1" i="1">
                <a:solidFill>
                  <a:srgbClr val="242424"/>
                </a:solidFill>
                <a:latin typeface="Verdana"/>
                <a:cs typeface="Verdana"/>
              </a:rPr>
              <a:t>Familiar</a:t>
            </a:r>
            <a:r>
              <a:rPr dirty="0" sz="1200" spc="-110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200" spc="-150" b="1" i="1">
                <a:solidFill>
                  <a:srgbClr val="242424"/>
                </a:solidFill>
                <a:latin typeface="Verdana"/>
                <a:cs typeface="Verdana"/>
              </a:rPr>
              <a:t>Programming</a:t>
            </a:r>
            <a:r>
              <a:rPr dirty="0" sz="1200" spc="-105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200" spc="-10" b="1" i="1">
                <a:solidFill>
                  <a:srgbClr val="242424"/>
                </a:solidFill>
                <a:latin typeface="Verdana"/>
                <a:cs typeface="Verdana"/>
              </a:rPr>
              <a:t>Languages</a:t>
            </a:r>
            <a:endParaRPr sz="1200">
              <a:latin typeface="Verdana"/>
              <a:cs typeface="Verdana"/>
            </a:endParaRPr>
          </a:p>
          <a:p>
            <a:pPr marL="269240" marR="393065">
              <a:lnSpc>
                <a:spcPct val="129600"/>
              </a:lnSpc>
              <a:spcBef>
                <a:spcPts val="180"/>
              </a:spcBef>
            </a:pP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60">
                <a:solidFill>
                  <a:srgbClr val="242424"/>
                </a:solidFill>
                <a:latin typeface="Georgia"/>
                <a:cs typeface="Georgia"/>
              </a:rPr>
              <a:t>CDK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supports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broad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range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of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popular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programming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languages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including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Typescript,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Javascript,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Python,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Go,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C#/.Net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50">
                <a:solidFill>
                  <a:srgbClr val="242424"/>
                </a:solidFill>
                <a:latin typeface="Georgia"/>
                <a:cs typeface="Georgia"/>
              </a:rPr>
              <a:t>Java.</a:t>
            </a:r>
            <a:r>
              <a:rPr dirty="0" sz="1350" spc="-4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This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shortens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learning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curve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for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newcomers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because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they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don’t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have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learn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new,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domain-specific language.</a:t>
            </a: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350">
              <a:latin typeface="Georgia"/>
              <a:cs typeface="Georgia"/>
            </a:endParaRPr>
          </a:p>
          <a:p>
            <a:pPr marL="269240">
              <a:lnSpc>
                <a:spcPct val="100000"/>
              </a:lnSpc>
            </a:pPr>
            <a:r>
              <a:rPr dirty="0" sz="1500" spc="-204" b="1" i="1">
                <a:solidFill>
                  <a:srgbClr val="242424"/>
                </a:solidFill>
                <a:latin typeface="Verdana"/>
                <a:cs typeface="Verdana"/>
              </a:rPr>
              <a:t>What</a:t>
            </a:r>
            <a:r>
              <a:rPr dirty="0" sz="1500" spc="-190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500" spc="-130" b="1" i="1">
                <a:solidFill>
                  <a:srgbClr val="242424"/>
                </a:solidFill>
                <a:latin typeface="Verdana"/>
                <a:cs typeface="Verdana"/>
              </a:rPr>
              <a:t>is</a:t>
            </a:r>
            <a:r>
              <a:rPr dirty="0" sz="1500" spc="-185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500" spc="-85" b="1" i="1">
                <a:solidFill>
                  <a:srgbClr val="242424"/>
                </a:solidFill>
                <a:latin typeface="Verdana"/>
                <a:cs typeface="Verdana"/>
              </a:rPr>
              <a:t>Terraform?</a:t>
            </a:r>
            <a:endParaRPr sz="1500">
              <a:latin typeface="Verdana"/>
              <a:cs typeface="Verdana"/>
            </a:endParaRPr>
          </a:p>
          <a:p>
            <a:pPr marL="269240" marR="238760">
              <a:lnSpc>
                <a:spcPct val="129600"/>
              </a:lnSpc>
              <a:spcBef>
                <a:spcPts val="45"/>
              </a:spcBef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Now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on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5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Terraform.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Released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45">
                <a:solidFill>
                  <a:srgbClr val="242424"/>
                </a:solidFill>
                <a:latin typeface="Georgia"/>
                <a:cs typeface="Georgia"/>
              </a:rPr>
              <a:t>2014,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HashiCorp</a:t>
            </a:r>
            <a:r>
              <a:rPr dirty="0" sz="1350" spc="-4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Terraform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is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slightly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more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mature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product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than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CDK.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Mitchell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Hashimoto,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one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of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creators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of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Terraform,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liked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idea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of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CloudFormation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but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saw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some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flaws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70">
                <a:solidFill>
                  <a:srgbClr val="242424"/>
                </a:solidFill>
                <a:latin typeface="Georgia"/>
                <a:cs typeface="Georgia"/>
              </a:rPr>
              <a:t>—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main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one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being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that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it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was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not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cloud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agnostic.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He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wanted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product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that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could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be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used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across different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cloud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providers.</a:t>
            </a:r>
            <a:endParaRPr sz="1350">
              <a:latin typeface="Georgia"/>
              <a:cs typeface="Georgia"/>
            </a:endParaRPr>
          </a:p>
          <a:p>
            <a:pPr marL="269240" marR="43815">
              <a:lnSpc>
                <a:spcPct val="129600"/>
              </a:lnSpc>
              <a:spcBef>
                <a:spcPts val="1500"/>
              </a:spcBef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Terraform uses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HashiCorp’s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own proprietary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language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called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HashiCorp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Configuration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Language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60">
                <a:solidFill>
                  <a:srgbClr val="242424"/>
                </a:solidFill>
                <a:latin typeface="Georgia"/>
                <a:cs typeface="Georgia"/>
              </a:rPr>
              <a:t>(HCL)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 to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declaratively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define infrastructure.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2022,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however,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Hashicorp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worked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with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release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60">
                <a:solidFill>
                  <a:srgbClr val="242424"/>
                </a:solidFill>
                <a:latin typeface="Georgia"/>
                <a:cs typeface="Georgia"/>
              </a:rPr>
              <a:t>CDK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for</a:t>
            </a:r>
            <a:r>
              <a:rPr dirty="0" sz="1350" spc="-3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Terraform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which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opens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up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more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language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possibilities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within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Terraform.</a:t>
            </a: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350">
              <a:latin typeface="Georgia"/>
              <a:cs typeface="Georgia"/>
            </a:endParaRPr>
          </a:p>
          <a:p>
            <a:pPr marL="269240">
              <a:lnSpc>
                <a:spcPct val="100000"/>
              </a:lnSpc>
              <a:spcBef>
                <a:spcPts val="5"/>
              </a:spcBef>
            </a:pPr>
            <a:r>
              <a:rPr dirty="0" sz="1500" spc="-200" b="1" i="1">
                <a:solidFill>
                  <a:srgbClr val="242424"/>
                </a:solidFill>
                <a:latin typeface="Verdana"/>
                <a:cs typeface="Verdana"/>
              </a:rPr>
              <a:t>Key</a:t>
            </a:r>
            <a:r>
              <a:rPr dirty="0" sz="1500" spc="-180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500" spc="-175" b="1" i="1">
                <a:solidFill>
                  <a:srgbClr val="242424"/>
                </a:solidFill>
                <a:latin typeface="Verdana"/>
                <a:cs typeface="Verdana"/>
              </a:rPr>
              <a:t>Features</a:t>
            </a:r>
            <a:r>
              <a:rPr dirty="0" sz="1500" spc="-180" b="1" i="1">
                <a:solidFill>
                  <a:srgbClr val="242424"/>
                </a:solidFill>
                <a:latin typeface="Verdana"/>
                <a:cs typeface="Verdana"/>
              </a:rPr>
              <a:t> and </a:t>
            </a:r>
            <a:r>
              <a:rPr dirty="0" sz="1500" spc="-30" b="1" i="1">
                <a:solidFill>
                  <a:srgbClr val="242424"/>
                </a:solidFill>
                <a:latin typeface="Verdana"/>
                <a:cs typeface="Verdana"/>
              </a:rPr>
              <a:t>Benefits</a:t>
            </a:r>
            <a:endParaRPr sz="1500">
              <a:latin typeface="Verdana"/>
              <a:cs typeface="Verdana"/>
            </a:endParaRPr>
          </a:p>
          <a:p>
            <a:pPr marL="269240">
              <a:lnSpc>
                <a:spcPct val="100000"/>
              </a:lnSpc>
              <a:spcBef>
                <a:spcPts val="1050"/>
              </a:spcBef>
            </a:pPr>
            <a:r>
              <a:rPr dirty="0" sz="1200" spc="-140" b="1" i="1">
                <a:solidFill>
                  <a:srgbClr val="242424"/>
                </a:solidFill>
                <a:latin typeface="Verdana"/>
                <a:cs typeface="Verdana"/>
              </a:rPr>
              <a:t>Platform</a:t>
            </a:r>
            <a:r>
              <a:rPr dirty="0" sz="1200" spc="-105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200" spc="-10" b="1" i="1">
                <a:solidFill>
                  <a:srgbClr val="242424"/>
                </a:solidFill>
                <a:latin typeface="Verdana"/>
                <a:cs typeface="Verdana"/>
              </a:rPr>
              <a:t>agnostic</a:t>
            </a:r>
            <a:endParaRPr sz="1200">
              <a:latin typeface="Verdana"/>
              <a:cs typeface="Verdana"/>
            </a:endParaRPr>
          </a:p>
          <a:p>
            <a:pPr marL="269240" marR="98425">
              <a:lnSpc>
                <a:spcPct val="129600"/>
              </a:lnSpc>
              <a:spcBef>
                <a:spcPts val="180"/>
              </a:spcBef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standout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feature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of</a:t>
            </a:r>
            <a:r>
              <a:rPr dirty="0" sz="1350" spc="-5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Terraform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is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that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it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is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cloud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agnostic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meaning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that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you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can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use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it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automate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provisioning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of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cloud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resources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with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multiple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different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cloud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providers.</a:t>
            </a:r>
            <a:r>
              <a:rPr dirty="0" sz="1350" spc="-4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You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can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define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your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infrastructure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35">
                <a:solidFill>
                  <a:srgbClr val="242424"/>
                </a:solidFill>
                <a:latin typeface="Georgia"/>
                <a:cs typeface="Georgia"/>
              </a:rPr>
              <a:t>HCL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use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common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workflow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provision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infrastructure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75">
                <a:solidFill>
                  <a:srgbClr val="242424"/>
                </a:solidFill>
                <a:latin typeface="Georgia"/>
                <a:cs typeface="Georgia"/>
              </a:rPr>
              <a:t>AWS,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GCP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Azure.</a:t>
            </a:r>
            <a:endParaRPr sz="1350">
              <a:latin typeface="Georgia"/>
              <a:cs typeface="Georgia"/>
            </a:endParaRPr>
          </a:p>
          <a:p>
            <a:pPr marL="269240">
              <a:lnSpc>
                <a:spcPct val="100000"/>
              </a:lnSpc>
              <a:spcBef>
                <a:spcPts val="1230"/>
              </a:spcBef>
            </a:pPr>
            <a:r>
              <a:rPr dirty="0" sz="1200" spc="-130" b="1" i="1">
                <a:solidFill>
                  <a:srgbClr val="242424"/>
                </a:solidFill>
                <a:latin typeface="Verdana"/>
                <a:cs typeface="Verdana"/>
              </a:rPr>
              <a:t>State</a:t>
            </a:r>
            <a:r>
              <a:rPr dirty="0" sz="1200" spc="-175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200" spc="-55" b="1" i="1">
                <a:solidFill>
                  <a:srgbClr val="242424"/>
                </a:solidFill>
                <a:latin typeface="Verdana"/>
                <a:cs typeface="Verdana"/>
              </a:rPr>
              <a:t>management</a:t>
            </a:r>
            <a:endParaRPr sz="1200">
              <a:latin typeface="Verdana"/>
              <a:cs typeface="Verdana"/>
            </a:endParaRPr>
          </a:p>
          <a:p>
            <a:pPr marL="269240" marR="455930">
              <a:lnSpc>
                <a:spcPct val="129600"/>
              </a:lnSpc>
              <a:spcBef>
                <a:spcPts val="180"/>
              </a:spcBef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Terraform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stores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your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infrastructure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state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</a:t>
            </a:r>
            <a:r>
              <a:rPr dirty="0" sz="1350" spc="-4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Terraform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state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file.</a:t>
            </a:r>
            <a:r>
              <a:rPr dirty="0" sz="1350" spc="-5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This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allows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Terraform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compare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 map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your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configuration with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your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deployed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infrastructure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plan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what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build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detect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drift.</a:t>
            </a:r>
            <a:endParaRPr sz="13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95325" y="340996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5"/>
                </a:lnTo>
                <a:lnTo>
                  <a:pt x="0" y="24764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4"/>
                </a:lnTo>
                <a:lnTo>
                  <a:pt x="57150" y="28575"/>
                </a:lnTo>
                <a:lnTo>
                  <a:pt x="57150" y="32385"/>
                </a:lnTo>
                <a:lnTo>
                  <a:pt x="36009" y="56388"/>
                </a:lnTo>
                <a:lnTo>
                  <a:pt x="32364" y="571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95325" y="382906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5"/>
                </a:lnTo>
                <a:lnTo>
                  <a:pt x="0" y="24764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4"/>
                </a:lnTo>
                <a:lnTo>
                  <a:pt x="57150" y="28575"/>
                </a:lnTo>
                <a:lnTo>
                  <a:pt x="57150" y="32385"/>
                </a:lnTo>
                <a:lnTo>
                  <a:pt x="36009" y="56388"/>
                </a:lnTo>
                <a:lnTo>
                  <a:pt x="32364" y="571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95325" y="424816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5"/>
                </a:lnTo>
                <a:lnTo>
                  <a:pt x="0" y="24764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4"/>
                </a:lnTo>
                <a:lnTo>
                  <a:pt x="57150" y="28575"/>
                </a:lnTo>
                <a:lnTo>
                  <a:pt x="57150" y="32385"/>
                </a:lnTo>
                <a:lnTo>
                  <a:pt x="36009" y="56388"/>
                </a:lnTo>
                <a:lnTo>
                  <a:pt x="32364" y="571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95325" y="466726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5"/>
                </a:lnTo>
                <a:lnTo>
                  <a:pt x="0" y="24764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4"/>
                </a:lnTo>
                <a:lnTo>
                  <a:pt x="57150" y="28575"/>
                </a:lnTo>
                <a:lnTo>
                  <a:pt x="57150" y="32385"/>
                </a:lnTo>
                <a:lnTo>
                  <a:pt x="36009" y="56388"/>
                </a:lnTo>
                <a:lnTo>
                  <a:pt x="32364" y="571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95325" y="508636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5"/>
                </a:lnTo>
                <a:lnTo>
                  <a:pt x="0" y="24764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4"/>
                </a:lnTo>
                <a:lnTo>
                  <a:pt x="57150" y="28575"/>
                </a:lnTo>
                <a:lnTo>
                  <a:pt x="57150" y="32385"/>
                </a:lnTo>
                <a:lnTo>
                  <a:pt x="36009" y="56388"/>
                </a:lnTo>
                <a:lnTo>
                  <a:pt x="32364" y="571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95325" y="549594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5"/>
                </a:lnTo>
                <a:lnTo>
                  <a:pt x="0" y="24764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4"/>
                </a:lnTo>
                <a:lnTo>
                  <a:pt x="57150" y="28575"/>
                </a:lnTo>
                <a:lnTo>
                  <a:pt x="57150" y="32385"/>
                </a:lnTo>
                <a:lnTo>
                  <a:pt x="36009" y="56388"/>
                </a:lnTo>
                <a:lnTo>
                  <a:pt x="32364" y="571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95325" y="758191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5"/>
                </a:lnTo>
                <a:lnTo>
                  <a:pt x="0" y="24764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4"/>
                </a:lnTo>
                <a:lnTo>
                  <a:pt x="57150" y="28575"/>
                </a:lnTo>
                <a:lnTo>
                  <a:pt x="57150" y="32385"/>
                </a:lnTo>
                <a:lnTo>
                  <a:pt x="36009" y="56388"/>
                </a:lnTo>
                <a:lnTo>
                  <a:pt x="32364" y="571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95325" y="799148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5"/>
                </a:lnTo>
                <a:lnTo>
                  <a:pt x="0" y="24764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4"/>
                </a:lnTo>
                <a:lnTo>
                  <a:pt x="57150" y="28575"/>
                </a:lnTo>
                <a:lnTo>
                  <a:pt x="57150" y="32385"/>
                </a:lnTo>
                <a:lnTo>
                  <a:pt x="36009" y="56388"/>
                </a:lnTo>
                <a:lnTo>
                  <a:pt x="32364" y="571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695325" y="841058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5"/>
                </a:lnTo>
                <a:lnTo>
                  <a:pt x="0" y="24764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4"/>
                </a:lnTo>
                <a:lnTo>
                  <a:pt x="57150" y="28575"/>
                </a:lnTo>
                <a:lnTo>
                  <a:pt x="57150" y="32385"/>
                </a:lnTo>
                <a:lnTo>
                  <a:pt x="36009" y="56388"/>
                </a:lnTo>
                <a:lnTo>
                  <a:pt x="32364" y="571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95325" y="882968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5"/>
                </a:lnTo>
                <a:lnTo>
                  <a:pt x="0" y="24764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4"/>
                </a:lnTo>
                <a:lnTo>
                  <a:pt x="57150" y="28575"/>
                </a:lnTo>
                <a:lnTo>
                  <a:pt x="57150" y="32385"/>
                </a:lnTo>
                <a:lnTo>
                  <a:pt x="36009" y="56388"/>
                </a:lnTo>
                <a:lnTo>
                  <a:pt x="32364" y="571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95325" y="924878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5"/>
                </a:lnTo>
                <a:lnTo>
                  <a:pt x="0" y="24764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4"/>
                </a:lnTo>
                <a:lnTo>
                  <a:pt x="57150" y="28575"/>
                </a:lnTo>
                <a:lnTo>
                  <a:pt x="57150" y="32385"/>
                </a:lnTo>
                <a:lnTo>
                  <a:pt x="36009" y="56388"/>
                </a:lnTo>
                <a:lnTo>
                  <a:pt x="32364" y="571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11298" y="124740"/>
            <a:ext cx="6530340" cy="999617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1588135" algn="l"/>
              </a:tabLst>
            </a:pPr>
            <a:r>
              <a:rPr dirty="0" sz="800" spc="-10">
                <a:latin typeface="Arial"/>
                <a:cs typeface="Arial"/>
              </a:rPr>
              <a:t>3/31/24, </a:t>
            </a:r>
            <a:r>
              <a:rPr dirty="0" sz="800">
                <a:latin typeface="Arial"/>
                <a:cs typeface="Arial"/>
              </a:rPr>
              <a:t>8:45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25">
                <a:latin typeface="Arial"/>
                <a:cs typeface="Arial"/>
              </a:rPr>
              <a:t>PM</a:t>
            </a:r>
            <a:r>
              <a:rPr dirty="0" sz="800">
                <a:latin typeface="Arial"/>
                <a:cs typeface="Arial"/>
              </a:rPr>
              <a:t>	AWS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CDK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vs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Terraform.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An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in-</a:t>
            </a:r>
            <a:r>
              <a:rPr dirty="0" sz="800">
                <a:latin typeface="Arial"/>
                <a:cs typeface="Arial"/>
              </a:rPr>
              <a:t>depth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comparison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of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AWS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CDK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and…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by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Stuart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Cameron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Dev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Axe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Medium</a:t>
            </a:r>
            <a:endParaRPr sz="8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440"/>
              </a:spcBef>
            </a:pPr>
            <a:r>
              <a:rPr dirty="0" sz="1200" spc="-130" b="1" i="1">
                <a:solidFill>
                  <a:srgbClr val="242424"/>
                </a:solidFill>
                <a:latin typeface="Verdana"/>
                <a:cs typeface="Verdana"/>
              </a:rPr>
              <a:t>Modular</a:t>
            </a:r>
            <a:r>
              <a:rPr dirty="0" sz="1200" spc="-135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200" spc="-145" b="1" i="1">
                <a:solidFill>
                  <a:srgbClr val="242424"/>
                </a:solidFill>
                <a:latin typeface="Verdana"/>
                <a:cs typeface="Verdana"/>
              </a:rPr>
              <a:t>and</a:t>
            </a:r>
            <a:r>
              <a:rPr dirty="0" sz="1200" spc="-130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200" spc="-135" b="1" i="1">
                <a:solidFill>
                  <a:srgbClr val="242424"/>
                </a:solidFill>
                <a:latin typeface="Verdana"/>
                <a:cs typeface="Verdana"/>
              </a:rPr>
              <a:t>reusable</a:t>
            </a:r>
            <a:r>
              <a:rPr dirty="0" sz="1200" spc="-130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200" spc="-20" b="1" i="1">
                <a:solidFill>
                  <a:srgbClr val="242424"/>
                </a:solidFill>
                <a:latin typeface="Verdana"/>
                <a:cs typeface="Verdana"/>
              </a:rPr>
              <a:t>code</a:t>
            </a:r>
            <a:endParaRPr sz="1200">
              <a:latin typeface="Verdana"/>
              <a:cs typeface="Verdana"/>
            </a:endParaRPr>
          </a:p>
          <a:p>
            <a:pPr marL="269240" marR="105410">
              <a:lnSpc>
                <a:spcPct val="129600"/>
              </a:lnSpc>
              <a:spcBef>
                <a:spcPts val="180"/>
              </a:spcBef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Terraform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modules,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similar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but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not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quite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same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as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60">
                <a:solidFill>
                  <a:srgbClr val="242424"/>
                </a:solidFill>
                <a:latin typeface="Georgia"/>
                <a:cs typeface="Georgia"/>
              </a:rPr>
              <a:t>CDK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Constructs,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allow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you to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wrap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infrastructure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definitions into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reusable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components.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These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can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be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shared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both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internally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across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community,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reducing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duplication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and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increasing</a:t>
            </a:r>
            <a:r>
              <a:rPr dirty="0" sz="1350" spc="3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speed.</a:t>
            </a:r>
            <a:endParaRPr sz="1350">
              <a:latin typeface="Georgia"/>
              <a:cs typeface="Georgia"/>
            </a:endParaRPr>
          </a:p>
          <a:p>
            <a:pPr marL="269240" marR="3088640">
              <a:lnSpc>
                <a:spcPct val="175000"/>
              </a:lnSpc>
              <a:spcBef>
                <a:spcPts val="254"/>
              </a:spcBef>
            </a:pPr>
            <a:r>
              <a:rPr dirty="0" sz="1500" spc="-170" b="1" i="1">
                <a:solidFill>
                  <a:srgbClr val="242424"/>
                </a:solidFill>
                <a:latin typeface="Verdana"/>
                <a:cs typeface="Verdana"/>
              </a:rPr>
              <a:t>Comparison:</a:t>
            </a:r>
            <a:r>
              <a:rPr dirty="0" sz="1500" spc="-185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500" spc="-215" b="1" i="1">
                <a:solidFill>
                  <a:srgbClr val="242424"/>
                </a:solidFill>
                <a:latin typeface="Verdana"/>
                <a:cs typeface="Verdana"/>
              </a:rPr>
              <a:t>AWS</a:t>
            </a:r>
            <a:r>
              <a:rPr dirty="0" sz="1500" spc="-180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500" spc="-150" b="1" i="1">
                <a:solidFill>
                  <a:srgbClr val="242424"/>
                </a:solidFill>
                <a:latin typeface="Verdana"/>
                <a:cs typeface="Verdana"/>
              </a:rPr>
              <a:t>CDK</a:t>
            </a:r>
            <a:r>
              <a:rPr dirty="0" sz="1500" spc="-185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500" spc="-170" b="1" i="1">
                <a:solidFill>
                  <a:srgbClr val="242424"/>
                </a:solidFill>
                <a:latin typeface="Verdana"/>
                <a:cs typeface="Verdana"/>
              </a:rPr>
              <a:t>vs</a:t>
            </a:r>
            <a:r>
              <a:rPr dirty="0" sz="1500" spc="-180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500" spc="-175" b="1" i="1">
                <a:solidFill>
                  <a:srgbClr val="242424"/>
                </a:solidFill>
                <a:latin typeface="Verdana"/>
                <a:cs typeface="Verdana"/>
              </a:rPr>
              <a:t>Terraform</a:t>
            </a:r>
            <a:r>
              <a:rPr dirty="0" sz="1500" spc="-175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500" spc="-170" b="1" i="1">
                <a:solidFill>
                  <a:srgbClr val="242424"/>
                </a:solidFill>
                <a:latin typeface="Verdana"/>
                <a:cs typeface="Verdana"/>
              </a:rPr>
              <a:t>Language</a:t>
            </a:r>
            <a:r>
              <a:rPr dirty="0" sz="1500" spc="-150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500" spc="-20" b="1" i="1">
                <a:solidFill>
                  <a:srgbClr val="242424"/>
                </a:solidFill>
                <a:latin typeface="Verdana"/>
                <a:cs typeface="Verdana"/>
              </a:rPr>
              <a:t>Support</a:t>
            </a:r>
            <a:endParaRPr sz="1500">
              <a:latin typeface="Verdana"/>
              <a:cs typeface="Verdana"/>
            </a:endParaRPr>
          </a:p>
          <a:p>
            <a:pPr marL="269240">
              <a:lnSpc>
                <a:spcPct val="100000"/>
              </a:lnSpc>
              <a:spcBef>
                <a:spcPts val="1050"/>
              </a:spcBef>
            </a:pPr>
            <a:r>
              <a:rPr dirty="0" sz="1200" spc="-180" b="1" i="1">
                <a:solidFill>
                  <a:srgbClr val="242424"/>
                </a:solidFill>
                <a:latin typeface="Verdana"/>
                <a:cs typeface="Verdana"/>
              </a:rPr>
              <a:t>AWS</a:t>
            </a:r>
            <a:r>
              <a:rPr dirty="0" sz="1200" spc="-155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200" spc="-25" b="1" i="1">
                <a:solidFill>
                  <a:srgbClr val="242424"/>
                </a:solidFill>
                <a:latin typeface="Verdana"/>
                <a:cs typeface="Verdana"/>
              </a:rPr>
              <a:t>CDK</a:t>
            </a:r>
            <a:endParaRPr sz="1200">
              <a:latin typeface="Verdana"/>
              <a:cs typeface="Verdana"/>
            </a:endParaRPr>
          </a:p>
          <a:p>
            <a:pPr marL="269240">
              <a:lnSpc>
                <a:spcPct val="100000"/>
              </a:lnSpc>
              <a:spcBef>
                <a:spcPts val="660"/>
              </a:spcBef>
            </a:pP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60">
                <a:solidFill>
                  <a:srgbClr val="242424"/>
                </a:solidFill>
                <a:latin typeface="Georgia"/>
                <a:cs typeface="Georgia"/>
              </a:rPr>
              <a:t>CDK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supports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number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of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popular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programming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languages:</a:t>
            </a:r>
            <a:endParaRPr sz="1350">
              <a:latin typeface="Georgia"/>
              <a:cs typeface="Georgia"/>
            </a:endParaRPr>
          </a:p>
          <a:p>
            <a:pPr marL="554990" marR="5165090">
              <a:lnSpc>
                <a:spcPct val="203700"/>
              </a:lnSpc>
              <a:spcBef>
                <a:spcPts val="300"/>
              </a:spcBef>
            </a:pP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Typescript Javascript Python</a:t>
            </a:r>
            <a:endParaRPr sz="1350">
              <a:latin typeface="Georgia"/>
              <a:cs typeface="Georgia"/>
            </a:endParaRPr>
          </a:p>
          <a:p>
            <a:pPr marL="554990" marR="5426075">
              <a:lnSpc>
                <a:spcPct val="201399"/>
              </a:lnSpc>
              <a:spcBef>
                <a:spcPts val="40"/>
              </a:spcBef>
            </a:pP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Go </a:t>
            </a:r>
            <a:r>
              <a:rPr dirty="0" sz="1350" spc="-100">
                <a:solidFill>
                  <a:srgbClr val="242424"/>
                </a:solidFill>
                <a:latin typeface="Georgia"/>
                <a:cs typeface="Georgia"/>
              </a:rPr>
              <a:t>C#/.Net 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Java</a:t>
            </a:r>
            <a:endParaRPr sz="1350">
              <a:latin typeface="Georgia"/>
              <a:cs typeface="Georgia"/>
            </a:endParaRPr>
          </a:p>
          <a:p>
            <a:pPr marL="269240">
              <a:lnSpc>
                <a:spcPct val="100000"/>
              </a:lnSpc>
              <a:spcBef>
                <a:spcPts val="1305"/>
              </a:spcBef>
            </a:pPr>
            <a:r>
              <a:rPr dirty="0" sz="1200" spc="-45" b="1" i="1">
                <a:solidFill>
                  <a:srgbClr val="242424"/>
                </a:solidFill>
                <a:latin typeface="Verdana"/>
                <a:cs typeface="Verdana"/>
              </a:rPr>
              <a:t>Terraform</a:t>
            </a:r>
            <a:endParaRPr sz="1200">
              <a:latin typeface="Verdana"/>
              <a:cs typeface="Verdana"/>
            </a:endParaRPr>
          </a:p>
          <a:p>
            <a:pPr marL="269240" marR="408305">
              <a:lnSpc>
                <a:spcPct val="129600"/>
              </a:lnSpc>
              <a:spcBef>
                <a:spcPts val="180"/>
              </a:spcBef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Terraform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supports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HashiCorp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Configuration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Language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60">
                <a:solidFill>
                  <a:srgbClr val="242424"/>
                </a:solidFill>
                <a:latin typeface="Georgia"/>
                <a:cs typeface="Georgia"/>
              </a:rPr>
              <a:t>(HCL)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which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50">
                <a:solidFill>
                  <a:srgbClr val="242424"/>
                </a:solidFill>
                <a:latin typeface="Georgia"/>
                <a:cs typeface="Georgia"/>
              </a:rPr>
              <a:t>a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proprietary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language.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It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is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designed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be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both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human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machine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readable.</a:t>
            </a:r>
            <a:endParaRPr sz="1350">
              <a:latin typeface="Georgia"/>
              <a:cs typeface="Georgia"/>
            </a:endParaRPr>
          </a:p>
          <a:p>
            <a:pPr marL="269240" marR="398145">
              <a:lnSpc>
                <a:spcPct val="129600"/>
              </a:lnSpc>
              <a:spcBef>
                <a:spcPts val="1500"/>
              </a:spcBef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mentioned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above,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60">
                <a:solidFill>
                  <a:srgbClr val="242424"/>
                </a:solidFill>
                <a:latin typeface="Georgia"/>
                <a:cs typeface="Georgia"/>
              </a:rPr>
              <a:t>CDK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for</a:t>
            </a:r>
            <a:r>
              <a:rPr dirty="0" sz="1350" spc="-3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Terraform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allows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you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use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60">
                <a:solidFill>
                  <a:srgbClr val="242424"/>
                </a:solidFill>
                <a:latin typeface="Georgia"/>
                <a:cs typeface="Georgia"/>
              </a:rPr>
              <a:t>CDK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supported languages:</a:t>
            </a:r>
            <a:endParaRPr sz="1350">
              <a:latin typeface="Georgia"/>
              <a:cs typeface="Georgia"/>
            </a:endParaRPr>
          </a:p>
          <a:p>
            <a:pPr marL="554990" marR="5151755">
              <a:lnSpc>
                <a:spcPct val="202199"/>
              </a:lnSpc>
              <a:spcBef>
                <a:spcPts val="325"/>
              </a:spcBef>
            </a:pP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TypeScript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Python Java, C#/.Net</a:t>
            </a: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350">
              <a:latin typeface="Georgia"/>
              <a:cs typeface="Georgia"/>
            </a:endParaRPr>
          </a:p>
          <a:p>
            <a:pPr marL="554990">
              <a:lnSpc>
                <a:spcPct val="100000"/>
              </a:lnSpc>
            </a:pP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Go</a:t>
            </a: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350">
              <a:latin typeface="Georgia"/>
              <a:cs typeface="Georgia"/>
            </a:endParaRPr>
          </a:p>
          <a:p>
            <a:pPr marL="269240">
              <a:lnSpc>
                <a:spcPct val="100000"/>
              </a:lnSpc>
            </a:pPr>
            <a:r>
              <a:rPr dirty="0" sz="1500" spc="-165" b="1" i="1">
                <a:solidFill>
                  <a:srgbClr val="242424"/>
                </a:solidFill>
                <a:latin typeface="Verdana"/>
                <a:cs typeface="Verdana"/>
              </a:rPr>
              <a:t>Platform</a:t>
            </a:r>
            <a:r>
              <a:rPr dirty="0" sz="1500" spc="-170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500" spc="-25" b="1" i="1">
                <a:solidFill>
                  <a:srgbClr val="242424"/>
                </a:solidFill>
                <a:latin typeface="Verdana"/>
                <a:cs typeface="Verdana"/>
              </a:rPr>
              <a:t>Support</a:t>
            </a:r>
            <a:endParaRPr sz="1500">
              <a:latin typeface="Verdana"/>
              <a:cs typeface="Verdana"/>
            </a:endParaRPr>
          </a:p>
          <a:p>
            <a:pPr marL="269240">
              <a:lnSpc>
                <a:spcPct val="100000"/>
              </a:lnSpc>
              <a:spcBef>
                <a:spcPts val="1050"/>
              </a:spcBef>
            </a:pPr>
            <a:r>
              <a:rPr dirty="0" sz="1200" spc="-180" b="1" i="1">
                <a:solidFill>
                  <a:srgbClr val="242424"/>
                </a:solidFill>
                <a:latin typeface="Verdana"/>
                <a:cs typeface="Verdana"/>
              </a:rPr>
              <a:t>AWS</a:t>
            </a:r>
            <a:r>
              <a:rPr dirty="0" sz="1200" spc="-155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200" spc="-25" b="1" i="1">
                <a:solidFill>
                  <a:srgbClr val="242424"/>
                </a:solidFill>
                <a:latin typeface="Verdana"/>
                <a:cs typeface="Verdana"/>
              </a:rPr>
              <a:t>CDK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https://medium.com/dev-axe/aws-cdk-</a:t>
            </a:r>
            <a:r>
              <a:rPr dirty="0"/>
              <a:t>vs-</a:t>
            </a:r>
            <a:r>
              <a:rPr dirty="0" spc="-10"/>
              <a:t>terraform-fda9aae2f8f7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95325" y="901057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4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5"/>
                </a:lnTo>
                <a:lnTo>
                  <a:pt x="57150" y="28575"/>
                </a:lnTo>
                <a:lnTo>
                  <a:pt x="57150" y="32384"/>
                </a:lnTo>
                <a:lnTo>
                  <a:pt x="36009" y="56388"/>
                </a:lnTo>
                <a:lnTo>
                  <a:pt x="32364" y="571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95325" y="942967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4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5"/>
                </a:lnTo>
                <a:lnTo>
                  <a:pt x="57150" y="28575"/>
                </a:lnTo>
                <a:lnTo>
                  <a:pt x="57150" y="32384"/>
                </a:lnTo>
                <a:lnTo>
                  <a:pt x="36009" y="56388"/>
                </a:lnTo>
                <a:lnTo>
                  <a:pt x="32364" y="571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95325" y="984877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4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5"/>
                </a:lnTo>
                <a:lnTo>
                  <a:pt x="57150" y="28575"/>
                </a:lnTo>
                <a:lnTo>
                  <a:pt x="57150" y="32384"/>
                </a:lnTo>
                <a:lnTo>
                  <a:pt x="36009" y="56388"/>
                </a:lnTo>
                <a:lnTo>
                  <a:pt x="32364" y="571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11298" y="123292"/>
            <a:ext cx="6660515" cy="1011555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1588135" algn="l"/>
              </a:tabLst>
            </a:pPr>
            <a:r>
              <a:rPr dirty="0" sz="800" spc="-10">
                <a:latin typeface="Arial"/>
                <a:cs typeface="Arial"/>
              </a:rPr>
              <a:t>3/31/24, </a:t>
            </a:r>
            <a:r>
              <a:rPr dirty="0" sz="800">
                <a:latin typeface="Arial"/>
                <a:cs typeface="Arial"/>
              </a:rPr>
              <a:t>8:45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25">
                <a:latin typeface="Arial"/>
                <a:cs typeface="Arial"/>
              </a:rPr>
              <a:t>PM</a:t>
            </a:r>
            <a:r>
              <a:rPr dirty="0" sz="800">
                <a:latin typeface="Arial"/>
                <a:cs typeface="Arial"/>
              </a:rPr>
              <a:t>	AWS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CDK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vs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Terraform.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An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in-</a:t>
            </a:r>
            <a:r>
              <a:rPr dirty="0" sz="800">
                <a:latin typeface="Arial"/>
                <a:cs typeface="Arial"/>
              </a:rPr>
              <a:t>depth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comparison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of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AWS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CDK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and…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by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Stuart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Cameron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Dev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Axe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Medium</a:t>
            </a:r>
            <a:endParaRPr sz="800">
              <a:latin typeface="Arial"/>
              <a:cs typeface="Arial"/>
            </a:endParaRPr>
          </a:p>
          <a:p>
            <a:pPr marL="269240" marR="55244">
              <a:lnSpc>
                <a:spcPct val="129600"/>
              </a:lnSpc>
              <a:spcBef>
                <a:spcPts val="35"/>
              </a:spcBef>
            </a:pP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60">
                <a:solidFill>
                  <a:srgbClr val="242424"/>
                </a:solidFill>
                <a:latin typeface="Georgia"/>
                <a:cs typeface="Georgia"/>
              </a:rPr>
              <a:t>CDK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designed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for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use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with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resources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is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tightly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integrated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with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their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other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services.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However,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there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is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limited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support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for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third-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party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resources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such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as 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GitHub,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MongoDB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Okta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(see</a:t>
            </a:r>
            <a:r>
              <a:rPr dirty="0" u="sng" sz="1350" spc="-3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35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Georgia"/>
                <a:cs typeface="Georgia"/>
                <a:hlinkClick r:id="rId2"/>
              </a:rPr>
              <a:t>here</a:t>
            </a:r>
            <a:r>
              <a:rPr dirty="0" u="none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u="none" sz="1350">
                <a:solidFill>
                  <a:srgbClr val="242424"/>
                </a:solidFill>
                <a:latin typeface="Georgia"/>
                <a:cs typeface="Georgia"/>
              </a:rPr>
              <a:t>for</a:t>
            </a:r>
            <a:r>
              <a:rPr dirty="0" u="none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u="none" sz="1350" spc="-10">
                <a:solidFill>
                  <a:srgbClr val="242424"/>
                </a:solidFill>
                <a:latin typeface="Georgia"/>
                <a:cs typeface="Georgia"/>
              </a:rPr>
              <a:t>more).</a:t>
            </a:r>
            <a:endParaRPr sz="1350">
              <a:latin typeface="Georgia"/>
              <a:cs typeface="Georgia"/>
            </a:endParaRPr>
          </a:p>
          <a:p>
            <a:pPr marL="269240">
              <a:lnSpc>
                <a:spcPct val="100000"/>
              </a:lnSpc>
              <a:spcBef>
                <a:spcPts val="1230"/>
              </a:spcBef>
            </a:pPr>
            <a:r>
              <a:rPr dirty="0" sz="1200" spc="-45" b="1" i="1">
                <a:solidFill>
                  <a:srgbClr val="242424"/>
                </a:solidFill>
                <a:latin typeface="Verdana"/>
                <a:cs typeface="Verdana"/>
              </a:rPr>
              <a:t>Terraform</a:t>
            </a:r>
            <a:endParaRPr sz="1200">
              <a:latin typeface="Verdana"/>
              <a:cs typeface="Verdana"/>
            </a:endParaRPr>
          </a:p>
          <a:p>
            <a:pPr marL="269240" marR="19050">
              <a:lnSpc>
                <a:spcPct val="129600"/>
              </a:lnSpc>
              <a:spcBef>
                <a:spcPts val="254"/>
              </a:spcBef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Terraform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was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born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out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of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idea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that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it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should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be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platform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agnostic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so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it’s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no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surprise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that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it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supports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lot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more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platforms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than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CDK,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including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75">
                <a:solidFill>
                  <a:srgbClr val="242424"/>
                </a:solidFill>
                <a:latin typeface="Georgia"/>
                <a:cs typeface="Georgia"/>
              </a:rPr>
              <a:t>AWS,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Google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Cloud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Platform,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Microsoft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Azure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Oracle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Cloud.</a:t>
            </a:r>
            <a:endParaRPr sz="1350">
              <a:latin typeface="Georgia"/>
              <a:cs typeface="Georgia"/>
            </a:endParaRPr>
          </a:p>
          <a:p>
            <a:pPr marL="269240">
              <a:lnSpc>
                <a:spcPct val="100000"/>
              </a:lnSpc>
              <a:spcBef>
                <a:spcPts val="1530"/>
              </a:spcBef>
            </a:pPr>
            <a:r>
              <a:rPr dirty="0" sz="1500" spc="-170" b="1" i="1">
                <a:solidFill>
                  <a:srgbClr val="242424"/>
                </a:solidFill>
                <a:latin typeface="Verdana"/>
                <a:cs typeface="Verdana"/>
              </a:rPr>
              <a:t>State</a:t>
            </a:r>
            <a:r>
              <a:rPr dirty="0" sz="1500" spc="-180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500" spc="-80" b="1" i="1">
                <a:solidFill>
                  <a:srgbClr val="242424"/>
                </a:solidFill>
                <a:latin typeface="Verdana"/>
                <a:cs typeface="Verdana"/>
              </a:rPr>
              <a:t>Management</a:t>
            </a:r>
            <a:endParaRPr sz="1500">
              <a:latin typeface="Verdana"/>
              <a:cs typeface="Verdana"/>
            </a:endParaRPr>
          </a:p>
          <a:p>
            <a:pPr marL="269240">
              <a:lnSpc>
                <a:spcPct val="100000"/>
              </a:lnSpc>
              <a:spcBef>
                <a:spcPts val="1050"/>
              </a:spcBef>
            </a:pPr>
            <a:r>
              <a:rPr dirty="0" sz="1200" spc="-180" b="1" i="1">
                <a:solidFill>
                  <a:srgbClr val="242424"/>
                </a:solidFill>
                <a:latin typeface="Verdana"/>
                <a:cs typeface="Verdana"/>
              </a:rPr>
              <a:t>AWS</a:t>
            </a:r>
            <a:r>
              <a:rPr dirty="0" sz="1200" spc="-155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200" spc="-25" b="1" i="1">
                <a:solidFill>
                  <a:srgbClr val="242424"/>
                </a:solidFill>
                <a:latin typeface="Verdana"/>
                <a:cs typeface="Verdana"/>
              </a:rPr>
              <a:t>CDK</a:t>
            </a:r>
            <a:endParaRPr sz="1200">
              <a:latin typeface="Verdana"/>
              <a:cs typeface="Verdana"/>
            </a:endParaRPr>
          </a:p>
          <a:p>
            <a:pPr marL="269240" marR="1200150">
              <a:lnSpc>
                <a:spcPct val="129600"/>
              </a:lnSpc>
              <a:spcBef>
                <a:spcPts val="180"/>
              </a:spcBef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When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deploying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CDK,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it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is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first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synthesized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CloudFormation. CloudFormation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then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manages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state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for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you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out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of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box.</a:t>
            </a:r>
            <a:endParaRPr sz="1350">
              <a:latin typeface="Georgia"/>
              <a:cs typeface="Georgia"/>
            </a:endParaRPr>
          </a:p>
          <a:p>
            <a:pPr marL="269240">
              <a:lnSpc>
                <a:spcPct val="100000"/>
              </a:lnSpc>
              <a:spcBef>
                <a:spcPts val="1305"/>
              </a:spcBef>
            </a:pPr>
            <a:r>
              <a:rPr dirty="0" sz="1200" spc="-45" b="1" i="1">
                <a:solidFill>
                  <a:srgbClr val="242424"/>
                </a:solidFill>
                <a:latin typeface="Verdana"/>
                <a:cs typeface="Verdana"/>
              </a:rPr>
              <a:t>Terraform</a:t>
            </a:r>
            <a:endParaRPr sz="1200">
              <a:latin typeface="Verdana"/>
              <a:cs typeface="Verdana"/>
            </a:endParaRPr>
          </a:p>
          <a:p>
            <a:pPr marL="269240" marR="38100">
              <a:lnSpc>
                <a:spcPct val="129600"/>
              </a:lnSpc>
              <a:spcBef>
                <a:spcPts val="180"/>
              </a:spcBef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Terraform,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state is managed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locally by default in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 file called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terraform.tfstate. 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However,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it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can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be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configured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be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managed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remotely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synchronize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state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add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versioning.</a:t>
            </a: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350">
              <a:latin typeface="Georgia"/>
              <a:cs typeface="Georgia"/>
            </a:endParaRPr>
          </a:p>
          <a:p>
            <a:pPr marL="269240">
              <a:lnSpc>
                <a:spcPct val="100000"/>
              </a:lnSpc>
            </a:pPr>
            <a:r>
              <a:rPr dirty="0" sz="1500" spc="-185" b="1" i="1">
                <a:solidFill>
                  <a:srgbClr val="242424"/>
                </a:solidFill>
                <a:latin typeface="Verdana"/>
                <a:cs typeface="Verdana"/>
              </a:rPr>
              <a:t>Community</a:t>
            </a:r>
            <a:r>
              <a:rPr dirty="0" sz="1500" spc="-165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500" spc="-180" b="1" i="1">
                <a:solidFill>
                  <a:srgbClr val="242424"/>
                </a:solidFill>
                <a:latin typeface="Verdana"/>
                <a:cs typeface="Verdana"/>
              </a:rPr>
              <a:t>and</a:t>
            </a:r>
            <a:r>
              <a:rPr dirty="0" sz="1500" spc="-165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500" spc="-50" b="1" i="1">
                <a:solidFill>
                  <a:srgbClr val="242424"/>
                </a:solidFill>
                <a:latin typeface="Verdana"/>
                <a:cs typeface="Verdana"/>
              </a:rPr>
              <a:t>Ecosystem</a:t>
            </a:r>
            <a:endParaRPr sz="1500">
              <a:latin typeface="Verdana"/>
              <a:cs typeface="Verdana"/>
            </a:endParaRPr>
          </a:p>
          <a:p>
            <a:pPr marL="269240">
              <a:lnSpc>
                <a:spcPct val="100000"/>
              </a:lnSpc>
              <a:spcBef>
                <a:spcPts val="1050"/>
              </a:spcBef>
            </a:pPr>
            <a:r>
              <a:rPr dirty="0" sz="1200" spc="-180" b="1" i="1">
                <a:solidFill>
                  <a:srgbClr val="242424"/>
                </a:solidFill>
                <a:latin typeface="Verdana"/>
                <a:cs typeface="Verdana"/>
              </a:rPr>
              <a:t>AWS</a:t>
            </a:r>
            <a:r>
              <a:rPr dirty="0" sz="1200" spc="-155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200" spc="-25" b="1" i="1">
                <a:solidFill>
                  <a:srgbClr val="242424"/>
                </a:solidFill>
                <a:latin typeface="Verdana"/>
                <a:cs typeface="Verdana"/>
              </a:rPr>
              <a:t>CDK</a:t>
            </a:r>
            <a:endParaRPr sz="1200">
              <a:latin typeface="Verdana"/>
              <a:cs typeface="Verdana"/>
            </a:endParaRPr>
          </a:p>
          <a:p>
            <a:pPr marL="269240" marR="16510">
              <a:lnSpc>
                <a:spcPct val="129600"/>
              </a:lnSpc>
              <a:spcBef>
                <a:spcPts val="180"/>
              </a:spcBef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community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 itself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is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very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large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 vibrant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70">
                <a:solidFill>
                  <a:srgbClr val="242424"/>
                </a:solidFill>
                <a:latin typeface="Georgia"/>
                <a:cs typeface="Georgia"/>
              </a:rPr>
              <a:t>—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has been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large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contributor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its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success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70">
                <a:solidFill>
                  <a:srgbClr val="242424"/>
                </a:solidFill>
                <a:latin typeface="Georgia"/>
                <a:cs typeface="Georgia"/>
              </a:rPr>
              <a:t>—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this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has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also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extended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40">
                <a:solidFill>
                  <a:srgbClr val="242424"/>
                </a:solidFill>
                <a:latin typeface="Georgia"/>
                <a:cs typeface="Georgia"/>
              </a:rPr>
              <a:t>CDK.</a:t>
            </a:r>
            <a:r>
              <a:rPr dirty="0" sz="1350" spc="-3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There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are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50">
                <a:solidFill>
                  <a:srgbClr val="242424"/>
                </a:solidFill>
                <a:latin typeface="Georgia"/>
                <a:cs typeface="Georgia"/>
              </a:rPr>
              <a:t>a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growing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number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of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community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constructs,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libraries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tools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aimed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at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helping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CDK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users.</a:t>
            </a:r>
            <a:endParaRPr sz="1350">
              <a:latin typeface="Georgia"/>
              <a:cs typeface="Georgia"/>
            </a:endParaRPr>
          </a:p>
          <a:p>
            <a:pPr marL="269240">
              <a:lnSpc>
                <a:spcPct val="100000"/>
              </a:lnSpc>
              <a:spcBef>
                <a:spcPts val="1230"/>
              </a:spcBef>
            </a:pPr>
            <a:r>
              <a:rPr dirty="0" sz="1200" spc="-45" b="1" i="1">
                <a:solidFill>
                  <a:srgbClr val="242424"/>
                </a:solidFill>
                <a:latin typeface="Verdana"/>
                <a:cs typeface="Verdana"/>
              </a:rPr>
              <a:t>Terraform</a:t>
            </a:r>
            <a:endParaRPr sz="1200">
              <a:latin typeface="Verdana"/>
              <a:cs typeface="Verdana"/>
            </a:endParaRPr>
          </a:p>
          <a:p>
            <a:pPr marL="269240" marR="5080">
              <a:lnSpc>
                <a:spcPct val="129600"/>
              </a:lnSpc>
              <a:spcBef>
                <a:spcPts val="180"/>
              </a:spcBef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fact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that</a:t>
            </a:r>
            <a:r>
              <a:rPr dirty="0" sz="1350" spc="-4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Terraform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platform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agnostic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has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led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diverse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community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growing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around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Terraform. 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However,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 that soured recently when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HashiCorp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 announced 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that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they were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backing away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from open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source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 moving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toward a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business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source license.</a:t>
            </a:r>
            <a:endParaRPr sz="1350">
              <a:latin typeface="Georgia"/>
              <a:cs typeface="Georgia"/>
            </a:endParaRPr>
          </a:p>
          <a:p>
            <a:pPr marL="269240" marR="5474335">
              <a:lnSpc>
                <a:spcPct val="175000"/>
              </a:lnSpc>
              <a:spcBef>
                <a:spcPts val="254"/>
              </a:spcBef>
            </a:pPr>
            <a:r>
              <a:rPr dirty="0" sz="1500" spc="-160" b="1" i="1">
                <a:solidFill>
                  <a:srgbClr val="242424"/>
                </a:solidFill>
                <a:latin typeface="Verdana"/>
                <a:cs typeface="Verdana"/>
              </a:rPr>
              <a:t>Use</a:t>
            </a:r>
            <a:r>
              <a:rPr dirty="0" sz="1500" spc="-200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500" spc="-145" b="1" i="1">
                <a:solidFill>
                  <a:srgbClr val="242424"/>
                </a:solidFill>
                <a:latin typeface="Verdana"/>
                <a:cs typeface="Verdana"/>
              </a:rPr>
              <a:t>Cases</a:t>
            </a:r>
            <a:r>
              <a:rPr dirty="0" sz="1500" spc="-145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500" spc="-215" b="1" i="1">
                <a:solidFill>
                  <a:srgbClr val="242424"/>
                </a:solidFill>
                <a:latin typeface="Verdana"/>
                <a:cs typeface="Verdana"/>
              </a:rPr>
              <a:t>AWS</a:t>
            </a:r>
            <a:r>
              <a:rPr dirty="0" sz="1500" spc="-200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500" spc="-25" b="1" i="1">
                <a:solidFill>
                  <a:srgbClr val="242424"/>
                </a:solidFill>
                <a:latin typeface="Verdana"/>
                <a:cs typeface="Verdana"/>
              </a:rPr>
              <a:t>CDK</a:t>
            </a:r>
            <a:endParaRPr sz="1500">
              <a:latin typeface="Verdana"/>
              <a:cs typeface="Verdana"/>
            </a:endParaRPr>
          </a:p>
          <a:p>
            <a:pPr marL="554990">
              <a:lnSpc>
                <a:spcPct val="100000"/>
              </a:lnSpc>
              <a:spcBef>
                <a:spcPts val="600"/>
              </a:spcBef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Best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suited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for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projects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deeply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integrated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with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services.</a:t>
            </a: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350">
              <a:latin typeface="Georgia"/>
              <a:cs typeface="Georgia"/>
            </a:endParaRPr>
          </a:p>
          <a:p>
            <a:pPr marL="554990">
              <a:lnSpc>
                <a:spcPct val="100000"/>
              </a:lnSpc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Ideal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for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developers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who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prefer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code-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first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approach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infrastructure.</a:t>
            </a:r>
            <a:endParaRPr sz="1350">
              <a:latin typeface="Georgia"/>
              <a:cs typeface="Georgia"/>
            </a:endParaRPr>
          </a:p>
          <a:p>
            <a:pPr marL="554990" marR="687070">
              <a:lnSpc>
                <a:spcPct val="129600"/>
              </a:lnSpc>
              <a:spcBef>
                <a:spcPts val="1205"/>
              </a:spcBef>
            </a:pP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Great</a:t>
            </a:r>
            <a:r>
              <a:rPr dirty="0" sz="1350" spc="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for</a:t>
            </a:r>
            <a:r>
              <a:rPr dirty="0" sz="1350" spc="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projects</a:t>
            </a:r>
            <a:r>
              <a:rPr dirty="0" sz="1350" spc="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that</a:t>
            </a:r>
            <a:r>
              <a:rPr dirty="0" sz="1350" spc="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can</a:t>
            </a:r>
            <a:r>
              <a:rPr dirty="0" sz="1350" spc="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benefit</a:t>
            </a:r>
            <a:r>
              <a:rPr dirty="0" sz="1350" spc="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from</a:t>
            </a:r>
            <a:r>
              <a:rPr dirty="0" sz="1350" spc="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0">
                <a:solidFill>
                  <a:srgbClr val="242424"/>
                </a:solidFill>
                <a:latin typeface="Georgia"/>
                <a:cs typeface="Georgia"/>
              </a:rPr>
              <a:t>AWS-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specific</a:t>
            </a:r>
            <a:r>
              <a:rPr dirty="0" sz="1350" spc="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optimisations</a:t>
            </a:r>
            <a:r>
              <a:rPr dirty="0" sz="1350" spc="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and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integrations.</a:t>
            </a:r>
            <a:endParaRPr sz="1350">
              <a:latin typeface="Georgia"/>
              <a:cs typeface="Georgi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https://medium.com/dev-axe/aws-cdk-</a:t>
            </a:r>
            <a:r>
              <a:rPr dirty="0"/>
              <a:t>vs-</a:t>
            </a:r>
            <a:r>
              <a:rPr dirty="0" spc="-10"/>
              <a:t>terraform-fda9aae2f8f7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1298" y="132238"/>
            <a:ext cx="1163955" cy="46164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800" spc="-10">
                <a:latin typeface="Arial"/>
                <a:cs typeface="Arial"/>
              </a:rPr>
              <a:t>3/31/24, </a:t>
            </a:r>
            <a:r>
              <a:rPr dirty="0" sz="800">
                <a:latin typeface="Arial"/>
                <a:cs typeface="Arial"/>
              </a:rPr>
              <a:t>8:45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25">
                <a:latin typeface="Arial"/>
                <a:cs typeface="Arial"/>
              </a:rPr>
              <a:t>PM</a:t>
            </a:r>
            <a:endParaRPr sz="800">
              <a:latin typeface="Arial"/>
              <a:cs typeface="Arial"/>
            </a:endParaRPr>
          </a:p>
          <a:p>
            <a:pPr marL="269240">
              <a:lnSpc>
                <a:spcPct val="100000"/>
              </a:lnSpc>
              <a:spcBef>
                <a:spcPts val="440"/>
              </a:spcBef>
            </a:pPr>
            <a:r>
              <a:rPr dirty="0" sz="1500" spc="-170" b="1" i="1">
                <a:solidFill>
                  <a:srgbClr val="242424"/>
                </a:solidFill>
                <a:latin typeface="Verdana"/>
                <a:cs typeface="Verdana"/>
              </a:rPr>
              <a:t>Terraform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87242" y="161988"/>
            <a:ext cx="495427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AWS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CDK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vs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Terraform.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An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in-</a:t>
            </a:r>
            <a:r>
              <a:rPr dirty="0" sz="800">
                <a:latin typeface="Arial"/>
                <a:cs typeface="Arial"/>
              </a:rPr>
              <a:t>depth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comparison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of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AWS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CDK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and…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by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Stuart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Cameron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Dev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Axe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Medium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95325" y="74287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4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5"/>
                </a:lnTo>
                <a:lnTo>
                  <a:pt x="57150" y="28575"/>
                </a:lnTo>
                <a:lnTo>
                  <a:pt x="57150" y="32384"/>
                </a:lnTo>
                <a:lnTo>
                  <a:pt x="36009" y="56388"/>
                </a:lnTo>
                <a:lnTo>
                  <a:pt x="32364" y="571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95325" y="116197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4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5"/>
                </a:lnTo>
                <a:lnTo>
                  <a:pt x="57150" y="28575"/>
                </a:lnTo>
                <a:lnTo>
                  <a:pt x="57150" y="32384"/>
                </a:lnTo>
                <a:lnTo>
                  <a:pt x="36009" y="56388"/>
                </a:lnTo>
                <a:lnTo>
                  <a:pt x="32364" y="571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95325" y="184777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4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5"/>
                </a:lnTo>
                <a:lnTo>
                  <a:pt x="57150" y="28575"/>
                </a:lnTo>
                <a:lnTo>
                  <a:pt x="57150" y="32384"/>
                </a:lnTo>
                <a:lnTo>
                  <a:pt x="36009" y="56388"/>
                </a:lnTo>
                <a:lnTo>
                  <a:pt x="32364" y="571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95325" y="355274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4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5"/>
                </a:lnTo>
                <a:lnTo>
                  <a:pt x="57150" y="28575"/>
                </a:lnTo>
                <a:lnTo>
                  <a:pt x="57150" y="32384"/>
                </a:lnTo>
                <a:lnTo>
                  <a:pt x="36009" y="56388"/>
                </a:lnTo>
                <a:lnTo>
                  <a:pt x="32364" y="571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95325" y="477194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4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5"/>
                </a:lnTo>
                <a:lnTo>
                  <a:pt x="57150" y="28575"/>
                </a:lnTo>
                <a:lnTo>
                  <a:pt x="57150" y="32384"/>
                </a:lnTo>
                <a:lnTo>
                  <a:pt x="36009" y="56388"/>
                </a:lnTo>
                <a:lnTo>
                  <a:pt x="32364" y="571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95325" y="59435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4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5"/>
                </a:lnTo>
                <a:lnTo>
                  <a:pt x="57150" y="28575"/>
                </a:lnTo>
                <a:lnTo>
                  <a:pt x="57150" y="32384"/>
                </a:lnTo>
                <a:lnTo>
                  <a:pt x="36009" y="56388"/>
                </a:lnTo>
                <a:lnTo>
                  <a:pt x="32364" y="571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695325" y="68960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4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5"/>
                </a:lnTo>
                <a:lnTo>
                  <a:pt x="57150" y="28575"/>
                </a:lnTo>
                <a:lnTo>
                  <a:pt x="57150" y="32384"/>
                </a:lnTo>
                <a:lnTo>
                  <a:pt x="36009" y="56388"/>
                </a:lnTo>
                <a:lnTo>
                  <a:pt x="32364" y="571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95325" y="873434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4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5"/>
                </a:lnTo>
                <a:lnTo>
                  <a:pt x="57150" y="28575"/>
                </a:lnTo>
                <a:lnTo>
                  <a:pt x="57150" y="32384"/>
                </a:lnTo>
                <a:lnTo>
                  <a:pt x="36009" y="56388"/>
                </a:lnTo>
                <a:lnTo>
                  <a:pt x="32364" y="571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568325" y="634923"/>
            <a:ext cx="6365240" cy="902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Perfect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for 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multi-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cloud or hybrid cloud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scenarios.</a:t>
            </a:r>
            <a:endParaRPr sz="1350">
              <a:latin typeface="Georgia"/>
              <a:cs typeface="Georgia"/>
            </a:endParaRPr>
          </a:p>
          <a:p>
            <a:pPr marL="298450" marR="19050">
              <a:lnSpc>
                <a:spcPct val="129600"/>
              </a:lnSpc>
              <a:spcBef>
                <a:spcPts val="1200"/>
              </a:spcBef>
            </a:pP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Suitable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for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teams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that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prioritize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consistent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tool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workflow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across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different platforms.</a:t>
            </a:r>
            <a:endParaRPr sz="1350">
              <a:latin typeface="Georgia"/>
              <a:cs typeface="Georgia"/>
            </a:endParaRPr>
          </a:p>
          <a:p>
            <a:pPr marL="298450" marR="20955">
              <a:lnSpc>
                <a:spcPct val="129600"/>
              </a:lnSpc>
              <a:spcBef>
                <a:spcPts val="1200"/>
              </a:spcBef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Recommended for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projects that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require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flexibility in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choosing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storage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backends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for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state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management.</a:t>
            </a:r>
            <a:endParaRPr sz="1350">
              <a:latin typeface="Georgia"/>
              <a:cs typeface="Georgia"/>
            </a:endParaRPr>
          </a:p>
          <a:p>
            <a:pPr marL="12700" marR="5088255">
              <a:lnSpc>
                <a:spcPct val="175000"/>
              </a:lnSpc>
              <a:spcBef>
                <a:spcPts val="254"/>
              </a:spcBef>
            </a:pPr>
            <a:r>
              <a:rPr dirty="0" sz="1500" spc="-160" b="1" i="1">
                <a:solidFill>
                  <a:srgbClr val="242424"/>
                </a:solidFill>
                <a:latin typeface="Verdana"/>
                <a:cs typeface="Verdana"/>
              </a:rPr>
              <a:t>Pros</a:t>
            </a:r>
            <a:r>
              <a:rPr dirty="0" sz="1500" spc="-185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500" spc="-180" b="1" i="1">
                <a:solidFill>
                  <a:srgbClr val="242424"/>
                </a:solidFill>
                <a:latin typeface="Verdana"/>
                <a:cs typeface="Verdana"/>
              </a:rPr>
              <a:t>and</a:t>
            </a:r>
            <a:r>
              <a:rPr dirty="0" sz="1500" spc="-185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500" spc="-145" b="1" i="1">
                <a:solidFill>
                  <a:srgbClr val="242424"/>
                </a:solidFill>
                <a:latin typeface="Verdana"/>
                <a:cs typeface="Verdana"/>
              </a:rPr>
              <a:t>Cons</a:t>
            </a:r>
            <a:r>
              <a:rPr dirty="0" sz="1500" spc="-145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500" spc="-215" b="1" i="1">
                <a:solidFill>
                  <a:srgbClr val="242424"/>
                </a:solidFill>
                <a:latin typeface="Verdana"/>
                <a:cs typeface="Verdana"/>
              </a:rPr>
              <a:t>AWS</a:t>
            </a:r>
            <a:r>
              <a:rPr dirty="0" sz="1500" spc="-200" b="1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500" spc="-25" b="1" i="1">
                <a:solidFill>
                  <a:srgbClr val="242424"/>
                </a:solidFill>
                <a:latin typeface="Verdana"/>
                <a:cs typeface="Verdana"/>
              </a:rPr>
              <a:t>CDK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200" spc="-20" b="1" i="1">
                <a:solidFill>
                  <a:srgbClr val="242424"/>
                </a:solidFill>
                <a:latin typeface="Verdana"/>
                <a:cs typeface="Verdana"/>
              </a:rPr>
              <a:t>Pros</a:t>
            </a:r>
            <a:endParaRPr sz="1200">
              <a:latin typeface="Verdana"/>
              <a:cs typeface="Verdana"/>
            </a:endParaRPr>
          </a:p>
          <a:p>
            <a:pPr marL="298450" marR="137160">
              <a:lnSpc>
                <a:spcPct val="129600"/>
              </a:lnSpc>
              <a:spcBef>
                <a:spcPts val="180"/>
              </a:spcBef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Tight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8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Integration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60">
                <a:solidFill>
                  <a:srgbClr val="242424"/>
                </a:solidFill>
                <a:latin typeface="Georgia"/>
                <a:cs typeface="Georgia"/>
              </a:rPr>
              <a:t>—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60">
                <a:solidFill>
                  <a:srgbClr val="242424"/>
                </a:solidFill>
                <a:latin typeface="Georgia"/>
                <a:cs typeface="Georgia"/>
              </a:rPr>
              <a:t>CDK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 is designed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 work seamlessly with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AWS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services.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This ensures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that deployments are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optimized for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 </a:t>
            </a: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ecosystem,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developers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can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take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full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advantage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of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0">
                <a:solidFill>
                  <a:srgbClr val="242424"/>
                </a:solidFill>
                <a:latin typeface="Georgia"/>
                <a:cs typeface="Georgia"/>
              </a:rPr>
              <a:t>AWS-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specific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features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and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integrations.</a:t>
            </a:r>
            <a:endParaRPr sz="1350">
              <a:latin typeface="Georgia"/>
              <a:cs typeface="Georgia"/>
            </a:endParaRPr>
          </a:p>
          <a:p>
            <a:pPr marL="298450" marR="5080">
              <a:lnSpc>
                <a:spcPct val="129600"/>
              </a:lnSpc>
              <a:spcBef>
                <a:spcPts val="1200"/>
              </a:spcBef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Growing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Community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60">
                <a:solidFill>
                  <a:srgbClr val="242424"/>
                </a:solidFill>
                <a:latin typeface="Georgia"/>
                <a:cs typeface="Georgia"/>
              </a:rPr>
              <a:t>—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As </a:t>
            </a: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60">
                <a:solidFill>
                  <a:srgbClr val="242424"/>
                </a:solidFill>
                <a:latin typeface="Georgia"/>
                <a:cs typeface="Georgia"/>
              </a:rPr>
              <a:t>CDK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matures, its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community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is expanding.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This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means</a:t>
            </a:r>
            <a:r>
              <a:rPr dirty="0" sz="1350" spc="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more</a:t>
            </a:r>
            <a:r>
              <a:rPr dirty="0" sz="1350" spc="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shared</a:t>
            </a:r>
            <a:r>
              <a:rPr dirty="0" sz="1350" spc="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resources,</a:t>
            </a:r>
            <a:r>
              <a:rPr dirty="0" sz="1350" spc="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community-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contributed</a:t>
            </a:r>
            <a:r>
              <a:rPr dirty="0" sz="1350" spc="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constructs,</a:t>
            </a:r>
            <a:r>
              <a:rPr dirty="0" sz="1350" spc="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and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increased support from other developers and </a:t>
            </a: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experts.</a:t>
            </a: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dirty="0" sz="1200" spc="-20" b="1" i="1">
                <a:solidFill>
                  <a:srgbClr val="242424"/>
                </a:solidFill>
                <a:latin typeface="Verdana"/>
                <a:cs typeface="Verdana"/>
              </a:rPr>
              <a:t>Cons</a:t>
            </a:r>
            <a:endParaRPr sz="1200">
              <a:latin typeface="Verdana"/>
              <a:cs typeface="Verdana"/>
            </a:endParaRPr>
          </a:p>
          <a:p>
            <a:pPr marL="298450" marR="216535">
              <a:lnSpc>
                <a:spcPct val="129600"/>
              </a:lnSpc>
              <a:spcBef>
                <a:spcPts val="180"/>
              </a:spcBef>
            </a:pPr>
            <a:r>
              <a:rPr dirty="0" sz="1350" spc="-85">
                <a:solidFill>
                  <a:srgbClr val="242424"/>
                </a:solidFill>
                <a:latin typeface="Georgia"/>
                <a:cs typeface="Georgia"/>
              </a:rPr>
              <a:t>AWS-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centric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60">
                <a:solidFill>
                  <a:srgbClr val="242424"/>
                </a:solidFill>
                <a:latin typeface="Georgia"/>
                <a:cs typeface="Georgia"/>
              </a:rPr>
              <a:t>—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While</a:t>
            </a:r>
            <a:r>
              <a:rPr dirty="0" sz="1350" spc="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 spc="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60">
                <a:solidFill>
                  <a:srgbClr val="242424"/>
                </a:solidFill>
                <a:latin typeface="Georgia"/>
                <a:cs typeface="Georgia"/>
              </a:rPr>
              <a:t>CDK</a:t>
            </a:r>
            <a:r>
              <a:rPr dirty="0" sz="1350" spc="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offers</a:t>
            </a:r>
            <a:r>
              <a:rPr dirty="0" sz="1350" spc="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deep</a:t>
            </a:r>
            <a:r>
              <a:rPr dirty="0" sz="1350" spc="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integration</a:t>
            </a:r>
            <a:r>
              <a:rPr dirty="0" sz="1350" spc="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with</a:t>
            </a:r>
            <a:r>
              <a:rPr dirty="0" sz="1350" spc="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 spc="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services,</a:t>
            </a:r>
            <a:r>
              <a:rPr dirty="0" sz="1350" spc="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its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primary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focus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is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ecosystem.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This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can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be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limiting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for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organizations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looking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deploy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across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multiple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cloud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providers.</a:t>
            </a:r>
            <a:endParaRPr sz="1350">
              <a:latin typeface="Georgia"/>
              <a:cs typeface="Georgia"/>
            </a:endParaRPr>
          </a:p>
          <a:p>
            <a:pPr marL="298450" marR="163195">
              <a:lnSpc>
                <a:spcPct val="129600"/>
              </a:lnSpc>
              <a:spcBef>
                <a:spcPts val="1200"/>
              </a:spcBef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Steeper</a:t>
            </a:r>
            <a:r>
              <a:rPr dirty="0" sz="1350" spc="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Learning</a:t>
            </a:r>
            <a:r>
              <a:rPr dirty="0" sz="1350" spc="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Curve</a:t>
            </a:r>
            <a:r>
              <a:rPr dirty="0" sz="1350" spc="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for</a:t>
            </a:r>
            <a:r>
              <a:rPr dirty="0" sz="1350" spc="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40">
                <a:solidFill>
                  <a:srgbClr val="242424"/>
                </a:solidFill>
                <a:latin typeface="Georgia"/>
                <a:cs typeface="Georgia"/>
              </a:rPr>
              <a:t>Non-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developers</a:t>
            </a:r>
            <a:r>
              <a:rPr dirty="0" sz="1350" spc="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60">
                <a:solidFill>
                  <a:srgbClr val="242424"/>
                </a:solidFill>
                <a:latin typeface="Georgia"/>
                <a:cs typeface="Georgia"/>
              </a:rPr>
              <a:t>—</a:t>
            </a:r>
            <a:r>
              <a:rPr dirty="0" sz="1350" spc="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 spc="5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65">
                <a:solidFill>
                  <a:srgbClr val="242424"/>
                </a:solidFill>
                <a:latin typeface="Georgia"/>
                <a:cs typeface="Georgia"/>
              </a:rPr>
              <a:t>CDK’s</a:t>
            </a:r>
            <a:r>
              <a:rPr dirty="0" sz="1350" spc="4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code-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first</a:t>
            </a:r>
            <a:r>
              <a:rPr dirty="0" sz="1350" spc="4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approach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might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be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challenging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for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individuals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who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aren’t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familiar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with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programming.</a:t>
            </a:r>
            <a:endParaRPr sz="1350">
              <a:latin typeface="Georgia"/>
              <a:cs typeface="Georgia"/>
            </a:endParaRPr>
          </a:p>
          <a:p>
            <a:pPr marL="298450" marR="743585">
              <a:lnSpc>
                <a:spcPct val="129600"/>
              </a:lnSpc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Those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without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development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background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might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find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it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more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complex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compared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traditional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Infrastructure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Code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tools.</a:t>
            </a: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dirty="0" sz="1500" spc="-80" b="1" i="1">
                <a:solidFill>
                  <a:srgbClr val="242424"/>
                </a:solidFill>
                <a:latin typeface="Verdana"/>
                <a:cs typeface="Verdana"/>
              </a:rPr>
              <a:t>Terraform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200" spc="-20" b="1" i="1">
                <a:solidFill>
                  <a:srgbClr val="242424"/>
                </a:solidFill>
                <a:latin typeface="Verdana"/>
                <a:cs typeface="Verdana"/>
              </a:rPr>
              <a:t>Pros</a:t>
            </a:r>
            <a:endParaRPr sz="1200">
              <a:latin typeface="Verdana"/>
              <a:cs typeface="Verdana"/>
            </a:endParaRPr>
          </a:p>
          <a:p>
            <a:pPr marL="298450" marR="118745">
              <a:lnSpc>
                <a:spcPct val="129600"/>
              </a:lnSpc>
              <a:spcBef>
                <a:spcPts val="254"/>
              </a:spcBef>
            </a:pP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Multi-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cloud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Support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60">
                <a:solidFill>
                  <a:srgbClr val="242424"/>
                </a:solidFill>
                <a:latin typeface="Georgia"/>
                <a:cs typeface="Georgia"/>
              </a:rPr>
              <a:t>—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Terraform’s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platform-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agnostic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nature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is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one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of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its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standout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features.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It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supports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multiple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cloud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providers,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including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75">
                <a:solidFill>
                  <a:srgbClr val="242424"/>
                </a:solidFill>
                <a:latin typeface="Georgia"/>
                <a:cs typeface="Georgia"/>
              </a:rPr>
              <a:t>AWS,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Google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Cloud,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Azure,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more.</a:t>
            </a:r>
            <a:r>
              <a:rPr dirty="0" sz="1350" spc="-5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This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versatility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is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invaluable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for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organizations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with 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multi-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cloud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or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hybrid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cloud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strategies.</a:t>
            </a:r>
            <a:endParaRPr sz="135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https://medium.com/dev-axe/aws-cdk-</a:t>
            </a:r>
            <a:r>
              <a:rPr dirty="0"/>
              <a:t>vs-</a:t>
            </a:r>
            <a:r>
              <a:rPr dirty="0" spc="-10"/>
              <a:t>terraform-fda9aae2f8f7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13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95325" y="4571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4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5"/>
                </a:lnTo>
                <a:lnTo>
                  <a:pt x="57150" y="28575"/>
                </a:lnTo>
                <a:lnTo>
                  <a:pt x="57150" y="32384"/>
                </a:lnTo>
                <a:lnTo>
                  <a:pt x="36009" y="56388"/>
                </a:lnTo>
                <a:lnTo>
                  <a:pt x="32364" y="571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95325" y="14096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4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5"/>
                </a:lnTo>
                <a:lnTo>
                  <a:pt x="57150" y="28575"/>
                </a:lnTo>
                <a:lnTo>
                  <a:pt x="57150" y="32384"/>
                </a:lnTo>
                <a:lnTo>
                  <a:pt x="36009" y="56388"/>
                </a:lnTo>
                <a:lnTo>
                  <a:pt x="32364" y="571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11298" y="123292"/>
            <a:ext cx="6630670" cy="194310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1588135" algn="l"/>
              </a:tabLst>
            </a:pPr>
            <a:r>
              <a:rPr dirty="0" sz="800" spc="-10">
                <a:latin typeface="Arial"/>
                <a:cs typeface="Arial"/>
              </a:rPr>
              <a:t>3/31/24, </a:t>
            </a:r>
            <a:r>
              <a:rPr dirty="0" sz="800">
                <a:latin typeface="Arial"/>
                <a:cs typeface="Arial"/>
              </a:rPr>
              <a:t>8:45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25">
                <a:latin typeface="Arial"/>
                <a:cs typeface="Arial"/>
              </a:rPr>
              <a:t>PM</a:t>
            </a:r>
            <a:r>
              <a:rPr dirty="0" sz="800">
                <a:latin typeface="Arial"/>
                <a:cs typeface="Arial"/>
              </a:rPr>
              <a:t>	AWS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CDK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vs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Terraform.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An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in-</a:t>
            </a:r>
            <a:r>
              <a:rPr dirty="0" sz="800">
                <a:latin typeface="Arial"/>
                <a:cs typeface="Arial"/>
              </a:rPr>
              <a:t>depth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comparison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of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AWS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CDK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and…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by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Stuart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Cameron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Dev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Axe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Medium</a:t>
            </a:r>
            <a:endParaRPr sz="800">
              <a:latin typeface="Arial"/>
              <a:cs typeface="Arial"/>
            </a:endParaRPr>
          </a:p>
          <a:p>
            <a:pPr marL="554990" marR="5080">
              <a:lnSpc>
                <a:spcPct val="129600"/>
              </a:lnSpc>
              <a:spcBef>
                <a:spcPts val="35"/>
              </a:spcBef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Large</a:t>
            </a:r>
            <a:r>
              <a:rPr dirty="0" sz="1350" spc="-3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Community</a:t>
            </a:r>
            <a:r>
              <a:rPr dirty="0" sz="1350" spc="-3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60">
                <a:solidFill>
                  <a:srgbClr val="242424"/>
                </a:solidFill>
                <a:latin typeface="Georgia"/>
                <a:cs typeface="Georgia"/>
              </a:rPr>
              <a:t>—</a:t>
            </a:r>
            <a:r>
              <a:rPr dirty="0" sz="1350" spc="-3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Terraform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boasts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vast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active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community.</a:t>
            </a:r>
            <a:r>
              <a:rPr dirty="0" sz="1350" spc="-4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This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translates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 a wealth of shared modules, extensive documentation,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community-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driven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enhancements,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broad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range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of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third-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party</a:t>
            </a:r>
            <a:r>
              <a:rPr dirty="0" sz="1350" spc="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integrations.</a:t>
            </a:r>
            <a:endParaRPr sz="1350">
              <a:latin typeface="Georgia"/>
              <a:cs typeface="Georgia"/>
            </a:endParaRPr>
          </a:p>
          <a:p>
            <a:pPr marL="554990" marR="118110">
              <a:lnSpc>
                <a:spcPct val="129600"/>
              </a:lnSpc>
              <a:spcBef>
                <a:spcPts val="1200"/>
              </a:spcBef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Mature</a:t>
            </a:r>
            <a:r>
              <a:rPr dirty="0" sz="1350" spc="-5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Tool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60">
                <a:solidFill>
                  <a:srgbClr val="242424"/>
                </a:solidFill>
                <a:latin typeface="Georgia"/>
                <a:cs typeface="Georgia"/>
              </a:rPr>
              <a:t>—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Released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50">
                <a:solidFill>
                  <a:srgbClr val="242424"/>
                </a:solidFill>
                <a:latin typeface="Georgia"/>
                <a:cs typeface="Georgia"/>
              </a:rPr>
              <a:t>2014,</a:t>
            </a:r>
            <a:r>
              <a:rPr dirty="0" sz="1350" spc="-4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Terraform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has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had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time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mature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evolve. 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Its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stability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 feature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set reflect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years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of feedback,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improvements, and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real-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world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usage.</a:t>
            </a:r>
            <a:endParaRPr sz="1350">
              <a:latin typeface="Georgia"/>
              <a:cs typeface="Georgi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95325" y="265739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4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5"/>
                </a:lnTo>
                <a:lnTo>
                  <a:pt x="57150" y="28575"/>
                </a:lnTo>
                <a:lnTo>
                  <a:pt x="57150" y="32384"/>
                </a:lnTo>
                <a:lnTo>
                  <a:pt x="36009" y="56388"/>
                </a:lnTo>
                <a:lnTo>
                  <a:pt x="32364" y="571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866775" y="2842907"/>
            <a:ext cx="5939790" cy="748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10"/>
              </a:lnSpc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  <a:hlinkClick r:id="rId2"/>
              </a:rPr>
              <a:t>infrast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ructure</a:t>
            </a:r>
            <a:r>
              <a:rPr dirty="0" sz="1350" spc="3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configurations.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While</a:t>
            </a:r>
            <a:r>
              <a:rPr dirty="0" sz="1350" spc="3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these</a:t>
            </a:r>
            <a:r>
              <a:rPr dirty="0" sz="1350" spc="3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files</a:t>
            </a:r>
            <a:r>
              <a:rPr dirty="0" sz="1350" spc="4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are</a:t>
            </a:r>
            <a:r>
              <a:rPr dirty="0" sz="1350" spc="3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crucial</a:t>
            </a:r>
            <a:r>
              <a:rPr dirty="0" sz="1350" spc="4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for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Terraform’s</a:t>
            </a:r>
            <a:endParaRPr sz="1350">
              <a:latin typeface="Georgia"/>
              <a:cs typeface="Georgia"/>
            </a:endParaRPr>
          </a:p>
          <a:p>
            <a:pPr>
              <a:lnSpc>
                <a:spcPct val="129600"/>
              </a:lnSpc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operation,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managing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them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70">
                <a:solidFill>
                  <a:srgbClr val="242424"/>
                </a:solidFill>
                <a:latin typeface="Georgia"/>
                <a:cs typeface="Georgia"/>
              </a:rPr>
              <a:t>—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especially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team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environments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70">
                <a:solidFill>
                  <a:srgbClr val="242424"/>
                </a:solidFill>
                <a:latin typeface="Georgia"/>
                <a:cs typeface="Georgia"/>
              </a:rPr>
              <a:t>—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can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be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tricky.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  <a:hlinkClick r:id="rId3"/>
              </a:rPr>
              <a:t>Ensuring stat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e file consistency and avoiding conflicts require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careful</a:t>
            </a:r>
            <a:endParaRPr sz="1350">
              <a:latin typeface="Georgia"/>
              <a:cs typeface="Georgi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95325" y="413377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388"/>
                </a:lnTo>
                <a:lnTo>
                  <a:pt x="0" y="32384"/>
                </a:lnTo>
                <a:lnTo>
                  <a:pt x="0" y="2476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65"/>
                </a:lnTo>
                <a:lnTo>
                  <a:pt x="57150" y="28575"/>
                </a:lnTo>
                <a:lnTo>
                  <a:pt x="57150" y="32384"/>
                </a:lnTo>
                <a:lnTo>
                  <a:pt x="36009" y="56388"/>
                </a:lnTo>
                <a:lnTo>
                  <a:pt x="32364" y="5715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>
            <a:hlinkClick r:id="rId4"/>
          </p:cNvPr>
          <p:cNvSpPr/>
          <p:nvPr/>
        </p:nvSpPr>
        <p:spPr>
          <a:xfrm>
            <a:off x="585787" y="7615160"/>
            <a:ext cx="828675" cy="352425"/>
          </a:xfrm>
          <a:custGeom>
            <a:avLst/>
            <a:gdLst/>
            <a:ahLst/>
            <a:cxnLst/>
            <a:rect l="l" t="t" r="r" b="b"/>
            <a:pathLst>
              <a:path w="828675" h="352425">
                <a:moveTo>
                  <a:pt x="0" y="176212"/>
                </a:moveTo>
                <a:lnTo>
                  <a:pt x="5282" y="133381"/>
                </a:lnTo>
                <a:lnTo>
                  <a:pt x="20804" y="93142"/>
                </a:lnTo>
                <a:lnTo>
                  <a:pt x="45639" y="57895"/>
                </a:lnTo>
                <a:lnTo>
                  <a:pt x="78313" y="29718"/>
                </a:lnTo>
                <a:lnTo>
                  <a:pt x="116857" y="10286"/>
                </a:lnTo>
                <a:lnTo>
                  <a:pt x="158940" y="857"/>
                </a:lnTo>
                <a:lnTo>
                  <a:pt x="176212" y="0"/>
                </a:lnTo>
                <a:lnTo>
                  <a:pt x="652462" y="0"/>
                </a:lnTo>
                <a:lnTo>
                  <a:pt x="695289" y="5286"/>
                </a:lnTo>
                <a:lnTo>
                  <a:pt x="735530" y="20788"/>
                </a:lnTo>
                <a:lnTo>
                  <a:pt x="770792" y="45644"/>
                </a:lnTo>
                <a:lnTo>
                  <a:pt x="798976" y="78295"/>
                </a:lnTo>
                <a:lnTo>
                  <a:pt x="818382" y="116846"/>
                </a:lnTo>
                <a:lnTo>
                  <a:pt x="827830" y="158948"/>
                </a:lnTo>
                <a:lnTo>
                  <a:pt x="828675" y="176212"/>
                </a:lnTo>
                <a:lnTo>
                  <a:pt x="828464" y="184853"/>
                </a:lnTo>
                <a:lnTo>
                  <a:pt x="821093" y="227373"/>
                </a:lnTo>
                <a:lnTo>
                  <a:pt x="803610" y="266808"/>
                </a:lnTo>
                <a:lnTo>
                  <a:pt x="777059" y="300799"/>
                </a:lnTo>
                <a:lnTo>
                  <a:pt x="743045" y="327368"/>
                </a:lnTo>
                <a:lnTo>
                  <a:pt x="703615" y="344852"/>
                </a:lnTo>
                <a:lnTo>
                  <a:pt x="661119" y="352210"/>
                </a:lnTo>
                <a:lnTo>
                  <a:pt x="652462" y="352425"/>
                </a:lnTo>
                <a:lnTo>
                  <a:pt x="176212" y="352425"/>
                </a:lnTo>
                <a:lnTo>
                  <a:pt x="133385" y="347138"/>
                </a:lnTo>
                <a:lnTo>
                  <a:pt x="93145" y="331636"/>
                </a:lnTo>
                <a:lnTo>
                  <a:pt x="57882" y="306780"/>
                </a:lnTo>
                <a:lnTo>
                  <a:pt x="29697" y="274129"/>
                </a:lnTo>
                <a:lnTo>
                  <a:pt x="10296" y="235578"/>
                </a:lnTo>
                <a:lnTo>
                  <a:pt x="846" y="193476"/>
                </a:lnTo>
                <a:lnTo>
                  <a:pt x="0" y="176212"/>
                </a:lnTo>
                <a:close/>
              </a:path>
            </a:pathLst>
          </a:custGeom>
          <a:ln w="9525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730250" y="7702474"/>
            <a:ext cx="54102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70" i="1">
                <a:solidFill>
                  <a:srgbClr val="242424"/>
                </a:solidFill>
                <a:latin typeface="Verdana"/>
                <a:cs typeface="Verdana"/>
                <a:hlinkClick r:id="rId4"/>
              </a:rPr>
              <a:t>Aws</a:t>
            </a:r>
            <a:r>
              <a:rPr dirty="0" sz="1050" spc="-125" i="1">
                <a:solidFill>
                  <a:srgbClr val="242424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sz="1050" spc="-25" i="1">
                <a:solidFill>
                  <a:srgbClr val="242424"/>
                </a:solidFill>
                <a:latin typeface="Verdana"/>
                <a:cs typeface="Verdana"/>
                <a:hlinkClick r:id="rId4"/>
              </a:rPr>
              <a:t>Cdk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0" name="object 10" descr="">
            <a:hlinkClick r:id="rId5"/>
          </p:cNvPr>
          <p:cNvSpPr/>
          <p:nvPr/>
        </p:nvSpPr>
        <p:spPr>
          <a:xfrm>
            <a:off x="1500187" y="7615160"/>
            <a:ext cx="904875" cy="352425"/>
          </a:xfrm>
          <a:custGeom>
            <a:avLst/>
            <a:gdLst/>
            <a:ahLst/>
            <a:cxnLst/>
            <a:rect l="l" t="t" r="r" b="b"/>
            <a:pathLst>
              <a:path w="904875" h="352425">
                <a:moveTo>
                  <a:pt x="0" y="176212"/>
                </a:moveTo>
                <a:lnTo>
                  <a:pt x="5278" y="133381"/>
                </a:lnTo>
                <a:lnTo>
                  <a:pt x="20804" y="93142"/>
                </a:lnTo>
                <a:lnTo>
                  <a:pt x="45643" y="57895"/>
                </a:lnTo>
                <a:lnTo>
                  <a:pt x="78314" y="29718"/>
                </a:lnTo>
                <a:lnTo>
                  <a:pt x="116857" y="10286"/>
                </a:lnTo>
                <a:lnTo>
                  <a:pt x="158938" y="857"/>
                </a:lnTo>
                <a:lnTo>
                  <a:pt x="176212" y="0"/>
                </a:lnTo>
                <a:lnTo>
                  <a:pt x="728662" y="0"/>
                </a:lnTo>
                <a:lnTo>
                  <a:pt x="771489" y="5286"/>
                </a:lnTo>
                <a:lnTo>
                  <a:pt x="811730" y="20788"/>
                </a:lnTo>
                <a:lnTo>
                  <a:pt x="846992" y="45644"/>
                </a:lnTo>
                <a:lnTo>
                  <a:pt x="875176" y="78295"/>
                </a:lnTo>
                <a:lnTo>
                  <a:pt x="894582" y="116846"/>
                </a:lnTo>
                <a:lnTo>
                  <a:pt x="904030" y="158948"/>
                </a:lnTo>
                <a:lnTo>
                  <a:pt x="904875" y="176212"/>
                </a:lnTo>
                <a:lnTo>
                  <a:pt x="904664" y="184853"/>
                </a:lnTo>
                <a:lnTo>
                  <a:pt x="897293" y="227373"/>
                </a:lnTo>
                <a:lnTo>
                  <a:pt x="879810" y="266808"/>
                </a:lnTo>
                <a:lnTo>
                  <a:pt x="853259" y="300799"/>
                </a:lnTo>
                <a:lnTo>
                  <a:pt x="819245" y="327368"/>
                </a:lnTo>
                <a:lnTo>
                  <a:pt x="779815" y="344852"/>
                </a:lnTo>
                <a:lnTo>
                  <a:pt x="737320" y="352210"/>
                </a:lnTo>
                <a:lnTo>
                  <a:pt x="728662" y="352425"/>
                </a:lnTo>
                <a:lnTo>
                  <a:pt x="176212" y="352425"/>
                </a:lnTo>
                <a:lnTo>
                  <a:pt x="133385" y="347138"/>
                </a:lnTo>
                <a:lnTo>
                  <a:pt x="93144" y="331636"/>
                </a:lnTo>
                <a:lnTo>
                  <a:pt x="57882" y="306780"/>
                </a:lnTo>
                <a:lnTo>
                  <a:pt x="29698" y="274129"/>
                </a:lnTo>
                <a:lnTo>
                  <a:pt x="10292" y="235578"/>
                </a:lnTo>
                <a:lnTo>
                  <a:pt x="844" y="193476"/>
                </a:lnTo>
                <a:lnTo>
                  <a:pt x="0" y="176212"/>
                </a:lnTo>
                <a:close/>
              </a:path>
            </a:pathLst>
          </a:custGeom>
          <a:ln w="9525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645840" y="7702474"/>
            <a:ext cx="6159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75" i="1">
                <a:solidFill>
                  <a:srgbClr val="242424"/>
                </a:solidFill>
                <a:latin typeface="Verdana"/>
                <a:cs typeface="Verdana"/>
                <a:hlinkClick r:id="rId5"/>
              </a:rPr>
              <a:t>Terraform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2" name="object 12" descr="">
            <a:hlinkClick r:id="rId6"/>
          </p:cNvPr>
          <p:cNvSpPr/>
          <p:nvPr/>
        </p:nvSpPr>
        <p:spPr>
          <a:xfrm>
            <a:off x="2490787" y="7615160"/>
            <a:ext cx="1038225" cy="352425"/>
          </a:xfrm>
          <a:custGeom>
            <a:avLst/>
            <a:gdLst/>
            <a:ahLst/>
            <a:cxnLst/>
            <a:rect l="l" t="t" r="r" b="b"/>
            <a:pathLst>
              <a:path w="1038225" h="352425">
                <a:moveTo>
                  <a:pt x="0" y="176212"/>
                </a:moveTo>
                <a:lnTo>
                  <a:pt x="5278" y="133381"/>
                </a:lnTo>
                <a:lnTo>
                  <a:pt x="20804" y="93142"/>
                </a:lnTo>
                <a:lnTo>
                  <a:pt x="45643" y="57895"/>
                </a:lnTo>
                <a:lnTo>
                  <a:pt x="78314" y="29718"/>
                </a:lnTo>
                <a:lnTo>
                  <a:pt x="116857" y="10286"/>
                </a:lnTo>
                <a:lnTo>
                  <a:pt x="158938" y="857"/>
                </a:lnTo>
                <a:lnTo>
                  <a:pt x="176212" y="0"/>
                </a:lnTo>
                <a:lnTo>
                  <a:pt x="862012" y="0"/>
                </a:lnTo>
                <a:lnTo>
                  <a:pt x="904839" y="5286"/>
                </a:lnTo>
                <a:lnTo>
                  <a:pt x="945080" y="20788"/>
                </a:lnTo>
                <a:lnTo>
                  <a:pt x="980338" y="45644"/>
                </a:lnTo>
                <a:lnTo>
                  <a:pt x="1008526" y="78295"/>
                </a:lnTo>
                <a:lnTo>
                  <a:pt x="1027930" y="116846"/>
                </a:lnTo>
                <a:lnTo>
                  <a:pt x="1037376" y="158948"/>
                </a:lnTo>
                <a:lnTo>
                  <a:pt x="1038225" y="176212"/>
                </a:lnTo>
                <a:lnTo>
                  <a:pt x="1038012" y="184853"/>
                </a:lnTo>
                <a:lnTo>
                  <a:pt x="1030638" y="227373"/>
                </a:lnTo>
                <a:lnTo>
                  <a:pt x="1013160" y="266808"/>
                </a:lnTo>
                <a:lnTo>
                  <a:pt x="986609" y="300799"/>
                </a:lnTo>
                <a:lnTo>
                  <a:pt x="952595" y="327368"/>
                </a:lnTo>
                <a:lnTo>
                  <a:pt x="913165" y="344852"/>
                </a:lnTo>
                <a:lnTo>
                  <a:pt x="870670" y="352210"/>
                </a:lnTo>
                <a:lnTo>
                  <a:pt x="862012" y="352425"/>
                </a:lnTo>
                <a:lnTo>
                  <a:pt x="176212" y="352425"/>
                </a:lnTo>
                <a:lnTo>
                  <a:pt x="133385" y="347138"/>
                </a:lnTo>
                <a:lnTo>
                  <a:pt x="93144" y="331636"/>
                </a:lnTo>
                <a:lnTo>
                  <a:pt x="57882" y="306780"/>
                </a:lnTo>
                <a:lnTo>
                  <a:pt x="29698" y="274129"/>
                </a:lnTo>
                <a:lnTo>
                  <a:pt x="10292" y="235578"/>
                </a:lnTo>
                <a:lnTo>
                  <a:pt x="844" y="193476"/>
                </a:lnTo>
                <a:lnTo>
                  <a:pt x="0" y="176212"/>
                </a:lnTo>
                <a:close/>
              </a:path>
            </a:pathLst>
          </a:custGeom>
          <a:ln w="9525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635840" y="7702474"/>
            <a:ext cx="75057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60" i="1">
                <a:solidFill>
                  <a:srgbClr val="242424"/>
                </a:solidFill>
                <a:latin typeface="Verdana"/>
                <a:cs typeface="Verdana"/>
                <a:hlinkClick r:id="rId6"/>
              </a:rPr>
              <a:t>Comparison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4" name="object 14" descr="">
            <a:hlinkClick r:id="rId7"/>
          </p:cNvPr>
          <p:cNvSpPr/>
          <p:nvPr/>
        </p:nvSpPr>
        <p:spPr>
          <a:xfrm>
            <a:off x="3614737" y="7615160"/>
            <a:ext cx="600075" cy="352425"/>
          </a:xfrm>
          <a:custGeom>
            <a:avLst/>
            <a:gdLst/>
            <a:ahLst/>
            <a:cxnLst/>
            <a:rect l="l" t="t" r="r" b="b"/>
            <a:pathLst>
              <a:path w="600075" h="352425">
                <a:moveTo>
                  <a:pt x="0" y="176212"/>
                </a:moveTo>
                <a:lnTo>
                  <a:pt x="5278" y="133381"/>
                </a:lnTo>
                <a:lnTo>
                  <a:pt x="20804" y="93142"/>
                </a:lnTo>
                <a:lnTo>
                  <a:pt x="45643" y="57895"/>
                </a:lnTo>
                <a:lnTo>
                  <a:pt x="78314" y="29718"/>
                </a:lnTo>
                <a:lnTo>
                  <a:pt x="116857" y="10286"/>
                </a:lnTo>
                <a:lnTo>
                  <a:pt x="158938" y="857"/>
                </a:lnTo>
                <a:lnTo>
                  <a:pt x="176212" y="0"/>
                </a:lnTo>
                <a:lnTo>
                  <a:pt x="423862" y="0"/>
                </a:lnTo>
                <a:lnTo>
                  <a:pt x="466689" y="5286"/>
                </a:lnTo>
                <a:lnTo>
                  <a:pt x="506930" y="20788"/>
                </a:lnTo>
                <a:lnTo>
                  <a:pt x="542188" y="45644"/>
                </a:lnTo>
                <a:lnTo>
                  <a:pt x="570376" y="78295"/>
                </a:lnTo>
                <a:lnTo>
                  <a:pt x="589781" y="116846"/>
                </a:lnTo>
                <a:lnTo>
                  <a:pt x="599226" y="158948"/>
                </a:lnTo>
                <a:lnTo>
                  <a:pt x="600075" y="176212"/>
                </a:lnTo>
                <a:lnTo>
                  <a:pt x="599862" y="184853"/>
                </a:lnTo>
                <a:lnTo>
                  <a:pt x="592491" y="227373"/>
                </a:lnTo>
                <a:lnTo>
                  <a:pt x="575010" y="266808"/>
                </a:lnTo>
                <a:lnTo>
                  <a:pt x="548459" y="300799"/>
                </a:lnTo>
                <a:lnTo>
                  <a:pt x="514445" y="327368"/>
                </a:lnTo>
                <a:lnTo>
                  <a:pt x="475015" y="344852"/>
                </a:lnTo>
                <a:lnTo>
                  <a:pt x="432520" y="352210"/>
                </a:lnTo>
                <a:lnTo>
                  <a:pt x="423862" y="352425"/>
                </a:lnTo>
                <a:lnTo>
                  <a:pt x="176212" y="352425"/>
                </a:lnTo>
                <a:lnTo>
                  <a:pt x="133385" y="347138"/>
                </a:lnTo>
                <a:lnTo>
                  <a:pt x="93144" y="331636"/>
                </a:lnTo>
                <a:lnTo>
                  <a:pt x="57882" y="306780"/>
                </a:lnTo>
                <a:lnTo>
                  <a:pt x="29698" y="274129"/>
                </a:lnTo>
                <a:lnTo>
                  <a:pt x="10292" y="235578"/>
                </a:lnTo>
                <a:lnTo>
                  <a:pt x="844" y="193476"/>
                </a:lnTo>
                <a:lnTo>
                  <a:pt x="0" y="176212"/>
                </a:lnTo>
                <a:close/>
              </a:path>
            </a:pathLst>
          </a:custGeom>
          <a:ln w="9525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3761133" y="7702474"/>
            <a:ext cx="30988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65" i="1">
                <a:solidFill>
                  <a:srgbClr val="242424"/>
                </a:solidFill>
                <a:latin typeface="Verdana"/>
                <a:cs typeface="Verdana"/>
                <a:hlinkClick r:id="rId7"/>
              </a:rPr>
              <a:t>AWS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6" name="object 16" descr="">
            <a:hlinkClick r:id="rId8"/>
          </p:cNvPr>
          <p:cNvSpPr/>
          <p:nvPr/>
        </p:nvSpPr>
        <p:spPr>
          <a:xfrm>
            <a:off x="4300537" y="7615160"/>
            <a:ext cx="1657350" cy="352425"/>
          </a:xfrm>
          <a:custGeom>
            <a:avLst/>
            <a:gdLst/>
            <a:ahLst/>
            <a:cxnLst/>
            <a:rect l="l" t="t" r="r" b="b"/>
            <a:pathLst>
              <a:path w="1657350" h="352425">
                <a:moveTo>
                  <a:pt x="0" y="176212"/>
                </a:moveTo>
                <a:lnTo>
                  <a:pt x="5278" y="133381"/>
                </a:lnTo>
                <a:lnTo>
                  <a:pt x="20804" y="93142"/>
                </a:lnTo>
                <a:lnTo>
                  <a:pt x="45639" y="57895"/>
                </a:lnTo>
                <a:lnTo>
                  <a:pt x="78314" y="29718"/>
                </a:lnTo>
                <a:lnTo>
                  <a:pt x="116857" y="10286"/>
                </a:lnTo>
                <a:lnTo>
                  <a:pt x="158938" y="857"/>
                </a:lnTo>
                <a:lnTo>
                  <a:pt x="176212" y="0"/>
                </a:lnTo>
                <a:lnTo>
                  <a:pt x="1481137" y="0"/>
                </a:lnTo>
                <a:lnTo>
                  <a:pt x="1523960" y="5286"/>
                </a:lnTo>
                <a:lnTo>
                  <a:pt x="1564205" y="20788"/>
                </a:lnTo>
                <a:lnTo>
                  <a:pt x="1599463" y="45644"/>
                </a:lnTo>
                <a:lnTo>
                  <a:pt x="1627651" y="78295"/>
                </a:lnTo>
                <a:lnTo>
                  <a:pt x="1647055" y="116846"/>
                </a:lnTo>
                <a:lnTo>
                  <a:pt x="1656501" y="158948"/>
                </a:lnTo>
                <a:lnTo>
                  <a:pt x="1657350" y="176212"/>
                </a:lnTo>
                <a:lnTo>
                  <a:pt x="1657137" y="184853"/>
                </a:lnTo>
                <a:lnTo>
                  <a:pt x="1649763" y="227373"/>
                </a:lnTo>
                <a:lnTo>
                  <a:pt x="1632285" y="266808"/>
                </a:lnTo>
                <a:lnTo>
                  <a:pt x="1605734" y="300799"/>
                </a:lnTo>
                <a:lnTo>
                  <a:pt x="1571720" y="327368"/>
                </a:lnTo>
                <a:lnTo>
                  <a:pt x="1532286" y="344852"/>
                </a:lnTo>
                <a:lnTo>
                  <a:pt x="1489795" y="352210"/>
                </a:lnTo>
                <a:lnTo>
                  <a:pt x="1481137" y="352425"/>
                </a:lnTo>
                <a:lnTo>
                  <a:pt x="176212" y="352425"/>
                </a:lnTo>
                <a:lnTo>
                  <a:pt x="133385" y="347138"/>
                </a:lnTo>
                <a:lnTo>
                  <a:pt x="93144" y="331636"/>
                </a:lnTo>
                <a:lnTo>
                  <a:pt x="57878" y="306780"/>
                </a:lnTo>
                <a:lnTo>
                  <a:pt x="29698" y="274129"/>
                </a:lnTo>
                <a:lnTo>
                  <a:pt x="10292" y="235578"/>
                </a:lnTo>
                <a:lnTo>
                  <a:pt x="844" y="193476"/>
                </a:lnTo>
                <a:lnTo>
                  <a:pt x="0" y="176212"/>
                </a:lnTo>
                <a:close/>
              </a:path>
            </a:pathLst>
          </a:custGeom>
          <a:ln w="9525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4445295" y="7702474"/>
            <a:ext cx="13658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75" i="1">
                <a:solidFill>
                  <a:srgbClr val="242424"/>
                </a:solidFill>
                <a:latin typeface="Verdana"/>
                <a:cs typeface="Verdana"/>
                <a:hlinkClick r:id="rId8"/>
              </a:rPr>
              <a:t>Infrastructure</a:t>
            </a:r>
            <a:r>
              <a:rPr dirty="0" sz="1050" spc="-105" i="1">
                <a:solidFill>
                  <a:srgbClr val="242424"/>
                </a:solidFill>
                <a:latin typeface="Verdana"/>
                <a:cs typeface="Verdana"/>
                <a:hlinkClick r:id="rId8"/>
              </a:rPr>
              <a:t> </a:t>
            </a:r>
            <a:r>
              <a:rPr dirty="0" sz="1050" spc="-25" i="1">
                <a:solidFill>
                  <a:srgbClr val="242424"/>
                </a:solidFill>
                <a:latin typeface="Verdana"/>
                <a:cs typeface="Verdana"/>
                <a:hlinkClick r:id="rId8"/>
              </a:rPr>
              <a:t>As</a:t>
            </a:r>
            <a:r>
              <a:rPr dirty="0" sz="1050" spc="-100" i="1">
                <a:solidFill>
                  <a:srgbClr val="242424"/>
                </a:solidFill>
                <a:latin typeface="Verdana"/>
                <a:cs typeface="Verdana"/>
                <a:hlinkClick r:id="rId8"/>
              </a:rPr>
              <a:t> </a:t>
            </a:r>
            <a:r>
              <a:rPr dirty="0" sz="1050" spc="-25" i="1">
                <a:solidFill>
                  <a:srgbClr val="242424"/>
                </a:solidFill>
                <a:latin typeface="Verdana"/>
                <a:cs typeface="Verdana"/>
                <a:hlinkClick r:id="rId8"/>
              </a:rPr>
              <a:t>Code</a:t>
            </a:r>
            <a:endParaRPr sz="1050">
              <a:latin typeface="Verdana"/>
              <a:cs typeface="Verdan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352425" y="2788916"/>
            <a:ext cx="6848475" cy="933450"/>
            <a:chOff x="352425" y="2788916"/>
            <a:chExt cx="6848475" cy="933450"/>
          </a:xfrm>
        </p:grpSpPr>
        <p:sp>
          <p:nvSpPr>
            <p:cNvPr id="19" name="object 19" descr=""/>
            <p:cNvSpPr/>
            <p:nvPr/>
          </p:nvSpPr>
          <p:spPr>
            <a:xfrm>
              <a:off x="352425" y="2788916"/>
              <a:ext cx="6848475" cy="933450"/>
            </a:xfrm>
            <a:custGeom>
              <a:avLst/>
              <a:gdLst/>
              <a:ahLst/>
              <a:cxnLst/>
              <a:rect l="l" t="t" r="r" b="b"/>
              <a:pathLst>
                <a:path w="6848475" h="933450">
                  <a:moveTo>
                    <a:pt x="6848475" y="933450"/>
                  </a:moveTo>
                  <a:lnTo>
                    <a:pt x="0" y="933450"/>
                  </a:lnTo>
                  <a:lnTo>
                    <a:pt x="0" y="0"/>
                  </a:lnTo>
                  <a:lnTo>
                    <a:pt x="6848475" y="0"/>
                  </a:lnTo>
                  <a:lnTo>
                    <a:pt x="6848475" y="9334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52425" y="3169919"/>
              <a:ext cx="6848475" cy="552450"/>
            </a:xfrm>
            <a:custGeom>
              <a:avLst/>
              <a:gdLst/>
              <a:ahLst/>
              <a:cxnLst/>
              <a:rect l="l" t="t" r="r" b="b"/>
              <a:pathLst>
                <a:path w="6848475" h="552450">
                  <a:moveTo>
                    <a:pt x="6848475" y="542925"/>
                  </a:moveTo>
                  <a:lnTo>
                    <a:pt x="0" y="542925"/>
                  </a:lnTo>
                  <a:lnTo>
                    <a:pt x="0" y="552450"/>
                  </a:lnTo>
                  <a:lnTo>
                    <a:pt x="6848475" y="552450"/>
                  </a:lnTo>
                  <a:lnTo>
                    <a:pt x="6848475" y="542925"/>
                  </a:lnTo>
                  <a:close/>
                </a:path>
                <a:path w="6848475" h="552450">
                  <a:moveTo>
                    <a:pt x="68484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848475" y="9525"/>
                  </a:lnTo>
                  <a:lnTo>
                    <a:pt x="68484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>
              <a:hlinkClick r:id="rId2"/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2242" y="2940078"/>
              <a:ext cx="78695" cy="78696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5862637" y="2879404"/>
              <a:ext cx="581025" cy="209550"/>
            </a:xfrm>
            <a:custGeom>
              <a:avLst/>
              <a:gdLst/>
              <a:ahLst/>
              <a:cxnLst/>
              <a:rect l="l" t="t" r="r" b="b"/>
              <a:pathLst>
                <a:path w="581025" h="209550">
                  <a:moveTo>
                    <a:pt x="483127" y="209550"/>
                  </a:moveTo>
                  <a:lnTo>
                    <a:pt x="97897" y="209550"/>
                  </a:lnTo>
                  <a:lnTo>
                    <a:pt x="91078" y="208878"/>
                  </a:lnTo>
                  <a:lnTo>
                    <a:pt x="52282" y="195713"/>
                  </a:lnTo>
                  <a:lnTo>
                    <a:pt x="21478" y="168704"/>
                  </a:lnTo>
                  <a:lnTo>
                    <a:pt x="3352" y="131963"/>
                  </a:lnTo>
                  <a:lnTo>
                    <a:pt x="0" y="111654"/>
                  </a:lnTo>
                  <a:lnTo>
                    <a:pt x="0" y="104775"/>
                  </a:lnTo>
                  <a:lnTo>
                    <a:pt x="0" y="97895"/>
                  </a:lnTo>
                  <a:lnTo>
                    <a:pt x="10610" y="58323"/>
                  </a:lnTo>
                  <a:lnTo>
                    <a:pt x="35547" y="25823"/>
                  </a:lnTo>
                  <a:lnTo>
                    <a:pt x="71037" y="5342"/>
                  </a:lnTo>
                  <a:lnTo>
                    <a:pt x="97897" y="0"/>
                  </a:lnTo>
                  <a:lnTo>
                    <a:pt x="483127" y="0"/>
                  </a:lnTo>
                  <a:lnTo>
                    <a:pt x="522703" y="10607"/>
                  </a:lnTo>
                  <a:lnTo>
                    <a:pt x="555202" y="35552"/>
                  </a:lnTo>
                  <a:lnTo>
                    <a:pt x="575681" y="71035"/>
                  </a:lnTo>
                  <a:lnTo>
                    <a:pt x="581025" y="97895"/>
                  </a:lnTo>
                  <a:lnTo>
                    <a:pt x="581025" y="111654"/>
                  </a:lnTo>
                  <a:lnTo>
                    <a:pt x="570414" y="151226"/>
                  </a:lnTo>
                  <a:lnTo>
                    <a:pt x="545468" y="183726"/>
                  </a:lnTo>
                  <a:lnTo>
                    <a:pt x="509987" y="204207"/>
                  </a:lnTo>
                  <a:lnTo>
                    <a:pt x="489946" y="208878"/>
                  </a:lnTo>
                  <a:lnTo>
                    <a:pt x="483127" y="2095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862637" y="2879404"/>
              <a:ext cx="581025" cy="209550"/>
            </a:xfrm>
            <a:custGeom>
              <a:avLst/>
              <a:gdLst/>
              <a:ahLst/>
              <a:cxnLst/>
              <a:rect l="l" t="t" r="r" b="b"/>
              <a:pathLst>
                <a:path w="581025" h="209550">
                  <a:moveTo>
                    <a:pt x="0" y="104775"/>
                  </a:moveTo>
                  <a:lnTo>
                    <a:pt x="0" y="97895"/>
                  </a:lnTo>
                  <a:lnTo>
                    <a:pt x="666" y="91081"/>
                  </a:lnTo>
                  <a:lnTo>
                    <a:pt x="13839" y="52285"/>
                  </a:lnTo>
                  <a:lnTo>
                    <a:pt x="30689" y="30687"/>
                  </a:lnTo>
                  <a:lnTo>
                    <a:pt x="35547" y="25823"/>
                  </a:lnTo>
                  <a:lnTo>
                    <a:pt x="40843" y="21479"/>
                  </a:lnTo>
                  <a:lnTo>
                    <a:pt x="46567" y="17657"/>
                  </a:lnTo>
                  <a:lnTo>
                    <a:pt x="52282" y="13836"/>
                  </a:lnTo>
                  <a:lnTo>
                    <a:pt x="84334" y="2013"/>
                  </a:lnTo>
                  <a:lnTo>
                    <a:pt x="91078" y="671"/>
                  </a:lnTo>
                  <a:lnTo>
                    <a:pt x="97897" y="0"/>
                  </a:lnTo>
                  <a:lnTo>
                    <a:pt x="104775" y="0"/>
                  </a:lnTo>
                  <a:lnTo>
                    <a:pt x="476250" y="0"/>
                  </a:lnTo>
                  <a:lnTo>
                    <a:pt x="483127" y="0"/>
                  </a:lnTo>
                  <a:lnTo>
                    <a:pt x="489946" y="671"/>
                  </a:lnTo>
                  <a:lnTo>
                    <a:pt x="496690" y="2013"/>
                  </a:lnTo>
                  <a:lnTo>
                    <a:pt x="503434" y="3355"/>
                  </a:lnTo>
                  <a:lnTo>
                    <a:pt x="509987" y="5342"/>
                  </a:lnTo>
                  <a:lnTo>
                    <a:pt x="516340" y="7975"/>
                  </a:lnTo>
                  <a:lnTo>
                    <a:pt x="522703" y="10607"/>
                  </a:lnTo>
                  <a:lnTo>
                    <a:pt x="528742" y="13836"/>
                  </a:lnTo>
                  <a:lnTo>
                    <a:pt x="534457" y="17657"/>
                  </a:lnTo>
                  <a:lnTo>
                    <a:pt x="540181" y="21479"/>
                  </a:lnTo>
                  <a:lnTo>
                    <a:pt x="545468" y="25823"/>
                  </a:lnTo>
                  <a:lnTo>
                    <a:pt x="550335" y="30687"/>
                  </a:lnTo>
                  <a:lnTo>
                    <a:pt x="555202" y="35552"/>
                  </a:lnTo>
                  <a:lnTo>
                    <a:pt x="575681" y="71035"/>
                  </a:lnTo>
                  <a:lnTo>
                    <a:pt x="581025" y="97895"/>
                  </a:lnTo>
                  <a:lnTo>
                    <a:pt x="581025" y="104775"/>
                  </a:lnTo>
                  <a:lnTo>
                    <a:pt x="581025" y="111654"/>
                  </a:lnTo>
                  <a:lnTo>
                    <a:pt x="570414" y="151226"/>
                  </a:lnTo>
                  <a:lnTo>
                    <a:pt x="550335" y="178862"/>
                  </a:lnTo>
                  <a:lnTo>
                    <a:pt x="545468" y="183726"/>
                  </a:lnTo>
                  <a:lnTo>
                    <a:pt x="540181" y="188070"/>
                  </a:lnTo>
                  <a:lnTo>
                    <a:pt x="534457" y="191892"/>
                  </a:lnTo>
                  <a:lnTo>
                    <a:pt x="528742" y="195713"/>
                  </a:lnTo>
                  <a:lnTo>
                    <a:pt x="522703" y="198942"/>
                  </a:lnTo>
                  <a:lnTo>
                    <a:pt x="516340" y="201574"/>
                  </a:lnTo>
                  <a:lnTo>
                    <a:pt x="509987" y="204207"/>
                  </a:lnTo>
                  <a:lnTo>
                    <a:pt x="503434" y="206194"/>
                  </a:lnTo>
                  <a:lnTo>
                    <a:pt x="496690" y="207536"/>
                  </a:lnTo>
                  <a:lnTo>
                    <a:pt x="489946" y="208878"/>
                  </a:lnTo>
                  <a:lnTo>
                    <a:pt x="483127" y="209550"/>
                  </a:lnTo>
                  <a:lnTo>
                    <a:pt x="476250" y="209550"/>
                  </a:lnTo>
                  <a:lnTo>
                    <a:pt x="104775" y="209550"/>
                  </a:lnTo>
                  <a:lnTo>
                    <a:pt x="97897" y="209550"/>
                  </a:lnTo>
                  <a:lnTo>
                    <a:pt x="91078" y="208878"/>
                  </a:lnTo>
                  <a:lnTo>
                    <a:pt x="84334" y="207536"/>
                  </a:lnTo>
                  <a:lnTo>
                    <a:pt x="77590" y="206194"/>
                  </a:lnTo>
                  <a:lnTo>
                    <a:pt x="46567" y="191892"/>
                  </a:lnTo>
                  <a:lnTo>
                    <a:pt x="40843" y="188070"/>
                  </a:lnTo>
                  <a:lnTo>
                    <a:pt x="35547" y="183726"/>
                  </a:lnTo>
                  <a:lnTo>
                    <a:pt x="30689" y="178862"/>
                  </a:lnTo>
                  <a:lnTo>
                    <a:pt x="25822" y="173997"/>
                  </a:lnTo>
                  <a:lnTo>
                    <a:pt x="5343" y="138514"/>
                  </a:lnTo>
                  <a:lnTo>
                    <a:pt x="0" y="111654"/>
                  </a:lnTo>
                  <a:lnTo>
                    <a:pt x="0" y="104775"/>
                  </a:lnTo>
                  <a:close/>
                </a:path>
              </a:pathLst>
            </a:custGeom>
            <a:ln w="9524">
              <a:solidFill>
                <a:srgbClr val="1A89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568325" y="2208241"/>
            <a:ext cx="5807075" cy="85661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200" spc="-20" b="1" i="1">
                <a:solidFill>
                  <a:srgbClr val="242424"/>
                </a:solidFill>
                <a:latin typeface="Verdana"/>
                <a:cs typeface="Verdana"/>
              </a:rPr>
              <a:t>Cons</a:t>
            </a:r>
            <a:endParaRPr sz="1200">
              <a:latin typeface="Verdana"/>
              <a:cs typeface="Verdana"/>
            </a:endParaRPr>
          </a:p>
          <a:p>
            <a:pPr marL="298450">
              <a:lnSpc>
                <a:spcPct val="100000"/>
              </a:lnSpc>
              <a:spcBef>
                <a:spcPts val="660"/>
              </a:spcBef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Need</a:t>
            </a:r>
            <a:r>
              <a:rPr dirty="0" sz="1350" spc="-3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3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Manage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State</a:t>
            </a:r>
            <a:r>
              <a:rPr dirty="0" sz="1350" spc="-3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Files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60">
                <a:solidFill>
                  <a:srgbClr val="242424"/>
                </a:solidFill>
                <a:latin typeface="Georgia"/>
                <a:cs typeface="Georgia"/>
              </a:rPr>
              <a:t>—</a:t>
            </a:r>
            <a:r>
              <a:rPr dirty="0" sz="1350" spc="-3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Terraform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uses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state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files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keep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track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of</a:t>
            </a: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5379085" algn="l"/>
              </a:tabLst>
            </a:pPr>
            <a:r>
              <a:rPr dirty="0" sz="950" spc="-4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Open</a:t>
            </a:r>
            <a:r>
              <a:rPr dirty="0" sz="950" spc="-10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950" spc="-50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in</a:t>
            </a:r>
            <a:r>
              <a:rPr dirty="0" sz="950" spc="-10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950" spc="-25" i="1">
                <a:solidFill>
                  <a:srgbClr val="6A6A6A"/>
                </a:solidFill>
                <a:latin typeface="Verdana"/>
                <a:cs typeface="Verdana"/>
                <a:hlinkClick r:id="rId2"/>
              </a:rPr>
              <a:t>app</a:t>
            </a:r>
            <a:r>
              <a:rPr dirty="0" sz="950" i="1">
                <a:solidFill>
                  <a:srgbClr val="6A6A6A"/>
                </a:solidFill>
                <a:latin typeface="Verdana"/>
                <a:cs typeface="Verdana"/>
              </a:rPr>
              <a:t>	</a:t>
            </a:r>
            <a:r>
              <a:rPr dirty="0" sz="950" spc="-50" i="1">
                <a:solidFill>
                  <a:srgbClr val="ABABAB"/>
                </a:solidFill>
                <a:latin typeface="Verdana"/>
                <a:cs typeface="Verdana"/>
              </a:rPr>
              <a:t>Sign</a:t>
            </a:r>
            <a:r>
              <a:rPr dirty="0" sz="950" spc="-105" i="1">
                <a:solidFill>
                  <a:srgbClr val="ABABAB"/>
                </a:solidFill>
                <a:latin typeface="Verdana"/>
                <a:cs typeface="Verdana"/>
              </a:rPr>
              <a:t> </a:t>
            </a:r>
            <a:r>
              <a:rPr dirty="0" sz="950" spc="-25" i="1">
                <a:solidFill>
                  <a:srgbClr val="ABABAB"/>
                </a:solidFill>
                <a:latin typeface="Verdana"/>
                <a:cs typeface="Verdana"/>
              </a:rPr>
              <a:t>up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588125" y="2890516"/>
            <a:ext cx="3968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Sign</a:t>
            </a:r>
            <a:r>
              <a:rPr dirty="0" sz="950" spc="-105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 </a:t>
            </a:r>
            <a:r>
              <a:rPr dirty="0" sz="950" spc="-25" i="1">
                <a:solidFill>
                  <a:srgbClr val="6A6A6A"/>
                </a:solidFill>
                <a:latin typeface="Verdana"/>
                <a:cs typeface="Verdana"/>
                <a:hlinkClick r:id="rId10"/>
              </a:rPr>
              <a:t>in</a:t>
            </a:r>
            <a:endParaRPr sz="950">
              <a:latin typeface="Verdana"/>
              <a:cs typeface="Verdana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583017" y="3255641"/>
            <a:ext cx="3789045" cy="381000"/>
            <a:chOff x="583017" y="3255641"/>
            <a:chExt cx="3789045" cy="381000"/>
          </a:xfrm>
        </p:grpSpPr>
        <p:sp>
          <p:nvSpPr>
            <p:cNvPr id="27" name="object 27" descr="">
              <a:hlinkClick r:id="rId3"/>
            </p:cNvPr>
            <p:cNvSpPr/>
            <p:nvPr/>
          </p:nvSpPr>
          <p:spPr>
            <a:xfrm>
              <a:off x="583017" y="3343183"/>
              <a:ext cx="1350010" cy="206375"/>
            </a:xfrm>
            <a:custGeom>
              <a:avLst/>
              <a:gdLst/>
              <a:ahLst/>
              <a:cxnLst/>
              <a:rect l="l" t="t" r="r" b="b"/>
              <a:pathLst>
                <a:path w="1350010" h="206375">
                  <a:moveTo>
                    <a:pt x="101161" y="205915"/>
                  </a:moveTo>
                  <a:lnTo>
                    <a:pt x="61780" y="197910"/>
                  </a:lnTo>
                  <a:lnTo>
                    <a:pt x="29624" y="176081"/>
                  </a:lnTo>
                  <a:lnTo>
                    <a:pt x="7948" y="143704"/>
                  </a:lnTo>
                  <a:lnTo>
                    <a:pt x="0" y="104056"/>
                  </a:lnTo>
                  <a:lnTo>
                    <a:pt x="7949" y="64404"/>
                  </a:lnTo>
                  <a:lnTo>
                    <a:pt x="29629" y="32029"/>
                  </a:lnTo>
                  <a:lnTo>
                    <a:pt x="61784" y="10204"/>
                  </a:lnTo>
                  <a:lnTo>
                    <a:pt x="101161" y="2201"/>
                  </a:lnTo>
                  <a:lnTo>
                    <a:pt x="140537" y="10206"/>
                  </a:lnTo>
                  <a:lnTo>
                    <a:pt x="172694" y="32034"/>
                  </a:lnTo>
                  <a:lnTo>
                    <a:pt x="194375" y="64410"/>
                  </a:lnTo>
                  <a:lnTo>
                    <a:pt x="202325" y="104056"/>
                  </a:lnTo>
                  <a:lnTo>
                    <a:pt x="194371" y="143710"/>
                  </a:lnTo>
                  <a:lnTo>
                    <a:pt x="172687" y="176086"/>
                  </a:lnTo>
                  <a:lnTo>
                    <a:pt x="140529" y="197912"/>
                  </a:lnTo>
                  <a:lnTo>
                    <a:pt x="101161" y="205915"/>
                  </a:lnTo>
                  <a:close/>
                </a:path>
                <a:path w="1350010" h="206375">
                  <a:moveTo>
                    <a:pt x="262721" y="199938"/>
                  </a:moveTo>
                  <a:lnTo>
                    <a:pt x="243033" y="192401"/>
                  </a:lnTo>
                  <a:lnTo>
                    <a:pt x="226955" y="171850"/>
                  </a:lnTo>
                  <a:lnTo>
                    <a:pt x="216114" y="141373"/>
                  </a:lnTo>
                  <a:lnTo>
                    <a:pt x="212139" y="104056"/>
                  </a:lnTo>
                  <a:lnTo>
                    <a:pt x="216114" y="66740"/>
                  </a:lnTo>
                  <a:lnTo>
                    <a:pt x="226955" y="36262"/>
                  </a:lnTo>
                  <a:lnTo>
                    <a:pt x="243033" y="15712"/>
                  </a:lnTo>
                  <a:lnTo>
                    <a:pt x="262721" y="8175"/>
                  </a:lnTo>
                  <a:lnTo>
                    <a:pt x="282410" y="15712"/>
                  </a:lnTo>
                  <a:lnTo>
                    <a:pt x="298488" y="36262"/>
                  </a:lnTo>
                  <a:lnTo>
                    <a:pt x="309328" y="66740"/>
                  </a:lnTo>
                  <a:lnTo>
                    <a:pt x="313304" y="104056"/>
                  </a:lnTo>
                  <a:lnTo>
                    <a:pt x="309328" y="141379"/>
                  </a:lnTo>
                  <a:lnTo>
                    <a:pt x="298488" y="171855"/>
                  </a:lnTo>
                  <a:lnTo>
                    <a:pt x="282410" y="192403"/>
                  </a:lnTo>
                  <a:lnTo>
                    <a:pt x="262721" y="199938"/>
                  </a:lnTo>
                  <a:close/>
                </a:path>
                <a:path w="1350010" h="206375">
                  <a:moveTo>
                    <a:pt x="340905" y="189962"/>
                  </a:moveTo>
                  <a:lnTo>
                    <a:pt x="333980" y="183209"/>
                  </a:lnTo>
                  <a:lnTo>
                    <a:pt x="328325" y="164796"/>
                  </a:lnTo>
                  <a:lnTo>
                    <a:pt x="324513" y="137490"/>
                  </a:lnTo>
                  <a:lnTo>
                    <a:pt x="323114" y="104056"/>
                  </a:lnTo>
                  <a:lnTo>
                    <a:pt x="324513" y="70619"/>
                  </a:lnTo>
                  <a:lnTo>
                    <a:pt x="328327" y="43313"/>
                  </a:lnTo>
                  <a:lnTo>
                    <a:pt x="333983" y="24902"/>
                  </a:lnTo>
                  <a:lnTo>
                    <a:pt x="340908" y="18151"/>
                  </a:lnTo>
                  <a:lnTo>
                    <a:pt x="347834" y="24903"/>
                  </a:lnTo>
                  <a:lnTo>
                    <a:pt x="353488" y="43316"/>
                  </a:lnTo>
                  <a:lnTo>
                    <a:pt x="357298" y="70623"/>
                  </a:lnTo>
                  <a:lnTo>
                    <a:pt x="358695" y="104056"/>
                  </a:lnTo>
                  <a:lnTo>
                    <a:pt x="357297" y="137495"/>
                  </a:lnTo>
                  <a:lnTo>
                    <a:pt x="353484" y="164801"/>
                  </a:lnTo>
                  <a:lnTo>
                    <a:pt x="347829" y="183211"/>
                  </a:lnTo>
                  <a:lnTo>
                    <a:pt x="340905" y="189962"/>
                  </a:lnTo>
                  <a:close/>
                </a:path>
                <a:path w="1350010" h="206375">
                  <a:moveTo>
                    <a:pt x="453848" y="199828"/>
                  </a:moveTo>
                  <a:lnTo>
                    <a:pt x="411785" y="199828"/>
                  </a:lnTo>
                  <a:lnTo>
                    <a:pt x="411785" y="197639"/>
                  </a:lnTo>
                  <a:lnTo>
                    <a:pt x="422565" y="195207"/>
                  </a:lnTo>
                  <a:lnTo>
                    <a:pt x="427906" y="191680"/>
                  </a:lnTo>
                  <a:lnTo>
                    <a:pt x="427917" y="16938"/>
                  </a:lnTo>
                  <a:lnTo>
                    <a:pt x="422585" y="13403"/>
                  </a:lnTo>
                  <a:lnTo>
                    <a:pt x="411806" y="10971"/>
                  </a:lnTo>
                  <a:lnTo>
                    <a:pt x="411806" y="8790"/>
                  </a:lnTo>
                  <a:lnTo>
                    <a:pt x="473803" y="8790"/>
                  </a:lnTo>
                  <a:lnTo>
                    <a:pt x="486377" y="38342"/>
                  </a:lnTo>
                  <a:lnTo>
                    <a:pt x="437738" y="38342"/>
                  </a:lnTo>
                  <a:lnTo>
                    <a:pt x="437738" y="191680"/>
                  </a:lnTo>
                  <a:lnTo>
                    <a:pt x="443069" y="195214"/>
                  </a:lnTo>
                  <a:lnTo>
                    <a:pt x="453818" y="197639"/>
                  </a:lnTo>
                  <a:lnTo>
                    <a:pt x="453848" y="199828"/>
                  </a:lnTo>
                  <a:close/>
                </a:path>
                <a:path w="1350010" h="206375">
                  <a:moveTo>
                    <a:pt x="538114" y="134344"/>
                  </a:moveTo>
                  <a:lnTo>
                    <a:pt x="527223" y="134344"/>
                  </a:lnTo>
                  <a:lnTo>
                    <a:pt x="580642" y="8790"/>
                  </a:lnTo>
                  <a:lnTo>
                    <a:pt x="638174" y="8790"/>
                  </a:lnTo>
                  <a:lnTo>
                    <a:pt x="638174" y="10971"/>
                  </a:lnTo>
                  <a:lnTo>
                    <a:pt x="627394" y="13403"/>
                  </a:lnTo>
                  <a:lnTo>
                    <a:pt x="622063" y="16938"/>
                  </a:lnTo>
                  <a:lnTo>
                    <a:pt x="622015" y="29686"/>
                  </a:lnTo>
                  <a:lnTo>
                    <a:pt x="622016" y="33839"/>
                  </a:lnTo>
                  <a:lnTo>
                    <a:pt x="580876" y="33839"/>
                  </a:lnTo>
                  <a:lnTo>
                    <a:pt x="538114" y="134344"/>
                  </a:lnTo>
                  <a:close/>
                </a:path>
                <a:path w="1350010" h="206375">
                  <a:moveTo>
                    <a:pt x="638174" y="200171"/>
                  </a:moveTo>
                  <a:lnTo>
                    <a:pt x="564903" y="200171"/>
                  </a:lnTo>
                  <a:lnTo>
                    <a:pt x="564903" y="198007"/>
                  </a:lnTo>
                  <a:lnTo>
                    <a:pt x="574693" y="195795"/>
                  </a:lnTo>
                  <a:lnTo>
                    <a:pt x="579976" y="192686"/>
                  </a:lnTo>
                  <a:lnTo>
                    <a:pt x="580813" y="183323"/>
                  </a:lnTo>
                  <a:lnTo>
                    <a:pt x="580876" y="33839"/>
                  </a:lnTo>
                  <a:lnTo>
                    <a:pt x="622016" y="33839"/>
                  </a:lnTo>
                  <a:lnTo>
                    <a:pt x="622126" y="183323"/>
                  </a:lnTo>
                  <a:lnTo>
                    <a:pt x="622963" y="192686"/>
                  </a:lnTo>
                  <a:lnTo>
                    <a:pt x="628373" y="195795"/>
                  </a:lnTo>
                  <a:lnTo>
                    <a:pt x="638174" y="198007"/>
                  </a:lnTo>
                  <a:lnTo>
                    <a:pt x="638174" y="200171"/>
                  </a:lnTo>
                  <a:close/>
                </a:path>
                <a:path w="1350010" h="206375">
                  <a:moveTo>
                    <a:pt x="510253" y="199828"/>
                  </a:moveTo>
                  <a:lnTo>
                    <a:pt x="506361" y="199828"/>
                  </a:lnTo>
                  <a:lnTo>
                    <a:pt x="437738" y="38342"/>
                  </a:lnTo>
                  <a:lnTo>
                    <a:pt x="486377" y="38342"/>
                  </a:lnTo>
                  <a:lnTo>
                    <a:pt x="527223" y="134344"/>
                  </a:lnTo>
                  <a:lnTo>
                    <a:pt x="538114" y="134344"/>
                  </a:lnTo>
                  <a:lnTo>
                    <a:pt x="510253" y="199828"/>
                  </a:lnTo>
                  <a:close/>
                </a:path>
                <a:path w="1350010" h="206375">
                  <a:moveTo>
                    <a:pt x="697158" y="204293"/>
                  </a:moveTo>
                  <a:lnTo>
                    <a:pt x="671597" y="198677"/>
                  </a:lnTo>
                  <a:lnTo>
                    <a:pt x="652686" y="183323"/>
                  </a:lnTo>
                  <a:lnTo>
                    <a:pt x="640792" y="160474"/>
                  </a:lnTo>
                  <a:lnTo>
                    <a:pt x="636281" y="132372"/>
                  </a:lnTo>
                  <a:lnTo>
                    <a:pt x="636281" y="127404"/>
                  </a:lnTo>
                  <a:lnTo>
                    <a:pt x="646720" y="86298"/>
                  </a:lnTo>
                  <a:lnTo>
                    <a:pt x="680790" y="56954"/>
                  </a:lnTo>
                  <a:lnTo>
                    <a:pt x="690590" y="55016"/>
                  </a:lnTo>
                  <a:lnTo>
                    <a:pt x="698924" y="55016"/>
                  </a:lnTo>
                  <a:lnTo>
                    <a:pt x="710270" y="55978"/>
                  </a:lnTo>
                  <a:lnTo>
                    <a:pt x="720962" y="58803"/>
                  </a:lnTo>
                  <a:lnTo>
                    <a:pt x="730606" y="63395"/>
                  </a:lnTo>
                  <a:lnTo>
                    <a:pt x="698322" y="63403"/>
                  </a:lnTo>
                  <a:lnTo>
                    <a:pt x="687482" y="67030"/>
                  </a:lnTo>
                  <a:lnTo>
                    <a:pt x="679244" y="76715"/>
                  </a:lnTo>
                  <a:lnTo>
                    <a:pt x="673811" y="91365"/>
                  </a:lnTo>
                  <a:lnTo>
                    <a:pt x="671361" y="109896"/>
                  </a:lnTo>
                  <a:lnTo>
                    <a:pt x="755895" y="109896"/>
                  </a:lnTo>
                  <a:lnTo>
                    <a:pt x="756514" y="117093"/>
                  </a:lnTo>
                  <a:lnTo>
                    <a:pt x="756514" y="117453"/>
                  </a:lnTo>
                  <a:lnTo>
                    <a:pt x="670636" y="117453"/>
                  </a:lnTo>
                  <a:lnTo>
                    <a:pt x="672905" y="138300"/>
                  </a:lnTo>
                  <a:lnTo>
                    <a:pt x="681342" y="155586"/>
                  </a:lnTo>
                  <a:lnTo>
                    <a:pt x="694584" y="167689"/>
                  </a:lnTo>
                  <a:lnTo>
                    <a:pt x="711280" y="172982"/>
                  </a:lnTo>
                  <a:lnTo>
                    <a:pt x="746698" y="172982"/>
                  </a:lnTo>
                  <a:lnTo>
                    <a:pt x="737028" y="187860"/>
                  </a:lnTo>
                  <a:lnTo>
                    <a:pt x="719760" y="199932"/>
                  </a:lnTo>
                  <a:lnTo>
                    <a:pt x="697158" y="204293"/>
                  </a:lnTo>
                  <a:close/>
                </a:path>
                <a:path w="1350010" h="206375">
                  <a:moveTo>
                    <a:pt x="755895" y="109896"/>
                  </a:moveTo>
                  <a:lnTo>
                    <a:pt x="720411" y="109896"/>
                  </a:lnTo>
                  <a:lnTo>
                    <a:pt x="720086" y="95503"/>
                  </a:lnTo>
                  <a:lnTo>
                    <a:pt x="718363" y="83742"/>
                  </a:lnTo>
                  <a:lnTo>
                    <a:pt x="698347" y="63395"/>
                  </a:lnTo>
                  <a:lnTo>
                    <a:pt x="730606" y="63395"/>
                  </a:lnTo>
                  <a:lnTo>
                    <a:pt x="738878" y="69688"/>
                  </a:lnTo>
                  <a:lnTo>
                    <a:pt x="746431" y="78832"/>
                  </a:lnTo>
                  <a:lnTo>
                    <a:pt x="751899" y="89808"/>
                  </a:lnTo>
                  <a:lnTo>
                    <a:pt x="755266" y="102575"/>
                  </a:lnTo>
                  <a:lnTo>
                    <a:pt x="755895" y="109896"/>
                  </a:lnTo>
                  <a:close/>
                </a:path>
                <a:path w="1350010" h="206375">
                  <a:moveTo>
                    <a:pt x="746698" y="172982"/>
                  </a:moveTo>
                  <a:lnTo>
                    <a:pt x="711280" y="172982"/>
                  </a:lnTo>
                  <a:lnTo>
                    <a:pt x="723972" y="171782"/>
                  </a:lnTo>
                  <a:lnTo>
                    <a:pt x="735425" y="166532"/>
                  </a:lnTo>
                  <a:lnTo>
                    <a:pt x="745196" y="157707"/>
                  </a:lnTo>
                  <a:lnTo>
                    <a:pt x="752845" y="145783"/>
                  </a:lnTo>
                  <a:lnTo>
                    <a:pt x="755315" y="146652"/>
                  </a:lnTo>
                  <a:lnTo>
                    <a:pt x="748900" y="169594"/>
                  </a:lnTo>
                  <a:lnTo>
                    <a:pt x="746698" y="172982"/>
                  </a:lnTo>
                  <a:close/>
                </a:path>
                <a:path w="1350010" h="206375">
                  <a:moveTo>
                    <a:pt x="830946" y="21098"/>
                  </a:moveTo>
                  <a:lnTo>
                    <a:pt x="830946" y="18797"/>
                  </a:lnTo>
                  <a:lnTo>
                    <a:pt x="894747" y="0"/>
                  </a:lnTo>
                  <a:lnTo>
                    <a:pt x="894747" y="20356"/>
                  </a:lnTo>
                  <a:lnTo>
                    <a:pt x="840139" y="20356"/>
                  </a:lnTo>
                  <a:lnTo>
                    <a:pt x="830946" y="21098"/>
                  </a:lnTo>
                  <a:close/>
                </a:path>
                <a:path w="1350010" h="206375">
                  <a:moveTo>
                    <a:pt x="942543" y="46995"/>
                  </a:moveTo>
                  <a:lnTo>
                    <a:pt x="933504" y="45234"/>
                  </a:lnTo>
                  <a:lnTo>
                    <a:pt x="926197" y="40403"/>
                  </a:lnTo>
                  <a:lnTo>
                    <a:pt x="921310" y="33179"/>
                  </a:lnTo>
                  <a:lnTo>
                    <a:pt x="919528" y="24241"/>
                  </a:lnTo>
                  <a:lnTo>
                    <a:pt x="921308" y="15304"/>
                  </a:lnTo>
                  <a:lnTo>
                    <a:pt x="926193" y="8080"/>
                  </a:lnTo>
                  <a:lnTo>
                    <a:pt x="933500" y="3248"/>
                  </a:lnTo>
                  <a:lnTo>
                    <a:pt x="942543" y="1487"/>
                  </a:lnTo>
                  <a:lnTo>
                    <a:pt x="951572" y="3218"/>
                  </a:lnTo>
                  <a:lnTo>
                    <a:pt x="958786" y="8000"/>
                  </a:lnTo>
                  <a:lnTo>
                    <a:pt x="963567" y="15214"/>
                  </a:lnTo>
                  <a:lnTo>
                    <a:pt x="965297" y="24241"/>
                  </a:lnTo>
                  <a:lnTo>
                    <a:pt x="963567" y="33269"/>
                  </a:lnTo>
                  <a:lnTo>
                    <a:pt x="958786" y="40482"/>
                  </a:lnTo>
                  <a:lnTo>
                    <a:pt x="951572" y="45264"/>
                  </a:lnTo>
                  <a:lnTo>
                    <a:pt x="942543" y="46995"/>
                  </a:lnTo>
                  <a:close/>
                </a:path>
                <a:path w="1350010" h="206375">
                  <a:moveTo>
                    <a:pt x="894747" y="60980"/>
                  </a:moveTo>
                  <a:lnTo>
                    <a:pt x="853611" y="60980"/>
                  </a:lnTo>
                  <a:lnTo>
                    <a:pt x="853611" y="31129"/>
                  </a:lnTo>
                  <a:lnTo>
                    <a:pt x="852289" y="27281"/>
                  </a:lnTo>
                  <a:lnTo>
                    <a:pt x="846109" y="21572"/>
                  </a:lnTo>
                  <a:lnTo>
                    <a:pt x="840139" y="20356"/>
                  </a:lnTo>
                  <a:lnTo>
                    <a:pt x="894747" y="20356"/>
                  </a:lnTo>
                  <a:lnTo>
                    <a:pt x="894747" y="60980"/>
                  </a:lnTo>
                  <a:close/>
                </a:path>
                <a:path w="1350010" h="206375">
                  <a:moveTo>
                    <a:pt x="814925" y="204293"/>
                  </a:moveTo>
                  <a:lnTo>
                    <a:pt x="794134" y="199282"/>
                  </a:lnTo>
                  <a:lnTo>
                    <a:pt x="778070" y="185140"/>
                  </a:lnTo>
                  <a:lnTo>
                    <a:pt x="767712" y="163210"/>
                  </a:lnTo>
                  <a:lnTo>
                    <a:pt x="764044" y="134832"/>
                  </a:lnTo>
                  <a:lnTo>
                    <a:pt x="765286" y="118022"/>
                  </a:lnTo>
                  <a:lnTo>
                    <a:pt x="783383" y="76843"/>
                  </a:lnTo>
                  <a:lnTo>
                    <a:pt x="817297" y="56441"/>
                  </a:lnTo>
                  <a:lnTo>
                    <a:pt x="830761" y="55010"/>
                  </a:lnTo>
                  <a:lnTo>
                    <a:pt x="839840" y="55010"/>
                  </a:lnTo>
                  <a:lnTo>
                    <a:pt x="847321" y="56964"/>
                  </a:lnTo>
                  <a:lnTo>
                    <a:pt x="853611" y="60980"/>
                  </a:lnTo>
                  <a:lnTo>
                    <a:pt x="894747" y="60980"/>
                  </a:lnTo>
                  <a:lnTo>
                    <a:pt x="894747" y="63106"/>
                  </a:lnTo>
                  <a:lnTo>
                    <a:pt x="837586" y="63106"/>
                  </a:lnTo>
                  <a:lnTo>
                    <a:pt x="825571" y="67395"/>
                  </a:lnTo>
                  <a:lnTo>
                    <a:pt x="816388" y="79588"/>
                  </a:lnTo>
                  <a:lnTo>
                    <a:pt x="810523" y="98672"/>
                  </a:lnTo>
                  <a:lnTo>
                    <a:pt x="808460" y="123637"/>
                  </a:lnTo>
                  <a:lnTo>
                    <a:pt x="808998" y="136340"/>
                  </a:lnTo>
                  <a:lnTo>
                    <a:pt x="821963" y="176575"/>
                  </a:lnTo>
                  <a:lnTo>
                    <a:pt x="829163" y="181982"/>
                  </a:lnTo>
                  <a:lnTo>
                    <a:pt x="851383" y="181982"/>
                  </a:lnTo>
                  <a:lnTo>
                    <a:pt x="847304" y="189120"/>
                  </a:lnTo>
                  <a:lnTo>
                    <a:pt x="838485" y="197359"/>
                  </a:lnTo>
                  <a:lnTo>
                    <a:pt x="827559" y="202512"/>
                  </a:lnTo>
                  <a:lnTo>
                    <a:pt x="814925" y="204293"/>
                  </a:lnTo>
                  <a:close/>
                </a:path>
                <a:path w="1350010" h="206375">
                  <a:moveTo>
                    <a:pt x="1184615" y="79444"/>
                  </a:moveTo>
                  <a:lnTo>
                    <a:pt x="1181521" y="79444"/>
                  </a:lnTo>
                  <a:lnTo>
                    <a:pt x="1187245" y="69151"/>
                  </a:lnTo>
                  <a:lnTo>
                    <a:pt x="1195485" y="61471"/>
                  </a:lnTo>
                  <a:lnTo>
                    <a:pt x="1205867" y="56669"/>
                  </a:lnTo>
                  <a:lnTo>
                    <a:pt x="1218020" y="55010"/>
                  </a:lnTo>
                  <a:lnTo>
                    <a:pt x="1231495" y="56739"/>
                  </a:lnTo>
                  <a:lnTo>
                    <a:pt x="1242374" y="61821"/>
                  </a:lnTo>
                  <a:lnTo>
                    <a:pt x="1250443" y="70099"/>
                  </a:lnTo>
                  <a:lnTo>
                    <a:pt x="1252073" y="73759"/>
                  </a:lnTo>
                  <a:lnTo>
                    <a:pt x="1188756" y="73759"/>
                  </a:lnTo>
                  <a:lnTo>
                    <a:pt x="1184615" y="79444"/>
                  </a:lnTo>
                  <a:close/>
                </a:path>
                <a:path w="1350010" h="206375">
                  <a:moveTo>
                    <a:pt x="1259007" y="81412"/>
                  </a:moveTo>
                  <a:lnTo>
                    <a:pt x="1255483" y="81412"/>
                  </a:lnTo>
                  <a:lnTo>
                    <a:pt x="1261468" y="70503"/>
                  </a:lnTo>
                  <a:lnTo>
                    <a:pt x="1270321" y="62181"/>
                  </a:lnTo>
                  <a:lnTo>
                    <a:pt x="1281436" y="56874"/>
                  </a:lnTo>
                  <a:lnTo>
                    <a:pt x="1294207" y="55010"/>
                  </a:lnTo>
                  <a:lnTo>
                    <a:pt x="1310661" y="57846"/>
                  </a:lnTo>
                  <a:lnTo>
                    <a:pt x="1322965" y="66039"/>
                  </a:lnTo>
                  <a:lnTo>
                    <a:pt x="1327516" y="73759"/>
                  </a:lnTo>
                  <a:lnTo>
                    <a:pt x="1264311" y="73759"/>
                  </a:lnTo>
                  <a:lnTo>
                    <a:pt x="1259186" y="80983"/>
                  </a:lnTo>
                  <a:lnTo>
                    <a:pt x="1259007" y="81412"/>
                  </a:lnTo>
                  <a:close/>
                </a:path>
                <a:path w="1350010" h="206375">
                  <a:moveTo>
                    <a:pt x="980649" y="200171"/>
                  </a:moveTo>
                  <a:lnTo>
                    <a:pt x="923351" y="200171"/>
                  </a:lnTo>
                  <a:lnTo>
                    <a:pt x="923305" y="79444"/>
                  </a:lnTo>
                  <a:lnTo>
                    <a:pt x="920012" y="75300"/>
                  </a:lnTo>
                  <a:lnTo>
                    <a:pt x="907230" y="74102"/>
                  </a:lnTo>
                  <a:lnTo>
                    <a:pt x="907230" y="71869"/>
                  </a:lnTo>
                  <a:lnTo>
                    <a:pt x="964480" y="55432"/>
                  </a:lnTo>
                  <a:lnTo>
                    <a:pt x="964525" y="178248"/>
                  </a:lnTo>
                  <a:lnTo>
                    <a:pt x="964525" y="191645"/>
                  </a:lnTo>
                  <a:lnTo>
                    <a:pt x="969856" y="195345"/>
                  </a:lnTo>
                  <a:lnTo>
                    <a:pt x="980631" y="197880"/>
                  </a:lnTo>
                  <a:lnTo>
                    <a:pt x="980649" y="200171"/>
                  </a:lnTo>
                  <a:close/>
                </a:path>
                <a:path w="1350010" h="206375">
                  <a:moveTo>
                    <a:pt x="1067369" y="182267"/>
                  </a:moveTo>
                  <a:lnTo>
                    <a:pt x="1052704" y="182267"/>
                  </a:lnTo>
                  <a:lnTo>
                    <a:pt x="1060378" y="181999"/>
                  </a:lnTo>
                  <a:lnTo>
                    <a:pt x="1066713" y="178032"/>
                  </a:lnTo>
                  <a:lnTo>
                    <a:pt x="1069951" y="171625"/>
                  </a:lnTo>
                  <a:lnTo>
                    <a:pt x="1070051" y="79117"/>
                  </a:lnTo>
                  <a:lnTo>
                    <a:pt x="1067163" y="74665"/>
                  </a:lnTo>
                  <a:lnTo>
                    <a:pt x="1056713" y="73566"/>
                  </a:lnTo>
                  <a:lnTo>
                    <a:pt x="1056713" y="71326"/>
                  </a:lnTo>
                  <a:lnTo>
                    <a:pt x="1111222" y="55432"/>
                  </a:lnTo>
                  <a:lnTo>
                    <a:pt x="1111222" y="177537"/>
                  </a:lnTo>
                  <a:lnTo>
                    <a:pt x="1070076" y="177537"/>
                  </a:lnTo>
                  <a:lnTo>
                    <a:pt x="1067369" y="182267"/>
                  </a:lnTo>
                  <a:close/>
                </a:path>
                <a:path w="1350010" h="206375">
                  <a:moveTo>
                    <a:pt x="1031946" y="204293"/>
                  </a:moveTo>
                  <a:lnTo>
                    <a:pt x="994503" y="177843"/>
                  </a:lnTo>
                  <a:lnTo>
                    <a:pt x="992237" y="79444"/>
                  </a:lnTo>
                  <a:lnTo>
                    <a:pt x="988886" y="75232"/>
                  </a:lnTo>
                  <a:lnTo>
                    <a:pt x="976156" y="74102"/>
                  </a:lnTo>
                  <a:lnTo>
                    <a:pt x="976168" y="71869"/>
                  </a:lnTo>
                  <a:lnTo>
                    <a:pt x="1033406" y="55436"/>
                  </a:lnTo>
                  <a:lnTo>
                    <a:pt x="1033406" y="158599"/>
                  </a:lnTo>
                  <a:lnTo>
                    <a:pt x="1034671" y="168736"/>
                  </a:lnTo>
                  <a:lnTo>
                    <a:pt x="1038388" y="176157"/>
                  </a:lnTo>
                  <a:lnTo>
                    <a:pt x="1044438" y="180715"/>
                  </a:lnTo>
                  <a:lnTo>
                    <a:pt x="1052704" y="182267"/>
                  </a:lnTo>
                  <a:lnTo>
                    <a:pt x="1067369" y="182267"/>
                  </a:lnTo>
                  <a:lnTo>
                    <a:pt x="1063743" y="188604"/>
                  </a:lnTo>
                  <a:lnTo>
                    <a:pt x="1054891" y="197037"/>
                  </a:lnTo>
                  <a:lnTo>
                    <a:pt x="1044098" y="202408"/>
                  </a:lnTo>
                  <a:lnTo>
                    <a:pt x="1031946" y="204293"/>
                  </a:lnTo>
                  <a:close/>
                </a:path>
                <a:path w="1350010" h="206375">
                  <a:moveTo>
                    <a:pt x="1193809" y="200171"/>
                  </a:moveTo>
                  <a:lnTo>
                    <a:pt x="1140393" y="200171"/>
                  </a:lnTo>
                  <a:lnTo>
                    <a:pt x="1140393" y="78959"/>
                  </a:lnTo>
                  <a:lnTo>
                    <a:pt x="1136855" y="74569"/>
                  </a:lnTo>
                  <a:lnTo>
                    <a:pt x="1124272" y="73453"/>
                  </a:lnTo>
                  <a:lnTo>
                    <a:pt x="1124272" y="71206"/>
                  </a:lnTo>
                  <a:lnTo>
                    <a:pt x="1181521" y="55442"/>
                  </a:lnTo>
                  <a:lnTo>
                    <a:pt x="1181521" y="79444"/>
                  </a:lnTo>
                  <a:lnTo>
                    <a:pt x="1184615" y="79444"/>
                  </a:lnTo>
                  <a:lnTo>
                    <a:pt x="1183909" y="80412"/>
                  </a:lnTo>
                  <a:lnTo>
                    <a:pt x="1181504" y="86029"/>
                  </a:lnTo>
                  <a:lnTo>
                    <a:pt x="1181504" y="191783"/>
                  </a:lnTo>
                  <a:lnTo>
                    <a:pt x="1184438" y="195678"/>
                  </a:lnTo>
                  <a:lnTo>
                    <a:pt x="1193794" y="197880"/>
                  </a:lnTo>
                  <a:lnTo>
                    <a:pt x="1193809" y="200171"/>
                  </a:lnTo>
                  <a:close/>
                </a:path>
                <a:path w="1350010" h="206375">
                  <a:moveTo>
                    <a:pt x="851383" y="181982"/>
                  </a:moveTo>
                  <a:lnTo>
                    <a:pt x="844917" y="181982"/>
                  </a:lnTo>
                  <a:lnTo>
                    <a:pt x="850794" y="178307"/>
                  </a:lnTo>
                  <a:lnTo>
                    <a:pt x="853611" y="171625"/>
                  </a:lnTo>
                  <a:lnTo>
                    <a:pt x="853611" y="73195"/>
                  </a:lnTo>
                  <a:lnTo>
                    <a:pt x="850829" y="66782"/>
                  </a:lnTo>
                  <a:lnTo>
                    <a:pt x="844996" y="63106"/>
                  </a:lnTo>
                  <a:lnTo>
                    <a:pt x="894747" y="63106"/>
                  </a:lnTo>
                  <a:lnTo>
                    <a:pt x="894747" y="178083"/>
                  </a:lnTo>
                  <a:lnTo>
                    <a:pt x="853611" y="178083"/>
                  </a:lnTo>
                  <a:lnTo>
                    <a:pt x="851383" y="181982"/>
                  </a:lnTo>
                  <a:close/>
                </a:path>
                <a:path w="1350010" h="206375">
                  <a:moveTo>
                    <a:pt x="1269698" y="200171"/>
                  </a:moveTo>
                  <a:lnTo>
                    <a:pt x="1216268" y="200171"/>
                  </a:lnTo>
                  <a:lnTo>
                    <a:pt x="1216268" y="98244"/>
                  </a:lnTo>
                  <a:lnTo>
                    <a:pt x="1215139" y="87566"/>
                  </a:lnTo>
                  <a:lnTo>
                    <a:pt x="1211764" y="79911"/>
                  </a:lnTo>
                  <a:lnTo>
                    <a:pt x="1206158" y="75300"/>
                  </a:lnTo>
                  <a:lnTo>
                    <a:pt x="1198336" y="73759"/>
                  </a:lnTo>
                  <a:lnTo>
                    <a:pt x="1252073" y="73759"/>
                  </a:lnTo>
                  <a:lnTo>
                    <a:pt x="1255483" y="81412"/>
                  </a:lnTo>
                  <a:lnTo>
                    <a:pt x="1259007" y="81412"/>
                  </a:lnTo>
                  <a:lnTo>
                    <a:pt x="1256637" y="87087"/>
                  </a:lnTo>
                  <a:lnTo>
                    <a:pt x="1257163" y="90234"/>
                  </a:lnTo>
                  <a:lnTo>
                    <a:pt x="1257417" y="93404"/>
                  </a:lnTo>
                  <a:lnTo>
                    <a:pt x="1257393" y="191783"/>
                  </a:lnTo>
                  <a:lnTo>
                    <a:pt x="1260327" y="195678"/>
                  </a:lnTo>
                  <a:lnTo>
                    <a:pt x="1269683" y="197880"/>
                  </a:lnTo>
                  <a:lnTo>
                    <a:pt x="1269698" y="200171"/>
                  </a:lnTo>
                  <a:close/>
                </a:path>
                <a:path w="1350010" h="206375">
                  <a:moveTo>
                    <a:pt x="1349455" y="200171"/>
                  </a:moveTo>
                  <a:lnTo>
                    <a:pt x="1292215" y="200171"/>
                  </a:lnTo>
                  <a:lnTo>
                    <a:pt x="1292215" y="98244"/>
                  </a:lnTo>
                  <a:lnTo>
                    <a:pt x="1291110" y="87466"/>
                  </a:lnTo>
                  <a:lnTo>
                    <a:pt x="1287775" y="79822"/>
                  </a:lnTo>
                  <a:lnTo>
                    <a:pt x="1282176" y="75267"/>
                  </a:lnTo>
                  <a:lnTo>
                    <a:pt x="1274284" y="73759"/>
                  </a:lnTo>
                  <a:lnTo>
                    <a:pt x="1327516" y="73759"/>
                  </a:lnTo>
                  <a:lnTo>
                    <a:pt x="1330582" y="78959"/>
                  </a:lnTo>
                  <a:lnTo>
                    <a:pt x="1330684" y="79176"/>
                  </a:lnTo>
                  <a:lnTo>
                    <a:pt x="1333342" y="96595"/>
                  </a:lnTo>
                  <a:lnTo>
                    <a:pt x="1333344" y="190233"/>
                  </a:lnTo>
                  <a:lnTo>
                    <a:pt x="1337782" y="195187"/>
                  </a:lnTo>
                  <a:lnTo>
                    <a:pt x="1349455" y="197880"/>
                  </a:lnTo>
                  <a:lnTo>
                    <a:pt x="1349455" y="200171"/>
                  </a:lnTo>
                  <a:close/>
                </a:path>
                <a:path w="1350010" h="206375">
                  <a:moveTo>
                    <a:pt x="1127326" y="200209"/>
                  </a:moveTo>
                  <a:lnTo>
                    <a:pt x="1070076" y="200209"/>
                  </a:lnTo>
                  <a:lnTo>
                    <a:pt x="1070076" y="177537"/>
                  </a:lnTo>
                  <a:lnTo>
                    <a:pt x="1111222" y="177537"/>
                  </a:lnTo>
                  <a:lnTo>
                    <a:pt x="1111222" y="191645"/>
                  </a:lnTo>
                  <a:lnTo>
                    <a:pt x="1116553" y="195345"/>
                  </a:lnTo>
                  <a:lnTo>
                    <a:pt x="1127054" y="197828"/>
                  </a:lnTo>
                  <a:lnTo>
                    <a:pt x="1127205" y="197880"/>
                  </a:lnTo>
                  <a:lnTo>
                    <a:pt x="1127326" y="200209"/>
                  </a:lnTo>
                  <a:close/>
                </a:path>
                <a:path w="1350010" h="206375">
                  <a:moveTo>
                    <a:pt x="910858" y="200171"/>
                  </a:moveTo>
                  <a:lnTo>
                    <a:pt x="853611" y="200171"/>
                  </a:lnTo>
                  <a:lnTo>
                    <a:pt x="853611" y="178083"/>
                  </a:lnTo>
                  <a:lnTo>
                    <a:pt x="894747" y="178083"/>
                  </a:lnTo>
                  <a:lnTo>
                    <a:pt x="894747" y="191645"/>
                  </a:lnTo>
                  <a:lnTo>
                    <a:pt x="900078" y="195345"/>
                  </a:lnTo>
                  <a:lnTo>
                    <a:pt x="910840" y="197880"/>
                  </a:lnTo>
                  <a:lnTo>
                    <a:pt x="910858" y="2001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085974" y="3255641"/>
              <a:ext cx="2286000" cy="381000"/>
            </a:xfrm>
            <a:custGeom>
              <a:avLst/>
              <a:gdLst/>
              <a:ahLst/>
              <a:cxnLst/>
              <a:rect l="l" t="t" r="r" b="b"/>
              <a:pathLst>
                <a:path w="2286000" h="381000">
                  <a:moveTo>
                    <a:pt x="2095500" y="381000"/>
                  </a:moveTo>
                  <a:lnTo>
                    <a:pt x="190500" y="381000"/>
                  </a:lnTo>
                  <a:lnTo>
                    <a:pt x="181141" y="380771"/>
                  </a:lnTo>
                  <a:lnTo>
                    <a:pt x="135200" y="372799"/>
                  </a:lnTo>
                  <a:lnTo>
                    <a:pt x="92571" y="353904"/>
                  </a:lnTo>
                  <a:lnTo>
                    <a:pt x="55797" y="325203"/>
                  </a:lnTo>
                  <a:lnTo>
                    <a:pt x="27097" y="288427"/>
                  </a:lnTo>
                  <a:lnTo>
                    <a:pt x="8198" y="245799"/>
                  </a:lnTo>
                  <a:lnTo>
                    <a:pt x="228" y="199858"/>
                  </a:lnTo>
                  <a:lnTo>
                    <a:pt x="0" y="190500"/>
                  </a:lnTo>
                  <a:lnTo>
                    <a:pt x="228" y="181141"/>
                  </a:lnTo>
                  <a:lnTo>
                    <a:pt x="8198" y="135200"/>
                  </a:lnTo>
                  <a:lnTo>
                    <a:pt x="27097" y="92572"/>
                  </a:lnTo>
                  <a:lnTo>
                    <a:pt x="55797" y="55796"/>
                  </a:lnTo>
                  <a:lnTo>
                    <a:pt x="92571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500" y="0"/>
                  </a:lnTo>
                  <a:lnTo>
                    <a:pt x="2095500" y="0"/>
                  </a:lnTo>
                  <a:lnTo>
                    <a:pt x="2141800" y="5710"/>
                  </a:lnTo>
                  <a:lnTo>
                    <a:pt x="2185300" y="22492"/>
                  </a:lnTo>
                  <a:lnTo>
                    <a:pt x="2223421" y="49340"/>
                  </a:lnTo>
                  <a:lnTo>
                    <a:pt x="2253891" y="84663"/>
                  </a:lnTo>
                  <a:lnTo>
                    <a:pt x="2274869" y="126332"/>
                  </a:lnTo>
                  <a:lnTo>
                    <a:pt x="2285085" y="171827"/>
                  </a:lnTo>
                  <a:lnTo>
                    <a:pt x="2286000" y="190500"/>
                  </a:lnTo>
                  <a:lnTo>
                    <a:pt x="2285771" y="199858"/>
                  </a:lnTo>
                  <a:lnTo>
                    <a:pt x="2277797" y="245799"/>
                  </a:lnTo>
                  <a:lnTo>
                    <a:pt x="2258902" y="288427"/>
                  </a:lnTo>
                  <a:lnTo>
                    <a:pt x="2230202" y="325203"/>
                  </a:lnTo>
                  <a:lnTo>
                    <a:pt x="2193423" y="353904"/>
                  </a:lnTo>
                  <a:lnTo>
                    <a:pt x="2150799" y="372799"/>
                  </a:lnTo>
                  <a:lnTo>
                    <a:pt x="2104858" y="380771"/>
                  </a:lnTo>
                  <a:lnTo>
                    <a:pt x="2095500" y="381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28607" y="3360390"/>
              <a:ext cx="170582" cy="173261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568325" y="3280252"/>
            <a:ext cx="6402705" cy="373951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975485">
              <a:lnSpc>
                <a:spcPct val="100000"/>
              </a:lnSpc>
              <a:spcBef>
                <a:spcPts val="705"/>
              </a:spcBef>
            </a:pPr>
            <a:r>
              <a:rPr dirty="0" sz="1050" spc="-10" i="1">
                <a:solidFill>
                  <a:srgbClr val="6A6A6A"/>
                </a:solidFill>
                <a:latin typeface="Verdana"/>
                <a:cs typeface="Verdana"/>
              </a:rPr>
              <a:t>Search</a:t>
            </a:r>
            <a:endParaRPr sz="1050">
              <a:latin typeface="Verdana"/>
              <a:cs typeface="Verdana"/>
            </a:endParaRPr>
          </a:p>
          <a:p>
            <a:pPr marL="298450">
              <a:lnSpc>
                <a:spcPct val="100000"/>
              </a:lnSpc>
              <a:spcBef>
                <a:spcPts val="780"/>
              </a:spcBef>
            </a:pP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management.</a:t>
            </a:r>
            <a:endParaRPr sz="1350">
              <a:latin typeface="Georgia"/>
              <a:cs typeface="Georgia"/>
            </a:endParaRPr>
          </a:p>
          <a:p>
            <a:pPr algn="just" marL="298450" marR="800735">
              <a:lnSpc>
                <a:spcPct val="129600"/>
              </a:lnSpc>
              <a:spcBef>
                <a:spcPts val="1125"/>
              </a:spcBef>
            </a:pP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Uncertain</a:t>
            </a:r>
            <a:r>
              <a:rPr dirty="0" sz="1350" spc="-3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Future</a:t>
            </a:r>
            <a:r>
              <a:rPr dirty="0" sz="1350" spc="-3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60">
                <a:solidFill>
                  <a:srgbClr val="242424"/>
                </a:solidFill>
                <a:latin typeface="Georgia"/>
                <a:cs typeface="Georgia"/>
              </a:rPr>
              <a:t>—</a:t>
            </a:r>
            <a:r>
              <a:rPr dirty="0" sz="1350" spc="-3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With 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recently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announced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change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in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licensing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methodology,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there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is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increasing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confusion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over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long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term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path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20">
                <a:solidFill>
                  <a:srgbClr val="242424"/>
                </a:solidFill>
                <a:latin typeface="Georgia"/>
                <a:cs typeface="Georgia"/>
              </a:rPr>
              <a:t>of</a:t>
            </a:r>
            <a:r>
              <a:rPr dirty="0" sz="1350" spc="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Terraform.</a:t>
            </a: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55" b="1" i="1">
                <a:solidFill>
                  <a:srgbClr val="242424"/>
                </a:solidFill>
                <a:latin typeface="Verdana"/>
                <a:cs typeface="Verdana"/>
              </a:rPr>
              <a:t>Conclusion</a:t>
            </a:r>
            <a:endParaRPr sz="1500">
              <a:latin typeface="Verdana"/>
              <a:cs typeface="Verdana"/>
            </a:endParaRPr>
          </a:p>
          <a:p>
            <a:pPr marL="12700" marR="15875">
              <a:lnSpc>
                <a:spcPct val="129600"/>
              </a:lnSpc>
              <a:spcBef>
                <a:spcPts val="120"/>
              </a:spcBef>
            </a:pP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So</a:t>
            </a:r>
            <a:r>
              <a:rPr dirty="0" sz="1350" spc="-3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which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tool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should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you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choose?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As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with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most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things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70">
                <a:solidFill>
                  <a:srgbClr val="242424"/>
                </a:solidFill>
                <a:latin typeface="Georgia"/>
                <a:cs typeface="Georgia"/>
              </a:rPr>
              <a:t>—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it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depends.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If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you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know</a:t>
            </a:r>
            <a:r>
              <a:rPr dirty="0" sz="1350" spc="-25">
                <a:solidFill>
                  <a:srgbClr val="242424"/>
                </a:solidFill>
                <a:latin typeface="Georgia"/>
                <a:cs typeface="Georgia"/>
              </a:rPr>
              <a:t> for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sure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that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you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are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only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going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to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use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then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5">
                <a:solidFill>
                  <a:srgbClr val="242424"/>
                </a:solidFill>
                <a:latin typeface="Georgia"/>
                <a:cs typeface="Georgia"/>
              </a:rPr>
              <a:t>AWS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60">
                <a:solidFill>
                  <a:srgbClr val="242424"/>
                </a:solidFill>
                <a:latin typeface="Georgia"/>
                <a:cs typeface="Georgia"/>
              </a:rPr>
              <a:t>CDK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is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probably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your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best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 choice. 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However,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if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you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work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at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very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large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organization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with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multiple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cloud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providers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then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Terraform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is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more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than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likely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the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preferred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option.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Either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way,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</a:t>
            </a:r>
            <a:r>
              <a:rPr dirty="0" sz="1350" spc="-1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hope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this</a:t>
            </a:r>
            <a:r>
              <a:rPr dirty="0" sz="1350" spc="-2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helps</a:t>
            </a:r>
            <a:r>
              <a:rPr dirty="0" sz="1350" spc="50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your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understanding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and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that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you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can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now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make a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more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informed</a:t>
            </a:r>
            <a:r>
              <a:rPr dirty="0" sz="1350" spc="-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Georgia"/>
                <a:cs typeface="Georgia"/>
              </a:rPr>
              <a:t>choice.</a:t>
            </a: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This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post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originally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appeared</a:t>
            </a:r>
            <a:r>
              <a:rPr dirty="0" sz="1350" spc="1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242424"/>
                </a:solidFill>
                <a:latin typeface="Georgia"/>
                <a:cs typeface="Georgia"/>
              </a:rPr>
              <a:t>at</a:t>
            </a:r>
            <a:r>
              <a:rPr dirty="0" sz="1350" spc="5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u="sng" sz="135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Georgia"/>
                <a:cs typeface="Georgia"/>
                <a:hlinkClick r:id="rId12"/>
              </a:rPr>
              <a:t>https:</a:t>
            </a:r>
            <a:r>
              <a:rPr dirty="0" u="sng" sz="1350" spc="3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Georgia"/>
                <a:cs typeface="Georgia"/>
                <a:hlinkClick r:id="rId12"/>
              </a:rPr>
              <a:t> </a:t>
            </a:r>
            <a:r>
              <a:rPr dirty="0" u="sng" sz="1350" spc="-30" b="1" i="1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Times New Roman"/>
                <a:cs typeface="Times New Roman"/>
                <a:hlinkClick r:id="rId12"/>
              </a:rPr>
              <a:t>/</a:t>
            </a:r>
            <a:r>
              <a:rPr dirty="0" u="sng" sz="1350" spc="-3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Georgia"/>
                <a:cs typeface="Georgia"/>
                <a:hlinkClick r:id="rId12"/>
              </a:rPr>
              <a:t>www.akeero.com/post/aws-</a:t>
            </a:r>
            <a:r>
              <a:rPr dirty="0" u="sng" sz="1350" spc="-35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Georgia"/>
                <a:cs typeface="Georgia"/>
                <a:hlinkClick r:id="rId12"/>
              </a:rPr>
              <a:t>cdk-</a:t>
            </a:r>
            <a:r>
              <a:rPr dirty="0" u="sng" sz="1350" spc="-45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Georgia"/>
                <a:cs typeface="Georgia"/>
                <a:hlinkClick r:id="rId12"/>
              </a:rPr>
              <a:t>vs-</a:t>
            </a:r>
            <a:r>
              <a:rPr dirty="0" u="sng" sz="1350" spc="-10">
                <a:solidFill>
                  <a:srgbClr val="242424"/>
                </a:solidFill>
                <a:uFill>
                  <a:solidFill>
                    <a:srgbClr val="242424"/>
                  </a:solidFill>
                </a:uFill>
                <a:latin typeface="Georgia"/>
                <a:cs typeface="Georgia"/>
                <a:hlinkClick r:id="rId12"/>
              </a:rPr>
              <a:t>terraform</a:t>
            </a:r>
            <a:r>
              <a:rPr dirty="0" u="none" sz="1350" spc="-10">
                <a:solidFill>
                  <a:srgbClr val="242424"/>
                </a:solidFill>
                <a:latin typeface="Georgia"/>
                <a:cs typeface="Georgia"/>
              </a:rPr>
              <a:t>.</a:t>
            </a:r>
            <a:endParaRPr sz="1350">
              <a:latin typeface="Georgia"/>
              <a:cs typeface="Georgia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6667500" y="3293729"/>
            <a:ext cx="304800" cy="304800"/>
            <a:chOff x="6667500" y="3293729"/>
            <a:chExt cx="304800" cy="304800"/>
          </a:xfrm>
        </p:grpSpPr>
        <p:pic>
          <p:nvPicPr>
            <p:cNvPr id="32" name="object 3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67500" y="3293729"/>
              <a:ext cx="304799" cy="304799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6667500" y="329374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87"/>
                  </a:moveTo>
                  <a:lnTo>
                    <a:pt x="108229" y="298281"/>
                  </a:lnTo>
                  <a:lnTo>
                    <a:pt x="67711" y="279142"/>
                  </a:lnTo>
                  <a:lnTo>
                    <a:pt x="34531" y="249032"/>
                  </a:lnTo>
                  <a:lnTo>
                    <a:pt x="11612" y="210726"/>
                  </a:lnTo>
                  <a:lnTo>
                    <a:pt x="725" y="167401"/>
                  </a:lnTo>
                  <a:lnTo>
                    <a:pt x="0" y="152387"/>
                  </a:lnTo>
                  <a:lnTo>
                    <a:pt x="725" y="137379"/>
                  </a:lnTo>
                  <a:lnTo>
                    <a:pt x="11612" y="94079"/>
                  </a:lnTo>
                  <a:lnTo>
                    <a:pt x="34531" y="55768"/>
                  </a:lnTo>
                  <a:lnTo>
                    <a:pt x="67711" y="25663"/>
                  </a:lnTo>
                  <a:lnTo>
                    <a:pt x="108229" y="6519"/>
                  </a:lnTo>
                  <a:lnTo>
                    <a:pt x="152146" y="0"/>
                  </a:lnTo>
                  <a:lnTo>
                    <a:pt x="152653" y="0"/>
                  </a:lnTo>
                  <a:lnTo>
                    <a:pt x="167412" y="713"/>
                  </a:lnTo>
                  <a:lnTo>
                    <a:pt x="182136" y="2890"/>
                  </a:lnTo>
                  <a:lnTo>
                    <a:pt x="196569" y="6519"/>
                  </a:lnTo>
                  <a:lnTo>
                    <a:pt x="204931" y="9525"/>
                  </a:lnTo>
                  <a:lnTo>
                    <a:pt x="152399" y="9525"/>
                  </a:lnTo>
                  <a:lnTo>
                    <a:pt x="145380" y="9696"/>
                  </a:lnTo>
                  <a:lnTo>
                    <a:pt x="104277" y="17873"/>
                  </a:lnTo>
                  <a:lnTo>
                    <a:pt x="67278" y="37645"/>
                  </a:lnTo>
                  <a:lnTo>
                    <a:pt x="37645" y="67281"/>
                  </a:lnTo>
                  <a:lnTo>
                    <a:pt x="17873" y="104274"/>
                  </a:lnTo>
                  <a:lnTo>
                    <a:pt x="9696" y="145380"/>
                  </a:lnTo>
                  <a:lnTo>
                    <a:pt x="9524" y="152400"/>
                  </a:lnTo>
                  <a:lnTo>
                    <a:pt x="9696" y="159419"/>
                  </a:lnTo>
                  <a:lnTo>
                    <a:pt x="17873" y="200525"/>
                  </a:lnTo>
                  <a:lnTo>
                    <a:pt x="37645" y="237517"/>
                  </a:lnTo>
                  <a:lnTo>
                    <a:pt x="67278" y="267153"/>
                  </a:lnTo>
                  <a:lnTo>
                    <a:pt x="104277" y="286926"/>
                  </a:lnTo>
                  <a:lnTo>
                    <a:pt x="145380" y="295103"/>
                  </a:lnTo>
                  <a:lnTo>
                    <a:pt x="152399" y="295275"/>
                  </a:lnTo>
                  <a:lnTo>
                    <a:pt x="204943" y="295275"/>
                  </a:lnTo>
                  <a:lnTo>
                    <a:pt x="196569" y="298281"/>
                  </a:lnTo>
                  <a:lnTo>
                    <a:pt x="182136" y="301899"/>
                  </a:lnTo>
                  <a:lnTo>
                    <a:pt x="167412" y="304066"/>
                  </a:lnTo>
                  <a:lnTo>
                    <a:pt x="152399" y="304787"/>
                  </a:lnTo>
                  <a:close/>
                </a:path>
                <a:path w="304800" h="304800">
                  <a:moveTo>
                    <a:pt x="204943" y="295275"/>
                  </a:moveTo>
                  <a:lnTo>
                    <a:pt x="152399" y="295275"/>
                  </a:lnTo>
                  <a:lnTo>
                    <a:pt x="159418" y="295103"/>
                  </a:lnTo>
                  <a:lnTo>
                    <a:pt x="166402" y="294588"/>
                  </a:lnTo>
                  <a:lnTo>
                    <a:pt x="207073" y="284399"/>
                  </a:lnTo>
                  <a:lnTo>
                    <a:pt x="243037" y="262844"/>
                  </a:lnTo>
                  <a:lnTo>
                    <a:pt x="271195" y="231776"/>
                  </a:lnTo>
                  <a:lnTo>
                    <a:pt x="289125" y="193874"/>
                  </a:lnTo>
                  <a:lnTo>
                    <a:pt x="295274" y="152387"/>
                  </a:lnTo>
                  <a:lnTo>
                    <a:pt x="295103" y="145380"/>
                  </a:lnTo>
                  <a:lnTo>
                    <a:pt x="286926" y="104274"/>
                  </a:lnTo>
                  <a:lnTo>
                    <a:pt x="267154" y="67281"/>
                  </a:lnTo>
                  <a:lnTo>
                    <a:pt x="237513" y="37645"/>
                  </a:lnTo>
                  <a:lnTo>
                    <a:pt x="200522" y="17873"/>
                  </a:lnTo>
                  <a:lnTo>
                    <a:pt x="159418" y="9696"/>
                  </a:lnTo>
                  <a:lnTo>
                    <a:pt x="152399" y="9525"/>
                  </a:lnTo>
                  <a:lnTo>
                    <a:pt x="204931" y="9525"/>
                  </a:lnTo>
                  <a:lnTo>
                    <a:pt x="249044" y="34536"/>
                  </a:lnTo>
                  <a:lnTo>
                    <a:pt x="279139" y="67714"/>
                  </a:lnTo>
                  <a:lnTo>
                    <a:pt x="298267" y="108230"/>
                  </a:lnTo>
                  <a:lnTo>
                    <a:pt x="304799" y="152400"/>
                  </a:lnTo>
                  <a:lnTo>
                    <a:pt x="304073" y="167401"/>
                  </a:lnTo>
                  <a:lnTo>
                    <a:pt x="293186" y="210726"/>
                  </a:lnTo>
                  <a:lnTo>
                    <a:pt x="270268" y="249032"/>
                  </a:lnTo>
                  <a:lnTo>
                    <a:pt x="237088" y="279142"/>
                  </a:lnTo>
                  <a:lnTo>
                    <a:pt x="210707" y="293205"/>
                  </a:lnTo>
                  <a:lnTo>
                    <a:pt x="204943" y="295275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https://medium.com/dev-axe/aws-cdk-</a:t>
            </a:r>
            <a:r>
              <a:rPr dirty="0"/>
              <a:t>vs-</a:t>
            </a:r>
            <a:r>
              <a:rPr dirty="0" spc="-10"/>
              <a:t>terraform-fda9aae2f8f7</a:t>
            </a:r>
          </a:p>
        </p:txBody>
      </p:sp>
      <p:sp>
        <p:nvSpPr>
          <p:cNvPr id="35" name="object 3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13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1298" y="161988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3/31/24, </a:t>
            </a:r>
            <a:r>
              <a:rPr dirty="0" sz="800">
                <a:latin typeface="Arial"/>
                <a:cs typeface="Arial"/>
              </a:rPr>
              <a:t>8:45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25">
                <a:latin typeface="Arial"/>
                <a:cs typeface="Arial"/>
              </a:rPr>
              <a:t>PM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87242" y="161988"/>
            <a:ext cx="495427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AWS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CDK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vs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Terraform.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An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in-</a:t>
            </a:r>
            <a:r>
              <a:rPr dirty="0" sz="800">
                <a:latin typeface="Arial"/>
                <a:cs typeface="Arial"/>
              </a:rPr>
              <a:t>depth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comparison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of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AWS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CDK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and…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by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Stuart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Cameron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Dev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Axe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Medium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581025" y="2743123"/>
            <a:ext cx="6391275" cy="9525"/>
          </a:xfrm>
          <a:custGeom>
            <a:avLst/>
            <a:gdLst/>
            <a:ahLst/>
            <a:cxnLst/>
            <a:rect l="l" t="t" r="r" b="b"/>
            <a:pathLst>
              <a:path w="6391275" h="9525">
                <a:moveTo>
                  <a:pt x="6391275" y="9525"/>
                </a:moveTo>
                <a:lnTo>
                  <a:pt x="0" y="9525"/>
                </a:lnTo>
                <a:lnTo>
                  <a:pt x="0" y="0"/>
                </a:lnTo>
                <a:lnTo>
                  <a:pt x="6391275" y="0"/>
                </a:lnTo>
                <a:lnTo>
                  <a:pt x="63912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834062" y="1214361"/>
            <a:ext cx="695325" cy="352425"/>
          </a:xfrm>
          <a:custGeom>
            <a:avLst/>
            <a:gdLst/>
            <a:ahLst/>
            <a:cxnLst/>
            <a:rect l="l" t="t" r="r" b="b"/>
            <a:pathLst>
              <a:path w="695325" h="352425">
                <a:moveTo>
                  <a:pt x="0" y="176212"/>
                </a:moveTo>
                <a:lnTo>
                  <a:pt x="5278" y="133381"/>
                </a:lnTo>
                <a:lnTo>
                  <a:pt x="20804" y="93142"/>
                </a:lnTo>
                <a:lnTo>
                  <a:pt x="45639" y="57895"/>
                </a:lnTo>
                <a:lnTo>
                  <a:pt x="78314" y="29718"/>
                </a:lnTo>
                <a:lnTo>
                  <a:pt x="116857" y="10286"/>
                </a:lnTo>
                <a:lnTo>
                  <a:pt x="158938" y="857"/>
                </a:lnTo>
                <a:lnTo>
                  <a:pt x="176212" y="0"/>
                </a:lnTo>
                <a:lnTo>
                  <a:pt x="519112" y="0"/>
                </a:lnTo>
                <a:lnTo>
                  <a:pt x="561935" y="5286"/>
                </a:lnTo>
                <a:lnTo>
                  <a:pt x="602180" y="20788"/>
                </a:lnTo>
                <a:lnTo>
                  <a:pt x="637438" y="45644"/>
                </a:lnTo>
                <a:lnTo>
                  <a:pt x="665626" y="78295"/>
                </a:lnTo>
                <a:lnTo>
                  <a:pt x="685030" y="116846"/>
                </a:lnTo>
                <a:lnTo>
                  <a:pt x="694476" y="158948"/>
                </a:lnTo>
                <a:lnTo>
                  <a:pt x="695325" y="176212"/>
                </a:lnTo>
                <a:lnTo>
                  <a:pt x="695112" y="184853"/>
                </a:lnTo>
                <a:lnTo>
                  <a:pt x="687738" y="227373"/>
                </a:lnTo>
                <a:lnTo>
                  <a:pt x="670260" y="266808"/>
                </a:lnTo>
                <a:lnTo>
                  <a:pt x="643709" y="300799"/>
                </a:lnTo>
                <a:lnTo>
                  <a:pt x="609695" y="327368"/>
                </a:lnTo>
                <a:lnTo>
                  <a:pt x="570261" y="344852"/>
                </a:lnTo>
                <a:lnTo>
                  <a:pt x="527770" y="352210"/>
                </a:lnTo>
                <a:lnTo>
                  <a:pt x="519112" y="352425"/>
                </a:lnTo>
                <a:lnTo>
                  <a:pt x="176212" y="352425"/>
                </a:lnTo>
                <a:lnTo>
                  <a:pt x="133385" y="347138"/>
                </a:lnTo>
                <a:lnTo>
                  <a:pt x="93144" y="331636"/>
                </a:lnTo>
                <a:lnTo>
                  <a:pt x="57878" y="306780"/>
                </a:lnTo>
                <a:lnTo>
                  <a:pt x="29698" y="274129"/>
                </a:lnTo>
                <a:lnTo>
                  <a:pt x="10292" y="235578"/>
                </a:lnTo>
                <a:lnTo>
                  <a:pt x="844" y="193476"/>
                </a:lnTo>
                <a:lnTo>
                  <a:pt x="0" y="176212"/>
                </a:lnTo>
                <a:close/>
              </a:path>
            </a:pathLst>
          </a:custGeom>
          <a:ln w="9525">
            <a:solidFill>
              <a:srgbClr val="1818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978229" y="1301673"/>
            <a:ext cx="407034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0" i="1">
                <a:solidFill>
                  <a:srgbClr val="ABABAB"/>
                </a:solidFill>
                <a:latin typeface="Verdana"/>
                <a:cs typeface="Verdana"/>
              </a:rPr>
              <a:t>Follow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7" name="object 7" descr="">
            <a:hlinkClick r:id="rId2"/>
          </p:cNvPr>
          <p:cNvSpPr/>
          <p:nvPr/>
        </p:nvSpPr>
        <p:spPr>
          <a:xfrm>
            <a:off x="6615112" y="1214361"/>
            <a:ext cx="352425" cy="352425"/>
          </a:xfrm>
          <a:custGeom>
            <a:avLst/>
            <a:gdLst/>
            <a:ahLst/>
            <a:cxnLst/>
            <a:rect l="l" t="t" r="r" b="b"/>
            <a:pathLst>
              <a:path w="352425" h="352425">
                <a:moveTo>
                  <a:pt x="352425" y="176212"/>
                </a:moveTo>
                <a:lnTo>
                  <a:pt x="347138" y="219043"/>
                </a:lnTo>
                <a:lnTo>
                  <a:pt x="331620" y="259282"/>
                </a:lnTo>
                <a:lnTo>
                  <a:pt x="306781" y="294529"/>
                </a:lnTo>
                <a:lnTo>
                  <a:pt x="274110" y="322706"/>
                </a:lnTo>
                <a:lnTo>
                  <a:pt x="235566" y="342138"/>
                </a:lnTo>
                <a:lnTo>
                  <a:pt x="193486" y="351567"/>
                </a:lnTo>
                <a:lnTo>
                  <a:pt x="176212" y="352425"/>
                </a:lnTo>
                <a:lnTo>
                  <a:pt x="167554" y="352210"/>
                </a:lnTo>
                <a:lnTo>
                  <a:pt x="125059" y="344852"/>
                </a:lnTo>
                <a:lnTo>
                  <a:pt x="85629" y="327368"/>
                </a:lnTo>
                <a:lnTo>
                  <a:pt x="51615" y="300799"/>
                </a:lnTo>
                <a:lnTo>
                  <a:pt x="25064" y="266808"/>
                </a:lnTo>
                <a:lnTo>
                  <a:pt x="7581" y="227373"/>
                </a:lnTo>
                <a:lnTo>
                  <a:pt x="210" y="184853"/>
                </a:lnTo>
                <a:lnTo>
                  <a:pt x="0" y="176212"/>
                </a:lnTo>
                <a:lnTo>
                  <a:pt x="210" y="167571"/>
                </a:lnTo>
                <a:lnTo>
                  <a:pt x="7581" y="125051"/>
                </a:lnTo>
                <a:lnTo>
                  <a:pt x="25064" y="85616"/>
                </a:lnTo>
                <a:lnTo>
                  <a:pt x="51615" y="51625"/>
                </a:lnTo>
                <a:lnTo>
                  <a:pt x="85629" y="25056"/>
                </a:lnTo>
                <a:lnTo>
                  <a:pt x="125059" y="7572"/>
                </a:lnTo>
                <a:lnTo>
                  <a:pt x="167554" y="214"/>
                </a:lnTo>
                <a:lnTo>
                  <a:pt x="176212" y="0"/>
                </a:lnTo>
                <a:lnTo>
                  <a:pt x="184870" y="214"/>
                </a:lnTo>
                <a:lnTo>
                  <a:pt x="227361" y="7572"/>
                </a:lnTo>
                <a:lnTo>
                  <a:pt x="266795" y="25056"/>
                </a:lnTo>
                <a:lnTo>
                  <a:pt x="300809" y="51625"/>
                </a:lnTo>
                <a:lnTo>
                  <a:pt x="327360" y="85616"/>
                </a:lnTo>
                <a:lnTo>
                  <a:pt x="344838" y="125051"/>
                </a:lnTo>
                <a:lnTo>
                  <a:pt x="352212" y="167571"/>
                </a:lnTo>
                <a:lnTo>
                  <a:pt x="352425" y="176212"/>
                </a:lnTo>
                <a:close/>
              </a:path>
            </a:pathLst>
          </a:custGeom>
          <a:ln w="9525">
            <a:solidFill>
              <a:srgbClr val="1818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68325" y="1711248"/>
            <a:ext cx="2645410" cy="575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5" i="1">
                <a:solidFill>
                  <a:srgbClr val="242424"/>
                </a:solidFill>
                <a:latin typeface="Verdana"/>
                <a:cs typeface="Verdana"/>
                <a:hlinkClick r:id="rId3"/>
              </a:rPr>
              <a:t>Written</a:t>
            </a:r>
            <a:r>
              <a:rPr dirty="0" sz="1800" spc="-285" i="1">
                <a:solidFill>
                  <a:srgbClr val="242424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1800" spc="-125" i="1">
                <a:solidFill>
                  <a:srgbClr val="242424"/>
                </a:solidFill>
                <a:latin typeface="Verdana"/>
                <a:cs typeface="Verdana"/>
                <a:hlinkClick r:id="rId3"/>
              </a:rPr>
              <a:t>by</a:t>
            </a:r>
            <a:r>
              <a:rPr dirty="0" sz="1800" spc="-280" i="1">
                <a:solidFill>
                  <a:srgbClr val="242424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1800" spc="-155" i="1">
                <a:solidFill>
                  <a:srgbClr val="242424"/>
                </a:solidFill>
                <a:latin typeface="Verdana"/>
                <a:cs typeface="Verdana"/>
                <a:hlinkClick r:id="rId3"/>
              </a:rPr>
              <a:t>Stuart</a:t>
            </a:r>
            <a:r>
              <a:rPr dirty="0" sz="1800" spc="-280" i="1">
                <a:solidFill>
                  <a:srgbClr val="242424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1800" spc="-130" i="1">
                <a:solidFill>
                  <a:srgbClr val="242424"/>
                </a:solidFill>
                <a:latin typeface="Verdana"/>
                <a:cs typeface="Verdana"/>
                <a:hlinkClick r:id="rId3"/>
              </a:rPr>
              <a:t>Cameron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050" spc="-75" i="1">
                <a:solidFill>
                  <a:srgbClr val="242424"/>
                </a:solidFill>
                <a:latin typeface="Verdana"/>
                <a:cs typeface="Verdana"/>
                <a:hlinkClick r:id="rId4"/>
              </a:rPr>
              <a:t>5</a:t>
            </a:r>
            <a:r>
              <a:rPr dirty="0" sz="1050" spc="-150" i="1">
                <a:solidFill>
                  <a:srgbClr val="242424"/>
                </a:solidFill>
                <a:latin typeface="Verdana"/>
                <a:cs typeface="Verdana"/>
                <a:hlinkClick r:id="rId4"/>
              </a:rPr>
              <a:t> </a:t>
            </a:r>
            <a:r>
              <a:rPr dirty="0" sz="1050" spc="-40" i="1">
                <a:solidFill>
                  <a:srgbClr val="242424"/>
                </a:solidFill>
                <a:latin typeface="Verdana"/>
                <a:cs typeface="Verdana"/>
                <a:hlinkClick r:id="rId4"/>
              </a:rPr>
              <a:t>Followers</a:t>
            </a:r>
            <a:r>
              <a:rPr dirty="0" sz="1050" spc="90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baseline="2645" sz="1575" i="1">
                <a:solidFill>
                  <a:srgbClr val="6A6A6A"/>
                </a:solidFill>
                <a:latin typeface="Verdana"/>
                <a:cs typeface="Verdana"/>
              </a:rPr>
              <a:t>·</a:t>
            </a:r>
            <a:r>
              <a:rPr dirty="0" baseline="2645" sz="1575" spc="262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645" sz="1575" spc="-89" i="1">
                <a:solidFill>
                  <a:srgbClr val="6A6A6A"/>
                </a:solidFill>
                <a:latin typeface="Verdana"/>
                <a:cs typeface="Verdana"/>
              </a:rPr>
              <a:t>Editor</a:t>
            </a:r>
            <a:r>
              <a:rPr dirty="0" baseline="2645" sz="1575" spc="-22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645" sz="1575" spc="-97" i="1">
                <a:solidFill>
                  <a:srgbClr val="6A6A6A"/>
                </a:solidFill>
                <a:latin typeface="Verdana"/>
                <a:cs typeface="Verdana"/>
              </a:rPr>
              <a:t>for</a:t>
            </a:r>
            <a:r>
              <a:rPr dirty="0" baseline="2645" sz="1575" spc="-22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645" sz="1575" spc="-120" i="1">
                <a:solidFill>
                  <a:srgbClr val="242424"/>
                </a:solidFill>
                <a:latin typeface="Verdana"/>
                <a:cs typeface="Verdana"/>
                <a:hlinkClick r:id="rId5"/>
              </a:rPr>
              <a:t>Dev</a:t>
            </a:r>
            <a:r>
              <a:rPr dirty="0" baseline="2645" sz="1575" spc="-225" i="1">
                <a:solidFill>
                  <a:srgbClr val="242424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baseline="2645" sz="1575" spc="-37" i="1">
                <a:solidFill>
                  <a:srgbClr val="242424"/>
                </a:solidFill>
                <a:latin typeface="Verdana"/>
                <a:cs typeface="Verdana"/>
                <a:hlinkClick r:id="rId5"/>
              </a:rPr>
              <a:t>Axe</a:t>
            </a:r>
            <a:endParaRPr baseline="2645" sz="1575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68325" y="3120948"/>
            <a:ext cx="2713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0" i="1">
                <a:solidFill>
                  <a:srgbClr val="242424"/>
                </a:solidFill>
                <a:latin typeface="Verdana"/>
                <a:cs typeface="Verdana"/>
              </a:rPr>
              <a:t>More</a:t>
            </a:r>
            <a:r>
              <a:rPr dirty="0" sz="1200" spc="-145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200" spc="-90" i="1">
                <a:solidFill>
                  <a:srgbClr val="242424"/>
                </a:solidFill>
                <a:latin typeface="Verdana"/>
                <a:cs typeface="Verdana"/>
              </a:rPr>
              <a:t>from</a:t>
            </a:r>
            <a:r>
              <a:rPr dirty="0" sz="1200" spc="-140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200" spc="-90" i="1">
                <a:solidFill>
                  <a:srgbClr val="242424"/>
                </a:solidFill>
                <a:latin typeface="Verdana"/>
                <a:cs typeface="Verdana"/>
              </a:rPr>
              <a:t>Stuart</a:t>
            </a:r>
            <a:r>
              <a:rPr dirty="0" sz="1200" spc="-145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200" spc="-90" i="1">
                <a:solidFill>
                  <a:srgbClr val="242424"/>
                </a:solidFill>
                <a:latin typeface="Verdana"/>
                <a:cs typeface="Verdana"/>
              </a:rPr>
              <a:t>Cameron</a:t>
            </a:r>
            <a:r>
              <a:rPr dirty="0" sz="1200" spc="-140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200" spc="-80" i="1">
                <a:solidFill>
                  <a:srgbClr val="242424"/>
                </a:solidFill>
                <a:latin typeface="Verdana"/>
                <a:cs typeface="Verdana"/>
              </a:rPr>
              <a:t>and</a:t>
            </a:r>
            <a:r>
              <a:rPr dirty="0" sz="1200" spc="-145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200" spc="-100" i="1">
                <a:solidFill>
                  <a:srgbClr val="242424"/>
                </a:solidFill>
                <a:latin typeface="Verdana"/>
                <a:cs typeface="Verdana"/>
              </a:rPr>
              <a:t>Dev</a:t>
            </a:r>
            <a:r>
              <a:rPr dirty="0" sz="1200" spc="-140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200" spc="-25" i="1">
                <a:solidFill>
                  <a:srgbClr val="242424"/>
                </a:solidFill>
                <a:latin typeface="Verdana"/>
                <a:cs typeface="Verdana"/>
              </a:rPr>
              <a:t>Axe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581025" y="809548"/>
            <a:ext cx="914400" cy="723900"/>
            <a:chOff x="581025" y="809548"/>
            <a:chExt cx="914400" cy="723900"/>
          </a:xfrm>
        </p:grpSpPr>
        <p:pic>
          <p:nvPicPr>
            <p:cNvPr id="11" name="object 11" descr="">
              <a:hlinkClick r:id="rId3"/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1025" y="809548"/>
              <a:ext cx="723900" cy="723900"/>
            </a:xfrm>
            <a:prstGeom prst="rect">
              <a:avLst/>
            </a:prstGeom>
          </p:spPr>
        </p:pic>
        <p:sp>
          <p:nvSpPr>
            <p:cNvPr id="12" name="object 12" descr="">
              <a:hlinkClick r:id="rId3"/>
            </p:cNvPr>
            <p:cNvSpPr/>
            <p:nvPr/>
          </p:nvSpPr>
          <p:spPr>
            <a:xfrm>
              <a:off x="604837" y="833361"/>
              <a:ext cx="676275" cy="676275"/>
            </a:xfrm>
            <a:custGeom>
              <a:avLst/>
              <a:gdLst/>
              <a:ahLst/>
              <a:cxnLst/>
              <a:rect l="l" t="t" r="r" b="b"/>
              <a:pathLst>
                <a:path w="676275" h="676275">
                  <a:moveTo>
                    <a:pt x="676275" y="338137"/>
                  </a:moveTo>
                  <a:lnTo>
                    <a:pt x="673732" y="379538"/>
                  </a:lnTo>
                  <a:lnTo>
                    <a:pt x="666141" y="420290"/>
                  </a:lnTo>
                  <a:lnTo>
                    <a:pt x="653618" y="459805"/>
                  </a:lnTo>
                  <a:lnTo>
                    <a:pt x="636348" y="497490"/>
                  </a:lnTo>
                  <a:lnTo>
                    <a:pt x="614592" y="532829"/>
                  </a:lnTo>
                  <a:lnTo>
                    <a:pt x="588681" y="565213"/>
                  </a:lnTo>
                  <a:lnTo>
                    <a:pt x="559001" y="594145"/>
                  </a:lnTo>
                  <a:lnTo>
                    <a:pt x="525996" y="619315"/>
                  </a:lnTo>
                  <a:lnTo>
                    <a:pt x="490165" y="640190"/>
                  </a:lnTo>
                  <a:lnTo>
                    <a:pt x="452052" y="656486"/>
                  </a:lnTo>
                  <a:lnTo>
                    <a:pt x="412226" y="668064"/>
                  </a:lnTo>
                  <a:lnTo>
                    <a:pt x="371280" y="674655"/>
                  </a:lnTo>
                  <a:lnTo>
                    <a:pt x="338137" y="676275"/>
                  </a:lnTo>
                  <a:lnTo>
                    <a:pt x="329836" y="676169"/>
                  </a:lnTo>
                  <a:lnTo>
                    <a:pt x="288522" y="672584"/>
                  </a:lnTo>
                  <a:lnTo>
                    <a:pt x="247954" y="664024"/>
                  </a:lnTo>
                  <a:lnTo>
                    <a:pt x="208737" y="650557"/>
                  </a:lnTo>
                  <a:lnTo>
                    <a:pt x="171467" y="632348"/>
                  </a:lnTo>
                  <a:lnTo>
                    <a:pt x="136708" y="609730"/>
                  </a:lnTo>
                  <a:lnTo>
                    <a:pt x="104979" y="583001"/>
                  </a:lnTo>
                  <a:lnTo>
                    <a:pt x="76753" y="552640"/>
                  </a:lnTo>
                  <a:lnTo>
                    <a:pt x="52459" y="519042"/>
                  </a:lnTo>
                  <a:lnTo>
                    <a:pt x="32464" y="482703"/>
                  </a:lnTo>
                  <a:lnTo>
                    <a:pt x="17066" y="444193"/>
                  </a:lnTo>
                  <a:lnTo>
                    <a:pt x="6497" y="404050"/>
                  </a:lnTo>
                  <a:lnTo>
                    <a:pt x="915" y="362997"/>
                  </a:lnTo>
                  <a:lnTo>
                    <a:pt x="0" y="338137"/>
                  </a:lnTo>
                  <a:lnTo>
                    <a:pt x="101" y="329850"/>
                  </a:lnTo>
                  <a:lnTo>
                    <a:pt x="3659" y="288488"/>
                  </a:lnTo>
                  <a:lnTo>
                    <a:pt x="12247" y="247938"/>
                  </a:lnTo>
                  <a:lnTo>
                    <a:pt x="25739" y="208692"/>
                  </a:lnTo>
                  <a:lnTo>
                    <a:pt x="43929" y="171441"/>
                  </a:lnTo>
                  <a:lnTo>
                    <a:pt x="66542" y="136719"/>
                  </a:lnTo>
                  <a:lnTo>
                    <a:pt x="93240" y="104989"/>
                  </a:lnTo>
                  <a:lnTo>
                    <a:pt x="123624" y="76771"/>
                  </a:lnTo>
                  <a:lnTo>
                    <a:pt x="157236" y="52460"/>
                  </a:lnTo>
                  <a:lnTo>
                    <a:pt x="193565" y="32456"/>
                  </a:lnTo>
                  <a:lnTo>
                    <a:pt x="232067" y="17091"/>
                  </a:lnTo>
                  <a:lnTo>
                    <a:pt x="272170" y="6477"/>
                  </a:lnTo>
                  <a:lnTo>
                    <a:pt x="313265" y="924"/>
                  </a:lnTo>
                  <a:lnTo>
                    <a:pt x="338137" y="0"/>
                  </a:lnTo>
                  <a:lnTo>
                    <a:pt x="346438" y="105"/>
                  </a:lnTo>
                  <a:lnTo>
                    <a:pt x="387752" y="3655"/>
                  </a:lnTo>
                  <a:lnTo>
                    <a:pt x="428320" y="12250"/>
                  </a:lnTo>
                  <a:lnTo>
                    <a:pt x="467537" y="25717"/>
                  </a:lnTo>
                  <a:lnTo>
                    <a:pt x="504807" y="43926"/>
                  </a:lnTo>
                  <a:lnTo>
                    <a:pt x="539566" y="66544"/>
                  </a:lnTo>
                  <a:lnTo>
                    <a:pt x="571295" y="93260"/>
                  </a:lnTo>
                  <a:lnTo>
                    <a:pt x="599521" y="123634"/>
                  </a:lnTo>
                  <a:lnTo>
                    <a:pt x="623815" y="157230"/>
                  </a:lnTo>
                  <a:lnTo>
                    <a:pt x="643810" y="193547"/>
                  </a:lnTo>
                  <a:lnTo>
                    <a:pt x="659208" y="232039"/>
                  </a:lnTo>
                  <a:lnTo>
                    <a:pt x="669777" y="272129"/>
                  </a:lnTo>
                  <a:lnTo>
                    <a:pt x="675359" y="313277"/>
                  </a:lnTo>
                  <a:lnTo>
                    <a:pt x="676275" y="3381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>
              <a:hlinkClick r:id="rId5"/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2525" y="1190548"/>
              <a:ext cx="342900" cy="342900"/>
            </a:xfrm>
            <a:prstGeom prst="rect">
              <a:avLst/>
            </a:prstGeom>
          </p:spPr>
        </p:pic>
        <p:sp>
          <p:nvSpPr>
            <p:cNvPr id="14" name="object 14" descr="">
              <a:hlinkClick r:id="rId5"/>
            </p:cNvPr>
            <p:cNvSpPr/>
            <p:nvPr/>
          </p:nvSpPr>
          <p:spPr>
            <a:xfrm>
              <a:off x="1176337" y="1214361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295275" y="147637"/>
                  </a:moveTo>
                  <a:lnTo>
                    <a:pt x="288921" y="190476"/>
                  </a:lnTo>
                  <a:lnTo>
                    <a:pt x="270395" y="229647"/>
                  </a:lnTo>
                  <a:lnTo>
                    <a:pt x="241298" y="261758"/>
                  </a:lnTo>
                  <a:lnTo>
                    <a:pt x="204139" y="284035"/>
                  </a:lnTo>
                  <a:lnTo>
                    <a:pt x="162110" y="294560"/>
                  </a:lnTo>
                  <a:lnTo>
                    <a:pt x="147637" y="295275"/>
                  </a:lnTo>
                  <a:lnTo>
                    <a:pt x="140383" y="295096"/>
                  </a:lnTo>
                  <a:lnTo>
                    <a:pt x="97907" y="286644"/>
                  </a:lnTo>
                  <a:lnTo>
                    <a:pt x="59682" y="266216"/>
                  </a:lnTo>
                  <a:lnTo>
                    <a:pt x="29058" y="235596"/>
                  </a:lnTo>
                  <a:lnTo>
                    <a:pt x="8626" y="197352"/>
                  </a:lnTo>
                  <a:lnTo>
                    <a:pt x="177" y="154904"/>
                  </a:lnTo>
                  <a:lnTo>
                    <a:pt x="0" y="147637"/>
                  </a:lnTo>
                  <a:lnTo>
                    <a:pt x="177" y="140370"/>
                  </a:lnTo>
                  <a:lnTo>
                    <a:pt x="8626" y="97922"/>
                  </a:lnTo>
                  <a:lnTo>
                    <a:pt x="29058" y="59678"/>
                  </a:lnTo>
                  <a:lnTo>
                    <a:pt x="59681" y="29058"/>
                  </a:lnTo>
                  <a:lnTo>
                    <a:pt x="97907" y="8630"/>
                  </a:lnTo>
                  <a:lnTo>
                    <a:pt x="140383" y="178"/>
                  </a:lnTo>
                  <a:lnTo>
                    <a:pt x="147637" y="0"/>
                  </a:lnTo>
                  <a:lnTo>
                    <a:pt x="154891" y="178"/>
                  </a:lnTo>
                  <a:lnTo>
                    <a:pt x="197367" y="8630"/>
                  </a:lnTo>
                  <a:lnTo>
                    <a:pt x="235592" y="29058"/>
                  </a:lnTo>
                  <a:lnTo>
                    <a:pt x="266216" y="59678"/>
                  </a:lnTo>
                  <a:lnTo>
                    <a:pt x="286650" y="97922"/>
                  </a:lnTo>
                  <a:lnTo>
                    <a:pt x="295098" y="140370"/>
                  </a:lnTo>
                  <a:lnTo>
                    <a:pt x="295275" y="1476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1025" y="3629040"/>
            <a:ext cx="6391274" cy="3200369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581025" y="9201073"/>
            <a:ext cx="6391275" cy="9525"/>
          </a:xfrm>
          <a:custGeom>
            <a:avLst/>
            <a:gdLst/>
            <a:ahLst/>
            <a:cxnLst/>
            <a:rect l="l" t="t" r="r" b="b"/>
            <a:pathLst>
              <a:path w="6391275" h="9525">
                <a:moveTo>
                  <a:pt x="6391275" y="9525"/>
                </a:moveTo>
                <a:lnTo>
                  <a:pt x="0" y="9525"/>
                </a:lnTo>
                <a:lnTo>
                  <a:pt x="0" y="0"/>
                </a:lnTo>
                <a:lnTo>
                  <a:pt x="6391275" y="0"/>
                </a:lnTo>
                <a:lnTo>
                  <a:pt x="63912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 descr=""/>
          <p:cNvGrpSpPr/>
          <p:nvPr/>
        </p:nvGrpSpPr>
        <p:grpSpPr>
          <a:xfrm>
            <a:off x="581025" y="7058008"/>
            <a:ext cx="190500" cy="190500"/>
            <a:chOff x="581025" y="7058008"/>
            <a:chExt cx="190500" cy="190500"/>
          </a:xfrm>
        </p:grpSpPr>
        <p:pic>
          <p:nvPicPr>
            <p:cNvPr id="18" name="object 18" descr="">
              <a:hlinkClick r:id="rId9"/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1025" y="7058009"/>
              <a:ext cx="190499" cy="190499"/>
            </a:xfrm>
            <a:prstGeom prst="rect">
              <a:avLst/>
            </a:prstGeom>
          </p:spPr>
        </p:pic>
        <p:pic>
          <p:nvPicPr>
            <p:cNvPr id="19" name="object 19" descr="">
              <a:hlinkClick r:id="rId9"/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1029" y="7058008"/>
              <a:ext cx="190495" cy="190439"/>
            </a:xfrm>
            <a:prstGeom prst="rect">
              <a:avLst/>
            </a:prstGeom>
          </p:spPr>
        </p:pic>
      </p:grpSp>
      <p:pic>
        <p:nvPicPr>
          <p:cNvPr id="20" name="object 20" descr="">
            <a:hlinkClick r:id="rId12"/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02993" y="8637555"/>
            <a:ext cx="179927" cy="197297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568325" y="7064299"/>
            <a:ext cx="6043930" cy="177418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25"/>
              </a:spcBef>
            </a:pPr>
            <a:r>
              <a:rPr dirty="0" sz="950" spc="-55" i="1">
                <a:solidFill>
                  <a:srgbClr val="242424"/>
                </a:solidFill>
                <a:latin typeface="Verdana"/>
                <a:cs typeface="Verdana"/>
                <a:hlinkClick r:id="rId9"/>
              </a:rPr>
              <a:t>Ciaran</a:t>
            </a:r>
            <a:r>
              <a:rPr dirty="0" sz="950" spc="-120" i="1">
                <a:solidFill>
                  <a:srgbClr val="242424"/>
                </a:solidFill>
                <a:latin typeface="Verdana"/>
                <a:cs typeface="Verdana"/>
                <a:hlinkClick r:id="rId9"/>
              </a:rPr>
              <a:t> </a:t>
            </a:r>
            <a:r>
              <a:rPr dirty="0" sz="950" spc="-50" i="1">
                <a:solidFill>
                  <a:srgbClr val="242424"/>
                </a:solidFill>
                <a:latin typeface="Verdana"/>
                <a:cs typeface="Verdana"/>
                <a:hlinkClick r:id="rId9"/>
              </a:rPr>
              <a:t>O'Keeffe</a:t>
            </a:r>
            <a:r>
              <a:rPr dirty="0" sz="950" spc="-10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950" spc="-35" i="1">
                <a:solidFill>
                  <a:srgbClr val="6A6A6A"/>
                </a:solidFill>
                <a:latin typeface="Verdana"/>
                <a:cs typeface="Verdana"/>
              </a:rPr>
              <a:t>in</a:t>
            </a:r>
            <a:r>
              <a:rPr dirty="0" sz="950" spc="-1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950" spc="-60" i="1">
                <a:solidFill>
                  <a:srgbClr val="242424"/>
                </a:solidFill>
                <a:latin typeface="Verdana"/>
                <a:cs typeface="Verdana"/>
                <a:hlinkClick r:id="rId14"/>
              </a:rPr>
              <a:t>Dev</a:t>
            </a:r>
            <a:r>
              <a:rPr dirty="0" sz="950" spc="-114" i="1">
                <a:solidFill>
                  <a:srgbClr val="242424"/>
                </a:solidFill>
                <a:latin typeface="Verdana"/>
                <a:cs typeface="Verdana"/>
                <a:hlinkClick r:id="rId14"/>
              </a:rPr>
              <a:t> </a:t>
            </a:r>
            <a:r>
              <a:rPr dirty="0" sz="950" spc="-25" i="1">
                <a:solidFill>
                  <a:srgbClr val="242424"/>
                </a:solidFill>
                <a:latin typeface="Verdana"/>
                <a:cs typeface="Verdana"/>
                <a:hlinkClick r:id="rId14"/>
              </a:rPr>
              <a:t>Axe</a:t>
            </a:r>
            <a:endParaRPr sz="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500" spc="-130" b="1" i="1">
                <a:solidFill>
                  <a:srgbClr val="242424"/>
                </a:solidFill>
                <a:latin typeface="Verdana"/>
                <a:cs typeface="Verdana"/>
                <a:hlinkClick r:id="rId15"/>
              </a:rPr>
              <a:t>AWS—</a:t>
            </a:r>
            <a:r>
              <a:rPr dirty="0" sz="1500" spc="-175" b="1" i="1">
                <a:solidFill>
                  <a:srgbClr val="242424"/>
                </a:solidFill>
                <a:latin typeface="Verdana"/>
                <a:cs typeface="Verdana"/>
                <a:hlinkClick r:id="rId15"/>
              </a:rPr>
              <a:t>Amazon</a:t>
            </a:r>
            <a:r>
              <a:rPr dirty="0" sz="1500" spc="-135" b="1" i="1">
                <a:solidFill>
                  <a:srgbClr val="242424"/>
                </a:solidFill>
                <a:latin typeface="Verdana"/>
                <a:cs typeface="Verdana"/>
                <a:hlinkClick r:id="rId15"/>
              </a:rPr>
              <a:t> </a:t>
            </a:r>
            <a:r>
              <a:rPr dirty="0" sz="1500" spc="-145" b="1" i="1">
                <a:solidFill>
                  <a:srgbClr val="242424"/>
                </a:solidFill>
                <a:latin typeface="Verdana"/>
                <a:cs typeface="Verdana"/>
                <a:hlinkClick r:id="rId15"/>
              </a:rPr>
              <a:t>EventBridge—</a:t>
            </a:r>
            <a:r>
              <a:rPr dirty="0" sz="1500" spc="-185" b="1" i="1">
                <a:solidFill>
                  <a:srgbClr val="242424"/>
                </a:solidFill>
                <a:latin typeface="Verdana"/>
                <a:cs typeface="Verdana"/>
                <a:hlinkClick r:id="rId15"/>
              </a:rPr>
              <a:t>Event</a:t>
            </a:r>
            <a:r>
              <a:rPr dirty="0" sz="1500" spc="-135" b="1" i="1">
                <a:solidFill>
                  <a:srgbClr val="242424"/>
                </a:solidFill>
                <a:latin typeface="Verdana"/>
                <a:cs typeface="Verdana"/>
                <a:hlinkClick r:id="rId15"/>
              </a:rPr>
              <a:t> </a:t>
            </a:r>
            <a:r>
              <a:rPr dirty="0" sz="1500" spc="-170" b="1" i="1">
                <a:solidFill>
                  <a:srgbClr val="242424"/>
                </a:solidFill>
                <a:latin typeface="Verdana"/>
                <a:cs typeface="Verdana"/>
                <a:hlinkClick r:id="rId15"/>
              </a:rPr>
              <a:t>Bus</a:t>
            </a:r>
            <a:r>
              <a:rPr dirty="0" sz="1500" spc="-130" b="1" i="1">
                <a:solidFill>
                  <a:srgbClr val="242424"/>
                </a:solidFill>
                <a:latin typeface="Verdana"/>
                <a:cs typeface="Verdana"/>
                <a:hlinkClick r:id="rId15"/>
              </a:rPr>
              <a:t> </a:t>
            </a:r>
            <a:r>
              <a:rPr dirty="0" sz="1500" spc="-35" b="1" i="1">
                <a:solidFill>
                  <a:srgbClr val="242424"/>
                </a:solidFill>
                <a:latin typeface="Verdana"/>
                <a:cs typeface="Verdana"/>
                <a:hlinkClick r:id="rId15"/>
              </a:rPr>
              <a:t>Explained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04200"/>
              </a:lnSpc>
              <a:spcBef>
                <a:spcPts val="540"/>
              </a:spcBef>
            </a:pPr>
            <a:r>
              <a:rPr dirty="0" sz="1200" spc="-75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Explore</a:t>
            </a:r>
            <a:r>
              <a:rPr dirty="0" sz="1200" spc="-114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 </a:t>
            </a:r>
            <a:r>
              <a:rPr dirty="0" sz="1200" spc="-80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Amazon</a:t>
            </a:r>
            <a:r>
              <a:rPr dirty="0" sz="1200" spc="-114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 </a:t>
            </a:r>
            <a:r>
              <a:rPr dirty="0" sz="1200" spc="-80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EventBridge</a:t>
            </a:r>
            <a:r>
              <a:rPr dirty="0" sz="1200" spc="-114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 </a:t>
            </a:r>
            <a:r>
              <a:rPr dirty="0" sz="1200" spc="-75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in</a:t>
            </a:r>
            <a:r>
              <a:rPr dirty="0" sz="1200" spc="-114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 </a:t>
            </a:r>
            <a:r>
              <a:rPr dirty="0" sz="1200" spc="-70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this</a:t>
            </a:r>
            <a:r>
              <a:rPr dirty="0" sz="1200" spc="-114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 </a:t>
            </a:r>
            <a:r>
              <a:rPr dirty="0" sz="1200" spc="-80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comprehensive</a:t>
            </a:r>
            <a:r>
              <a:rPr dirty="0" sz="1200" spc="-114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 </a:t>
            </a:r>
            <a:r>
              <a:rPr dirty="0" sz="1200" spc="-85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guide,</a:t>
            </a:r>
            <a:r>
              <a:rPr dirty="0" sz="1200" spc="-114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 </a:t>
            </a:r>
            <a:r>
              <a:rPr dirty="0" sz="1200" spc="-70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covering</a:t>
            </a:r>
            <a:r>
              <a:rPr dirty="0" sz="1200" spc="-110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 </a:t>
            </a:r>
            <a:r>
              <a:rPr dirty="0" sz="1200" spc="-60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its</a:t>
            </a:r>
            <a:r>
              <a:rPr dirty="0" sz="1200" spc="-114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 </a:t>
            </a:r>
            <a:r>
              <a:rPr dirty="0" sz="1200" spc="-65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core</a:t>
            </a:r>
            <a:r>
              <a:rPr dirty="0" sz="1200" spc="-114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 </a:t>
            </a:r>
            <a:r>
              <a:rPr dirty="0" sz="1200" spc="-55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components,</a:t>
            </a:r>
            <a:r>
              <a:rPr dirty="0" sz="1200" spc="-55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 </a:t>
            </a:r>
            <a:r>
              <a:rPr dirty="0" sz="1200" spc="-95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features,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 </a:t>
            </a:r>
            <a:r>
              <a:rPr dirty="0" sz="1200" spc="-80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benefits,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 </a:t>
            </a:r>
            <a:r>
              <a:rPr dirty="0" sz="1200" spc="-85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and</a:t>
            </a:r>
            <a:r>
              <a:rPr dirty="0" sz="1200" spc="-130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 </a:t>
            </a:r>
            <a:r>
              <a:rPr dirty="0" sz="1200" spc="-75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use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 </a:t>
            </a:r>
            <a:r>
              <a:rPr dirty="0" sz="1200" spc="-80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cases,</a:t>
            </a:r>
            <a:r>
              <a:rPr dirty="0" sz="1200" spc="-130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 </a:t>
            </a:r>
            <a:r>
              <a:rPr dirty="0" sz="1200" spc="-85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and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 </a:t>
            </a:r>
            <a:r>
              <a:rPr dirty="0" sz="1200" spc="-80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learn</a:t>
            </a:r>
            <a:r>
              <a:rPr dirty="0" sz="1200" spc="-130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 </a:t>
            </a:r>
            <a:r>
              <a:rPr dirty="0" sz="1200" spc="-100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how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 </a:t>
            </a:r>
            <a:r>
              <a:rPr dirty="0" sz="1200" spc="-25" i="1">
                <a:solidFill>
                  <a:srgbClr val="6A6A6A"/>
                </a:solidFill>
                <a:latin typeface="Verdana"/>
                <a:cs typeface="Verdana"/>
                <a:hlinkClick r:id="rId15"/>
              </a:rPr>
              <a:t>it…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baseline="2923" sz="1425" spc="-135" i="1">
                <a:solidFill>
                  <a:srgbClr val="6A6A6A"/>
                </a:solidFill>
                <a:latin typeface="Verdana"/>
                <a:cs typeface="Verdana"/>
              </a:rPr>
              <a:t>7</a:t>
            </a:r>
            <a:r>
              <a:rPr dirty="0" baseline="2923" sz="1425" spc="-19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spc="-97" i="1">
                <a:solidFill>
                  <a:srgbClr val="6A6A6A"/>
                </a:solidFill>
                <a:latin typeface="Verdana"/>
                <a:cs typeface="Verdana"/>
              </a:rPr>
              <a:t>min</a:t>
            </a:r>
            <a:r>
              <a:rPr dirty="0" baseline="2923" sz="1425" spc="-19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i="1">
                <a:solidFill>
                  <a:srgbClr val="6A6A6A"/>
                </a:solidFill>
                <a:latin typeface="Verdana"/>
                <a:cs typeface="Verdana"/>
              </a:rPr>
              <a:t>read</a:t>
            </a:r>
            <a:r>
              <a:rPr dirty="0" baseline="2923" sz="1425" spc="120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050" i="1">
                <a:solidFill>
                  <a:srgbClr val="6A6A6A"/>
                </a:solidFill>
                <a:latin typeface="Verdana"/>
                <a:cs typeface="Verdana"/>
              </a:rPr>
              <a:t>·</a:t>
            </a:r>
            <a:r>
              <a:rPr dirty="0" sz="1050" spc="15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spc="-37" i="1">
                <a:solidFill>
                  <a:srgbClr val="6A6A6A"/>
                </a:solidFill>
                <a:latin typeface="Verdana"/>
                <a:cs typeface="Verdana"/>
              </a:rPr>
              <a:t>Aug</a:t>
            </a:r>
            <a:r>
              <a:rPr dirty="0" baseline="2923" sz="1425" spc="-19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spc="-142" i="1">
                <a:solidFill>
                  <a:srgbClr val="6A6A6A"/>
                </a:solidFill>
                <a:latin typeface="Verdana"/>
                <a:cs typeface="Verdana"/>
              </a:rPr>
              <a:t>29,</a:t>
            </a:r>
            <a:r>
              <a:rPr dirty="0" baseline="2923" sz="1425" spc="-19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spc="-30" i="1">
                <a:solidFill>
                  <a:srgbClr val="6A6A6A"/>
                </a:solidFill>
                <a:latin typeface="Verdana"/>
                <a:cs typeface="Verdana"/>
              </a:rPr>
              <a:t>2023</a:t>
            </a:r>
            <a:endParaRPr baseline="2923" sz="1425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950">
              <a:latin typeface="Verdana"/>
              <a:cs typeface="Verdana"/>
            </a:endParaRPr>
          </a:p>
          <a:p>
            <a:pPr marL="279400">
              <a:lnSpc>
                <a:spcPct val="100000"/>
              </a:lnSpc>
            </a:pPr>
            <a:r>
              <a:rPr dirty="0" sz="950" spc="-25" i="1">
                <a:solidFill>
                  <a:srgbClr val="6A6A6A"/>
                </a:solidFill>
                <a:latin typeface="Verdana"/>
                <a:cs typeface="Verdana"/>
              </a:rPr>
              <a:t>47</a:t>
            </a:r>
            <a:endParaRPr sz="950">
              <a:latin typeface="Verdana"/>
              <a:cs typeface="Verdana"/>
            </a:endParaRPr>
          </a:p>
        </p:txBody>
      </p:sp>
      <p:pic>
        <p:nvPicPr>
          <p:cNvPr id="22" name="object 22" descr="">
            <a:hlinkClick r:id="rId16"/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19200" y="8667750"/>
            <a:ext cx="154686" cy="154686"/>
          </a:xfrm>
          <a:prstGeom prst="rect">
            <a:avLst/>
          </a:prstGeom>
        </p:spPr>
      </p:pic>
      <p:pic>
        <p:nvPicPr>
          <p:cNvPr id="23" name="object 23" descr="">
            <a:hlinkClick r:id="rId18"/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791340" y="8639159"/>
            <a:ext cx="152400" cy="186111"/>
          </a:xfrm>
          <a:prstGeom prst="rect">
            <a:avLst/>
          </a:prstGeom>
        </p:spPr>
      </p:pic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https://medium.com/dev-axe/aws-cdk-</a:t>
            </a:r>
            <a:r>
              <a:rPr dirty="0"/>
              <a:t>vs-</a:t>
            </a:r>
            <a:r>
              <a:rPr dirty="0" spc="-10"/>
              <a:t>terraform-fda9aae2f8f7</a:t>
            </a:r>
          </a:p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13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1298" y="161988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</a:rPr>
              <a:t>3/31/24, </a:t>
            </a:r>
            <a:r>
              <a:rPr dirty="0" sz="800">
                <a:latin typeface="Arial"/>
                <a:cs typeface="Arial"/>
              </a:rPr>
              <a:t>8:45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25">
                <a:latin typeface="Arial"/>
                <a:cs typeface="Arial"/>
              </a:rPr>
              <a:t>PM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87242" y="161988"/>
            <a:ext cx="495427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AWS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CDK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vs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Terraform.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An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in-</a:t>
            </a:r>
            <a:r>
              <a:rPr dirty="0" sz="800">
                <a:latin typeface="Arial"/>
                <a:cs typeface="Arial"/>
              </a:rPr>
              <a:t>depth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comparison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of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AWS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CDK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and…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by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Stuart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Cameron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Dev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Axe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|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Medium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52425" y="7800898"/>
            <a:ext cx="6848475" cy="9525"/>
          </a:xfrm>
          <a:custGeom>
            <a:avLst/>
            <a:gdLst/>
            <a:ahLst/>
            <a:cxnLst/>
            <a:rect l="l" t="t" r="r" b="b"/>
            <a:pathLst>
              <a:path w="6848475" h="9525">
                <a:moveTo>
                  <a:pt x="6848475" y="9525"/>
                </a:moveTo>
                <a:lnTo>
                  <a:pt x="0" y="9525"/>
                </a:lnTo>
                <a:lnTo>
                  <a:pt x="0" y="0"/>
                </a:lnTo>
                <a:lnTo>
                  <a:pt x="6848475" y="0"/>
                </a:lnTo>
                <a:lnTo>
                  <a:pt x="68484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81025" y="5924473"/>
            <a:ext cx="6391275" cy="9525"/>
          </a:xfrm>
          <a:custGeom>
            <a:avLst/>
            <a:gdLst/>
            <a:ahLst/>
            <a:cxnLst/>
            <a:rect l="l" t="t" r="r" b="b"/>
            <a:pathLst>
              <a:path w="6391275" h="9525">
                <a:moveTo>
                  <a:pt x="6391275" y="9525"/>
                </a:moveTo>
                <a:lnTo>
                  <a:pt x="0" y="9525"/>
                </a:lnTo>
                <a:lnTo>
                  <a:pt x="0" y="0"/>
                </a:lnTo>
                <a:lnTo>
                  <a:pt x="6391275" y="0"/>
                </a:lnTo>
                <a:lnTo>
                  <a:pt x="6391275" y="95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>
            <a:hlinkClick r:id="rId2"/>
          </p:cNvPr>
          <p:cNvSpPr/>
          <p:nvPr/>
        </p:nvSpPr>
        <p:spPr>
          <a:xfrm>
            <a:off x="585787" y="6243561"/>
            <a:ext cx="6381750" cy="352425"/>
          </a:xfrm>
          <a:custGeom>
            <a:avLst/>
            <a:gdLst/>
            <a:ahLst/>
            <a:cxnLst/>
            <a:rect l="l" t="t" r="r" b="b"/>
            <a:pathLst>
              <a:path w="6381750" h="352425">
                <a:moveTo>
                  <a:pt x="0" y="176212"/>
                </a:moveTo>
                <a:lnTo>
                  <a:pt x="5282" y="133381"/>
                </a:lnTo>
                <a:lnTo>
                  <a:pt x="20804" y="93142"/>
                </a:lnTo>
                <a:lnTo>
                  <a:pt x="45639" y="57895"/>
                </a:lnTo>
                <a:lnTo>
                  <a:pt x="78313" y="29718"/>
                </a:lnTo>
                <a:lnTo>
                  <a:pt x="116857" y="10285"/>
                </a:lnTo>
                <a:lnTo>
                  <a:pt x="158940" y="845"/>
                </a:lnTo>
                <a:lnTo>
                  <a:pt x="176212" y="0"/>
                </a:lnTo>
                <a:lnTo>
                  <a:pt x="6205537" y="0"/>
                </a:lnTo>
                <a:lnTo>
                  <a:pt x="6248360" y="5246"/>
                </a:lnTo>
                <a:lnTo>
                  <a:pt x="6288605" y="20788"/>
                </a:lnTo>
                <a:lnTo>
                  <a:pt x="6323867" y="45644"/>
                </a:lnTo>
                <a:lnTo>
                  <a:pt x="6352051" y="78295"/>
                </a:lnTo>
                <a:lnTo>
                  <a:pt x="6371455" y="116846"/>
                </a:lnTo>
                <a:lnTo>
                  <a:pt x="6380901" y="158948"/>
                </a:lnTo>
                <a:lnTo>
                  <a:pt x="6381750" y="176212"/>
                </a:lnTo>
                <a:lnTo>
                  <a:pt x="6381537" y="184853"/>
                </a:lnTo>
                <a:lnTo>
                  <a:pt x="6374163" y="227373"/>
                </a:lnTo>
                <a:lnTo>
                  <a:pt x="6356685" y="266808"/>
                </a:lnTo>
                <a:lnTo>
                  <a:pt x="6330134" y="300799"/>
                </a:lnTo>
                <a:lnTo>
                  <a:pt x="6296120" y="327368"/>
                </a:lnTo>
                <a:lnTo>
                  <a:pt x="6256686" y="344852"/>
                </a:lnTo>
                <a:lnTo>
                  <a:pt x="6214195" y="352210"/>
                </a:lnTo>
                <a:lnTo>
                  <a:pt x="6205537" y="352425"/>
                </a:lnTo>
                <a:lnTo>
                  <a:pt x="176212" y="352425"/>
                </a:lnTo>
                <a:lnTo>
                  <a:pt x="133385" y="347138"/>
                </a:lnTo>
                <a:lnTo>
                  <a:pt x="93145" y="331636"/>
                </a:lnTo>
                <a:lnTo>
                  <a:pt x="57882" y="306780"/>
                </a:lnTo>
                <a:lnTo>
                  <a:pt x="29697" y="274129"/>
                </a:lnTo>
                <a:lnTo>
                  <a:pt x="10296" y="235578"/>
                </a:lnTo>
                <a:lnTo>
                  <a:pt x="846" y="193476"/>
                </a:lnTo>
                <a:lnTo>
                  <a:pt x="0" y="176212"/>
                </a:lnTo>
                <a:close/>
              </a:path>
            </a:pathLst>
          </a:custGeom>
          <a:ln w="9525">
            <a:solidFill>
              <a:srgbClr val="2424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>
            <a:hlinkClick r:id="rId3"/>
          </p:cNvPr>
          <p:cNvSpPr/>
          <p:nvPr/>
        </p:nvSpPr>
        <p:spPr>
          <a:xfrm>
            <a:off x="585787" y="6757910"/>
            <a:ext cx="6381750" cy="352425"/>
          </a:xfrm>
          <a:custGeom>
            <a:avLst/>
            <a:gdLst/>
            <a:ahLst/>
            <a:cxnLst/>
            <a:rect l="l" t="t" r="r" b="b"/>
            <a:pathLst>
              <a:path w="6381750" h="352425">
                <a:moveTo>
                  <a:pt x="0" y="176212"/>
                </a:moveTo>
                <a:lnTo>
                  <a:pt x="5282" y="133381"/>
                </a:lnTo>
                <a:lnTo>
                  <a:pt x="20804" y="93142"/>
                </a:lnTo>
                <a:lnTo>
                  <a:pt x="45639" y="57895"/>
                </a:lnTo>
                <a:lnTo>
                  <a:pt x="78313" y="29718"/>
                </a:lnTo>
                <a:lnTo>
                  <a:pt x="116857" y="10286"/>
                </a:lnTo>
                <a:lnTo>
                  <a:pt x="158940" y="857"/>
                </a:lnTo>
                <a:lnTo>
                  <a:pt x="176212" y="0"/>
                </a:lnTo>
                <a:lnTo>
                  <a:pt x="6205537" y="0"/>
                </a:lnTo>
                <a:lnTo>
                  <a:pt x="6248360" y="5286"/>
                </a:lnTo>
                <a:lnTo>
                  <a:pt x="6288605" y="20788"/>
                </a:lnTo>
                <a:lnTo>
                  <a:pt x="6323867" y="45644"/>
                </a:lnTo>
                <a:lnTo>
                  <a:pt x="6352051" y="78295"/>
                </a:lnTo>
                <a:lnTo>
                  <a:pt x="6371455" y="116846"/>
                </a:lnTo>
                <a:lnTo>
                  <a:pt x="6380901" y="158912"/>
                </a:lnTo>
                <a:lnTo>
                  <a:pt x="6381750" y="176212"/>
                </a:lnTo>
                <a:lnTo>
                  <a:pt x="6381537" y="184853"/>
                </a:lnTo>
                <a:lnTo>
                  <a:pt x="6374163" y="227373"/>
                </a:lnTo>
                <a:lnTo>
                  <a:pt x="6356685" y="266808"/>
                </a:lnTo>
                <a:lnTo>
                  <a:pt x="6330134" y="300799"/>
                </a:lnTo>
                <a:lnTo>
                  <a:pt x="6296120" y="327368"/>
                </a:lnTo>
                <a:lnTo>
                  <a:pt x="6256686" y="344816"/>
                </a:lnTo>
                <a:lnTo>
                  <a:pt x="6214195" y="352210"/>
                </a:lnTo>
                <a:lnTo>
                  <a:pt x="6205537" y="352425"/>
                </a:lnTo>
                <a:lnTo>
                  <a:pt x="176212" y="352425"/>
                </a:lnTo>
                <a:lnTo>
                  <a:pt x="133385" y="347125"/>
                </a:lnTo>
                <a:lnTo>
                  <a:pt x="93145" y="331636"/>
                </a:lnTo>
                <a:lnTo>
                  <a:pt x="57882" y="306780"/>
                </a:lnTo>
                <a:lnTo>
                  <a:pt x="29697" y="274129"/>
                </a:lnTo>
                <a:lnTo>
                  <a:pt x="10296" y="235578"/>
                </a:lnTo>
                <a:lnTo>
                  <a:pt x="846" y="193476"/>
                </a:lnTo>
                <a:lnTo>
                  <a:pt x="0" y="176212"/>
                </a:lnTo>
                <a:close/>
              </a:path>
            </a:pathLst>
          </a:custGeom>
          <a:ln w="9525">
            <a:solidFill>
              <a:srgbClr val="2424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936478" y="6330873"/>
            <a:ext cx="1680845" cy="699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050" spc="-80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See</a:t>
            </a:r>
            <a:r>
              <a:rPr dirty="0" sz="1050" spc="-125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050" spc="-55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all</a:t>
            </a:r>
            <a:r>
              <a:rPr dirty="0" sz="1050" spc="-120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050" spc="-85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from</a:t>
            </a:r>
            <a:r>
              <a:rPr dirty="0" sz="1050" spc="-120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050" spc="-80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Stuart</a:t>
            </a:r>
            <a:r>
              <a:rPr dirty="0" sz="1050" spc="-120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050" spc="-50" i="1">
                <a:solidFill>
                  <a:srgbClr val="242424"/>
                </a:solidFill>
                <a:latin typeface="Verdana"/>
                <a:cs typeface="Verdana"/>
                <a:hlinkClick r:id="rId2"/>
              </a:rPr>
              <a:t>Cameron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1050" spc="-80" i="1">
                <a:solidFill>
                  <a:srgbClr val="242424"/>
                </a:solidFill>
                <a:latin typeface="Verdana"/>
                <a:cs typeface="Verdana"/>
                <a:hlinkClick r:id="rId3"/>
              </a:rPr>
              <a:t>See</a:t>
            </a:r>
            <a:r>
              <a:rPr dirty="0" sz="1050" spc="-130" i="1">
                <a:solidFill>
                  <a:srgbClr val="242424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1050" spc="-55" i="1">
                <a:solidFill>
                  <a:srgbClr val="242424"/>
                </a:solidFill>
                <a:latin typeface="Verdana"/>
                <a:cs typeface="Verdana"/>
                <a:hlinkClick r:id="rId3"/>
              </a:rPr>
              <a:t>all</a:t>
            </a:r>
            <a:r>
              <a:rPr dirty="0" sz="1050" spc="-130" i="1">
                <a:solidFill>
                  <a:srgbClr val="242424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1050" spc="-85" i="1">
                <a:solidFill>
                  <a:srgbClr val="242424"/>
                </a:solidFill>
                <a:latin typeface="Verdana"/>
                <a:cs typeface="Verdana"/>
                <a:hlinkClick r:id="rId3"/>
              </a:rPr>
              <a:t>from</a:t>
            </a:r>
            <a:r>
              <a:rPr dirty="0" sz="1050" spc="-130" i="1">
                <a:solidFill>
                  <a:srgbClr val="242424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1050" spc="-80" i="1">
                <a:solidFill>
                  <a:srgbClr val="242424"/>
                </a:solidFill>
                <a:latin typeface="Verdana"/>
                <a:cs typeface="Verdana"/>
                <a:hlinkClick r:id="rId3"/>
              </a:rPr>
              <a:t>Dev</a:t>
            </a:r>
            <a:r>
              <a:rPr dirty="0" sz="1050" spc="-130" i="1">
                <a:solidFill>
                  <a:srgbClr val="242424"/>
                </a:solidFill>
                <a:latin typeface="Verdana"/>
                <a:cs typeface="Verdana"/>
                <a:hlinkClick r:id="rId3"/>
              </a:rPr>
              <a:t> </a:t>
            </a:r>
            <a:r>
              <a:rPr dirty="0" sz="1050" spc="-25" i="1">
                <a:solidFill>
                  <a:srgbClr val="242424"/>
                </a:solidFill>
                <a:latin typeface="Verdana"/>
                <a:cs typeface="Verdana"/>
                <a:hlinkClick r:id="rId3"/>
              </a:rPr>
              <a:t>Axe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68325" y="8635924"/>
            <a:ext cx="25044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95" i="1">
                <a:solidFill>
                  <a:srgbClr val="242424"/>
                </a:solidFill>
                <a:latin typeface="Verdana"/>
                <a:cs typeface="Verdana"/>
              </a:rPr>
              <a:t>Recommended</a:t>
            </a:r>
            <a:r>
              <a:rPr dirty="0" sz="1500" spc="-160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500" spc="-110" i="1">
                <a:solidFill>
                  <a:srgbClr val="242424"/>
                </a:solidFill>
                <a:latin typeface="Verdana"/>
                <a:cs typeface="Verdana"/>
              </a:rPr>
              <a:t>from</a:t>
            </a:r>
            <a:r>
              <a:rPr dirty="0" sz="1500" spc="-155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1500" spc="-55" i="1">
                <a:solidFill>
                  <a:srgbClr val="242424"/>
                </a:solidFill>
                <a:latin typeface="Verdana"/>
                <a:cs typeface="Verdana"/>
              </a:rPr>
              <a:t>Medium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1025" y="352440"/>
            <a:ext cx="6391274" cy="3200369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581025" y="3781439"/>
            <a:ext cx="190500" cy="190500"/>
            <a:chOff x="581025" y="3781439"/>
            <a:chExt cx="190500" cy="190500"/>
          </a:xfrm>
        </p:grpSpPr>
        <p:pic>
          <p:nvPicPr>
            <p:cNvPr id="12" name="object 12" descr="">
              <a:hlinkClick r:id="rId5"/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1025" y="3781439"/>
              <a:ext cx="190499" cy="190499"/>
            </a:xfrm>
            <a:prstGeom prst="rect">
              <a:avLst/>
            </a:prstGeom>
          </p:spPr>
        </p:pic>
        <p:pic>
          <p:nvPicPr>
            <p:cNvPr id="13" name="object 13" descr="">
              <a:hlinkClick r:id="rId5"/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029" y="3781439"/>
              <a:ext cx="190495" cy="190408"/>
            </a:xfrm>
            <a:prstGeom prst="rect">
              <a:avLst/>
            </a:prstGeom>
          </p:spPr>
        </p:pic>
      </p:grpSp>
      <p:pic>
        <p:nvPicPr>
          <p:cNvPr id="14" name="object 14" descr="">
            <a:hlinkClick r:id="rId8"/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2993" y="5360955"/>
            <a:ext cx="179927" cy="197297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568325" y="3787698"/>
            <a:ext cx="6330950" cy="177418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25"/>
              </a:spcBef>
            </a:pPr>
            <a:r>
              <a:rPr dirty="0" sz="950" spc="-35" i="1">
                <a:solidFill>
                  <a:srgbClr val="242424"/>
                </a:solidFill>
                <a:latin typeface="Verdana"/>
                <a:cs typeface="Verdana"/>
                <a:hlinkClick r:id="rId5"/>
              </a:rPr>
              <a:t>Ant</a:t>
            </a:r>
            <a:r>
              <a:rPr dirty="0" sz="950" spc="-125" i="1">
                <a:solidFill>
                  <a:srgbClr val="242424"/>
                </a:solidFill>
                <a:latin typeface="Verdana"/>
                <a:cs typeface="Verdana"/>
                <a:hlinkClick r:id="rId5"/>
              </a:rPr>
              <a:t> </a:t>
            </a:r>
            <a:r>
              <a:rPr dirty="0" sz="950" spc="-55" i="1">
                <a:solidFill>
                  <a:srgbClr val="242424"/>
                </a:solidFill>
                <a:latin typeface="Verdana"/>
                <a:cs typeface="Verdana"/>
                <a:hlinkClick r:id="rId5"/>
              </a:rPr>
              <a:t>Stanley</a:t>
            </a:r>
            <a:r>
              <a:rPr dirty="0" sz="950" spc="-20" i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950" spc="-35" i="1">
                <a:solidFill>
                  <a:srgbClr val="6A6A6A"/>
                </a:solidFill>
                <a:latin typeface="Verdana"/>
                <a:cs typeface="Verdana"/>
              </a:rPr>
              <a:t>in</a:t>
            </a:r>
            <a:r>
              <a:rPr dirty="0" sz="950" spc="-2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950" spc="-60" i="1">
                <a:solidFill>
                  <a:srgbClr val="242424"/>
                </a:solidFill>
                <a:latin typeface="Verdana"/>
                <a:cs typeface="Verdana"/>
                <a:hlinkClick r:id="rId10"/>
              </a:rPr>
              <a:t>Dev</a:t>
            </a:r>
            <a:r>
              <a:rPr dirty="0" sz="950" spc="-120" i="1">
                <a:solidFill>
                  <a:srgbClr val="242424"/>
                </a:solidFill>
                <a:latin typeface="Verdana"/>
                <a:cs typeface="Verdana"/>
                <a:hlinkClick r:id="rId10"/>
              </a:rPr>
              <a:t> </a:t>
            </a:r>
            <a:r>
              <a:rPr dirty="0" sz="950" spc="-25" i="1">
                <a:solidFill>
                  <a:srgbClr val="242424"/>
                </a:solidFill>
                <a:latin typeface="Verdana"/>
                <a:cs typeface="Verdana"/>
                <a:hlinkClick r:id="rId10"/>
              </a:rPr>
              <a:t>Axe</a:t>
            </a:r>
            <a:endParaRPr sz="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500" spc="-150" b="1" i="1">
                <a:solidFill>
                  <a:srgbClr val="242424"/>
                </a:solidFill>
                <a:latin typeface="Verdana"/>
                <a:cs typeface="Verdana"/>
                <a:hlinkClick r:id="rId11"/>
              </a:rPr>
              <a:t>Cloud</a:t>
            </a:r>
            <a:r>
              <a:rPr dirty="0" sz="1500" spc="-155" b="1" i="1">
                <a:solidFill>
                  <a:srgbClr val="242424"/>
                </a:solidFill>
                <a:latin typeface="Verdana"/>
                <a:cs typeface="Verdana"/>
                <a:hlinkClick r:id="rId11"/>
              </a:rPr>
              <a:t> </a:t>
            </a:r>
            <a:r>
              <a:rPr dirty="0" sz="1500" spc="-170" b="1" i="1">
                <a:solidFill>
                  <a:srgbClr val="242424"/>
                </a:solidFill>
                <a:latin typeface="Verdana"/>
                <a:cs typeface="Verdana"/>
                <a:hlinkClick r:id="rId11"/>
              </a:rPr>
              <a:t>Complexity</a:t>
            </a:r>
            <a:r>
              <a:rPr dirty="0" sz="1500" spc="-155" b="1" i="1">
                <a:solidFill>
                  <a:srgbClr val="242424"/>
                </a:solidFill>
                <a:latin typeface="Verdana"/>
                <a:cs typeface="Verdana"/>
                <a:hlinkClick r:id="rId11"/>
              </a:rPr>
              <a:t> </a:t>
            </a:r>
            <a:r>
              <a:rPr dirty="0" sz="1500" spc="-35" b="1" i="1">
                <a:solidFill>
                  <a:srgbClr val="242424"/>
                </a:solidFill>
                <a:latin typeface="Verdana"/>
                <a:cs typeface="Verdana"/>
                <a:hlinkClick r:id="rId11"/>
              </a:rPr>
              <a:t>Paradox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04200"/>
              </a:lnSpc>
              <a:spcBef>
                <a:spcPts val="540"/>
              </a:spcBef>
            </a:pPr>
            <a:r>
              <a:rPr dirty="0" sz="1200" spc="-60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The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 </a:t>
            </a:r>
            <a:r>
              <a:rPr dirty="0" sz="1200" spc="-95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more</a:t>
            </a:r>
            <a:r>
              <a:rPr dirty="0" sz="1200" spc="-130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 </a:t>
            </a:r>
            <a:r>
              <a:rPr dirty="0" sz="1200" spc="-75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undifferentiated</a:t>
            </a:r>
            <a:r>
              <a:rPr dirty="0" sz="1200" spc="-130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 </a:t>
            </a:r>
            <a:r>
              <a:rPr dirty="0" sz="1200" spc="-105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heavy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 </a:t>
            </a:r>
            <a:r>
              <a:rPr dirty="0" sz="1200" spc="-60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lifting</a:t>
            </a:r>
            <a:r>
              <a:rPr dirty="0" sz="1200" spc="-130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 </a:t>
            </a:r>
            <a:r>
              <a:rPr dirty="0" sz="1200" spc="-100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you</a:t>
            </a:r>
            <a:r>
              <a:rPr dirty="0" sz="1200" spc="-130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 </a:t>
            </a:r>
            <a:r>
              <a:rPr dirty="0" sz="1200" spc="-65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offload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 </a:t>
            </a:r>
            <a:r>
              <a:rPr dirty="0" sz="1200" spc="-70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to</a:t>
            </a:r>
            <a:r>
              <a:rPr dirty="0" sz="1200" spc="-130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 </a:t>
            </a:r>
            <a:r>
              <a:rPr dirty="0" sz="1200" spc="-85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the</a:t>
            </a:r>
            <a:r>
              <a:rPr dirty="0" sz="1200" spc="-130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 </a:t>
            </a:r>
            <a:r>
              <a:rPr dirty="0" sz="1200" spc="-75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cloud,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 </a:t>
            </a:r>
            <a:r>
              <a:rPr dirty="0" sz="1200" spc="-85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the</a:t>
            </a:r>
            <a:r>
              <a:rPr dirty="0" sz="1200" spc="-130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 </a:t>
            </a:r>
            <a:r>
              <a:rPr dirty="0" sz="1200" spc="-95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more</a:t>
            </a:r>
            <a:r>
              <a:rPr dirty="0" sz="1200" spc="-130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 </a:t>
            </a:r>
            <a:r>
              <a:rPr dirty="0" sz="1200" spc="-75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complex</a:t>
            </a:r>
            <a:r>
              <a:rPr dirty="0" sz="1200" spc="-135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 </a:t>
            </a:r>
            <a:r>
              <a:rPr dirty="0" sz="1200" spc="-65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it</a:t>
            </a:r>
            <a:r>
              <a:rPr dirty="0" sz="1200" spc="-130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 </a:t>
            </a:r>
            <a:r>
              <a:rPr dirty="0" sz="1200" spc="-25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becomes</a:t>
            </a:r>
            <a:r>
              <a:rPr dirty="0" sz="1200" spc="-25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 </a:t>
            </a:r>
            <a:r>
              <a:rPr dirty="0" sz="1200" spc="-70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to</a:t>
            </a:r>
            <a:r>
              <a:rPr dirty="0" sz="1200" spc="-155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 </a:t>
            </a:r>
            <a:r>
              <a:rPr dirty="0" sz="1200" spc="-75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use</a:t>
            </a:r>
            <a:r>
              <a:rPr dirty="0" sz="1200" spc="-150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 </a:t>
            </a:r>
            <a:r>
              <a:rPr dirty="0" sz="1200" spc="-85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the</a:t>
            </a:r>
            <a:r>
              <a:rPr dirty="0" sz="1200" spc="-150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 </a:t>
            </a:r>
            <a:r>
              <a:rPr dirty="0" sz="1200" spc="-10" i="1">
                <a:solidFill>
                  <a:srgbClr val="6A6A6A"/>
                </a:solidFill>
                <a:latin typeface="Verdana"/>
                <a:cs typeface="Verdana"/>
                <a:hlinkClick r:id="rId11"/>
              </a:rPr>
              <a:t>cloud.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baseline="2923" sz="1425" spc="-37" i="1">
                <a:solidFill>
                  <a:srgbClr val="6A6A6A"/>
                </a:solidFill>
                <a:latin typeface="Verdana"/>
                <a:cs typeface="Verdana"/>
              </a:rPr>
              <a:t>4</a:t>
            </a:r>
            <a:r>
              <a:rPr dirty="0" baseline="2923" sz="1425" spc="-19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spc="-97" i="1">
                <a:solidFill>
                  <a:srgbClr val="6A6A6A"/>
                </a:solidFill>
                <a:latin typeface="Verdana"/>
                <a:cs typeface="Verdana"/>
              </a:rPr>
              <a:t>min</a:t>
            </a:r>
            <a:r>
              <a:rPr dirty="0" baseline="2923" sz="1425" spc="-19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i="1">
                <a:solidFill>
                  <a:srgbClr val="6A6A6A"/>
                </a:solidFill>
                <a:latin typeface="Verdana"/>
                <a:cs typeface="Verdana"/>
              </a:rPr>
              <a:t>read</a:t>
            </a:r>
            <a:r>
              <a:rPr dirty="0" baseline="2923" sz="1425" spc="127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sz="1050" i="1">
                <a:solidFill>
                  <a:srgbClr val="6A6A6A"/>
                </a:solidFill>
                <a:latin typeface="Verdana"/>
                <a:cs typeface="Verdana"/>
              </a:rPr>
              <a:t>·</a:t>
            </a:r>
            <a:r>
              <a:rPr dirty="0" sz="1050" spc="15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spc="-82" i="1">
                <a:solidFill>
                  <a:srgbClr val="6A6A6A"/>
                </a:solidFill>
                <a:latin typeface="Verdana"/>
                <a:cs typeface="Verdana"/>
              </a:rPr>
              <a:t>Jun</a:t>
            </a:r>
            <a:r>
              <a:rPr dirty="0" baseline="2923" sz="1425" spc="-19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spc="-120" i="1">
                <a:solidFill>
                  <a:srgbClr val="6A6A6A"/>
                </a:solidFill>
                <a:latin typeface="Verdana"/>
                <a:cs typeface="Verdana"/>
              </a:rPr>
              <a:t>20,</a:t>
            </a:r>
            <a:r>
              <a:rPr dirty="0" baseline="2923" sz="1425" spc="-195" i="1">
                <a:solidFill>
                  <a:srgbClr val="6A6A6A"/>
                </a:solidFill>
                <a:latin typeface="Verdana"/>
                <a:cs typeface="Verdana"/>
              </a:rPr>
              <a:t> </a:t>
            </a:r>
            <a:r>
              <a:rPr dirty="0" baseline="2923" sz="1425" spc="-30" i="1">
                <a:solidFill>
                  <a:srgbClr val="6A6A6A"/>
                </a:solidFill>
                <a:latin typeface="Verdana"/>
                <a:cs typeface="Verdana"/>
              </a:rPr>
              <a:t>2023</a:t>
            </a:r>
            <a:endParaRPr baseline="2923" sz="1425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950">
              <a:latin typeface="Verdana"/>
              <a:cs typeface="Verdana"/>
            </a:endParaRPr>
          </a:p>
          <a:p>
            <a:pPr marL="279400">
              <a:lnSpc>
                <a:spcPct val="100000"/>
              </a:lnSpc>
            </a:pPr>
            <a:r>
              <a:rPr dirty="0" sz="950" spc="-50" i="1">
                <a:solidFill>
                  <a:srgbClr val="6A6A6A"/>
                </a:solidFill>
                <a:latin typeface="Verdana"/>
                <a:cs typeface="Verdana"/>
              </a:rPr>
              <a:t>4</a:t>
            </a:r>
            <a:endParaRPr sz="950">
              <a:latin typeface="Verdana"/>
              <a:cs typeface="Verdana"/>
            </a:endParaRPr>
          </a:p>
        </p:txBody>
      </p:sp>
      <p:pic>
        <p:nvPicPr>
          <p:cNvPr id="16" name="object 16" descr="">
            <a:hlinkClick r:id="rId12"/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52525" y="5391149"/>
            <a:ext cx="154686" cy="154686"/>
          </a:xfrm>
          <a:prstGeom prst="rect">
            <a:avLst/>
          </a:prstGeom>
        </p:spPr>
      </p:pic>
      <p:pic>
        <p:nvPicPr>
          <p:cNvPr id="17" name="object 17" descr="">
            <a:hlinkClick r:id="rId14"/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791340" y="5362590"/>
            <a:ext cx="152400" cy="186111"/>
          </a:xfrm>
          <a:prstGeom prst="rect">
            <a:avLst/>
          </a:prstGeom>
        </p:spPr>
      </p:pic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https://medium.com/dev-axe/aws-cdk-</a:t>
            </a:r>
            <a:r>
              <a:rPr dirty="0"/>
              <a:t>vs-</a:t>
            </a:r>
            <a:r>
              <a:rPr dirty="0" spc="-10"/>
              <a:t>terraform-fda9aae2f8f7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CDK vs Terraform. An in-depth comparison of AWS CDK and… | by Stuart Cameron | Dev Axe | Medium</dc:title>
  <dcterms:created xsi:type="dcterms:W3CDTF">2024-03-31T15:18:13Z</dcterms:created>
  <dcterms:modified xsi:type="dcterms:W3CDTF">2024-03-31T15:18:13Z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2024-03-31T00:00:00Z</vt:filetime>
  </property>
  <property fmtid="{D5CDD505-2E9C-101B-9397-08002B2CF9AE}" pid="3" name="Creator">
    <vt:lpwstr>Mozilla/5.0 (Windows NT 10.0; Win64; x64) AppleWebKit/537.36 (KHTML, like Gecko) Chrome/123.0.0.0 Safari/537.36</vt:lpwstr>
  </property>
  <property fmtid="{D5CDD505-2E9C-101B-9397-08002B2CF9AE}" pid="4" name="LastSaved">
    <vt:filetime>2024-03-31T00:00:00Z</vt:filetime>
  </property>
  <property fmtid="{D5CDD505-2E9C-101B-9397-08002B2CF9AE}" pid="5" name="Producer">
    <vt:lpwstr>3-Heights(TM) PDF Security Shell 4.8.25.2 (http://www.pdf-tools.com)</vt:lpwstr>
  </property>
</Properties>
</file>