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6" r:id="rId3"/>
    <p:sldId id="257" r:id="rId4"/>
    <p:sldId id="258" r:id="rId5"/>
    <p:sldId id="259" r:id="rId6"/>
    <p:sldId id="261" r:id="rId7"/>
    <p:sldId id="260" r:id="rId8"/>
    <p:sldId id="263" r:id="rId9"/>
    <p:sldId id="264" r:id="rId10"/>
    <p:sldId id="266" r:id="rId11"/>
    <p:sldId id="280" r:id="rId12"/>
    <p:sldId id="274" r:id="rId13"/>
    <p:sldId id="275" r:id="rId14"/>
    <p:sldId id="276" r:id="rId15"/>
    <p:sldId id="277" r:id="rId16"/>
    <p:sldId id="278" r:id="rId17"/>
    <p:sldId id="279"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6864C0A-1490-4862-96F7-D38AFD787DA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864C0A-1490-4862-96F7-D38AFD787DA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6864C0A-1490-4862-96F7-D38AFD787DA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864C0A-1490-4862-96F7-D38AFD787D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61AAF1D-C2D0-4ED6-8A86-4DAC1A6DE019}" type="datetimeFigureOut">
              <a:rPr lang="en-US" smtClean="0"/>
              <a:pPr/>
              <a:t>7/31/2016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864C0A-1490-4862-96F7-D38AFD787DA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61AAF1D-C2D0-4ED6-8A86-4DAC1A6DE019}" type="datetimeFigureOut">
              <a:rPr lang="en-US" smtClean="0"/>
              <a:pPr/>
              <a:t>7/31/2016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6864C0A-1490-4862-96F7-D38AFD787DA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jpeg"/></Relationships>
</file>

<file path=ppt/slides/_rels/slide2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343400"/>
            <a:ext cx="7498080" cy="1828800"/>
          </a:xfrm>
        </p:spPr>
        <p:txBody>
          <a:bodyPr>
            <a:normAutofit/>
          </a:bodyPr>
          <a:lstStyle/>
          <a:p>
            <a:pPr algn="ctr">
              <a:buNone/>
            </a:pPr>
            <a:r>
              <a:rPr lang="en-US" b="1" i="1" dirty="0" smtClean="0">
                <a:solidFill>
                  <a:schemeClr val="accent1">
                    <a:lumMod val="50000"/>
                  </a:schemeClr>
                </a:solidFill>
              </a:rPr>
              <a:t>Psychology of Investing &amp; How Great businesses prosper ?</a:t>
            </a:r>
          </a:p>
          <a:p>
            <a:pPr lvl="3" algn="r">
              <a:buNone/>
            </a:pPr>
            <a:endParaRPr lang="en-US" i="1" dirty="0" smtClean="0">
              <a:solidFill>
                <a:schemeClr val="accent1">
                  <a:lumMod val="50000"/>
                </a:schemeClr>
              </a:solidFill>
            </a:endParaRPr>
          </a:p>
          <a:p>
            <a:pPr lvl="3" algn="r">
              <a:buNone/>
            </a:pPr>
            <a:r>
              <a:rPr lang="en-US" i="1" dirty="0" smtClean="0">
                <a:solidFill>
                  <a:schemeClr val="accent1">
                    <a:lumMod val="50000"/>
                  </a:schemeClr>
                </a:solidFill>
              </a:rPr>
              <a:t>	- Krishna </a:t>
            </a:r>
            <a:r>
              <a:rPr lang="en-US" i="1" dirty="0" err="1" smtClean="0">
                <a:solidFill>
                  <a:schemeClr val="accent1">
                    <a:lumMod val="50000"/>
                  </a:schemeClr>
                </a:solidFill>
              </a:rPr>
              <a:t>Kishore</a:t>
            </a:r>
            <a:r>
              <a:rPr lang="en-US" i="1" dirty="0" smtClean="0">
                <a:solidFill>
                  <a:schemeClr val="accent1">
                    <a:lumMod val="50000"/>
                  </a:schemeClr>
                </a:solidFill>
              </a:rPr>
              <a:t> A</a:t>
            </a:r>
            <a:endParaRPr lang="en-US" i="1" dirty="0">
              <a:solidFill>
                <a:schemeClr val="accent1">
                  <a:lumMod val="50000"/>
                </a:schemeClr>
              </a:solidFill>
            </a:endParaRPr>
          </a:p>
        </p:txBody>
      </p:sp>
      <p:pic>
        <p:nvPicPr>
          <p:cNvPr id="2" name="Picture 1"/>
          <p:cNvPicPr>
            <a:picLocks noChangeAspect="1"/>
          </p:cNvPicPr>
          <p:nvPr/>
        </p:nvPicPr>
        <p:blipFill>
          <a:blip r:embed="rId2"/>
          <a:stretch>
            <a:fillRect/>
          </a:stretch>
        </p:blipFill>
        <p:spPr>
          <a:xfrm>
            <a:off x="5562600" y="856603"/>
            <a:ext cx="3430871" cy="2972447"/>
          </a:xfrm>
          <a:prstGeom prst="rect">
            <a:avLst/>
          </a:prstGeom>
        </p:spPr>
      </p:pic>
      <p:pic>
        <p:nvPicPr>
          <p:cNvPr id="6" name="Picture 5"/>
          <p:cNvPicPr>
            <a:picLocks noChangeAspect="1"/>
          </p:cNvPicPr>
          <p:nvPr/>
        </p:nvPicPr>
        <p:blipFill>
          <a:blip r:embed="rId3"/>
          <a:stretch>
            <a:fillRect/>
          </a:stretch>
        </p:blipFill>
        <p:spPr>
          <a:xfrm>
            <a:off x="1143000" y="685800"/>
            <a:ext cx="4191000" cy="31432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200" b="1" dirty="0" smtClean="0">
                <a:latin typeface="Calibri" pitchFamily="34" charset="0"/>
              </a:rPr>
              <a:t>How to avoid FOMO effect ?</a:t>
            </a:r>
            <a:endParaRPr lang="en-US" sz="3200" b="1" dirty="0">
              <a:latin typeface="Calibri" pitchFamily="34" charset="0"/>
            </a:endParaRPr>
          </a:p>
        </p:txBody>
      </p:sp>
      <p:sp>
        <p:nvSpPr>
          <p:cNvPr id="3" name="Content Placeholder 2"/>
          <p:cNvSpPr>
            <a:spLocks noGrp="1"/>
          </p:cNvSpPr>
          <p:nvPr>
            <p:ph idx="1"/>
          </p:nvPr>
        </p:nvSpPr>
        <p:spPr>
          <a:xfrm>
            <a:off x="1435608" y="914400"/>
            <a:ext cx="7498080" cy="5715000"/>
          </a:xfrm>
        </p:spPr>
        <p:txBody>
          <a:bodyPr>
            <a:normAutofit/>
          </a:bodyPr>
          <a:lstStyle/>
          <a:p>
            <a:endParaRPr lang="en-US" sz="1800" i="1" dirty="0" smtClean="0"/>
          </a:p>
          <a:p>
            <a:endParaRPr lang="en-US" sz="1800" i="1" dirty="0" smtClean="0"/>
          </a:p>
          <a:p>
            <a:endParaRPr lang="en-US" sz="1800" i="1" dirty="0" smtClean="0"/>
          </a:p>
          <a:p>
            <a:endParaRPr lang="en-US" sz="1800" i="1" dirty="0" smtClean="0"/>
          </a:p>
          <a:p>
            <a:endParaRPr lang="en-US" sz="1800" i="1" dirty="0" smtClean="0"/>
          </a:p>
          <a:p>
            <a:r>
              <a:rPr lang="en-US" sz="1800" i="1" dirty="0" smtClean="0"/>
              <a:t>“If you chase fancy stocks, you have to pay fancy prices and when the fancy ends you have a fancy losses.” </a:t>
            </a:r>
            <a:r>
              <a:rPr lang="en-US" sz="1800" dirty="0" smtClean="0"/>
              <a:t>– </a:t>
            </a:r>
            <a:r>
              <a:rPr lang="en-US" sz="1800" dirty="0" err="1" smtClean="0"/>
              <a:t>Parag</a:t>
            </a:r>
            <a:r>
              <a:rPr lang="en-US" sz="1800" dirty="0" smtClean="0"/>
              <a:t> Parikh.</a:t>
            </a:r>
          </a:p>
          <a:p>
            <a:endParaRPr lang="en-US" sz="1800" dirty="0" smtClean="0"/>
          </a:p>
          <a:p>
            <a:r>
              <a:rPr lang="en-US" sz="1800" dirty="0" smtClean="0"/>
              <a:t>You can’t be like a sniffing dog in investing.  There is no need to buy each and every good company that you come across. </a:t>
            </a:r>
          </a:p>
          <a:p>
            <a:endParaRPr lang="en-US" sz="1800" dirty="0" smtClean="0"/>
          </a:p>
          <a:p>
            <a:r>
              <a:rPr lang="en-US" sz="1800" dirty="0" smtClean="0"/>
              <a:t>The only loss by NOT owing another good </a:t>
            </a:r>
          </a:p>
          <a:p>
            <a:pPr>
              <a:buNone/>
            </a:pPr>
            <a:r>
              <a:rPr lang="en-US" sz="1800" dirty="0" smtClean="0"/>
              <a:t>	company is Opportunity loss &amp; That’s BIG.</a:t>
            </a:r>
          </a:p>
          <a:p>
            <a:pPr>
              <a:buNone/>
            </a:pPr>
            <a:endParaRPr lang="en-US" sz="1800" dirty="0" smtClean="0"/>
          </a:p>
          <a:p>
            <a:r>
              <a:rPr lang="en-US" sz="1800" dirty="0" smtClean="0"/>
              <a:t>We are not in an Investment race with others.</a:t>
            </a:r>
          </a:p>
          <a:p>
            <a:pPr>
              <a:buNone/>
            </a:pPr>
            <a:endParaRPr lang="en-US" sz="1800" dirty="0"/>
          </a:p>
        </p:txBody>
      </p:sp>
      <p:pic>
        <p:nvPicPr>
          <p:cNvPr id="4" name="Picture 3" descr="dog-sniffing.gif"/>
          <p:cNvPicPr>
            <a:picLocks noChangeAspect="1"/>
          </p:cNvPicPr>
          <p:nvPr/>
        </p:nvPicPr>
        <p:blipFill>
          <a:blip r:embed="rId2" cstate="print"/>
          <a:stretch>
            <a:fillRect/>
          </a:stretch>
        </p:blipFill>
        <p:spPr>
          <a:xfrm>
            <a:off x="6172200" y="4267200"/>
            <a:ext cx="2781300" cy="1492631"/>
          </a:xfrm>
          <a:prstGeom prst="rect">
            <a:avLst/>
          </a:prstGeom>
        </p:spPr>
      </p:pic>
      <p:pic>
        <p:nvPicPr>
          <p:cNvPr id="5" name="Picture 4" descr="fomo.gif"/>
          <p:cNvPicPr>
            <a:picLocks noChangeAspect="1"/>
          </p:cNvPicPr>
          <p:nvPr/>
        </p:nvPicPr>
        <p:blipFill>
          <a:blip r:embed="rId3" cstate="print"/>
          <a:stretch>
            <a:fillRect/>
          </a:stretch>
        </p:blipFill>
        <p:spPr>
          <a:xfrm>
            <a:off x="1600200" y="990600"/>
            <a:ext cx="3733800" cy="1516338"/>
          </a:xfrm>
          <a:prstGeom prst="rect">
            <a:avLst/>
          </a:prstGeom>
        </p:spPr>
      </p:pic>
      <p:pic>
        <p:nvPicPr>
          <p:cNvPr id="6" name="Picture 5" descr="10897_Fear-of-missing-out.jpg"/>
          <p:cNvPicPr>
            <a:picLocks noChangeAspect="1"/>
          </p:cNvPicPr>
          <p:nvPr/>
        </p:nvPicPr>
        <p:blipFill>
          <a:blip r:embed="rId4" cstate="print"/>
          <a:stretch>
            <a:fillRect/>
          </a:stretch>
        </p:blipFill>
        <p:spPr>
          <a:xfrm>
            <a:off x="6096000" y="990600"/>
            <a:ext cx="2142875" cy="16001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behavioral / psychology is part of Investing ? </a:t>
            </a:r>
            <a:endParaRPr lang="en-US" dirty="0"/>
          </a:p>
        </p:txBody>
      </p:sp>
      <p:sp>
        <p:nvSpPr>
          <p:cNvPr id="3" name="Content Placeholder 2"/>
          <p:cNvSpPr>
            <a:spLocks noGrp="1"/>
          </p:cNvSpPr>
          <p:nvPr>
            <p:ph idx="1"/>
          </p:nvPr>
        </p:nvSpPr>
        <p:spPr>
          <a:xfrm>
            <a:off x="1435608" y="1752600"/>
            <a:ext cx="7498080" cy="1828800"/>
          </a:xfrm>
        </p:spPr>
        <p:txBody>
          <a:bodyPr>
            <a:normAutofit/>
          </a:bodyPr>
          <a:lstStyle/>
          <a:p>
            <a:r>
              <a:rPr lang="en-US" sz="1800" dirty="0" smtClean="0"/>
              <a:t>For Example, here is the PE &amp; EPS graph of TCS from past 8 years…</a:t>
            </a:r>
          </a:p>
          <a:p>
            <a:r>
              <a:rPr lang="en-US" sz="1800" dirty="0" smtClean="0"/>
              <a:t>Calculating EPS will be taken care of </a:t>
            </a:r>
            <a:r>
              <a:rPr lang="en-US" sz="1800" dirty="0" err="1" smtClean="0"/>
              <a:t>Damodaran</a:t>
            </a:r>
            <a:r>
              <a:rPr lang="en-US" sz="1800" dirty="0" smtClean="0"/>
              <a:t> !!!</a:t>
            </a:r>
          </a:p>
          <a:p>
            <a:r>
              <a:rPr lang="en-US" sz="2000" dirty="0" smtClean="0">
                <a:solidFill>
                  <a:srgbClr val="FF0000"/>
                </a:solidFill>
              </a:rPr>
              <a:t>But how to calculate PE, </a:t>
            </a:r>
            <a:r>
              <a:rPr lang="en-US" sz="2000" dirty="0" err="1" smtClean="0">
                <a:solidFill>
                  <a:srgbClr val="FF0000"/>
                </a:solidFill>
              </a:rPr>
              <a:t>i.e</a:t>
            </a:r>
            <a:r>
              <a:rPr lang="en-US" sz="2000" dirty="0" smtClean="0">
                <a:solidFill>
                  <a:srgbClr val="FF0000"/>
                </a:solidFill>
              </a:rPr>
              <a:t> HUMAN MADNESS ???</a:t>
            </a:r>
            <a:r>
              <a:rPr lang="en-US" sz="1800" dirty="0" smtClean="0"/>
              <a:t/>
            </a:r>
            <a:br>
              <a:rPr lang="en-US" sz="1800" dirty="0" smtClean="0"/>
            </a:br>
            <a:endParaRPr lang="en-US" sz="1800" dirty="0" smtClean="0"/>
          </a:p>
          <a:p>
            <a:endParaRPr lang="en-US" sz="1800" dirty="0" smtClean="0"/>
          </a:p>
          <a:p>
            <a:endParaRPr lang="en-US" sz="1800" dirty="0"/>
          </a:p>
        </p:txBody>
      </p:sp>
      <p:pic>
        <p:nvPicPr>
          <p:cNvPr id="9218" name="Picture 2"/>
          <p:cNvPicPr>
            <a:picLocks noChangeAspect="1" noChangeArrowheads="1"/>
          </p:cNvPicPr>
          <p:nvPr/>
        </p:nvPicPr>
        <p:blipFill>
          <a:blip r:embed="rId2" cstate="print"/>
          <a:srcRect/>
          <a:stretch>
            <a:fillRect/>
          </a:stretch>
        </p:blipFill>
        <p:spPr bwMode="auto">
          <a:xfrm>
            <a:off x="4095750" y="2952750"/>
            <a:ext cx="952500" cy="952500"/>
          </a:xfrm>
          <a:prstGeom prst="rect">
            <a:avLst/>
          </a:prstGeom>
          <a:noFill/>
          <a:ln w="9525">
            <a:noFill/>
            <a:miter lim="800000"/>
            <a:headEnd/>
            <a:tailEnd/>
          </a:ln>
        </p:spPr>
      </p:pic>
      <p:pic>
        <p:nvPicPr>
          <p:cNvPr id="9219" name="Picture 3"/>
          <p:cNvPicPr>
            <a:picLocks noChangeAspect="1" noChangeArrowheads="1"/>
          </p:cNvPicPr>
          <p:nvPr/>
        </p:nvPicPr>
        <p:blipFill>
          <a:blip r:embed="rId2" cstate="print"/>
          <a:srcRect/>
          <a:stretch>
            <a:fillRect/>
          </a:stretch>
        </p:blipFill>
        <p:spPr bwMode="auto">
          <a:xfrm>
            <a:off x="4095750" y="2952750"/>
            <a:ext cx="952500" cy="952500"/>
          </a:xfrm>
          <a:prstGeom prst="rect">
            <a:avLst/>
          </a:prstGeom>
          <a:noFill/>
          <a:ln w="9525">
            <a:noFill/>
            <a:miter lim="800000"/>
            <a:headEnd/>
            <a:tailEnd/>
          </a:ln>
        </p:spPr>
      </p:pic>
      <p:pic>
        <p:nvPicPr>
          <p:cNvPr id="9222" name="Picture 6"/>
          <p:cNvPicPr>
            <a:picLocks noChangeAspect="1" noChangeArrowheads="1"/>
          </p:cNvPicPr>
          <p:nvPr/>
        </p:nvPicPr>
        <p:blipFill>
          <a:blip r:embed="rId3" cstate="print"/>
          <a:srcRect/>
          <a:stretch>
            <a:fillRect/>
          </a:stretch>
        </p:blipFill>
        <p:spPr bwMode="auto">
          <a:xfrm>
            <a:off x="1752600" y="2776487"/>
            <a:ext cx="6167437" cy="4081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t>Lollapalooza effect</a:t>
            </a:r>
            <a:endParaRPr lang="en-US" b="1" dirty="0"/>
          </a:p>
        </p:txBody>
      </p:sp>
      <p:sp>
        <p:nvSpPr>
          <p:cNvPr id="3" name="Content Placeholder 2"/>
          <p:cNvSpPr>
            <a:spLocks noGrp="1"/>
          </p:cNvSpPr>
          <p:nvPr>
            <p:ph idx="1"/>
          </p:nvPr>
        </p:nvSpPr>
        <p:spPr>
          <a:xfrm>
            <a:off x="4191000" y="1524000"/>
            <a:ext cx="4742688" cy="4724400"/>
          </a:xfrm>
        </p:spPr>
        <p:txBody>
          <a:bodyPr>
            <a:normAutofit/>
          </a:bodyPr>
          <a:lstStyle/>
          <a:p>
            <a:endParaRPr lang="en-US" sz="1400" b="1" i="1" dirty="0" smtClean="0"/>
          </a:p>
          <a:p>
            <a:endParaRPr lang="en-US" sz="1400" b="1" i="1" dirty="0" smtClean="0"/>
          </a:p>
          <a:p>
            <a:endParaRPr lang="en-US" sz="1400" b="1" i="1" dirty="0" smtClean="0"/>
          </a:p>
          <a:p>
            <a:endParaRPr lang="en-US" sz="1400" b="1" i="1" dirty="0" smtClean="0"/>
          </a:p>
          <a:p>
            <a:r>
              <a:rPr lang="en-US" sz="1400" b="1" dirty="0" smtClean="0"/>
              <a:t>SETH INVOKES THE </a:t>
            </a:r>
            <a:r>
              <a:rPr lang="en-US" sz="1800" b="1" u="sng" dirty="0" smtClean="0">
                <a:solidFill>
                  <a:srgbClr val="C00000"/>
                </a:solidFill>
              </a:rPr>
              <a:t>SCARCITY</a:t>
            </a:r>
            <a:r>
              <a:rPr lang="en-US" sz="1400" b="1" dirty="0" smtClean="0"/>
              <a:t> MODEL HERE</a:t>
            </a:r>
            <a:endParaRPr lang="en-US" sz="1400" b="1" i="1" dirty="0" smtClean="0"/>
          </a:p>
          <a:p>
            <a:endParaRPr lang="en-US" sz="1400" b="1" i="1" dirty="0" smtClean="0"/>
          </a:p>
          <a:p>
            <a:endParaRPr lang="en-US" sz="1400" b="1" i="1" dirty="0" smtClean="0"/>
          </a:p>
          <a:p>
            <a:endParaRPr lang="en-US" sz="1400" i="1" dirty="0"/>
          </a:p>
        </p:txBody>
      </p:sp>
      <p:pic>
        <p:nvPicPr>
          <p:cNvPr id="1027" name="Picture 3"/>
          <p:cNvPicPr>
            <a:picLocks noChangeAspect="1" noChangeArrowheads="1"/>
          </p:cNvPicPr>
          <p:nvPr/>
        </p:nvPicPr>
        <p:blipFill>
          <a:blip r:embed="rId2" cstate="print"/>
          <a:srcRect/>
          <a:stretch>
            <a:fillRect/>
          </a:stretch>
        </p:blipFill>
        <p:spPr bwMode="auto">
          <a:xfrm>
            <a:off x="1371600" y="1143000"/>
            <a:ext cx="3241733" cy="2224087"/>
          </a:xfrm>
          <a:prstGeom prst="rect">
            <a:avLst/>
          </a:prstGeom>
          <a:noFill/>
          <a:ln w="9525">
            <a:noFill/>
            <a:miter lim="800000"/>
            <a:headEnd/>
            <a:tailEnd/>
          </a:ln>
        </p:spPr>
      </p:pic>
      <p:sp>
        <p:nvSpPr>
          <p:cNvPr id="8" name="Cloud Callout 7"/>
          <p:cNvSpPr/>
          <p:nvPr/>
        </p:nvSpPr>
        <p:spPr>
          <a:xfrm>
            <a:off x="4437628" y="1015634"/>
            <a:ext cx="3886200" cy="12954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ONE IDEA AND ONE IDEA ONLY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19200" y="3810000"/>
            <a:ext cx="3352800" cy="2235200"/>
          </a:xfrm>
          <a:prstGeom prst="rect">
            <a:avLst/>
          </a:prstGeom>
          <a:noFill/>
          <a:ln w="9525">
            <a:noFill/>
            <a:miter lim="800000"/>
            <a:headEnd/>
            <a:tailEnd/>
          </a:ln>
        </p:spPr>
      </p:pic>
      <p:sp>
        <p:nvSpPr>
          <p:cNvPr id="9" name="Cloud Callout 8"/>
          <p:cNvSpPr/>
          <p:nvPr/>
        </p:nvSpPr>
        <p:spPr>
          <a:xfrm>
            <a:off x="4724400" y="3505200"/>
            <a:ext cx="3886200" cy="12954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you're a doctor. Have you ever heard of a drug called </a:t>
            </a:r>
            <a:r>
              <a:rPr lang="en-US" b="1" dirty="0" err="1" smtClean="0"/>
              <a:t>Fenamul</a:t>
            </a:r>
            <a:r>
              <a:rPr lang="en-US" b="1" dirty="0" smtClean="0"/>
              <a:t> ?</a:t>
            </a:r>
            <a:endParaRPr lang="en-US" b="1" dirty="0"/>
          </a:p>
        </p:txBody>
      </p:sp>
      <p:sp>
        <p:nvSpPr>
          <p:cNvPr id="10" name="Rectangle 9"/>
          <p:cNvSpPr/>
          <p:nvPr/>
        </p:nvSpPr>
        <p:spPr>
          <a:xfrm>
            <a:off x="4572000" y="5257800"/>
            <a:ext cx="4572000" cy="861774"/>
          </a:xfrm>
          <a:prstGeom prst="rect">
            <a:avLst/>
          </a:prstGeom>
        </p:spPr>
        <p:txBody>
          <a:bodyPr>
            <a:spAutoFit/>
          </a:bodyPr>
          <a:lstStyle/>
          <a:p>
            <a:r>
              <a:rPr lang="en-US" sz="1400" b="1" dirty="0" smtClean="0"/>
              <a:t>INFLUENCE FROM </a:t>
            </a:r>
            <a:r>
              <a:rPr lang="en-US" b="1" u="sng" dirty="0" smtClean="0">
                <a:solidFill>
                  <a:srgbClr val="C00000"/>
                </a:solidFill>
              </a:rPr>
              <a:t>MERE-ASSOCIATION TENDENCY</a:t>
            </a:r>
            <a:r>
              <a:rPr lang="en-US" sz="1400" b="1" dirty="0" smtClean="0"/>
              <a:t> I.E. ASSOCIATION OF DRUG WITH DOCTOR</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0" y="1524000"/>
            <a:ext cx="4742688" cy="4724400"/>
          </a:xfrm>
        </p:spPr>
        <p:txBody>
          <a:bodyPr>
            <a:normAutofit/>
          </a:bodyPr>
          <a:lstStyle/>
          <a:p>
            <a:endParaRPr lang="en-US" sz="1400" b="1" i="1" dirty="0" smtClean="0"/>
          </a:p>
          <a:p>
            <a:endParaRPr lang="en-US" sz="1400" b="1" i="1" dirty="0" smtClean="0"/>
          </a:p>
          <a:p>
            <a:endParaRPr lang="en-US" sz="1400" b="1" i="1" dirty="0" smtClean="0"/>
          </a:p>
          <a:p>
            <a:endParaRPr lang="en-US" sz="1400" b="1" i="1" dirty="0" smtClean="0"/>
          </a:p>
          <a:p>
            <a:r>
              <a:rPr lang="en-US" sz="1800" b="1" u="sng" dirty="0" smtClean="0">
                <a:solidFill>
                  <a:srgbClr val="C00000"/>
                </a:solidFill>
              </a:rPr>
              <a:t>AUTHORITY MISINFLUENCE TENDENCY</a:t>
            </a:r>
            <a:r>
              <a:rPr lang="en-US" sz="1400" b="1" dirty="0" smtClean="0"/>
              <a:t> - FDA AS AUTHORITY HERE. ALSO SCARCITY - SCARCE, VALUABLE INSIDE INFORMATION PRESENTED EXCLUSIVELY</a:t>
            </a:r>
            <a:endParaRPr lang="en-US" sz="1400" b="1" i="1" dirty="0" smtClean="0"/>
          </a:p>
          <a:p>
            <a:endParaRPr lang="en-US" sz="1400" b="1" i="1" dirty="0" smtClean="0"/>
          </a:p>
          <a:p>
            <a:endParaRPr lang="en-US" sz="1400" b="1" i="1" dirty="0" smtClean="0"/>
          </a:p>
          <a:p>
            <a:endParaRPr lang="en-US" sz="1400" b="1" i="1" dirty="0" smtClean="0"/>
          </a:p>
          <a:p>
            <a:endParaRPr lang="en-US" sz="1400" i="1" dirty="0"/>
          </a:p>
        </p:txBody>
      </p:sp>
      <p:sp>
        <p:nvSpPr>
          <p:cNvPr id="8" name="Cloud Callout 7"/>
          <p:cNvSpPr/>
          <p:nvPr/>
        </p:nvSpPr>
        <p:spPr>
          <a:xfrm>
            <a:off x="4419600" y="0"/>
            <a:ext cx="3886200" cy="22860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in the third stage of FDA approval right now. it's going to get approved in the next three months. Could be tomorrow for all I know.</a:t>
            </a:r>
            <a:endParaRPr lang="en-US" dirty="0"/>
          </a:p>
        </p:txBody>
      </p:sp>
      <p:sp>
        <p:nvSpPr>
          <p:cNvPr id="9" name="Cloud Callout 8"/>
          <p:cNvSpPr/>
          <p:nvPr/>
        </p:nvSpPr>
        <p:spPr>
          <a:xfrm>
            <a:off x="4724400" y="3962400"/>
            <a:ext cx="3886200" cy="12954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Wait </a:t>
            </a:r>
            <a:r>
              <a:rPr lang="en-US" b="1" dirty="0" err="1" smtClean="0"/>
              <a:t>Wait</a:t>
            </a:r>
            <a:r>
              <a:rPr lang="en-US" b="1" dirty="0" smtClean="0"/>
              <a:t> </a:t>
            </a:r>
            <a:r>
              <a:rPr lang="en-US" b="1" dirty="0" err="1" smtClean="0"/>
              <a:t>Wait</a:t>
            </a:r>
            <a:r>
              <a:rPr lang="en-US" b="1" dirty="0" smtClean="0"/>
              <a:t>….</a:t>
            </a:r>
            <a:endParaRPr lang="en-US" b="1" dirty="0"/>
          </a:p>
        </p:txBody>
      </p:sp>
      <p:sp>
        <p:nvSpPr>
          <p:cNvPr id="10" name="Rectangle 9"/>
          <p:cNvSpPr/>
          <p:nvPr/>
        </p:nvSpPr>
        <p:spPr>
          <a:xfrm>
            <a:off x="4572000" y="5562600"/>
            <a:ext cx="4572000" cy="861774"/>
          </a:xfrm>
          <a:prstGeom prst="rect">
            <a:avLst/>
          </a:prstGeom>
        </p:spPr>
        <p:txBody>
          <a:bodyPr>
            <a:spAutoFit/>
          </a:bodyPr>
          <a:lstStyle/>
          <a:p>
            <a:r>
              <a:rPr lang="en-US" b="1" u="sng" dirty="0" smtClean="0">
                <a:solidFill>
                  <a:srgbClr val="C00000"/>
                </a:solidFill>
              </a:rPr>
              <a:t>DEPRIVAL SUPERREACTION TENDENCY</a:t>
            </a:r>
            <a:r>
              <a:rPr lang="en-US" sz="1400" b="1" dirty="0" smtClean="0"/>
              <a:t> - DR JACOBS REACTS TO THE POTENTIAL LOSS OF AN OPPORTUNITY</a:t>
            </a:r>
            <a:endParaRPr lang="en-US" sz="1400" dirty="0"/>
          </a:p>
        </p:txBody>
      </p:sp>
      <p:pic>
        <p:nvPicPr>
          <p:cNvPr id="3074" name="Picture 2"/>
          <p:cNvPicPr>
            <a:picLocks noChangeAspect="1" noChangeArrowheads="1"/>
          </p:cNvPicPr>
          <p:nvPr/>
        </p:nvPicPr>
        <p:blipFill>
          <a:blip r:embed="rId2" cstate="print"/>
          <a:srcRect/>
          <a:stretch>
            <a:fillRect/>
          </a:stretch>
        </p:blipFill>
        <p:spPr bwMode="auto">
          <a:xfrm>
            <a:off x="1447800" y="685800"/>
            <a:ext cx="2895600" cy="291404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600200" y="3657600"/>
            <a:ext cx="2667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0" y="1524000"/>
            <a:ext cx="4742688" cy="4724400"/>
          </a:xfrm>
        </p:spPr>
        <p:txBody>
          <a:bodyPr>
            <a:normAutofit/>
          </a:bodyPr>
          <a:lstStyle/>
          <a:p>
            <a:endParaRPr lang="en-US" sz="1400" b="1" i="1" dirty="0" smtClean="0"/>
          </a:p>
          <a:p>
            <a:endParaRPr lang="en-US" sz="1400" b="1" i="1" dirty="0" smtClean="0"/>
          </a:p>
          <a:p>
            <a:endParaRPr lang="en-US" sz="1400" b="1" u="sng" dirty="0" smtClean="0">
              <a:solidFill>
                <a:srgbClr val="C00000"/>
              </a:solidFill>
            </a:endParaRPr>
          </a:p>
          <a:p>
            <a:r>
              <a:rPr lang="en-US" sz="1400" b="1" u="sng" dirty="0" smtClean="0">
                <a:solidFill>
                  <a:srgbClr val="C00000"/>
                </a:solidFill>
              </a:rPr>
              <a:t>AUTHORITY MISINFLUENCE TENDENCY</a:t>
            </a:r>
            <a:r>
              <a:rPr lang="en-US" sz="1400" b="1" dirty="0" smtClean="0"/>
              <a:t> - SENIOR BROKER AS AN AUTHORITY FIGURE WHO IS SUPPOSED TO KNOW MORE</a:t>
            </a:r>
            <a:endParaRPr lang="en-US" sz="1400" b="1" i="1" dirty="0" smtClean="0"/>
          </a:p>
          <a:p>
            <a:endParaRPr lang="en-US" sz="1400" b="1" i="1" dirty="0" smtClean="0"/>
          </a:p>
          <a:p>
            <a:endParaRPr lang="en-US" sz="1400" b="1" i="1" dirty="0" smtClean="0"/>
          </a:p>
          <a:p>
            <a:endParaRPr lang="en-US" sz="1400" i="1" dirty="0"/>
          </a:p>
        </p:txBody>
      </p:sp>
      <p:sp>
        <p:nvSpPr>
          <p:cNvPr id="8" name="Cloud Callout 7"/>
          <p:cNvSpPr/>
          <p:nvPr/>
        </p:nvSpPr>
        <p:spPr>
          <a:xfrm>
            <a:off x="4419600" y="304800"/>
            <a:ext cx="3886200" cy="17526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broker who's more involved with this particular stock.</a:t>
            </a:r>
            <a:endParaRPr lang="en-US" dirty="0"/>
          </a:p>
        </p:txBody>
      </p:sp>
      <p:sp>
        <p:nvSpPr>
          <p:cNvPr id="9" name="Cloud Callout 8"/>
          <p:cNvSpPr/>
          <p:nvPr/>
        </p:nvSpPr>
        <p:spPr>
          <a:xfrm>
            <a:off x="4572000" y="3048000"/>
            <a:ext cx="3886200" cy="22098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That's my trading floor, Doc. Now I have a </a:t>
            </a:r>
            <a:r>
              <a:rPr lang="en-US" dirty="0" smtClean="0">
                <a:solidFill>
                  <a:srgbClr val="FF0000"/>
                </a:solidFill>
              </a:rPr>
              <a:t>million calls to make</a:t>
            </a:r>
            <a:r>
              <a:rPr lang="en-US" dirty="0" smtClean="0"/>
              <a:t> to other doctors who are already in the know</a:t>
            </a:r>
            <a:endParaRPr lang="en-US" b="1" dirty="0"/>
          </a:p>
        </p:txBody>
      </p:sp>
      <p:sp>
        <p:nvSpPr>
          <p:cNvPr id="10" name="Rectangle 9"/>
          <p:cNvSpPr/>
          <p:nvPr/>
        </p:nvSpPr>
        <p:spPr>
          <a:xfrm>
            <a:off x="4572000" y="5715000"/>
            <a:ext cx="4572000" cy="800219"/>
          </a:xfrm>
          <a:prstGeom prst="rect">
            <a:avLst/>
          </a:prstGeom>
        </p:spPr>
        <p:txBody>
          <a:bodyPr>
            <a:spAutoFit/>
          </a:bodyPr>
          <a:lstStyle/>
          <a:p>
            <a:r>
              <a:rPr lang="en-US" b="1" u="sng" dirty="0" smtClean="0">
                <a:solidFill>
                  <a:srgbClr val="FF0000"/>
                </a:solidFill>
              </a:rPr>
              <a:t>SOCIAL PROOF TENDENCY </a:t>
            </a:r>
            <a:r>
              <a:rPr lang="en-US" sz="1400" b="1" dirty="0" smtClean="0"/>
              <a:t>I.E. JUST HEAR HOW PEOPLE ARE NUTS OVER THIS STOCK</a:t>
            </a:r>
            <a:endParaRPr lang="en-US" sz="1400" dirty="0"/>
          </a:p>
        </p:txBody>
      </p:sp>
      <p:pic>
        <p:nvPicPr>
          <p:cNvPr id="4098" name="Picture 2"/>
          <p:cNvPicPr>
            <a:picLocks noChangeAspect="1" noChangeArrowheads="1"/>
          </p:cNvPicPr>
          <p:nvPr/>
        </p:nvPicPr>
        <p:blipFill>
          <a:blip r:embed="rId2" cstate="print"/>
          <a:srcRect/>
          <a:stretch>
            <a:fillRect/>
          </a:stretch>
        </p:blipFill>
        <p:spPr bwMode="auto">
          <a:xfrm>
            <a:off x="1524000" y="0"/>
            <a:ext cx="2616071" cy="315753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034555" y="3962400"/>
            <a:ext cx="3567114" cy="2262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14600" y="2667000"/>
            <a:ext cx="5867400" cy="1200329"/>
          </a:xfrm>
          <a:prstGeom prst="rect">
            <a:avLst/>
          </a:prstGeom>
        </p:spPr>
        <p:txBody>
          <a:bodyPr wrap="square">
            <a:spAutoFit/>
          </a:bodyPr>
          <a:lstStyle/>
          <a:p>
            <a:r>
              <a:rPr lang="en-US" b="1" dirty="0" smtClean="0">
                <a:solidFill>
                  <a:srgbClr val="FF0000"/>
                </a:solidFill>
              </a:rPr>
              <a:t>DEPRIVAL SUPERREACTION TENDENCY  +</a:t>
            </a:r>
            <a:br>
              <a:rPr lang="en-US" b="1" dirty="0" smtClean="0">
                <a:solidFill>
                  <a:srgbClr val="FF0000"/>
                </a:solidFill>
              </a:rPr>
            </a:br>
            <a:r>
              <a:rPr lang="en-US" b="1" dirty="0" smtClean="0">
                <a:solidFill>
                  <a:srgbClr val="FF0000"/>
                </a:solidFill>
              </a:rPr>
              <a:t>SOCIAL PROOF TENDENCY  + </a:t>
            </a:r>
            <a:br>
              <a:rPr lang="en-US" b="1" dirty="0" smtClean="0">
                <a:solidFill>
                  <a:srgbClr val="FF0000"/>
                </a:solidFill>
              </a:rPr>
            </a:br>
            <a:r>
              <a:rPr lang="en-US" b="1" dirty="0" smtClean="0">
                <a:solidFill>
                  <a:srgbClr val="FF0000"/>
                </a:solidFill>
              </a:rPr>
              <a:t>AUTHORITY + </a:t>
            </a:r>
            <a:br>
              <a:rPr lang="en-US" b="1" dirty="0" smtClean="0">
                <a:solidFill>
                  <a:srgbClr val="FF0000"/>
                </a:solidFill>
              </a:rPr>
            </a:br>
            <a:r>
              <a:rPr lang="en-US" b="1" dirty="0" smtClean="0">
                <a:solidFill>
                  <a:srgbClr val="FF0000"/>
                </a:solidFill>
              </a:rPr>
              <a:t>ENVY </a:t>
            </a:r>
            <a:r>
              <a:rPr lang="en-US" b="1" dirty="0" smtClean="0"/>
              <a:t> </a:t>
            </a:r>
            <a:endParaRPr lang="en-US" sz="1400" dirty="0"/>
          </a:p>
        </p:txBody>
      </p:sp>
      <p:pic>
        <p:nvPicPr>
          <p:cNvPr id="5122" name="Picture 2"/>
          <p:cNvPicPr>
            <a:picLocks noChangeAspect="1" noChangeArrowheads="1"/>
          </p:cNvPicPr>
          <p:nvPr/>
        </p:nvPicPr>
        <p:blipFill>
          <a:blip r:embed="rId2" cstate="print"/>
          <a:srcRect/>
          <a:stretch>
            <a:fillRect/>
          </a:stretch>
        </p:blipFill>
        <p:spPr bwMode="auto">
          <a:xfrm>
            <a:off x="2362200" y="0"/>
            <a:ext cx="4876800" cy="26670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133600" y="3886200"/>
            <a:ext cx="5638800" cy="2765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3048000"/>
            <a:ext cx="6553200" cy="1323439"/>
          </a:xfrm>
          <a:prstGeom prst="rect">
            <a:avLst/>
          </a:prstGeom>
        </p:spPr>
        <p:txBody>
          <a:bodyPr wrap="square">
            <a:spAutoFit/>
          </a:bodyPr>
          <a:lstStyle/>
          <a:p>
            <a:r>
              <a:rPr lang="en-US" sz="1400" b="1" dirty="0" smtClean="0"/>
              <a:t>AVAILABILITY MISINFLUENCE TENDENCY - CHRIS VERY CLEVERLY NOW MENTIONS A FIGURE OF </a:t>
            </a:r>
            <a:r>
              <a:rPr lang="en-US" sz="2000" b="1" dirty="0" smtClean="0">
                <a:solidFill>
                  <a:srgbClr val="FF0000"/>
                </a:solidFill>
              </a:rPr>
              <a:t>2,000 SHARES </a:t>
            </a:r>
            <a:r>
              <a:rPr lang="en-US" sz="1400" b="1" dirty="0" smtClean="0"/>
              <a:t>WHICH IS </a:t>
            </a:r>
          </a:p>
          <a:p>
            <a:r>
              <a:rPr lang="en-US" sz="1400" b="1" dirty="0" smtClean="0"/>
              <a:t>PROBABLY MORE THAN WHAT DR. JACOBS WOULD HAVE BOUGHT - HE CREATES AN </a:t>
            </a:r>
            <a:r>
              <a:rPr lang="en-US" b="1" dirty="0" smtClean="0">
                <a:solidFill>
                  <a:srgbClr val="FF0000"/>
                </a:solidFill>
              </a:rPr>
              <a:t>AVAILABLE ANCHOR</a:t>
            </a:r>
            <a:r>
              <a:rPr lang="en-US" sz="1400" b="1" dirty="0" smtClean="0"/>
              <a:t> IN THE MIND OF DR. JACOBS</a:t>
            </a:r>
            <a:endParaRPr lang="en-US" sz="1400" dirty="0"/>
          </a:p>
        </p:txBody>
      </p:sp>
      <p:pic>
        <p:nvPicPr>
          <p:cNvPr id="6146" name="Picture 2"/>
          <p:cNvPicPr>
            <a:picLocks noChangeAspect="1" noChangeArrowheads="1"/>
          </p:cNvPicPr>
          <p:nvPr/>
        </p:nvPicPr>
        <p:blipFill>
          <a:blip r:embed="rId2" cstate="print"/>
          <a:srcRect/>
          <a:stretch>
            <a:fillRect/>
          </a:stretch>
        </p:blipFill>
        <p:spPr bwMode="auto">
          <a:xfrm>
            <a:off x="1219200" y="0"/>
            <a:ext cx="3124200" cy="2904019"/>
          </a:xfrm>
          <a:prstGeom prst="rect">
            <a:avLst/>
          </a:prstGeom>
          <a:noFill/>
          <a:ln w="9525">
            <a:noFill/>
            <a:miter lim="800000"/>
            <a:headEnd/>
            <a:tailEnd/>
          </a:ln>
        </p:spPr>
      </p:pic>
      <p:sp>
        <p:nvSpPr>
          <p:cNvPr id="12" name="Cloud Callout 11"/>
          <p:cNvSpPr/>
          <p:nvPr/>
        </p:nvSpPr>
        <p:spPr>
          <a:xfrm>
            <a:off x="4419600" y="304800"/>
            <a:ext cx="3886200" cy="1752600"/>
          </a:xfrm>
          <a:prstGeom prst="cloud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Still not satisfied !!! Want MORE…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76400" y="5181600"/>
            <a:ext cx="6553200" cy="400110"/>
          </a:xfrm>
          <a:prstGeom prst="rect">
            <a:avLst/>
          </a:prstGeom>
        </p:spPr>
        <p:txBody>
          <a:bodyPr wrap="square">
            <a:spAutoFit/>
          </a:bodyPr>
          <a:lstStyle/>
          <a:p>
            <a:pPr algn="ctr"/>
            <a:r>
              <a:rPr lang="en-US" sz="2000" b="1" dirty="0" smtClean="0">
                <a:solidFill>
                  <a:srgbClr val="FF0000"/>
                </a:solidFill>
              </a:rPr>
              <a:t>MISSION ACCOMPLISHED! - THEY GOT HIM</a:t>
            </a:r>
            <a:endParaRPr lang="en-US" sz="2000" dirty="0">
              <a:solidFill>
                <a:srgbClr val="FF0000"/>
              </a:solidFill>
            </a:endParaRPr>
          </a:p>
        </p:txBody>
      </p:sp>
      <p:pic>
        <p:nvPicPr>
          <p:cNvPr id="7170" name="Picture 2"/>
          <p:cNvPicPr>
            <a:picLocks noChangeAspect="1" noChangeArrowheads="1"/>
          </p:cNvPicPr>
          <p:nvPr/>
        </p:nvPicPr>
        <p:blipFill>
          <a:blip r:embed="rId2" cstate="print"/>
          <a:srcRect/>
          <a:stretch>
            <a:fillRect/>
          </a:stretch>
        </p:blipFill>
        <p:spPr bwMode="auto">
          <a:xfrm>
            <a:off x="1219200" y="228600"/>
            <a:ext cx="771525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200" b="1" dirty="0" smtClean="0">
                <a:latin typeface="Calibri" pitchFamily="34" charset="0"/>
              </a:rPr>
              <a:t>Is it OK to pay little more for Quality ?</a:t>
            </a:r>
            <a:endParaRPr lang="en-US" sz="3200" b="1" dirty="0">
              <a:latin typeface="Calibri" pitchFamily="34" charset="0"/>
            </a:endParaRPr>
          </a:p>
        </p:txBody>
      </p:sp>
      <p:sp>
        <p:nvSpPr>
          <p:cNvPr id="3" name="Content Placeholder 2"/>
          <p:cNvSpPr>
            <a:spLocks noGrp="1"/>
          </p:cNvSpPr>
          <p:nvPr>
            <p:ph idx="1"/>
          </p:nvPr>
        </p:nvSpPr>
        <p:spPr>
          <a:xfrm>
            <a:off x="1295400" y="990600"/>
            <a:ext cx="7638288" cy="5715000"/>
          </a:xfrm>
        </p:spPr>
        <p:txBody>
          <a:bodyPr>
            <a:normAutofit/>
          </a:bodyPr>
          <a:lstStyle/>
          <a:p>
            <a:r>
              <a:rPr lang="en-US" sz="1800" dirty="0" smtClean="0">
                <a:latin typeface="Calibri" pitchFamily="34" charset="0"/>
              </a:rPr>
              <a:t>Consider two companies, Company A </a:t>
            </a:r>
            <a:r>
              <a:rPr lang="en-US" sz="1800" b="1" dirty="0" smtClean="0">
                <a:latin typeface="Calibri" pitchFamily="34" charset="0"/>
              </a:rPr>
              <a:t>(CMP: Rs 60/-)</a:t>
            </a:r>
            <a:r>
              <a:rPr lang="en-US" sz="1800" dirty="0" smtClean="0">
                <a:latin typeface="Calibri" pitchFamily="34" charset="0"/>
              </a:rPr>
              <a:t>and Company B </a:t>
            </a:r>
            <a:r>
              <a:rPr lang="en-US" sz="1800" b="1" dirty="0" smtClean="0">
                <a:latin typeface="Calibri" pitchFamily="34" charset="0"/>
              </a:rPr>
              <a:t>(CMP: Rs 10/-)</a:t>
            </a:r>
            <a:r>
              <a:rPr lang="en-US" sz="1800" dirty="0" smtClean="0">
                <a:latin typeface="Calibri" pitchFamily="34" charset="0"/>
              </a:rPr>
              <a:t>. They are actually into same sector and have same sales, the same operating earnings, the same everything except that </a:t>
            </a:r>
            <a:r>
              <a:rPr lang="en-US" sz="1800" b="1" dirty="0" smtClean="0">
                <a:latin typeface="Calibri" pitchFamily="34" charset="0"/>
              </a:rPr>
              <a:t>Company A has no debt</a:t>
            </a:r>
            <a:r>
              <a:rPr lang="en-US" sz="1800" dirty="0" smtClean="0">
                <a:latin typeface="Calibri" pitchFamily="34" charset="0"/>
              </a:rPr>
              <a:t> and Company B has a debt at a 10 percent interest rate. (All numbers are per share basis).</a:t>
            </a:r>
          </a:p>
          <a:p>
            <a:endParaRPr lang="en-US" sz="1800" dirty="0" smtClean="0">
              <a:latin typeface="Calibri" pitchFamily="34" charset="0"/>
            </a:endParaRPr>
          </a:p>
          <a:p>
            <a:r>
              <a:rPr lang="en-US" sz="1800" dirty="0" smtClean="0">
                <a:latin typeface="Calibri" pitchFamily="34" charset="0"/>
              </a:rPr>
              <a:t>In first scenario, lets consider both the companies are growing.</a:t>
            </a: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r>
              <a:rPr lang="en-US" sz="1800" dirty="0" smtClean="0">
                <a:latin typeface="Calibri" pitchFamily="34" charset="0"/>
              </a:rPr>
              <a:t>Now the PE of Company A is (assuming EPS is 6):  60 / 6 = </a:t>
            </a:r>
            <a:r>
              <a:rPr lang="en-US" sz="1800" b="1" dirty="0" smtClean="0">
                <a:latin typeface="Calibri" pitchFamily="34" charset="0"/>
              </a:rPr>
              <a:t>10 PE</a:t>
            </a:r>
          </a:p>
          <a:p>
            <a:r>
              <a:rPr lang="en-US" sz="1800" dirty="0" smtClean="0">
                <a:latin typeface="Calibri" pitchFamily="34" charset="0"/>
              </a:rPr>
              <a:t>PE of company B is (assuming EPS of 3): 10 / 3 = </a:t>
            </a:r>
            <a:r>
              <a:rPr lang="en-US" sz="1800" b="1" dirty="0" smtClean="0">
                <a:latin typeface="Calibri" pitchFamily="34" charset="0"/>
              </a:rPr>
              <a:t>3.33 PE</a:t>
            </a:r>
          </a:p>
          <a:p>
            <a:r>
              <a:rPr lang="en-US" sz="1800" b="1" dirty="0" smtClean="0">
                <a:latin typeface="Calibri" pitchFamily="34" charset="0"/>
              </a:rPr>
              <a:t>Company A’s PAT is 100% greater than Company B.</a:t>
            </a:r>
          </a:p>
          <a:p>
            <a:r>
              <a:rPr lang="en-US" sz="1800" dirty="0" smtClean="0">
                <a:latin typeface="Calibri" pitchFamily="34" charset="0"/>
              </a:rPr>
              <a:t>So which is CHEAP among A &amp; B ?</a:t>
            </a: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endParaRPr lang="en-US" sz="1800" dirty="0">
              <a:latin typeface="Calibri" pitchFamily="34" charset="0"/>
            </a:endParaRPr>
          </a:p>
        </p:txBody>
      </p:sp>
      <p:pic>
        <p:nvPicPr>
          <p:cNvPr id="4" name="Picture 3" descr="pat1.png"/>
          <p:cNvPicPr>
            <a:picLocks noChangeAspect="1"/>
          </p:cNvPicPr>
          <p:nvPr/>
        </p:nvPicPr>
        <p:blipFill>
          <a:blip r:embed="rId2" cstate="print"/>
          <a:stretch>
            <a:fillRect/>
          </a:stretch>
        </p:blipFill>
        <p:spPr>
          <a:xfrm>
            <a:off x="2286000" y="3200400"/>
            <a:ext cx="4521020" cy="1905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6324600"/>
          </a:xfrm>
        </p:spPr>
        <p:txBody>
          <a:bodyPr>
            <a:normAutofit/>
          </a:bodyPr>
          <a:lstStyle/>
          <a:p>
            <a:r>
              <a:rPr lang="en-US" sz="2000" b="1" dirty="0" smtClean="0">
                <a:latin typeface="Calibri" pitchFamily="34" charset="0"/>
              </a:rPr>
              <a:t>Now, lets consider the same companies in low growth scenario:</a:t>
            </a:r>
          </a:p>
          <a:p>
            <a:pPr lvl="1"/>
            <a:r>
              <a:rPr lang="en-US" sz="1800" dirty="0" smtClean="0">
                <a:latin typeface="Calibri" pitchFamily="34" charset="0"/>
              </a:rPr>
              <a:t>Assume the growth has been hampered and EBIT fell from 10 to 7 this year.  Tax remains same.</a:t>
            </a:r>
          </a:p>
          <a:p>
            <a:pPr lvl="1"/>
            <a:endParaRPr lang="en-US" sz="1800" dirty="0" smtClean="0">
              <a:latin typeface="Calibri" pitchFamily="34" charset="0"/>
            </a:endParaRPr>
          </a:p>
          <a:p>
            <a:pPr lvl="1"/>
            <a:endParaRPr lang="en-US" sz="1800" dirty="0" smtClean="0">
              <a:latin typeface="Calibri" pitchFamily="34" charset="0"/>
            </a:endParaRPr>
          </a:p>
          <a:p>
            <a:pPr lvl="1"/>
            <a:endParaRPr lang="en-US" sz="1800" dirty="0" smtClean="0">
              <a:latin typeface="Calibri" pitchFamily="34" charset="0"/>
            </a:endParaRPr>
          </a:p>
          <a:p>
            <a:pPr lvl="1"/>
            <a:endParaRPr lang="en-US" sz="1800" dirty="0" smtClean="0">
              <a:latin typeface="Calibri" pitchFamily="34" charset="0"/>
            </a:endParaRPr>
          </a:p>
          <a:p>
            <a:pPr lvl="1"/>
            <a:endParaRPr lang="en-US" sz="1800" dirty="0" smtClean="0">
              <a:latin typeface="Calibri" pitchFamily="34" charset="0"/>
            </a:endParaRPr>
          </a:p>
          <a:p>
            <a:pPr lvl="1"/>
            <a:endParaRPr lang="en-US" sz="1800" dirty="0" smtClean="0">
              <a:latin typeface="Calibri" pitchFamily="34" charset="0"/>
            </a:endParaRPr>
          </a:p>
          <a:p>
            <a:pPr lvl="1"/>
            <a:endParaRPr lang="en-US" sz="1800" dirty="0" smtClean="0">
              <a:latin typeface="Calibri" pitchFamily="34" charset="0"/>
            </a:endParaRPr>
          </a:p>
          <a:p>
            <a:pPr lvl="1"/>
            <a:r>
              <a:rPr lang="en-US" sz="1800" dirty="0" smtClean="0">
                <a:latin typeface="Calibri" pitchFamily="34" charset="0"/>
              </a:rPr>
              <a:t>Company B has to pay the same interest of Rs 5/- even in low growth times, where as company A can simply hand over its profits to share holders.</a:t>
            </a:r>
          </a:p>
          <a:p>
            <a:pPr lvl="1"/>
            <a:r>
              <a:rPr lang="en-US" sz="1800" b="1" dirty="0" smtClean="0">
                <a:latin typeface="Calibri" pitchFamily="34" charset="0"/>
              </a:rPr>
              <a:t>Now Company A’s PAT is 350% greater than Company B.</a:t>
            </a:r>
          </a:p>
          <a:p>
            <a:pPr lvl="1"/>
            <a:endParaRPr lang="en-US" sz="1800" b="1" dirty="0" smtClean="0">
              <a:latin typeface="Calibri" pitchFamily="34" charset="0"/>
            </a:endParaRPr>
          </a:p>
          <a:p>
            <a:pPr lvl="1">
              <a:buNone/>
            </a:pPr>
            <a:endParaRPr lang="en-US" sz="1800" b="1" dirty="0" smtClean="0">
              <a:latin typeface="Calibri" pitchFamily="34" charset="0"/>
            </a:endParaRPr>
          </a:p>
          <a:p>
            <a:pPr>
              <a:buNone/>
            </a:pPr>
            <a:r>
              <a:rPr lang="en-US" sz="2000" i="1" dirty="0" smtClean="0">
                <a:solidFill>
                  <a:srgbClr val="0070C0"/>
                </a:solidFill>
                <a:latin typeface="Calibri" pitchFamily="34" charset="0"/>
              </a:rPr>
              <a:t>									</a:t>
            </a:r>
            <a:endParaRPr lang="en-US" sz="2000" i="1" dirty="0">
              <a:solidFill>
                <a:srgbClr val="0070C0"/>
              </a:solidFill>
              <a:latin typeface="Calibri"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2286000" y="1371600"/>
            <a:ext cx="5181601" cy="2189843"/>
          </a:xfrm>
          <a:prstGeom prst="rect">
            <a:avLst/>
          </a:prstGeom>
          <a:noFill/>
        </p:spPr>
      </p:pic>
      <p:pic>
        <p:nvPicPr>
          <p:cNvPr id="6" name="Picture 5" descr="time.png"/>
          <p:cNvPicPr>
            <a:picLocks noChangeAspect="1"/>
          </p:cNvPicPr>
          <p:nvPr/>
        </p:nvPicPr>
        <p:blipFill>
          <a:blip r:embed="rId3" cstate="print"/>
          <a:stretch>
            <a:fillRect/>
          </a:stretch>
        </p:blipFill>
        <p:spPr>
          <a:xfrm>
            <a:off x="2209800" y="5105400"/>
            <a:ext cx="4953000" cy="1219200"/>
          </a:xfrm>
          <a:prstGeom prst="rect">
            <a:avLst/>
          </a:prstGeom>
        </p:spPr>
      </p:pic>
      <p:sp>
        <p:nvSpPr>
          <p:cNvPr id="7" name="TextBox 6"/>
          <p:cNvSpPr txBox="1"/>
          <p:nvPr/>
        </p:nvSpPr>
        <p:spPr>
          <a:xfrm>
            <a:off x="3124200" y="6324600"/>
            <a:ext cx="5791200" cy="369332"/>
          </a:xfrm>
          <a:prstGeom prst="rect">
            <a:avLst/>
          </a:prstGeom>
          <a:noFill/>
        </p:spPr>
        <p:txBody>
          <a:bodyPr wrap="square" rtlCol="0">
            <a:spAutoFit/>
          </a:bodyPr>
          <a:lstStyle/>
          <a:p>
            <a:r>
              <a:rPr lang="en-US" dirty="0" smtClean="0"/>
              <a:t>-Warren Buffett, 1989 Letters to Berkshire shareholders.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2400"/>
            <a:ext cx="7406640" cy="838200"/>
          </a:xfrm>
        </p:spPr>
        <p:txBody>
          <a:bodyPr>
            <a:normAutofit/>
          </a:bodyPr>
          <a:lstStyle/>
          <a:p>
            <a:r>
              <a:rPr lang="en-US" sz="3200" b="1" dirty="0" smtClean="0">
                <a:latin typeface="Calibri" pitchFamily="34" charset="0"/>
              </a:rPr>
              <a:t>The ambiguity of a </a:t>
            </a:r>
            <a:r>
              <a:rPr lang="en-US" sz="3200" b="1" strike="sngStrike" dirty="0" smtClean="0">
                <a:latin typeface="Calibri" pitchFamily="34" charset="0"/>
              </a:rPr>
              <a:t>Value</a:t>
            </a:r>
            <a:r>
              <a:rPr lang="en-US" sz="3200" b="1" dirty="0" smtClean="0">
                <a:latin typeface="Calibri" pitchFamily="34" charset="0"/>
              </a:rPr>
              <a:t> </a:t>
            </a:r>
            <a:r>
              <a:rPr lang="en-US" sz="3200" b="1" strike="sngStrike" dirty="0" smtClean="0">
                <a:latin typeface="Calibri" pitchFamily="34" charset="0"/>
              </a:rPr>
              <a:t>Growth</a:t>
            </a:r>
            <a:r>
              <a:rPr lang="en-US" sz="3200" b="1" dirty="0" smtClean="0">
                <a:latin typeface="Calibri" pitchFamily="34" charset="0"/>
              </a:rPr>
              <a:t> Investor</a:t>
            </a:r>
            <a:endParaRPr lang="en-US" sz="3200" b="1" dirty="0">
              <a:latin typeface="Calibri" pitchFamily="34" charset="0"/>
            </a:endParaRPr>
          </a:p>
        </p:txBody>
      </p:sp>
      <p:sp>
        <p:nvSpPr>
          <p:cNvPr id="3" name="Subtitle 2"/>
          <p:cNvSpPr>
            <a:spLocks noGrp="1"/>
          </p:cNvSpPr>
          <p:nvPr>
            <p:ph type="subTitle" idx="1"/>
          </p:nvPr>
        </p:nvSpPr>
        <p:spPr>
          <a:xfrm>
            <a:off x="1066800" y="1066800"/>
            <a:ext cx="7924800" cy="5638800"/>
          </a:xfrm>
        </p:spPr>
        <p:txBody>
          <a:bodyPr/>
          <a:lstStyle/>
          <a:p>
            <a:endParaRPr lang="en-US" dirty="0" smtClean="0"/>
          </a:p>
          <a:p>
            <a:endParaRPr lang="en-US" dirty="0" smtClean="0"/>
          </a:p>
          <a:p>
            <a:endParaRPr lang="en-US" dirty="0" smtClean="0"/>
          </a:p>
          <a:p>
            <a:endParaRPr lang="en-US" dirty="0"/>
          </a:p>
        </p:txBody>
      </p:sp>
      <p:pic>
        <p:nvPicPr>
          <p:cNvPr id="4" name="Picture 3" descr="PX410651_Benjamin__2865953a.jpg"/>
          <p:cNvPicPr>
            <a:picLocks noChangeAspect="1"/>
          </p:cNvPicPr>
          <p:nvPr/>
        </p:nvPicPr>
        <p:blipFill>
          <a:blip r:embed="rId2" cstate="print"/>
          <a:stretch>
            <a:fillRect/>
          </a:stretch>
        </p:blipFill>
        <p:spPr>
          <a:xfrm>
            <a:off x="1143000" y="1143000"/>
            <a:ext cx="1046988" cy="1356202"/>
          </a:xfrm>
          <a:prstGeom prst="rect">
            <a:avLst/>
          </a:prstGeom>
        </p:spPr>
      </p:pic>
      <p:pic>
        <p:nvPicPr>
          <p:cNvPr id="5" name="Picture 4" descr="David_LeFevre_Dodd.jpg"/>
          <p:cNvPicPr>
            <a:picLocks noChangeAspect="1"/>
          </p:cNvPicPr>
          <p:nvPr/>
        </p:nvPicPr>
        <p:blipFill>
          <a:blip r:embed="rId3" cstate="print"/>
          <a:stretch>
            <a:fillRect/>
          </a:stretch>
        </p:blipFill>
        <p:spPr>
          <a:xfrm>
            <a:off x="2286000" y="1143000"/>
            <a:ext cx="914400" cy="1371600"/>
          </a:xfrm>
          <a:prstGeom prst="rect">
            <a:avLst/>
          </a:prstGeom>
        </p:spPr>
      </p:pic>
      <p:pic>
        <p:nvPicPr>
          <p:cNvPr id="6" name="Picture 5" descr="klarman-lg-1.jpg"/>
          <p:cNvPicPr>
            <a:picLocks noChangeAspect="1"/>
          </p:cNvPicPr>
          <p:nvPr/>
        </p:nvPicPr>
        <p:blipFill>
          <a:blip r:embed="rId4" cstate="print"/>
          <a:stretch>
            <a:fillRect/>
          </a:stretch>
        </p:blipFill>
        <p:spPr>
          <a:xfrm>
            <a:off x="1066800" y="2590800"/>
            <a:ext cx="2133600" cy="1143000"/>
          </a:xfrm>
          <a:prstGeom prst="rect">
            <a:avLst/>
          </a:prstGeom>
        </p:spPr>
      </p:pic>
      <p:pic>
        <p:nvPicPr>
          <p:cNvPr id="7" name="Picture 6" descr="parag-parikh.jpg"/>
          <p:cNvPicPr>
            <a:picLocks noChangeAspect="1"/>
          </p:cNvPicPr>
          <p:nvPr/>
        </p:nvPicPr>
        <p:blipFill>
          <a:blip r:embed="rId5" cstate="print"/>
          <a:stretch>
            <a:fillRect/>
          </a:stretch>
        </p:blipFill>
        <p:spPr>
          <a:xfrm>
            <a:off x="1066800" y="3810000"/>
            <a:ext cx="2187786" cy="1295400"/>
          </a:xfrm>
          <a:prstGeom prst="rect">
            <a:avLst/>
          </a:prstGeom>
        </p:spPr>
      </p:pic>
      <p:pic>
        <p:nvPicPr>
          <p:cNvPr id="8" name="Picture 7" descr="sanjay_bakshi.jpg"/>
          <p:cNvPicPr>
            <a:picLocks noChangeAspect="1"/>
          </p:cNvPicPr>
          <p:nvPr/>
        </p:nvPicPr>
        <p:blipFill>
          <a:blip r:embed="rId6" cstate="print"/>
          <a:stretch>
            <a:fillRect/>
          </a:stretch>
        </p:blipFill>
        <p:spPr>
          <a:xfrm>
            <a:off x="1066800" y="5181600"/>
            <a:ext cx="2209800" cy="1478557"/>
          </a:xfrm>
          <a:prstGeom prst="rect">
            <a:avLst/>
          </a:prstGeom>
        </p:spPr>
      </p:pic>
      <p:pic>
        <p:nvPicPr>
          <p:cNvPr id="9" name="Picture 8" descr="download.jpg"/>
          <p:cNvPicPr>
            <a:picLocks noChangeAspect="1"/>
          </p:cNvPicPr>
          <p:nvPr/>
        </p:nvPicPr>
        <p:blipFill>
          <a:blip r:embed="rId7" cstate="print"/>
          <a:stretch>
            <a:fillRect/>
          </a:stretch>
        </p:blipFill>
        <p:spPr>
          <a:xfrm>
            <a:off x="6553200" y="1066800"/>
            <a:ext cx="2438400" cy="1371600"/>
          </a:xfrm>
          <a:prstGeom prst="rect">
            <a:avLst/>
          </a:prstGeom>
        </p:spPr>
      </p:pic>
      <p:pic>
        <p:nvPicPr>
          <p:cNvPr id="10" name="Picture 9" descr="Philip-Fisher.jpg"/>
          <p:cNvPicPr>
            <a:picLocks noChangeAspect="1"/>
          </p:cNvPicPr>
          <p:nvPr/>
        </p:nvPicPr>
        <p:blipFill>
          <a:blip r:embed="rId8" cstate="print"/>
          <a:stretch>
            <a:fillRect/>
          </a:stretch>
        </p:blipFill>
        <p:spPr>
          <a:xfrm>
            <a:off x="6553200" y="2514600"/>
            <a:ext cx="2438400" cy="1295400"/>
          </a:xfrm>
          <a:prstGeom prst="rect">
            <a:avLst/>
          </a:prstGeom>
        </p:spPr>
      </p:pic>
      <p:pic>
        <p:nvPicPr>
          <p:cNvPr id="11" name="Picture 10" descr="peter lynch.jpg"/>
          <p:cNvPicPr>
            <a:picLocks noChangeAspect="1"/>
          </p:cNvPicPr>
          <p:nvPr/>
        </p:nvPicPr>
        <p:blipFill>
          <a:blip r:embed="rId9" cstate="print"/>
          <a:stretch>
            <a:fillRect/>
          </a:stretch>
        </p:blipFill>
        <p:spPr>
          <a:xfrm>
            <a:off x="6553200" y="3886200"/>
            <a:ext cx="1217259" cy="1828800"/>
          </a:xfrm>
          <a:prstGeom prst="rect">
            <a:avLst/>
          </a:prstGeom>
        </p:spPr>
      </p:pic>
      <p:pic>
        <p:nvPicPr>
          <p:cNvPr id="12" name="Picture 11" descr="s_arora_samir.jpg"/>
          <p:cNvPicPr>
            <a:picLocks noChangeAspect="1"/>
          </p:cNvPicPr>
          <p:nvPr/>
        </p:nvPicPr>
        <p:blipFill>
          <a:blip r:embed="rId10" cstate="print"/>
          <a:stretch>
            <a:fillRect/>
          </a:stretch>
        </p:blipFill>
        <p:spPr>
          <a:xfrm>
            <a:off x="7823747" y="3886200"/>
            <a:ext cx="1320253" cy="1852613"/>
          </a:xfrm>
          <a:prstGeom prst="rect">
            <a:avLst/>
          </a:prstGeom>
        </p:spPr>
      </p:pic>
      <p:pic>
        <p:nvPicPr>
          <p:cNvPr id="13" name="Picture 12" descr="basant-maheshwari-625_625x300_61416381037.jpg"/>
          <p:cNvPicPr>
            <a:picLocks noChangeAspect="1"/>
          </p:cNvPicPr>
          <p:nvPr/>
        </p:nvPicPr>
        <p:blipFill>
          <a:blip r:embed="rId11" cstate="print"/>
          <a:stretch>
            <a:fillRect/>
          </a:stretch>
        </p:blipFill>
        <p:spPr>
          <a:xfrm>
            <a:off x="6553200" y="5797296"/>
            <a:ext cx="2438400" cy="1060704"/>
          </a:xfrm>
          <a:prstGeom prst="rect">
            <a:avLst/>
          </a:prstGeom>
        </p:spPr>
      </p:pic>
      <p:pic>
        <p:nvPicPr>
          <p:cNvPr id="14" name="Picture 13" descr="0604_wealth-wizard-warren-buffet_650x455.jpg"/>
          <p:cNvPicPr>
            <a:picLocks noChangeAspect="1"/>
          </p:cNvPicPr>
          <p:nvPr/>
        </p:nvPicPr>
        <p:blipFill>
          <a:blip r:embed="rId12" cstate="print"/>
          <a:stretch>
            <a:fillRect/>
          </a:stretch>
        </p:blipFill>
        <p:spPr>
          <a:xfrm>
            <a:off x="3352800" y="1066800"/>
            <a:ext cx="3060700" cy="3124200"/>
          </a:xfrm>
          <a:prstGeom prst="rect">
            <a:avLst/>
          </a:prstGeom>
        </p:spPr>
      </p:pic>
      <p:sp>
        <p:nvSpPr>
          <p:cNvPr id="15" name="TextBox 14"/>
          <p:cNvSpPr txBox="1"/>
          <p:nvPr/>
        </p:nvSpPr>
        <p:spPr>
          <a:xfrm>
            <a:off x="3657600" y="4572000"/>
            <a:ext cx="2743200" cy="1569660"/>
          </a:xfrm>
          <a:prstGeom prst="rect">
            <a:avLst/>
          </a:prstGeom>
          <a:noFill/>
        </p:spPr>
        <p:txBody>
          <a:bodyPr wrap="square" rtlCol="0">
            <a:spAutoFit/>
          </a:bodyPr>
          <a:lstStyle/>
          <a:p>
            <a:r>
              <a:rPr lang="en-US" sz="2400" b="1" dirty="0" smtClean="0">
                <a:solidFill>
                  <a:schemeClr val="accent4">
                    <a:lumMod val="50000"/>
                  </a:schemeClr>
                </a:solidFill>
                <a:latin typeface="Calibri" pitchFamily="34" charset="0"/>
              </a:rPr>
              <a:t>What approach should I follow ?</a:t>
            </a:r>
          </a:p>
          <a:p>
            <a:r>
              <a:rPr lang="en-US" sz="2400" b="1" dirty="0" smtClean="0">
                <a:solidFill>
                  <a:schemeClr val="accent4">
                    <a:lumMod val="50000"/>
                  </a:schemeClr>
                </a:solidFill>
                <a:latin typeface="Calibri" pitchFamily="34" charset="0"/>
              </a:rPr>
              <a:t>Value Investing or </a:t>
            </a:r>
          </a:p>
          <a:p>
            <a:r>
              <a:rPr lang="en-US" sz="2400" b="1" dirty="0" smtClean="0">
                <a:solidFill>
                  <a:schemeClr val="accent4">
                    <a:lumMod val="50000"/>
                  </a:schemeClr>
                </a:solidFill>
                <a:latin typeface="Calibri" pitchFamily="34" charset="0"/>
              </a:rPr>
              <a:t>Growth Investing ??</a:t>
            </a:r>
            <a:endParaRPr lang="en-US" sz="2400" b="1" dirty="0">
              <a:solidFill>
                <a:schemeClr val="accent4">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400800"/>
          </a:xfrm>
        </p:spPr>
        <p:txBody>
          <a:bodyPr/>
          <a:lstStyle/>
          <a:p>
            <a:r>
              <a:rPr lang="en-US" sz="2800" dirty="0" smtClean="0"/>
              <a:t>How many stocks do I own ?</a:t>
            </a:r>
          </a:p>
          <a:p>
            <a:pPr lvl="1"/>
            <a:r>
              <a:rPr lang="en-US" sz="1800" dirty="0" smtClean="0">
                <a:latin typeface="Calibri" pitchFamily="34" charset="0"/>
              </a:rPr>
              <a:t>I personally feel, </a:t>
            </a:r>
            <a:r>
              <a:rPr lang="en-US" sz="1800" b="1" dirty="0" smtClean="0">
                <a:solidFill>
                  <a:schemeClr val="accent4">
                    <a:lumMod val="75000"/>
                  </a:schemeClr>
                </a:solidFill>
                <a:latin typeface="Calibri" pitchFamily="34" charset="0"/>
              </a:rPr>
              <a:t>it is much better to dig a mile deep into few companies than an inch deep in many.</a:t>
            </a:r>
          </a:p>
          <a:p>
            <a:pPr lvl="1">
              <a:buNone/>
            </a:pPr>
            <a:endParaRPr lang="en-US" sz="1800" b="1" dirty="0" smtClean="0">
              <a:solidFill>
                <a:schemeClr val="accent4">
                  <a:lumMod val="75000"/>
                </a:schemeClr>
              </a:solidFill>
              <a:latin typeface="Calibri" pitchFamily="34" charset="0"/>
            </a:endParaRPr>
          </a:p>
          <a:p>
            <a:pPr marL="365760" lvl="1" indent="-283464">
              <a:spcBef>
                <a:spcPts val="600"/>
              </a:spcBef>
              <a:buSzPct val="80000"/>
              <a:buFont typeface="Wingdings 2"/>
              <a:buChar char=""/>
            </a:pPr>
            <a:r>
              <a:rPr lang="en-US" b="1" dirty="0" smtClean="0"/>
              <a:t>The Pride of owing World class businesses</a:t>
            </a:r>
          </a:p>
          <a:p>
            <a:pPr marL="612648" lvl="2" indent="-283464">
              <a:spcBef>
                <a:spcPts val="600"/>
              </a:spcBef>
              <a:buSzPct val="80000"/>
              <a:buFont typeface="Courier New" pitchFamily="49" charset="0"/>
              <a:buChar char="o"/>
            </a:pPr>
            <a:r>
              <a:rPr lang="en-US" sz="1800" dirty="0" smtClean="0"/>
              <a:t>(Remember this pride only comes when you do NOT overpay)</a:t>
            </a:r>
            <a:r>
              <a:rPr lang="en-US" sz="1800" b="1" dirty="0" smtClean="0"/>
              <a:t> </a:t>
            </a:r>
          </a:p>
        </p:txBody>
      </p:sp>
      <p:pic>
        <p:nvPicPr>
          <p:cNvPr id="4" name="Picture 3" descr="2000px-Adidas_Logo.svg.png"/>
          <p:cNvPicPr>
            <a:picLocks noChangeAspect="1"/>
          </p:cNvPicPr>
          <p:nvPr/>
        </p:nvPicPr>
        <p:blipFill>
          <a:blip r:embed="rId2" cstate="print"/>
          <a:stretch>
            <a:fillRect/>
          </a:stretch>
        </p:blipFill>
        <p:spPr>
          <a:xfrm>
            <a:off x="7086600" y="5257800"/>
            <a:ext cx="1524000" cy="1014222"/>
          </a:xfrm>
          <a:prstGeom prst="rect">
            <a:avLst/>
          </a:prstGeom>
        </p:spPr>
      </p:pic>
      <p:pic>
        <p:nvPicPr>
          <p:cNvPr id="5" name="Picture 4" descr="RE.jpg"/>
          <p:cNvPicPr>
            <a:picLocks noChangeAspect="1"/>
          </p:cNvPicPr>
          <p:nvPr/>
        </p:nvPicPr>
        <p:blipFill>
          <a:blip r:embed="rId3" cstate="print"/>
          <a:stretch>
            <a:fillRect/>
          </a:stretch>
        </p:blipFill>
        <p:spPr>
          <a:xfrm>
            <a:off x="1752600" y="2895600"/>
            <a:ext cx="2133600" cy="1566491"/>
          </a:xfrm>
          <a:prstGeom prst="rect">
            <a:avLst/>
          </a:prstGeom>
        </p:spPr>
      </p:pic>
      <p:pic>
        <p:nvPicPr>
          <p:cNvPr id="6" name="Picture 5" descr="jockey.jpg"/>
          <p:cNvPicPr>
            <a:picLocks noChangeAspect="1"/>
          </p:cNvPicPr>
          <p:nvPr/>
        </p:nvPicPr>
        <p:blipFill>
          <a:blip r:embed="rId4" cstate="print"/>
          <a:stretch>
            <a:fillRect/>
          </a:stretch>
        </p:blipFill>
        <p:spPr>
          <a:xfrm>
            <a:off x="4495800" y="2667000"/>
            <a:ext cx="2057400" cy="2057400"/>
          </a:xfrm>
          <a:prstGeom prst="rect">
            <a:avLst/>
          </a:prstGeom>
        </p:spPr>
      </p:pic>
      <p:pic>
        <p:nvPicPr>
          <p:cNvPr id="7" name="Picture 6" descr="Jaguar_2012_logo.png"/>
          <p:cNvPicPr>
            <a:picLocks noChangeAspect="1"/>
          </p:cNvPicPr>
          <p:nvPr/>
        </p:nvPicPr>
        <p:blipFill>
          <a:blip r:embed="rId5" cstate="print"/>
          <a:stretch>
            <a:fillRect/>
          </a:stretch>
        </p:blipFill>
        <p:spPr>
          <a:xfrm>
            <a:off x="1219200" y="4876800"/>
            <a:ext cx="3620037" cy="1621848"/>
          </a:xfrm>
          <a:prstGeom prst="rect">
            <a:avLst/>
          </a:prstGeom>
        </p:spPr>
      </p:pic>
      <p:pic>
        <p:nvPicPr>
          <p:cNvPr id="8" name="Picture 7" descr="default-sharing13147175139993H4S.png"/>
          <p:cNvPicPr>
            <a:picLocks noChangeAspect="1"/>
          </p:cNvPicPr>
          <p:nvPr/>
        </p:nvPicPr>
        <p:blipFill>
          <a:blip r:embed="rId6" cstate="print"/>
          <a:stretch>
            <a:fillRect/>
          </a:stretch>
        </p:blipFill>
        <p:spPr>
          <a:xfrm>
            <a:off x="4419600" y="4800600"/>
            <a:ext cx="2945956" cy="1841223"/>
          </a:xfrm>
          <a:prstGeom prst="rect">
            <a:avLst/>
          </a:prstGeom>
        </p:spPr>
      </p:pic>
      <p:pic>
        <p:nvPicPr>
          <p:cNvPr id="9" name="Picture 8" descr="apple.jpg"/>
          <p:cNvPicPr>
            <a:picLocks noChangeAspect="1"/>
          </p:cNvPicPr>
          <p:nvPr/>
        </p:nvPicPr>
        <p:blipFill>
          <a:blip r:embed="rId7" cstate="print"/>
          <a:stretch>
            <a:fillRect/>
          </a:stretch>
        </p:blipFill>
        <p:spPr>
          <a:xfrm>
            <a:off x="7162800" y="2895600"/>
            <a:ext cx="1447800" cy="175297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200" dirty="0" smtClean="0"/>
              <a:t>Finally…</a:t>
            </a:r>
            <a:endParaRPr lang="en-US" sz="3200" dirty="0"/>
          </a:p>
        </p:txBody>
      </p:sp>
      <p:sp>
        <p:nvSpPr>
          <p:cNvPr id="3" name="Content Placeholder 2"/>
          <p:cNvSpPr>
            <a:spLocks noGrp="1"/>
          </p:cNvSpPr>
          <p:nvPr>
            <p:ph idx="1"/>
          </p:nvPr>
        </p:nvSpPr>
        <p:spPr>
          <a:xfrm>
            <a:off x="1435608" y="1066800"/>
            <a:ext cx="7498080" cy="5638800"/>
          </a:xfrm>
        </p:spPr>
        <p:txBody>
          <a:bodyPr>
            <a:normAutofit/>
          </a:bodyPr>
          <a:lstStyle/>
          <a:p>
            <a:r>
              <a:rPr lang="en-US" sz="1800" i="1" dirty="0" smtClean="0">
                <a:latin typeface="Calibri" pitchFamily="34" charset="0"/>
              </a:rPr>
              <a:t>“Everyone is fond of Brands. All of us wants to own some of them. But how do you want to own them, as an end customer or as a share holder?? Both are different approaches and they take you in different direction in your financial life.”</a:t>
            </a:r>
          </a:p>
          <a:p>
            <a:endParaRPr lang="en-US" sz="2400" i="1" dirty="0" smtClean="0">
              <a:latin typeface="Calibri" pitchFamily="34" charset="0"/>
            </a:endParaRPr>
          </a:p>
          <a:p>
            <a:r>
              <a:rPr lang="en-US" sz="2400" i="1" dirty="0" smtClean="0">
                <a:latin typeface="Calibri" pitchFamily="34" charset="0"/>
              </a:rPr>
              <a:t>Always buy only the:</a:t>
            </a:r>
          </a:p>
          <a:p>
            <a:pPr lvl="1"/>
            <a:r>
              <a:rPr lang="en-US" sz="1800" dirty="0" smtClean="0">
                <a:latin typeface="Calibri" pitchFamily="34" charset="0"/>
              </a:rPr>
              <a:t>Businesses which would be able to understand and which are simple to explain to a laymen. </a:t>
            </a:r>
          </a:p>
          <a:p>
            <a:pPr lvl="1"/>
            <a:r>
              <a:rPr lang="en-US" sz="1800" dirty="0" smtClean="0">
                <a:latin typeface="Calibri" pitchFamily="34" charset="0"/>
              </a:rPr>
              <a:t>Run by a </a:t>
            </a:r>
            <a:r>
              <a:rPr lang="en-US" sz="1800" b="1" dirty="0" smtClean="0">
                <a:latin typeface="Calibri" pitchFamily="34" charset="0"/>
              </a:rPr>
              <a:t>credible management</a:t>
            </a:r>
            <a:r>
              <a:rPr lang="en-US" sz="1800" dirty="0" smtClean="0">
                <a:latin typeface="Calibri" pitchFamily="34" charset="0"/>
              </a:rPr>
              <a:t>. Understand that Management is more important even for an extraordinary business. </a:t>
            </a:r>
            <a:r>
              <a:rPr lang="en-US" sz="1800" b="1" dirty="0" smtClean="0">
                <a:latin typeface="Calibri" pitchFamily="34" charset="0"/>
              </a:rPr>
              <a:t>Example: MCX</a:t>
            </a:r>
          </a:p>
          <a:p>
            <a:pPr lvl="1"/>
            <a:endParaRPr lang="en-US" sz="1800" b="1" dirty="0" smtClean="0">
              <a:latin typeface="Calibri" pitchFamily="34" charset="0"/>
            </a:endParaRPr>
          </a:p>
          <a:p>
            <a:pPr lvl="1"/>
            <a:endParaRPr lang="en-US" sz="1800" b="1" dirty="0" smtClean="0">
              <a:latin typeface="Calibri" pitchFamily="34" charset="0"/>
            </a:endParaRPr>
          </a:p>
          <a:p>
            <a:pPr lvl="1"/>
            <a:endParaRPr lang="en-US" sz="1800" b="1" dirty="0" smtClean="0">
              <a:latin typeface="Calibri" pitchFamily="34" charset="0"/>
            </a:endParaRPr>
          </a:p>
          <a:p>
            <a:pPr lvl="1"/>
            <a:r>
              <a:rPr lang="en-US" sz="1800" dirty="0" smtClean="0">
                <a:latin typeface="Calibri" pitchFamily="34" charset="0"/>
              </a:rPr>
              <a:t>Businesses which have strong moats around it.</a:t>
            </a:r>
          </a:p>
          <a:p>
            <a:pPr lvl="1"/>
            <a:r>
              <a:rPr lang="en-US" sz="1800" dirty="0" smtClean="0">
                <a:latin typeface="Calibri" pitchFamily="34" charset="0"/>
              </a:rPr>
              <a:t>Pricing power.</a:t>
            </a:r>
          </a:p>
          <a:p>
            <a:pPr lvl="1"/>
            <a:r>
              <a:rPr lang="en-US" sz="1800" dirty="0" smtClean="0">
                <a:latin typeface="Calibri" pitchFamily="34" charset="0"/>
              </a:rPr>
              <a:t>Above all, available at reasonable valuations.</a:t>
            </a:r>
          </a:p>
        </p:txBody>
      </p:sp>
      <p:pic>
        <p:nvPicPr>
          <p:cNvPr id="4" name="Picture 3" descr="mcx.jpg"/>
          <p:cNvPicPr>
            <a:picLocks noChangeAspect="1"/>
          </p:cNvPicPr>
          <p:nvPr/>
        </p:nvPicPr>
        <p:blipFill>
          <a:blip r:embed="rId2" cstate="print"/>
          <a:stretch>
            <a:fillRect/>
          </a:stretch>
        </p:blipFill>
        <p:spPr>
          <a:xfrm>
            <a:off x="3124200" y="4495800"/>
            <a:ext cx="2466975" cy="914400"/>
          </a:xfrm>
          <a:prstGeom prst="rect">
            <a:avLst/>
          </a:prstGeom>
        </p:spPr>
      </p:pic>
      <p:pic>
        <p:nvPicPr>
          <p:cNvPr id="5" name="Picture 4" descr="jignesh.jpg"/>
          <p:cNvPicPr>
            <a:picLocks noChangeAspect="1"/>
          </p:cNvPicPr>
          <p:nvPr/>
        </p:nvPicPr>
        <p:blipFill>
          <a:blip r:embed="rId3" cstate="print"/>
          <a:stretch>
            <a:fillRect/>
          </a:stretch>
        </p:blipFill>
        <p:spPr>
          <a:xfrm>
            <a:off x="5715000" y="4419600"/>
            <a:ext cx="1066800" cy="9636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anda.png"/>
          <p:cNvPicPr>
            <a:picLocks noChangeAspect="1"/>
          </p:cNvPicPr>
          <p:nvPr/>
        </p:nvPicPr>
        <p:blipFill>
          <a:blip r:embed="rId2" cstate="print"/>
          <a:stretch>
            <a:fillRect/>
          </a:stretch>
        </p:blipFill>
        <p:spPr>
          <a:xfrm>
            <a:off x="1676400" y="914400"/>
            <a:ext cx="6871215" cy="4953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png"/>
          <p:cNvPicPr>
            <a:picLocks noGrp="1" noChangeAspect="1"/>
          </p:cNvPicPr>
          <p:nvPr>
            <p:ph idx="1"/>
          </p:nvPr>
        </p:nvPicPr>
        <p:blipFill>
          <a:blip r:embed="rId2" cstate="print"/>
          <a:stretch>
            <a:fillRect/>
          </a:stretch>
        </p:blipFill>
        <p:spPr>
          <a:xfrm>
            <a:off x="1905000" y="685800"/>
            <a:ext cx="6477918" cy="48006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324600"/>
          </a:xfrm>
        </p:spPr>
        <p:txBody>
          <a:bodyPr>
            <a:normAutofit/>
          </a:bodyPr>
          <a:lstStyle/>
          <a:p>
            <a:pPr>
              <a:buNone/>
            </a:pPr>
            <a:r>
              <a:rPr lang="en-US" sz="2400" b="1" dirty="0" smtClean="0">
                <a:latin typeface="Calibri" pitchFamily="34" charset="0"/>
              </a:rPr>
              <a:t> </a:t>
            </a: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endParaRPr lang="en-US" sz="2400" b="1" dirty="0" smtClean="0">
              <a:latin typeface="Calibri" pitchFamily="34" charset="0"/>
            </a:endParaRPr>
          </a:p>
          <a:p>
            <a:pPr>
              <a:buNone/>
            </a:pPr>
            <a:r>
              <a:rPr lang="en-US" sz="2400" b="1" dirty="0" smtClean="0">
                <a:latin typeface="Calibri" pitchFamily="34" charset="0"/>
              </a:rPr>
              <a:t>		</a:t>
            </a:r>
          </a:p>
          <a:p>
            <a:pPr>
              <a:buNone/>
            </a:pPr>
            <a:r>
              <a:rPr lang="en-US" sz="2400" b="1" dirty="0" smtClean="0">
                <a:latin typeface="Calibri" pitchFamily="34" charset="0"/>
              </a:rPr>
              <a:t>			</a:t>
            </a:r>
            <a:r>
              <a:rPr lang="en-US" sz="2000" b="1" dirty="0" smtClean="0">
                <a:latin typeface="Calibri" pitchFamily="34" charset="0"/>
              </a:rPr>
              <a:t>- Warren Buffett, 1992 Berkshire Hathaway letter 			   				to shareholders.</a:t>
            </a:r>
            <a:endParaRPr lang="en-US" sz="2000" b="1" dirty="0">
              <a:latin typeface="Calibri" pitchFamily="34" charset="0"/>
            </a:endParaRPr>
          </a:p>
        </p:txBody>
      </p:sp>
      <p:pic>
        <p:nvPicPr>
          <p:cNvPr id="4" name="Picture 3" descr="Hip.png"/>
          <p:cNvPicPr>
            <a:picLocks noChangeAspect="1"/>
          </p:cNvPicPr>
          <p:nvPr/>
        </p:nvPicPr>
        <p:blipFill>
          <a:blip r:embed="rId2" cstate="print"/>
          <a:stretch>
            <a:fillRect/>
          </a:stretch>
        </p:blipFill>
        <p:spPr>
          <a:xfrm>
            <a:off x="1017454" y="3581400"/>
            <a:ext cx="8126546" cy="1981199"/>
          </a:xfrm>
          <a:prstGeom prst="rect">
            <a:avLst/>
          </a:prstGeom>
        </p:spPr>
      </p:pic>
      <p:pic>
        <p:nvPicPr>
          <p:cNvPr id="6" name="Picture 5" descr="buffett_charlie.jpg"/>
          <p:cNvPicPr>
            <a:picLocks noChangeAspect="1"/>
          </p:cNvPicPr>
          <p:nvPr/>
        </p:nvPicPr>
        <p:blipFill>
          <a:blip r:embed="rId3" cstate="print"/>
          <a:stretch>
            <a:fillRect/>
          </a:stretch>
        </p:blipFill>
        <p:spPr>
          <a:xfrm>
            <a:off x="2667000" y="381000"/>
            <a:ext cx="4304792" cy="2895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639762"/>
          </a:xfrm>
        </p:spPr>
        <p:txBody>
          <a:bodyPr>
            <a:normAutofit fontScale="90000"/>
          </a:bodyPr>
          <a:lstStyle/>
          <a:p>
            <a:r>
              <a:rPr lang="en-US" sz="3600" b="1" dirty="0" smtClean="0">
                <a:latin typeface="Calibri" pitchFamily="34" charset="0"/>
              </a:rPr>
              <a:t>Be a voracious reader !!!</a:t>
            </a:r>
            <a:endParaRPr lang="en-US" sz="3600" b="1" dirty="0">
              <a:latin typeface="Calibri" pitchFamily="34" charset="0"/>
            </a:endParaRPr>
          </a:p>
        </p:txBody>
      </p:sp>
      <p:sp>
        <p:nvSpPr>
          <p:cNvPr id="3" name="Content Placeholder 2"/>
          <p:cNvSpPr>
            <a:spLocks noGrp="1"/>
          </p:cNvSpPr>
          <p:nvPr>
            <p:ph idx="1"/>
          </p:nvPr>
        </p:nvSpPr>
        <p:spPr>
          <a:xfrm>
            <a:off x="4648200" y="1219200"/>
            <a:ext cx="3904488" cy="5410200"/>
          </a:xfrm>
        </p:spPr>
        <p:txBody>
          <a:bodyPr>
            <a:normAutofit lnSpcReduction="10000"/>
          </a:bodyPr>
          <a:lstStyle/>
          <a:p>
            <a:pPr>
              <a:buNone/>
            </a:pPr>
            <a:r>
              <a:rPr lang="en-US" sz="1600" i="1" dirty="0" smtClean="0">
                <a:latin typeface="Calibri" pitchFamily="34" charset="0"/>
              </a:rPr>
              <a:t>“In my whole life, I have known no wise people (over a broad subject matter area) who didn’t read all the time — none. Zero. You’d be amazed at how much Warren reads — and how much I read. My children laugh at me. They think I’m a book with a couple of legs sticking out.” </a:t>
            </a:r>
            <a:r>
              <a:rPr lang="en-US" sz="1600" b="1" dirty="0" smtClean="0">
                <a:latin typeface="Calibri" pitchFamily="34" charset="0"/>
              </a:rPr>
              <a:t>– Charlie </a:t>
            </a:r>
            <a:r>
              <a:rPr lang="en-US" sz="1600" b="1" dirty="0" err="1" smtClean="0">
                <a:latin typeface="Calibri" pitchFamily="34" charset="0"/>
              </a:rPr>
              <a:t>Munger</a:t>
            </a:r>
            <a:endParaRPr lang="en-US" sz="1600" b="1" dirty="0" smtClean="0">
              <a:latin typeface="Calibri" pitchFamily="34" charset="0"/>
            </a:endParaRPr>
          </a:p>
          <a:p>
            <a:pPr>
              <a:buNone/>
            </a:pPr>
            <a:endParaRPr lang="en-US" sz="1600" b="1" dirty="0" smtClean="0">
              <a:latin typeface="Calibri" pitchFamily="34" charset="0"/>
            </a:endParaRPr>
          </a:p>
          <a:p>
            <a:pPr>
              <a:buNone/>
            </a:pPr>
            <a:r>
              <a:rPr lang="en-US" sz="1600" i="1" dirty="0" smtClean="0">
                <a:latin typeface="Calibri" pitchFamily="34" charset="0"/>
              </a:rPr>
              <a:t>“ I am a book-loving maniac who reads books in the driver's seat of his car at traffic crossings while waiting for the light to turn green.  Why waste a moment ?” </a:t>
            </a:r>
            <a:r>
              <a:rPr lang="en-US" sz="1600" b="1" dirty="0" smtClean="0">
                <a:latin typeface="Calibri" pitchFamily="34" charset="0"/>
              </a:rPr>
              <a:t>– Sanjay </a:t>
            </a:r>
            <a:r>
              <a:rPr lang="en-US" sz="1600" b="1" dirty="0" err="1" smtClean="0">
                <a:latin typeface="Calibri" pitchFamily="34" charset="0"/>
              </a:rPr>
              <a:t>Bakshi</a:t>
            </a:r>
            <a:endParaRPr lang="en-US" sz="1600" b="1" dirty="0" smtClean="0">
              <a:latin typeface="Calibri" pitchFamily="34" charset="0"/>
            </a:endParaRPr>
          </a:p>
          <a:p>
            <a:pPr>
              <a:buNone/>
            </a:pPr>
            <a:endParaRPr lang="en-US" sz="1600" b="1" dirty="0" smtClean="0">
              <a:latin typeface="Calibri" pitchFamily="34" charset="0"/>
            </a:endParaRPr>
          </a:p>
          <a:p>
            <a:pPr>
              <a:buNone/>
            </a:pPr>
            <a:r>
              <a:rPr lang="en-US" sz="1600" i="1" dirty="0" smtClean="0">
                <a:latin typeface="Calibri" pitchFamily="34" charset="0"/>
              </a:rPr>
              <a:t>“The first time I decided to make it BIG in Equities, I started reading all investment books about people who made it in stock markets. I read around 200 books in next couple of years” </a:t>
            </a:r>
            <a:r>
              <a:rPr lang="en-US" sz="1600" b="1" i="1" dirty="0" smtClean="0">
                <a:latin typeface="Calibri" pitchFamily="34" charset="0"/>
              </a:rPr>
              <a:t>– </a:t>
            </a:r>
            <a:r>
              <a:rPr lang="en-US" sz="1600" b="1" i="1" dirty="0" err="1" smtClean="0">
                <a:latin typeface="Calibri" pitchFamily="34" charset="0"/>
              </a:rPr>
              <a:t>Basant</a:t>
            </a:r>
            <a:r>
              <a:rPr lang="en-US" sz="1600" b="1" i="1" dirty="0" smtClean="0">
                <a:latin typeface="Calibri" pitchFamily="34" charset="0"/>
              </a:rPr>
              <a:t> </a:t>
            </a:r>
            <a:r>
              <a:rPr lang="en-US" sz="1600" b="1" i="1" dirty="0" err="1" smtClean="0">
                <a:latin typeface="Calibri" pitchFamily="34" charset="0"/>
              </a:rPr>
              <a:t>Maheswari</a:t>
            </a:r>
            <a:r>
              <a:rPr lang="en-US" sz="1600" b="1" i="1" dirty="0" smtClean="0">
                <a:latin typeface="Calibri" pitchFamily="34" charset="0"/>
              </a:rPr>
              <a:t> </a:t>
            </a:r>
            <a:endParaRPr lang="en-US" sz="1600" b="1" i="1" dirty="0">
              <a:latin typeface="Calibri" pitchFamily="34" charset="0"/>
            </a:endParaRPr>
          </a:p>
        </p:txBody>
      </p:sp>
      <p:pic>
        <p:nvPicPr>
          <p:cNvPr id="6" name="Picture 5" descr="Untitled.png"/>
          <p:cNvPicPr>
            <a:picLocks noChangeAspect="1"/>
          </p:cNvPicPr>
          <p:nvPr/>
        </p:nvPicPr>
        <p:blipFill>
          <a:blip r:embed="rId2" cstate="print"/>
          <a:stretch>
            <a:fillRect/>
          </a:stretch>
        </p:blipFill>
        <p:spPr>
          <a:xfrm>
            <a:off x="1676400" y="3276600"/>
            <a:ext cx="2900629" cy="1902408"/>
          </a:xfrm>
          <a:prstGeom prst="rect">
            <a:avLst/>
          </a:prstGeom>
        </p:spPr>
      </p:pic>
      <p:pic>
        <p:nvPicPr>
          <p:cNvPr id="7" name="Picture 6" descr="basant-maheshwari-625_625x300_61416381037.jpg"/>
          <p:cNvPicPr>
            <a:picLocks noChangeAspect="1"/>
          </p:cNvPicPr>
          <p:nvPr/>
        </p:nvPicPr>
        <p:blipFill>
          <a:blip r:embed="rId3" cstate="print"/>
          <a:stretch>
            <a:fillRect/>
          </a:stretch>
        </p:blipFill>
        <p:spPr>
          <a:xfrm>
            <a:off x="1676400" y="5257800"/>
            <a:ext cx="2900363" cy="1392174"/>
          </a:xfrm>
          <a:prstGeom prst="rect">
            <a:avLst/>
          </a:prstGeom>
        </p:spPr>
      </p:pic>
      <p:pic>
        <p:nvPicPr>
          <p:cNvPr id="8194" name="Picture 2" descr="C:\Users\kk\Desktop\Charlie Munger\Screen Shots\Charlie reading with his grand children.jpg"/>
          <p:cNvPicPr>
            <a:picLocks noChangeAspect="1" noChangeArrowheads="1"/>
          </p:cNvPicPr>
          <p:nvPr/>
        </p:nvPicPr>
        <p:blipFill>
          <a:blip r:embed="rId4" cstate="print"/>
          <a:srcRect/>
          <a:stretch>
            <a:fillRect/>
          </a:stretch>
        </p:blipFill>
        <p:spPr bwMode="auto">
          <a:xfrm>
            <a:off x="1143000" y="609600"/>
            <a:ext cx="3662362" cy="2590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3200" b="1" dirty="0" smtClean="0"/>
              <a:t>What to Buy ?</a:t>
            </a:r>
            <a:endParaRPr lang="en-US" sz="3200" b="1" dirty="0"/>
          </a:p>
        </p:txBody>
      </p:sp>
      <p:sp>
        <p:nvSpPr>
          <p:cNvPr id="3" name="Content Placeholder 2"/>
          <p:cNvSpPr>
            <a:spLocks noGrp="1"/>
          </p:cNvSpPr>
          <p:nvPr>
            <p:ph idx="1"/>
          </p:nvPr>
        </p:nvSpPr>
        <p:spPr>
          <a:xfrm>
            <a:off x="1435608" y="990600"/>
            <a:ext cx="7498080" cy="5638800"/>
          </a:xfrm>
        </p:spPr>
        <p:txBody>
          <a:bodyPr>
            <a:normAutofit/>
          </a:bodyPr>
          <a:lstStyle/>
          <a:p>
            <a:r>
              <a:rPr lang="en-US" sz="1800" dirty="0" smtClean="0">
                <a:latin typeface="Calibri" pitchFamily="34" charset="0"/>
              </a:rPr>
              <a:t>Look at businesses where you can see the future for at least </a:t>
            </a:r>
            <a:r>
              <a:rPr lang="en-US" sz="2000" b="1" dirty="0" smtClean="0">
                <a:solidFill>
                  <a:schemeClr val="accent3">
                    <a:lumMod val="50000"/>
                  </a:schemeClr>
                </a:solidFill>
                <a:latin typeface="Calibri" pitchFamily="34" charset="0"/>
              </a:rPr>
              <a:t>ten years</a:t>
            </a:r>
            <a:r>
              <a:rPr lang="en-US" sz="2000" dirty="0" smtClean="0">
                <a:latin typeface="Calibri" pitchFamily="34" charset="0"/>
              </a:rPr>
              <a:t>. </a:t>
            </a:r>
            <a:r>
              <a:rPr lang="en-US" sz="1800" dirty="0" smtClean="0">
                <a:latin typeface="Calibri" pitchFamily="34" charset="0"/>
              </a:rPr>
              <a:t>Now look at companies within the industry which have management caliber, competitive advantage and potential to grow at above industry rate. This can be done very simply by keeping your eyes and ears open.</a:t>
            </a:r>
          </a:p>
          <a:p>
            <a:pPr>
              <a:buNone/>
            </a:pPr>
            <a:endParaRPr lang="en-US" sz="1800" dirty="0" smtClean="0">
              <a:latin typeface="Calibri" pitchFamily="34" charset="0"/>
            </a:endParaRPr>
          </a:p>
          <a:p>
            <a:r>
              <a:rPr lang="en-US" sz="2000" b="1" dirty="0" smtClean="0">
                <a:latin typeface="Calibri" pitchFamily="34" charset="0"/>
              </a:rPr>
              <a:t>Know your Circle of competency. </a:t>
            </a:r>
          </a:p>
          <a:p>
            <a:pPr lvl="2">
              <a:buFont typeface="Courier New" pitchFamily="49" charset="0"/>
              <a:buChar char="o"/>
            </a:pPr>
            <a:r>
              <a:rPr lang="en-US" sz="1800" i="1" dirty="0" smtClean="0"/>
              <a:t>“You don’t have to be an expert on every company, or even many. You only have to be able to evaluate companies within your circle of competence. The size of that circle is not very important. </a:t>
            </a:r>
            <a:r>
              <a:rPr lang="en-US" sz="1800" b="1" i="1" dirty="0" smtClean="0">
                <a:solidFill>
                  <a:schemeClr val="accent2">
                    <a:lumMod val="50000"/>
                  </a:schemeClr>
                </a:solidFill>
              </a:rPr>
              <a:t>Knowing its boundaries, </a:t>
            </a:r>
            <a:r>
              <a:rPr lang="en-US" sz="1800" i="1" dirty="0" smtClean="0"/>
              <a:t>however, is vital.” – Warren Buffett </a:t>
            </a:r>
          </a:p>
          <a:p>
            <a:pPr lvl="2">
              <a:buFont typeface="Courier New" pitchFamily="49" charset="0"/>
              <a:buChar char="o"/>
            </a:pPr>
            <a:endParaRPr lang="en-US" sz="1800" i="1" dirty="0" smtClean="0">
              <a:latin typeface="Calibri" pitchFamily="34" charset="0"/>
            </a:endParaRPr>
          </a:p>
          <a:p>
            <a:pPr lvl="2">
              <a:buFont typeface="Courier New" pitchFamily="49" charset="0"/>
              <a:buChar char="o"/>
            </a:pPr>
            <a:endParaRPr lang="en-US" sz="1800" i="1" dirty="0" smtClean="0">
              <a:latin typeface="Calibri" pitchFamily="34" charset="0"/>
            </a:endParaRPr>
          </a:p>
        </p:txBody>
      </p:sp>
      <p:pic>
        <p:nvPicPr>
          <p:cNvPr id="4" name="Picture 3" descr="220px-George_Soros_47th_Munich_Security_Conference_2011_crop.jpg"/>
          <p:cNvPicPr>
            <a:picLocks noChangeAspect="1"/>
          </p:cNvPicPr>
          <p:nvPr/>
        </p:nvPicPr>
        <p:blipFill>
          <a:blip r:embed="rId2" cstate="print"/>
          <a:stretch>
            <a:fillRect/>
          </a:stretch>
        </p:blipFill>
        <p:spPr>
          <a:xfrm>
            <a:off x="7239000" y="4419600"/>
            <a:ext cx="1654313" cy="2075411"/>
          </a:xfrm>
          <a:prstGeom prst="rect">
            <a:avLst/>
          </a:prstGeom>
        </p:spPr>
      </p:pic>
      <p:sp>
        <p:nvSpPr>
          <p:cNvPr id="5" name="TextBox 4"/>
          <p:cNvSpPr txBox="1"/>
          <p:nvPr/>
        </p:nvSpPr>
        <p:spPr>
          <a:xfrm>
            <a:off x="2133600" y="4343400"/>
            <a:ext cx="5105400" cy="1754326"/>
          </a:xfrm>
          <a:prstGeom prst="rect">
            <a:avLst/>
          </a:prstGeom>
          <a:noFill/>
        </p:spPr>
        <p:txBody>
          <a:bodyPr wrap="square" rtlCol="0">
            <a:spAutoFit/>
          </a:bodyPr>
          <a:lstStyle/>
          <a:p>
            <a:pPr marL="0" lvl="2">
              <a:buFont typeface="Courier New" pitchFamily="49" charset="0"/>
              <a:buChar char="o"/>
            </a:pPr>
            <a:r>
              <a:rPr lang="en-US" dirty="0" smtClean="0">
                <a:latin typeface="Calibri" pitchFamily="34" charset="0"/>
              </a:rPr>
              <a:t>  Really </a:t>
            </a:r>
            <a:r>
              <a:rPr lang="en-US" dirty="0">
                <a:latin typeface="Calibri" pitchFamily="34" charset="0"/>
              </a:rPr>
              <a:t>smart people fall prey to this problem,  one 	</a:t>
            </a:r>
            <a:r>
              <a:rPr lang="en-US" dirty="0" smtClean="0">
                <a:latin typeface="Calibri" pitchFamily="34" charset="0"/>
              </a:rPr>
              <a:t>of </a:t>
            </a:r>
            <a:r>
              <a:rPr lang="en-US" dirty="0">
                <a:latin typeface="Calibri" pitchFamily="34" charset="0"/>
              </a:rPr>
              <a:t>the greatest money managers of the </a:t>
            </a:r>
            <a:r>
              <a:rPr lang="en-US" dirty="0" smtClean="0">
                <a:latin typeface="Calibri" pitchFamily="34" charset="0"/>
              </a:rPr>
              <a:t>	world</a:t>
            </a:r>
            <a:r>
              <a:rPr lang="en-US" dirty="0">
                <a:latin typeface="Calibri" pitchFamily="34" charset="0"/>
              </a:rPr>
              <a:t>, </a:t>
            </a:r>
            <a:r>
              <a:rPr lang="en-US" b="1" dirty="0">
                <a:latin typeface="Calibri" pitchFamily="34" charset="0"/>
              </a:rPr>
              <a:t>George Soros</a:t>
            </a:r>
            <a:r>
              <a:rPr lang="en-US" dirty="0">
                <a:latin typeface="Calibri" pitchFamily="34" charset="0"/>
              </a:rPr>
              <a:t>,  couldn't bear to see </a:t>
            </a:r>
            <a:r>
              <a:rPr lang="en-US" dirty="0" smtClean="0">
                <a:latin typeface="Calibri" pitchFamily="34" charset="0"/>
              </a:rPr>
              <a:t>	others </a:t>
            </a:r>
            <a:r>
              <a:rPr lang="en-US" dirty="0">
                <a:latin typeface="Calibri" pitchFamily="34" charset="0"/>
              </a:rPr>
              <a:t>make money in the technology </a:t>
            </a:r>
            <a:r>
              <a:rPr lang="en-US" dirty="0" smtClean="0">
                <a:latin typeface="Calibri" pitchFamily="34" charset="0"/>
              </a:rPr>
              <a:t>	sector </a:t>
            </a:r>
            <a:r>
              <a:rPr lang="en-US" dirty="0">
                <a:latin typeface="Calibri" pitchFamily="34" charset="0"/>
              </a:rPr>
              <a:t>without him, and he got </a:t>
            </a:r>
            <a:r>
              <a:rPr lang="en-US" dirty="0" smtClean="0">
                <a:latin typeface="Calibri" pitchFamily="34" charset="0"/>
              </a:rPr>
              <a:t>hurt.</a:t>
            </a:r>
            <a:endParaRPr lang="en-US" i="1" dirty="0">
              <a:latin typeface="Calibri" pitchFamily="34" charset="0"/>
            </a:endParaRPr>
          </a:p>
          <a:p>
            <a:pPr>
              <a:buFont typeface="Courier New" pitchFamily="49" charset="0"/>
              <a:buChar char="o"/>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illette_Logo_blue.jpg"/>
          <p:cNvPicPr>
            <a:picLocks noChangeAspect="1"/>
          </p:cNvPicPr>
          <p:nvPr/>
        </p:nvPicPr>
        <p:blipFill>
          <a:blip r:embed="rId2" cstate="print"/>
          <a:stretch>
            <a:fillRect/>
          </a:stretch>
        </p:blipFill>
        <p:spPr>
          <a:xfrm>
            <a:off x="7086600" y="5410200"/>
            <a:ext cx="2057400" cy="1235906"/>
          </a:xfrm>
          <a:prstGeom prst="rect">
            <a:avLst/>
          </a:prstGeom>
        </p:spPr>
      </p:pic>
      <p:pic>
        <p:nvPicPr>
          <p:cNvPr id="4" name="Picture 3" descr="Equity-RR+Methodology_1211_5-2.jpg"/>
          <p:cNvPicPr>
            <a:picLocks noChangeAspect="1"/>
          </p:cNvPicPr>
          <p:nvPr/>
        </p:nvPicPr>
        <p:blipFill>
          <a:blip r:embed="rId3" cstate="print"/>
          <a:stretch>
            <a:fillRect/>
          </a:stretch>
        </p:blipFill>
        <p:spPr>
          <a:xfrm>
            <a:off x="5005388" y="2743200"/>
            <a:ext cx="4138612" cy="2322018"/>
          </a:xfrm>
          <a:prstGeom prst="rect">
            <a:avLst/>
          </a:prstGeom>
        </p:spPr>
      </p:pic>
      <p:sp>
        <p:nvSpPr>
          <p:cNvPr id="2" name="Title 1"/>
          <p:cNvSpPr>
            <a:spLocks noGrp="1"/>
          </p:cNvSpPr>
          <p:nvPr>
            <p:ph type="title"/>
          </p:nvPr>
        </p:nvSpPr>
        <p:spPr>
          <a:xfrm>
            <a:off x="1435608" y="274638"/>
            <a:ext cx="7498080" cy="715962"/>
          </a:xfrm>
        </p:spPr>
        <p:txBody>
          <a:bodyPr>
            <a:normAutofit/>
          </a:bodyPr>
          <a:lstStyle/>
          <a:p>
            <a:r>
              <a:rPr lang="en-US" sz="3200" b="1" dirty="0" smtClean="0">
                <a:latin typeface="Calibri" pitchFamily="34" charset="0"/>
              </a:rPr>
              <a:t>Look for business with Economic Moat !!!</a:t>
            </a:r>
            <a:endParaRPr lang="en-US" sz="3200" b="1" dirty="0">
              <a:latin typeface="Calibri" pitchFamily="34" charset="0"/>
            </a:endParaRPr>
          </a:p>
        </p:txBody>
      </p:sp>
      <p:sp>
        <p:nvSpPr>
          <p:cNvPr id="3" name="Content Placeholder 2"/>
          <p:cNvSpPr>
            <a:spLocks noGrp="1"/>
          </p:cNvSpPr>
          <p:nvPr>
            <p:ph idx="1"/>
          </p:nvPr>
        </p:nvSpPr>
        <p:spPr>
          <a:xfrm>
            <a:off x="1066800" y="914400"/>
            <a:ext cx="7866888" cy="5715000"/>
          </a:xfrm>
        </p:spPr>
        <p:txBody>
          <a:bodyPr>
            <a:normAutofit/>
          </a:bodyPr>
          <a:lstStyle/>
          <a:p>
            <a:r>
              <a:rPr lang="en-US" sz="1800" dirty="0" smtClean="0">
                <a:latin typeface="Calibri" pitchFamily="34" charset="0"/>
              </a:rPr>
              <a:t>Economic moats can protect companies from competition, helping them earn more money for a long time, and therefore making them more valuable to an investor.</a:t>
            </a:r>
          </a:p>
          <a:p>
            <a:endParaRPr lang="en-US" sz="1800" dirty="0" smtClean="0">
              <a:latin typeface="Calibri" pitchFamily="34" charset="0"/>
            </a:endParaRPr>
          </a:p>
          <a:p>
            <a:pPr lvl="1">
              <a:buFont typeface="Arial" pitchFamily="34" charset="0"/>
              <a:buChar char="•"/>
            </a:pPr>
            <a:r>
              <a:rPr lang="en-US" sz="1800" dirty="0" smtClean="0">
                <a:latin typeface="Calibri" pitchFamily="34" charset="0"/>
              </a:rPr>
              <a:t>Intensity of competition amongst existing players in the industry.</a:t>
            </a:r>
          </a:p>
          <a:p>
            <a:pPr lvl="1">
              <a:buFont typeface="Arial" pitchFamily="34" charset="0"/>
              <a:buChar char="•"/>
            </a:pPr>
            <a:r>
              <a:rPr lang="en-US" sz="1800" dirty="0" smtClean="0">
                <a:latin typeface="Calibri" pitchFamily="34" charset="0"/>
              </a:rPr>
              <a:t>Threat of new entrants.</a:t>
            </a:r>
          </a:p>
          <a:p>
            <a:pPr lvl="1">
              <a:buFont typeface="Arial" pitchFamily="34" charset="0"/>
              <a:buChar char="•"/>
            </a:pPr>
            <a:r>
              <a:rPr lang="en-US" sz="1800" dirty="0" smtClean="0">
                <a:latin typeface="Calibri" pitchFamily="34" charset="0"/>
              </a:rPr>
              <a:t>Threat of Substitute Products or Services.</a:t>
            </a:r>
          </a:p>
          <a:p>
            <a:pPr lvl="1">
              <a:buFont typeface="Arial" pitchFamily="34" charset="0"/>
              <a:buChar char="•"/>
            </a:pPr>
            <a:r>
              <a:rPr lang="en-US" sz="1800" dirty="0" smtClean="0">
                <a:latin typeface="Calibri" pitchFamily="34" charset="0"/>
              </a:rPr>
              <a:t>Bargaining Power of Customers.</a:t>
            </a:r>
          </a:p>
          <a:p>
            <a:pPr lvl="1">
              <a:buFont typeface="Arial" pitchFamily="34" charset="0"/>
              <a:buChar char="•"/>
            </a:pPr>
            <a:r>
              <a:rPr lang="en-US" sz="1800" dirty="0" smtClean="0">
                <a:latin typeface="Calibri" pitchFamily="34" charset="0"/>
              </a:rPr>
              <a:t>Bargaining Power of Suppliers.</a:t>
            </a:r>
          </a:p>
          <a:p>
            <a:pPr lvl="1">
              <a:buFont typeface="Arial" pitchFamily="34" charset="0"/>
              <a:buChar char="•"/>
            </a:pPr>
            <a:r>
              <a:rPr lang="en-US" sz="1800" dirty="0" smtClean="0">
                <a:latin typeface="Calibri" pitchFamily="34" charset="0"/>
              </a:rPr>
              <a:t>Switching costs.</a:t>
            </a:r>
          </a:p>
          <a:p>
            <a:pPr lvl="1">
              <a:buFont typeface="Arial" pitchFamily="34" charset="0"/>
              <a:buChar char="•"/>
            </a:pPr>
            <a:r>
              <a:rPr lang="en-US" sz="1800" dirty="0" smtClean="0">
                <a:latin typeface="Calibri" pitchFamily="34" charset="0"/>
              </a:rPr>
              <a:t>Distribution network.</a:t>
            </a:r>
          </a:p>
          <a:p>
            <a:pPr lvl="1">
              <a:buFont typeface="Arial" pitchFamily="34" charset="0"/>
              <a:buChar char="•"/>
            </a:pPr>
            <a:r>
              <a:rPr lang="en-US" sz="1800" dirty="0" smtClean="0">
                <a:latin typeface="Calibri" pitchFamily="34" charset="0"/>
              </a:rPr>
              <a:t>Low cost advantage.</a:t>
            </a:r>
          </a:p>
          <a:p>
            <a:pPr lvl="1">
              <a:buFont typeface="Arial" pitchFamily="34" charset="0"/>
              <a:buChar char="•"/>
            </a:pPr>
            <a:endParaRPr lang="en-US" sz="1800" dirty="0" smtClean="0">
              <a:latin typeface="Calibri" pitchFamily="34" charset="0"/>
            </a:endParaRPr>
          </a:p>
          <a:p>
            <a:pPr lvl="1">
              <a:buFont typeface="Arial" pitchFamily="34" charset="0"/>
              <a:buChar char="•"/>
            </a:pPr>
            <a:endParaRPr lang="en-US" sz="1800" dirty="0">
              <a:latin typeface="Calibri" pitchFamily="34" charset="0"/>
            </a:endParaRPr>
          </a:p>
        </p:txBody>
      </p:sp>
      <p:pic>
        <p:nvPicPr>
          <p:cNvPr id="5" name="Picture 4" descr="2000px-Coca-Cola_logo.svg.png"/>
          <p:cNvPicPr>
            <a:picLocks noChangeAspect="1"/>
          </p:cNvPicPr>
          <p:nvPr/>
        </p:nvPicPr>
        <p:blipFill>
          <a:blip r:embed="rId4" cstate="print"/>
          <a:stretch>
            <a:fillRect/>
          </a:stretch>
        </p:blipFill>
        <p:spPr>
          <a:xfrm>
            <a:off x="1066800" y="5715000"/>
            <a:ext cx="1861374" cy="609600"/>
          </a:xfrm>
          <a:prstGeom prst="rect">
            <a:avLst/>
          </a:prstGeom>
        </p:spPr>
      </p:pic>
      <p:pic>
        <p:nvPicPr>
          <p:cNvPr id="6" name="Picture 5" descr="419417_285100598258090_473178196_n.jpg"/>
          <p:cNvPicPr>
            <a:picLocks noChangeAspect="1"/>
          </p:cNvPicPr>
          <p:nvPr/>
        </p:nvPicPr>
        <p:blipFill>
          <a:blip r:embed="rId5" cstate="print"/>
          <a:stretch>
            <a:fillRect/>
          </a:stretch>
        </p:blipFill>
        <p:spPr>
          <a:xfrm>
            <a:off x="3048000" y="5562600"/>
            <a:ext cx="1988196" cy="914400"/>
          </a:xfrm>
          <a:prstGeom prst="rect">
            <a:avLst/>
          </a:prstGeom>
        </p:spPr>
      </p:pic>
      <p:pic>
        <p:nvPicPr>
          <p:cNvPr id="7" name="Picture 6" descr="hdfc-bank-logo.jpg"/>
          <p:cNvPicPr>
            <a:picLocks noChangeAspect="1"/>
          </p:cNvPicPr>
          <p:nvPr/>
        </p:nvPicPr>
        <p:blipFill>
          <a:blip r:embed="rId6" cstate="print"/>
          <a:stretch>
            <a:fillRect/>
          </a:stretch>
        </p:blipFill>
        <p:spPr>
          <a:xfrm>
            <a:off x="5105400" y="5486400"/>
            <a:ext cx="1986602" cy="1371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200" b="1" dirty="0" smtClean="0"/>
              <a:t>Prepare a check list !!!</a:t>
            </a:r>
            <a:endParaRPr lang="en-US" sz="3200" b="1" dirty="0"/>
          </a:p>
        </p:txBody>
      </p:sp>
      <p:sp>
        <p:nvSpPr>
          <p:cNvPr id="3" name="Content Placeholder 2"/>
          <p:cNvSpPr>
            <a:spLocks noGrp="1"/>
          </p:cNvSpPr>
          <p:nvPr>
            <p:ph idx="1"/>
          </p:nvPr>
        </p:nvSpPr>
        <p:spPr>
          <a:xfrm>
            <a:off x="1435608" y="990600"/>
            <a:ext cx="7498080" cy="5562600"/>
          </a:xfrm>
        </p:spPr>
        <p:txBody>
          <a:bodyPr>
            <a:normAutofit lnSpcReduction="10000"/>
          </a:bodyPr>
          <a:lstStyle/>
          <a:p>
            <a:r>
              <a:rPr lang="en-US" sz="1800" i="1" dirty="0" smtClean="0">
                <a:latin typeface="Calibri" pitchFamily="34" charset="0"/>
              </a:rPr>
              <a:t>Checklist routines </a:t>
            </a:r>
            <a:r>
              <a:rPr lang="en-US" sz="1800" b="1" i="1" dirty="0" smtClean="0">
                <a:latin typeface="Calibri" pitchFamily="34" charset="0"/>
              </a:rPr>
              <a:t>avoid a lot of errors</a:t>
            </a:r>
            <a:r>
              <a:rPr lang="en-US" sz="1800" i="1" dirty="0" smtClean="0">
                <a:latin typeface="Calibri" pitchFamily="34" charset="0"/>
              </a:rPr>
              <a:t>. You should have all this elementary [worldly] wisdom and then you should go through a mental checklist in order to use it. There is no other procedure in the world that will work as well."</a:t>
            </a:r>
            <a:r>
              <a:rPr lang="en-US" sz="1800" dirty="0" smtClean="0">
                <a:latin typeface="Calibri" pitchFamily="34" charset="0"/>
              </a:rPr>
              <a:t> - </a:t>
            </a:r>
            <a:r>
              <a:rPr lang="en-US" sz="1800" b="1" dirty="0" smtClean="0">
                <a:solidFill>
                  <a:schemeClr val="accent2">
                    <a:lumMod val="50000"/>
                  </a:schemeClr>
                </a:solidFill>
                <a:latin typeface="Calibri" pitchFamily="34" charset="0"/>
              </a:rPr>
              <a:t>Charlie </a:t>
            </a:r>
            <a:r>
              <a:rPr lang="en-US" sz="1800" b="1" dirty="0" err="1" smtClean="0">
                <a:solidFill>
                  <a:schemeClr val="accent2">
                    <a:lumMod val="50000"/>
                  </a:schemeClr>
                </a:solidFill>
                <a:latin typeface="Calibri" pitchFamily="34" charset="0"/>
              </a:rPr>
              <a:t>Munger</a:t>
            </a:r>
            <a:r>
              <a:rPr lang="en-US" sz="1800" b="1" dirty="0" smtClean="0">
                <a:solidFill>
                  <a:schemeClr val="accent2">
                    <a:lumMod val="50000"/>
                  </a:schemeClr>
                </a:solidFill>
                <a:latin typeface="Calibri" pitchFamily="34" charset="0"/>
              </a:rPr>
              <a:t>, 2007 speech at USC School of Law.</a:t>
            </a:r>
          </a:p>
          <a:p>
            <a:endParaRPr lang="en-US" sz="1800" b="1" dirty="0" smtClean="0">
              <a:latin typeface="Calibri" pitchFamily="34" charset="0"/>
            </a:endParaRPr>
          </a:p>
          <a:p>
            <a:r>
              <a:rPr lang="en-US" sz="1800" dirty="0" smtClean="0">
                <a:latin typeface="Calibri" pitchFamily="34" charset="0"/>
              </a:rPr>
              <a:t>Take help from WB, Phil Fischer, Peter Lynch, Graham etc to prepare your OWN investment check list</a:t>
            </a:r>
            <a:r>
              <a:rPr lang="en-US" sz="1800" dirty="0" smtClean="0">
                <a:latin typeface="Calibri" pitchFamily="34" charset="0"/>
              </a:rPr>
              <a:t>.</a:t>
            </a:r>
          </a:p>
          <a:p>
            <a:endParaRPr lang="en-US" sz="1800" dirty="0" smtClean="0">
              <a:latin typeface="Calibri" pitchFamily="34" charset="0"/>
            </a:endParaRPr>
          </a:p>
          <a:p>
            <a:endParaRPr lang="en-US" sz="1800" dirty="0" smtClean="0">
              <a:latin typeface="Calibri" pitchFamily="34" charset="0"/>
            </a:endParaRPr>
          </a:p>
          <a:p>
            <a:r>
              <a:rPr lang="en-US" sz="1800" dirty="0" smtClean="0">
                <a:latin typeface="Calibri" pitchFamily="34" charset="0"/>
              </a:rPr>
              <a:t>Read the amazing book “</a:t>
            </a:r>
            <a:r>
              <a:rPr lang="en-US" sz="1800" b="1" dirty="0" smtClean="0"/>
              <a:t>The Investment </a:t>
            </a:r>
            <a:endParaRPr lang="en-US" sz="1800" b="1" dirty="0" smtClean="0"/>
          </a:p>
          <a:p>
            <a:r>
              <a:rPr lang="en-US" sz="1800" b="1" dirty="0" smtClean="0"/>
              <a:t>Checklist</a:t>
            </a:r>
            <a:r>
              <a:rPr lang="en-US" sz="1800" b="1" dirty="0" smtClean="0"/>
              <a:t>: The Art of In-Depth Research</a:t>
            </a:r>
            <a:r>
              <a:rPr lang="en-US" sz="1800" dirty="0" smtClean="0">
                <a:latin typeface="Calibri" pitchFamily="34" charset="0"/>
              </a:rPr>
              <a:t>” </a:t>
            </a:r>
            <a:endParaRPr lang="en-US" sz="1800" dirty="0" smtClean="0">
              <a:latin typeface="Calibri" pitchFamily="34" charset="0"/>
            </a:endParaRPr>
          </a:p>
          <a:p>
            <a:r>
              <a:rPr lang="en-US" sz="1800" dirty="0" smtClean="0">
                <a:latin typeface="Calibri" pitchFamily="34" charset="0"/>
              </a:rPr>
              <a:t>– </a:t>
            </a:r>
            <a:r>
              <a:rPr lang="en-US" sz="1800" dirty="0" smtClean="0">
                <a:latin typeface="Calibri" pitchFamily="34" charset="0"/>
              </a:rPr>
              <a:t>Michael </a:t>
            </a:r>
            <a:r>
              <a:rPr lang="en-US" sz="1800" dirty="0" err="1" smtClean="0">
                <a:latin typeface="Calibri" pitchFamily="34" charset="0"/>
              </a:rPr>
              <a:t>Shearn</a:t>
            </a:r>
            <a:r>
              <a:rPr lang="en-US" sz="1800" dirty="0" smtClean="0">
                <a:latin typeface="Calibri" pitchFamily="34" charset="0"/>
              </a:rPr>
              <a:t> </a:t>
            </a:r>
            <a:endParaRPr lang="en-US" sz="1800" dirty="0" smtClean="0">
              <a:latin typeface="Calibri" pitchFamily="34" charset="0"/>
            </a:endParaRPr>
          </a:p>
          <a:p>
            <a:endParaRPr lang="en-US" sz="1800" dirty="0" smtClean="0">
              <a:latin typeface="Calibri" pitchFamily="34" charset="0"/>
            </a:endParaRPr>
          </a:p>
          <a:p>
            <a:endParaRPr lang="en-US" sz="1800" dirty="0">
              <a:latin typeface="Calibri" pitchFamily="34" charset="0"/>
            </a:endParaRPr>
          </a:p>
          <a:p>
            <a:endParaRPr lang="en-US" sz="1800" dirty="0" smtClean="0">
              <a:latin typeface="Calibri" pitchFamily="34" charset="0"/>
            </a:endParaRPr>
          </a:p>
          <a:p>
            <a:r>
              <a:rPr lang="en-US" sz="1800" b="1" dirty="0" smtClean="0">
                <a:latin typeface="Calibri" pitchFamily="34" charset="0"/>
              </a:rPr>
              <a:t>Valuation and Management integrity </a:t>
            </a:r>
            <a:r>
              <a:rPr lang="en-US" sz="1800" b="1" dirty="0" smtClean="0">
                <a:latin typeface="Calibri" pitchFamily="34" charset="0"/>
              </a:rPr>
              <a:t> </a:t>
            </a:r>
            <a:r>
              <a:rPr lang="en-US" sz="1800" dirty="0" smtClean="0">
                <a:latin typeface="Calibri" pitchFamily="34" charset="0"/>
              </a:rPr>
              <a:t>should </a:t>
            </a:r>
            <a:r>
              <a:rPr lang="en-US" sz="1800" dirty="0" smtClean="0">
                <a:latin typeface="Calibri" pitchFamily="34" charset="0"/>
              </a:rPr>
              <a:t>be integral part of the check list.</a:t>
            </a:r>
            <a:r>
              <a:rPr lang="en-US" sz="1800" b="1" dirty="0" smtClean="0">
                <a:latin typeface="Calibri" pitchFamily="34" charset="0"/>
              </a:rPr>
              <a:t> </a:t>
            </a:r>
            <a:r>
              <a:rPr lang="en-US" sz="1800" dirty="0" smtClean="0">
                <a:latin typeface="Calibri" pitchFamily="34" charset="0"/>
              </a:rPr>
              <a:t>We </a:t>
            </a:r>
            <a:r>
              <a:rPr lang="en-US" sz="1800" dirty="0" smtClean="0">
                <a:latin typeface="Calibri" pitchFamily="34" charset="0"/>
              </a:rPr>
              <a:t>should not buy even a great business at any available price.  No matter what !!!</a:t>
            </a:r>
            <a:endParaRPr lang="en-US" sz="1800" dirty="0">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9210" y="2895600"/>
            <a:ext cx="2514600" cy="2514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3200" b="1" dirty="0" smtClean="0">
                <a:latin typeface="Calibri" pitchFamily="34" charset="0"/>
              </a:rPr>
              <a:t>What I will Not Buy ?</a:t>
            </a:r>
            <a:endParaRPr lang="en-US" sz="3200" b="1" dirty="0">
              <a:latin typeface="Calibri" pitchFamily="34" charset="0"/>
            </a:endParaRPr>
          </a:p>
        </p:txBody>
      </p:sp>
      <p:sp>
        <p:nvSpPr>
          <p:cNvPr id="3" name="Content Placeholder 2"/>
          <p:cNvSpPr>
            <a:spLocks noGrp="1"/>
          </p:cNvSpPr>
          <p:nvPr>
            <p:ph idx="1"/>
          </p:nvPr>
        </p:nvSpPr>
        <p:spPr>
          <a:xfrm>
            <a:off x="1295400" y="838200"/>
            <a:ext cx="7638288" cy="5791200"/>
          </a:xfrm>
        </p:spPr>
        <p:txBody>
          <a:bodyPr>
            <a:normAutofit/>
          </a:bodyPr>
          <a:lstStyle/>
          <a:p>
            <a:pPr marL="365760" lvl="1" indent="-283464">
              <a:spcBef>
                <a:spcPts val="600"/>
              </a:spcBef>
              <a:buSzPct val="80000"/>
              <a:buFont typeface="Wingdings 2"/>
              <a:buChar char=""/>
            </a:pPr>
            <a:r>
              <a:rPr lang="en-US" sz="1800" dirty="0" smtClean="0">
                <a:latin typeface="Calibri" pitchFamily="34" charset="0"/>
              </a:rPr>
              <a:t>Companies that are </a:t>
            </a:r>
            <a:r>
              <a:rPr lang="en-US" sz="1800" b="1" dirty="0" smtClean="0">
                <a:latin typeface="Calibri" pitchFamily="34" charset="0"/>
              </a:rPr>
              <a:t>cyclical</a:t>
            </a:r>
            <a:r>
              <a:rPr lang="en-US" sz="1800" dirty="0" smtClean="0">
                <a:latin typeface="Calibri" pitchFamily="34" charset="0"/>
              </a:rPr>
              <a:t> in nature and closely dependent on </a:t>
            </a:r>
            <a:r>
              <a:rPr lang="en-US" sz="1800" b="1" dirty="0" smtClean="0">
                <a:latin typeface="Calibri" pitchFamily="34" charset="0"/>
              </a:rPr>
              <a:t>Monsoon and climatic changes.</a:t>
            </a:r>
            <a:endParaRPr lang="en-US" sz="1800" dirty="0" smtClean="0">
              <a:latin typeface="Calibri" pitchFamily="34" charset="0"/>
            </a:endParaRPr>
          </a:p>
          <a:p>
            <a:r>
              <a:rPr lang="en-US" sz="1800" b="1" dirty="0" smtClean="0">
                <a:latin typeface="Calibri" pitchFamily="34" charset="0"/>
              </a:rPr>
              <a:t>PSU stocks</a:t>
            </a:r>
            <a:r>
              <a:rPr lang="en-US" sz="1800" dirty="0" smtClean="0">
                <a:latin typeface="Calibri" pitchFamily="34" charset="0"/>
              </a:rPr>
              <a:t> and companies with high Government intervention like </a:t>
            </a:r>
            <a:r>
              <a:rPr lang="en-US" sz="1800" b="1" dirty="0" smtClean="0">
                <a:latin typeface="Calibri" pitchFamily="34" charset="0"/>
              </a:rPr>
              <a:t>Sugar, Railway stocks</a:t>
            </a:r>
            <a:r>
              <a:rPr lang="en-US" sz="1800" dirty="0" smtClean="0">
                <a:latin typeface="Calibri" pitchFamily="34" charset="0"/>
              </a:rPr>
              <a:t> etc.  </a:t>
            </a:r>
            <a:endParaRPr lang="en-US" sz="1800" dirty="0" smtClean="0">
              <a:latin typeface="Calibri" pitchFamily="34" charset="0"/>
            </a:endParaRPr>
          </a:p>
          <a:p>
            <a:endParaRPr lang="en-US" sz="1800" dirty="0" smtClean="0">
              <a:latin typeface="Calibri" pitchFamily="34" charset="0"/>
            </a:endParaRPr>
          </a:p>
          <a:p>
            <a:r>
              <a:rPr lang="en-US" sz="1800" dirty="0" smtClean="0">
                <a:latin typeface="Calibri" pitchFamily="34" charset="0"/>
              </a:rPr>
              <a:t>BSE – Only listed Stocks</a:t>
            </a:r>
            <a:r>
              <a:rPr lang="en-US" sz="1800" dirty="0" smtClean="0">
                <a:latin typeface="Calibri" pitchFamily="34" charset="0"/>
              </a:rPr>
              <a:t>.</a:t>
            </a:r>
          </a:p>
          <a:p>
            <a:endParaRPr lang="en-US" sz="1800" dirty="0" smtClean="0">
              <a:latin typeface="Calibri" pitchFamily="34" charset="0"/>
            </a:endParaRPr>
          </a:p>
          <a:p>
            <a:r>
              <a:rPr lang="en-US" sz="1800" dirty="0" err="1" smtClean="0">
                <a:latin typeface="Calibri" pitchFamily="34" charset="0"/>
              </a:rPr>
              <a:t>Motilal</a:t>
            </a:r>
            <a:r>
              <a:rPr lang="en-US" sz="1800" dirty="0" smtClean="0">
                <a:latin typeface="Calibri" pitchFamily="34" charset="0"/>
              </a:rPr>
              <a:t> </a:t>
            </a:r>
            <a:r>
              <a:rPr lang="en-US" sz="1800" dirty="0" err="1" smtClean="0">
                <a:latin typeface="Calibri" pitchFamily="34" charset="0"/>
              </a:rPr>
              <a:t>Oswal</a:t>
            </a:r>
            <a:r>
              <a:rPr lang="en-US" sz="1800" dirty="0" smtClean="0">
                <a:latin typeface="Calibri" pitchFamily="34" charset="0"/>
              </a:rPr>
              <a:t> 19</a:t>
            </a:r>
            <a:r>
              <a:rPr lang="en-US" sz="1800" baseline="30000" dirty="0" smtClean="0">
                <a:latin typeface="Calibri" pitchFamily="34" charset="0"/>
              </a:rPr>
              <a:t>th</a:t>
            </a:r>
            <a:r>
              <a:rPr lang="en-US" sz="1800" dirty="0" smtClean="0">
                <a:latin typeface="Calibri" pitchFamily="34" charset="0"/>
              </a:rPr>
              <a:t> wealth creation study shows that:</a:t>
            </a:r>
          </a:p>
          <a:p>
            <a:pPr lvl="1">
              <a:buFont typeface="Courier New" pitchFamily="49" charset="0"/>
              <a:buChar char="o"/>
            </a:pPr>
            <a:r>
              <a:rPr lang="en-US" sz="1600" dirty="0" smtClean="0">
                <a:latin typeface="Calibri" pitchFamily="34" charset="0"/>
              </a:rPr>
              <a:t>The Wealth Created by these 5 PSUs is also at an all-time low of just 2% of total, from as high as 51% over 2000-05, signaling total value migration to the private sector.</a:t>
            </a: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smtClean="0">
              <a:latin typeface="Calibri" pitchFamily="34" charset="0"/>
            </a:endParaRPr>
          </a:p>
          <a:p>
            <a:pPr lvl="1">
              <a:buFont typeface="Courier New" pitchFamily="49" charset="0"/>
              <a:buChar char="o"/>
            </a:pPr>
            <a:endParaRPr lang="en-US" sz="1600" dirty="0">
              <a:latin typeface="Calibri" pitchFamily="34" charset="0"/>
            </a:endParaRPr>
          </a:p>
        </p:txBody>
      </p:sp>
      <p:pic>
        <p:nvPicPr>
          <p:cNvPr id="4" name="Picture 3" descr="Untitledas.png"/>
          <p:cNvPicPr>
            <a:picLocks noChangeAspect="1"/>
          </p:cNvPicPr>
          <p:nvPr/>
        </p:nvPicPr>
        <p:blipFill>
          <a:blip r:embed="rId2" cstate="print"/>
          <a:stretch>
            <a:fillRect/>
          </a:stretch>
        </p:blipFill>
        <p:spPr>
          <a:xfrm>
            <a:off x="1905000" y="4419600"/>
            <a:ext cx="6629400" cy="20830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sz="3200" b="1" dirty="0" smtClean="0">
                <a:latin typeface="Calibri" pitchFamily="34" charset="0"/>
              </a:rPr>
              <a:t>When to sell ?</a:t>
            </a:r>
            <a:endParaRPr lang="en-US" sz="3200" b="1" dirty="0">
              <a:latin typeface="Calibri" pitchFamily="34" charset="0"/>
            </a:endParaRPr>
          </a:p>
        </p:txBody>
      </p:sp>
      <p:sp>
        <p:nvSpPr>
          <p:cNvPr id="3" name="Content Placeholder 2"/>
          <p:cNvSpPr>
            <a:spLocks noGrp="1"/>
          </p:cNvSpPr>
          <p:nvPr>
            <p:ph idx="1"/>
          </p:nvPr>
        </p:nvSpPr>
        <p:spPr>
          <a:xfrm>
            <a:off x="1219200" y="838200"/>
            <a:ext cx="7714488" cy="5791200"/>
          </a:xfrm>
        </p:spPr>
        <p:txBody>
          <a:bodyPr>
            <a:normAutofit/>
          </a:bodyPr>
          <a:lstStyle/>
          <a:p>
            <a:r>
              <a:rPr lang="en-US" sz="2000" b="1" dirty="0" smtClean="0">
                <a:latin typeface="Calibri" pitchFamily="34" charset="0"/>
              </a:rPr>
              <a:t>Did I make a mistake?</a:t>
            </a:r>
          </a:p>
          <a:p>
            <a:pPr lvl="1">
              <a:buFont typeface="Courier New" pitchFamily="49" charset="0"/>
              <a:buChar char="o"/>
            </a:pPr>
            <a:r>
              <a:rPr lang="en-US" sz="1600" dirty="0" smtClean="0">
                <a:latin typeface="Calibri" pitchFamily="34" charset="0"/>
              </a:rPr>
              <a:t>If you have made a mistake analyzing the company, and your original reason for buying is no longer valid, selling is likely to be your best option.</a:t>
            </a:r>
          </a:p>
          <a:p>
            <a:r>
              <a:rPr lang="en-US" sz="2000" b="1" dirty="0" smtClean="0">
                <a:latin typeface="Calibri" pitchFamily="34" charset="0"/>
              </a:rPr>
              <a:t>Has the company changed for the worse? </a:t>
            </a:r>
          </a:p>
          <a:p>
            <a:pPr lvl="1">
              <a:buFont typeface="Courier New" pitchFamily="49" charset="0"/>
              <a:buChar char="o"/>
            </a:pPr>
            <a:r>
              <a:rPr lang="en-US" sz="1600" dirty="0" smtClean="0">
                <a:latin typeface="Calibri" pitchFamily="34" charset="0"/>
              </a:rPr>
              <a:t>It would be great if solid companies never changed, but that’s rarely the case. If the fundamentals of a company change permanently—not temporarily—for the worse, you may want to sell.</a:t>
            </a:r>
          </a:p>
          <a:p>
            <a:r>
              <a:rPr lang="en-US" sz="2000" b="1" dirty="0" smtClean="0">
                <a:latin typeface="Calibri" pitchFamily="34" charset="0"/>
              </a:rPr>
              <a:t>Is there a better place for my money?</a:t>
            </a:r>
          </a:p>
          <a:p>
            <a:pPr lvl="1">
              <a:buFont typeface="Courier New" pitchFamily="49" charset="0"/>
              <a:buChar char="o"/>
            </a:pPr>
            <a:r>
              <a:rPr lang="en-US" sz="1600" dirty="0" smtClean="0">
                <a:latin typeface="Calibri" pitchFamily="34" charset="0"/>
              </a:rPr>
              <a:t>The best investors are always looking for the best places for their money. Selling a modestly undervalued stock to fund the purchase of a super cheap stock is a smart strategy.</a:t>
            </a:r>
          </a:p>
          <a:p>
            <a:r>
              <a:rPr lang="en-US" sz="2000" b="1" dirty="0" smtClean="0">
                <a:latin typeface="Calibri" pitchFamily="34" charset="0"/>
              </a:rPr>
              <a:t>Huge run up in the price and has the stock become too large a portion of my portfolio?</a:t>
            </a:r>
          </a:p>
          <a:p>
            <a:pPr lvl="1">
              <a:buFont typeface="Courier New" pitchFamily="49" charset="0"/>
              <a:buChar char="o"/>
            </a:pPr>
            <a:r>
              <a:rPr lang="en-US" sz="1600" dirty="0" smtClean="0">
                <a:latin typeface="Calibri" pitchFamily="34" charset="0"/>
              </a:rPr>
              <a:t>Selling a stock when it becomes a huge part of your portfolio can make sense, depending on your risk tolerance.</a:t>
            </a:r>
          </a:p>
          <a:p>
            <a:r>
              <a:rPr lang="en-US" sz="2000" b="1" dirty="0" smtClean="0">
                <a:latin typeface="Calibri" pitchFamily="34" charset="0"/>
              </a:rPr>
              <a:t>Did the management indulge in any mischievous acts against the interest of minority share holders ?</a:t>
            </a:r>
          </a:p>
          <a:p>
            <a:pPr lvl="1">
              <a:buFont typeface="Courier New" pitchFamily="49" charset="0"/>
              <a:buChar char="o"/>
            </a:pPr>
            <a:endParaRPr lang="en-US" sz="1600" dirty="0" smtClean="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838</TotalTime>
  <Words>1391</Words>
  <Application>Microsoft Office PowerPoint</Application>
  <PresentationFormat>On-screen Show (4:3)</PresentationFormat>
  <Paragraphs>184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Gill Sans MT</vt:lpstr>
      <vt:lpstr>Verdana</vt:lpstr>
      <vt:lpstr>Wingdings 2</vt:lpstr>
      <vt:lpstr>Solstice</vt:lpstr>
      <vt:lpstr>PowerPoint Presentation</vt:lpstr>
      <vt:lpstr>The ambiguity of a Value Growth Investor</vt:lpstr>
      <vt:lpstr>PowerPoint Presentation</vt:lpstr>
      <vt:lpstr>Be a voracious reader !!!</vt:lpstr>
      <vt:lpstr>What to Buy ?</vt:lpstr>
      <vt:lpstr>Look for business with Economic Moat !!!</vt:lpstr>
      <vt:lpstr>Prepare a check list !!!</vt:lpstr>
      <vt:lpstr>What I will Not Buy ?</vt:lpstr>
      <vt:lpstr>When to sell ?</vt:lpstr>
      <vt:lpstr>How to avoid FOMO effect ?</vt:lpstr>
      <vt:lpstr>Why behavioral / psychology is part of Investing ? </vt:lpstr>
      <vt:lpstr>Lollapalooza effect</vt:lpstr>
      <vt:lpstr>PowerPoint Presentation</vt:lpstr>
      <vt:lpstr>PowerPoint Presentation</vt:lpstr>
      <vt:lpstr>PowerPoint Presentation</vt:lpstr>
      <vt:lpstr>PowerPoint Presentation</vt:lpstr>
      <vt:lpstr>PowerPoint Presentation</vt:lpstr>
      <vt:lpstr>Is it OK to pay little more for Quality ?</vt:lpstr>
      <vt:lpstr>PowerPoint Presentation</vt:lpstr>
      <vt:lpstr>PowerPoint Presentation</vt:lpstr>
      <vt:lpstr>Finally…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ambiguity of  a Value Growth Investor</dc:title>
  <dc:creator>kk</dc:creator>
  <cp:lastModifiedBy>Krishna Appala</cp:lastModifiedBy>
  <cp:revision>128</cp:revision>
  <dcterms:created xsi:type="dcterms:W3CDTF">2014-12-13T02:40:27Z</dcterms:created>
  <dcterms:modified xsi:type="dcterms:W3CDTF">2016-07-31T03:45:57Z</dcterms:modified>
</cp:coreProperties>
</file>